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4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96" r:id="rId4"/>
    <p:sldId id="258" r:id="rId5"/>
    <p:sldId id="259" r:id="rId6"/>
    <p:sldId id="260" r:id="rId7"/>
    <p:sldId id="290" r:id="rId8"/>
    <p:sldId id="289" r:id="rId9"/>
    <p:sldId id="287" r:id="rId10"/>
    <p:sldId id="288" r:id="rId11"/>
    <p:sldId id="261" r:id="rId12"/>
    <p:sldId id="262" r:id="rId13"/>
    <p:sldId id="263" r:id="rId14"/>
    <p:sldId id="264" r:id="rId15"/>
    <p:sldId id="266" r:id="rId16"/>
    <p:sldId id="267" r:id="rId17"/>
    <p:sldId id="268" r:id="rId18"/>
    <p:sldId id="269" r:id="rId19"/>
    <p:sldId id="270" r:id="rId20"/>
    <p:sldId id="271" r:id="rId21"/>
    <p:sldId id="301" r:id="rId22"/>
    <p:sldId id="272" r:id="rId23"/>
    <p:sldId id="297" r:id="rId24"/>
    <p:sldId id="274" r:id="rId25"/>
    <p:sldId id="275" r:id="rId26"/>
    <p:sldId id="276" r:id="rId27"/>
    <p:sldId id="277" r:id="rId28"/>
    <p:sldId id="278" r:id="rId29"/>
    <p:sldId id="279" r:id="rId30"/>
    <p:sldId id="286" r:id="rId31"/>
    <p:sldId id="281" r:id="rId32"/>
    <p:sldId id="302" r:id="rId33"/>
    <p:sldId id="282" r:id="rId34"/>
    <p:sldId id="283" r:id="rId35"/>
    <p:sldId id="285" r:id="rId36"/>
    <p:sldId id="284" r:id="rId37"/>
    <p:sldId id="298" r:id="rId38"/>
    <p:sldId id="299" r:id="rId39"/>
    <p:sldId id="291" r:id="rId40"/>
    <p:sldId id="292" r:id="rId41"/>
    <p:sldId id="293" r:id="rId42"/>
    <p:sldId id="294" r:id="rId43"/>
    <p:sldId id="295" r:id="rId44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33CCFF"/>
    <a:srgbClr val="EAEAE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-1176" y="-104"/>
      </p:cViewPr>
      <p:guideLst>
        <p:guide orient="horz" pos="2016"/>
        <p:guide pos="27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760723-EA6E-BB4B-86B3-036967111B8E}" type="datetime1">
              <a:rPr lang="en-US"/>
              <a:pPr>
                <a:defRPr/>
              </a:pPr>
              <a:t>4/24/17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535E172-AB09-4848-AEAA-8EDFCEEC0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5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93D347-433A-3344-ACB2-982C39053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29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5B905C-8EDE-4E40-883E-CA70FF8A0D33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E841983-4A03-3142-B0BA-8F1CD6437D5E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E484FCB-71D6-414D-B64D-9CB3606475DD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69846EA-E43B-C345-B7A3-410A4363178B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Serum calcium is a blood test to measure the amount of calcium in the blood</a:t>
            </a:r>
          </a:p>
          <a:p>
            <a:pPr eaLnBrk="1" hangingPunct="1"/>
            <a:endParaRPr lang="en-US">
              <a:latin typeface="Arial" charset="0"/>
            </a:endParaRPr>
          </a:p>
          <a:p>
            <a:pPr eaLnBrk="1" hangingPunct="1"/>
            <a:r>
              <a:rPr lang="en-US">
                <a:latin typeface="Arial" charset="0"/>
              </a:rPr>
              <a:t>Elevated levels of calcium in the blood is associated with some cancers.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AF69D2C-FFCD-7D4D-8694-94B54C8B4F6B}" type="slidenum">
              <a:rPr lang="en-US" sz="1200"/>
              <a:pPr eaLnBrk="1" hangingPunct="1"/>
              <a:t>14</a:t>
            </a:fld>
            <a:endParaRPr lang="en-US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>
                <a:latin typeface="Arial" charset="0"/>
              </a:rPr>
              <a:t>Occam’s Razor : among competing hypotheses, the one with the fewest assumptions should be selected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A25922-5684-314A-B735-80BC9CA8341E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26B989B-823F-CF4E-A29F-A6FC3A414C78}" type="slidenum">
              <a:rPr lang="en-US" sz="1200"/>
              <a:pPr eaLnBrk="1" hangingPunct="1"/>
              <a:t>16</a:t>
            </a:fld>
            <a:endParaRPr lang="en-US" sz="120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2C67782-38D7-4F48-A4C5-8BF726C58288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A84706A-31CC-BF47-8B2B-D21125287867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619ABD3-BFB1-EB48-8585-77051ADB8589}" type="slidenum">
              <a:rPr lang="en-US" sz="1200"/>
              <a:pPr eaLnBrk="1" hangingPunct="1"/>
              <a:t>19</a:t>
            </a:fld>
            <a:endParaRPr lang="en-US" sz="1200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B2033A5-6E09-7045-A1BB-A030D066645B}" type="slidenum">
              <a:rPr lang="en-US" sz="1200"/>
              <a:pPr eaLnBrk="1" hangingPunct="1"/>
              <a:t>20</a:t>
            </a:fld>
            <a:endParaRPr lang="en-US" sz="120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FCA5471-07E6-5449-9657-3CDD889B8E65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55165A-0461-D048-BD56-63133BC856C3}" type="slidenum">
              <a:rPr lang="en-US" sz="1200"/>
              <a:pPr eaLnBrk="1" hangingPunct="1"/>
              <a:t>21</a:t>
            </a:fld>
            <a:endParaRPr lang="en-US" sz="120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5D6DF0D-F8C4-A249-BFCF-59A8C16C94B4}" type="slidenum">
              <a:rPr lang="en-US" sz="1200"/>
              <a:pPr eaLnBrk="1" hangingPunct="1"/>
              <a:t>22</a:t>
            </a:fld>
            <a:endParaRPr lang="en-US" sz="120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1D6FFD5-2079-C241-A026-B5E100F54B09}" type="slidenum">
              <a:rPr lang="en-US" sz="1200"/>
              <a:pPr eaLnBrk="1" hangingPunct="1"/>
              <a:t>24</a:t>
            </a:fld>
            <a:endParaRPr lang="en-US" sz="120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54EBCBA-19CE-B54D-97DB-2DE4B1B67210}" type="slidenum">
              <a:rPr lang="en-US" sz="1200"/>
              <a:pPr eaLnBrk="1" hangingPunct="1"/>
              <a:t>25</a:t>
            </a:fld>
            <a:endParaRPr lang="en-US" sz="120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D771EB2-0BD2-3449-A37A-404CCD70AAC9}" type="slidenum">
              <a:rPr lang="en-US" sz="1200"/>
              <a:pPr eaLnBrk="1" hangingPunct="1"/>
              <a:t>26</a:t>
            </a:fld>
            <a:endParaRPr lang="en-US" sz="120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0654173-0EAC-DD46-BD20-226410315373}" type="slidenum">
              <a:rPr lang="en-US" sz="1200"/>
              <a:pPr eaLnBrk="1" hangingPunct="1"/>
              <a:t>27</a:t>
            </a:fld>
            <a:endParaRPr lang="en-US" sz="120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DC741F4-3615-FB43-8FBC-90D87804C563}" type="slidenum">
              <a:rPr lang="en-US" sz="1200"/>
              <a:pPr eaLnBrk="1" hangingPunct="1"/>
              <a:t>28</a:t>
            </a:fld>
            <a:endParaRPr lang="en-US" sz="120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FFF0BBE-8E58-5E4B-A627-410D6B0DF14F}" type="slidenum">
              <a:rPr lang="en-US" sz="1200"/>
              <a:pPr eaLnBrk="1" hangingPunct="1"/>
              <a:t>29</a:t>
            </a:fld>
            <a:endParaRPr lang="en-US" sz="120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FAB43BA-6824-7E42-8FB2-AFE2F84457CF}" type="slidenum">
              <a:rPr lang="en-US" sz="1200"/>
              <a:pPr eaLnBrk="1" hangingPunct="1"/>
              <a:t>31</a:t>
            </a:fld>
            <a:endParaRPr lang="en-US" sz="120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r>
              <a:rPr lang="en-US" sz="2800" dirty="0" smtClean="0">
                <a:latin typeface="Arial" charset="0"/>
              </a:rPr>
              <a:t>Dyspnea is</a:t>
            </a:r>
            <a:r>
              <a:rPr lang="en-US" sz="2800" baseline="0" dirty="0" smtClean="0">
                <a:latin typeface="Arial" charset="0"/>
              </a:rPr>
              <a:t>  medical term for </a:t>
            </a:r>
            <a:r>
              <a:rPr lang="en-US" sz="2800" b="1" baseline="0" dirty="0" smtClean="0">
                <a:latin typeface="Arial" charset="0"/>
              </a:rPr>
              <a:t>difficult or labored breathing</a:t>
            </a:r>
            <a:r>
              <a:rPr lang="en-US" sz="2800" baseline="0" dirty="0" smtClean="0">
                <a:latin typeface="Arial" charset="0"/>
              </a:rPr>
              <a:t>.</a:t>
            </a:r>
            <a:endParaRPr lang="en-US" sz="2800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Arial" charset="0"/>
              </a:rPr>
              <a:t>Dyspnoea</a:t>
            </a:r>
            <a:r>
              <a:rPr lang="en-US" dirty="0" smtClean="0">
                <a:latin typeface="Arial" charset="0"/>
              </a:rPr>
              <a:t> is also a</a:t>
            </a:r>
            <a:r>
              <a:rPr lang="en-US" baseline="0" dirty="0" smtClean="0">
                <a:latin typeface="Arial" charset="0"/>
              </a:rPr>
              <a:t>  medical term for difficult or labored breathing.</a:t>
            </a:r>
            <a:endParaRPr lang="en-US" dirty="0" smtClean="0">
              <a:latin typeface="Arial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93D347-433A-3344-ACB2-982C390538DE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30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70C889A-25EC-A644-AC3C-03071ED2FB49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9D84CEE-0B1E-814F-B6B1-F1C944C90DA2}" type="slidenum">
              <a:rPr lang="en-US" sz="1200"/>
              <a:pPr eaLnBrk="1" hangingPunct="1"/>
              <a:t>33</a:t>
            </a:fld>
            <a:endParaRPr lang="en-US" sz="1200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0B7BFD4-0186-0F41-86D0-55A134B798C7}" type="slidenum">
              <a:rPr lang="en-US" sz="1200"/>
              <a:pPr eaLnBrk="1" hangingPunct="1"/>
              <a:t>34</a:t>
            </a:fld>
            <a:endParaRPr lang="en-US" sz="1200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8EE9F34-6025-1348-A460-4BCE68F360D9}" type="slidenum">
              <a:rPr lang="en-US" sz="1200"/>
              <a:pPr eaLnBrk="1" hangingPunct="1"/>
              <a:t>35</a:t>
            </a:fld>
            <a:endParaRPr lang="en-US" sz="1200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26D9BC5-3AF5-F143-8E59-DBCD4536E98B}" type="slidenum">
              <a:rPr lang="en-US" sz="1200"/>
              <a:pPr eaLnBrk="1" hangingPunct="1"/>
              <a:t>36</a:t>
            </a:fld>
            <a:endParaRPr lang="en-US" sz="1200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2A87D0-33C9-1B4F-9306-9D1235C4E037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E2CE242-36A0-3A4C-BDCA-EDC7506B3CD9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F1B5E73-E859-0A41-91BD-8981546D5858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E88EB0A-7405-9942-95CA-AF3DCAFC32AE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AB3AB4-48BD-DE43-8323-D30FB98B6289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5B9557A-7DDF-BB49-AC5F-F778AA8278B6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C8CF3-987F-4341-A2E2-D491391FD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4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AA17-299B-A945-959F-CB22872C5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5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430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430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5280D-30AD-0344-B70C-2DDBFF780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04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58051-D84B-2944-8147-49A1C163F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3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26F96-07EA-6340-9A46-B5C19E29A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4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A75C-0AD0-174D-82FD-686F41D1C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6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549B6-C2D5-5943-ABAC-3D54788BB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5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A9C51-E23B-C54C-8A7E-5348D6519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0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630A8-D318-464B-A76E-98C0915A7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4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5AB4E-64CE-8441-BD61-6E94A3ED8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2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DF96A-D302-9E4E-AE30-0AC4A6891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2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1EA6E-0542-CC4A-9087-7916A31C3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63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E2884C3-DF60-384B-A80D-2A9FCA1E0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9pPr>
    </p:titleStyle>
    <p:bodyStyle>
      <a:lvl1pPr marL="227013" indent="-2270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/>
          <a:ea typeface="ＭＳ Ｐゴシック" charset="0"/>
          <a:cs typeface="ＭＳ Ｐゴシック" charset="0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/>
          <a:ea typeface="ＭＳ Ｐゴシック" pitchFamily="-112" charset="-128"/>
        </a:defRPr>
      </a:lvl2pPr>
      <a:lvl3pPr marL="914400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112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12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/>
          <a:ea typeface="ＭＳ Ｐゴシック" pitchFamily="-112" charset="-128"/>
        </a:defRPr>
      </a:lvl5pPr>
      <a:lvl6pPr marL="20589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5161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29733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4305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en.wikipedia.org/wiki/Naive_Bayes_classifier%23The_naive_Bayes_probabilistic_mode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en.wikipedia.org/wiki/Occam's_razor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en.wikipedia.org/wiki/Knowledge_acquisition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7.wmf"/><Relationship Id="rId6" Type="http://schemas.openxmlformats.org/officeDocument/2006/relationships/oleObject" Target="../embeddings/oleObject6.bin"/><Relationship Id="rId7" Type="http://schemas.openxmlformats.org/officeDocument/2006/relationships/image" Target="../media/image8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8.bin"/><Relationship Id="rId7" Type="http://schemas.openxmlformats.org/officeDocument/2006/relationships/image" Target="../media/image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Microsoft_Word_97_-_2004_Document1.doc"/><Relationship Id="rId5" Type="http://schemas.openxmlformats.org/officeDocument/2006/relationships/image" Target="../media/image11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http://en.wikipedia.org/wiki/Bayesian_network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gin.com/" TargetMode="External"/><Relationship Id="rId4" Type="http://schemas.openxmlformats.org/officeDocument/2006/relationships/hyperlink" Target="http://reasoning.cs.ucla.edu/samiam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orsys.com/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4.bin"/><Relationship Id="rId7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62000"/>
            <a:ext cx="6467475" cy="4267200"/>
          </a:xfrm>
        </p:spPr>
        <p:txBody>
          <a:bodyPr/>
          <a:lstStyle/>
          <a:p>
            <a:pPr eaLnBrk="1" hangingPunct="1"/>
            <a:r>
              <a:rPr lang="en-US" sz="6600" dirty="0"/>
              <a:t>Reasoning</a:t>
            </a:r>
            <a:br>
              <a:rPr lang="en-US" sz="6600" dirty="0"/>
            </a:br>
            <a:r>
              <a:rPr lang="en-US" sz="6600" dirty="0"/>
              <a:t>with Bayesian</a:t>
            </a:r>
            <a:br>
              <a:rPr lang="en-US" sz="6600" dirty="0"/>
            </a:br>
            <a:r>
              <a:rPr lang="en-US" sz="6600" dirty="0"/>
              <a:t>Belief Networks</a:t>
            </a:r>
          </a:p>
        </p:txBody>
      </p:sp>
      <p:pic>
        <p:nvPicPr>
          <p:cNvPr id="1638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600" y="1676400"/>
            <a:ext cx="271303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33794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33795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33796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33797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33800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33804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33805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33806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Rectangle 17"/>
          <p:cNvSpPr>
            <a:spLocks noChangeArrowheads="1"/>
          </p:cNvSpPr>
          <p:nvPr/>
        </p:nvSpPr>
        <p:spPr bwMode="auto">
          <a:xfrm>
            <a:off x="2667000" y="5181600"/>
            <a:ext cx="4419600" cy="1143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Text Box 18"/>
          <p:cNvSpPr txBox="1">
            <a:spLocks noChangeArrowheads="1"/>
          </p:cNvSpPr>
          <p:nvPr/>
        </p:nvSpPr>
        <p:spPr bwMode="auto">
          <a:xfrm>
            <a:off x="5486400" y="4648200"/>
            <a:ext cx="3151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observable symptoms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Independence</a:t>
            </a:r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4006850" y="1831975"/>
            <a:ext cx="44926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i="1" dirty="0">
                <a:latin typeface="Calibri"/>
              </a:rPr>
              <a:t>Age</a:t>
            </a:r>
            <a:r>
              <a:rPr lang="en-US" sz="3200" dirty="0">
                <a:latin typeface="Calibri"/>
              </a:rPr>
              <a:t> and </a:t>
            </a:r>
            <a:r>
              <a:rPr lang="en-US" sz="3200" i="1" dirty="0">
                <a:latin typeface="Calibri"/>
              </a:rPr>
              <a:t>Gender</a:t>
            </a:r>
            <a:r>
              <a:rPr lang="en-US" sz="3200" dirty="0">
                <a:latin typeface="Calibri"/>
              </a:rPr>
              <a:t> are </a:t>
            </a:r>
          </a:p>
          <a:p>
            <a:r>
              <a:rPr lang="en-US" sz="3200" dirty="0">
                <a:latin typeface="Calibri"/>
              </a:rPr>
              <a:t> independent.</a:t>
            </a:r>
            <a:endParaRPr lang="en-US" dirty="0">
              <a:latin typeface="Calibri"/>
            </a:endParaRPr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3832225" y="4151313"/>
            <a:ext cx="232954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P(A |G) = P(A)    </a:t>
            </a:r>
          </a:p>
          <a:p>
            <a:r>
              <a:rPr lang="en-US" sz="2800" i="1" dirty="0">
                <a:latin typeface="Calibri"/>
              </a:rPr>
              <a:t>P(G |A) = P(G)    </a:t>
            </a:r>
            <a:endParaRPr lang="en-US" sz="2800" dirty="0">
              <a:latin typeface="Calibri"/>
            </a:endParaRPr>
          </a:p>
        </p:txBody>
      </p:sp>
      <p:sp>
        <p:nvSpPr>
          <p:cNvPr id="35844" name="Oval 5"/>
          <p:cNvSpPr>
            <a:spLocks noChangeArrowheads="1"/>
          </p:cNvSpPr>
          <p:nvPr/>
        </p:nvSpPr>
        <p:spPr bwMode="auto">
          <a:xfrm>
            <a:off x="2398713" y="222091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  <a:endParaRPr lang="en-US" sz="2400" dirty="0">
              <a:latin typeface="Calibri"/>
            </a:endParaRPr>
          </a:p>
        </p:txBody>
      </p:sp>
      <p:sp>
        <p:nvSpPr>
          <p:cNvPr id="35845" name="Oval 6"/>
          <p:cNvSpPr>
            <a:spLocks noChangeArrowheads="1"/>
          </p:cNvSpPr>
          <p:nvPr/>
        </p:nvSpPr>
        <p:spPr bwMode="auto">
          <a:xfrm>
            <a:off x="569913" y="222091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  <a:endParaRPr lang="en-US" sz="2400" dirty="0">
              <a:latin typeface="Calibri"/>
            </a:endParaRPr>
          </a:p>
        </p:txBody>
      </p:sp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3756025" y="5326063"/>
            <a:ext cx="48199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P(A,G) = P(G|A) P(A) = P(G)P(A)</a:t>
            </a:r>
          </a:p>
          <a:p>
            <a:r>
              <a:rPr lang="en-US" sz="2800" i="1" dirty="0">
                <a:latin typeface="Calibri"/>
              </a:rPr>
              <a:t>P(A,G) = P(A|G) P(G) = P(A)P(G)</a:t>
            </a:r>
            <a:endParaRPr lang="en-US" sz="2800" dirty="0">
              <a:latin typeface="Calibri"/>
            </a:endParaRPr>
          </a:p>
        </p:txBody>
      </p:sp>
      <p:sp>
        <p:nvSpPr>
          <p:cNvPr id="35847" name="Text Box 8"/>
          <p:cNvSpPr txBox="1">
            <a:spLocks noChangeArrowheads="1"/>
          </p:cNvSpPr>
          <p:nvPr/>
        </p:nvSpPr>
        <p:spPr bwMode="auto">
          <a:xfrm>
            <a:off x="3851275" y="3255963"/>
            <a:ext cx="30555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P(A,G) = P(G) * P(A)</a:t>
            </a:r>
            <a:endParaRPr lang="en-US" sz="280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Conditional Independence</a:t>
            </a:r>
          </a:p>
        </p:txBody>
      </p:sp>
      <p:sp>
        <p:nvSpPr>
          <p:cNvPr id="37890" name="Oval 3"/>
          <p:cNvSpPr>
            <a:spLocks noChangeArrowheads="1"/>
          </p:cNvSpPr>
          <p:nvPr/>
        </p:nvSpPr>
        <p:spPr bwMode="auto">
          <a:xfrm>
            <a:off x="1684338" y="38401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37891" name="Oval 4"/>
          <p:cNvSpPr>
            <a:spLocks noChangeArrowheads="1"/>
          </p:cNvSpPr>
          <p:nvPr/>
        </p:nvSpPr>
        <p:spPr bwMode="auto">
          <a:xfrm>
            <a:off x="26812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  <a:endParaRPr lang="en-US" sz="2400" dirty="0">
              <a:latin typeface="Calibri"/>
            </a:endParaRPr>
          </a:p>
        </p:txBody>
      </p:sp>
      <p:sp>
        <p:nvSpPr>
          <p:cNvPr id="37892" name="Oval 5"/>
          <p:cNvSpPr>
            <a:spLocks noChangeArrowheads="1"/>
          </p:cNvSpPr>
          <p:nvPr/>
        </p:nvSpPr>
        <p:spPr bwMode="auto">
          <a:xfrm>
            <a:off x="8524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  <a:endParaRPr lang="en-US" sz="2400" dirty="0">
              <a:latin typeface="Calibri"/>
            </a:endParaRPr>
          </a:p>
        </p:txBody>
      </p:sp>
      <p:sp>
        <p:nvSpPr>
          <p:cNvPr id="37893" name="Line 6"/>
          <p:cNvSpPr>
            <a:spLocks noChangeShapeType="1"/>
          </p:cNvSpPr>
          <p:nvPr/>
        </p:nvSpPr>
        <p:spPr bwMode="auto">
          <a:xfrm flipH="1">
            <a:off x="2492375" y="2981325"/>
            <a:ext cx="798513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7"/>
          <p:cNvSpPr>
            <a:spLocks noChangeShapeType="1"/>
          </p:cNvSpPr>
          <p:nvPr/>
        </p:nvSpPr>
        <p:spPr bwMode="auto">
          <a:xfrm>
            <a:off x="1450975" y="2995613"/>
            <a:ext cx="746125" cy="857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Oval 8"/>
          <p:cNvSpPr>
            <a:spLocks noChangeArrowheads="1"/>
          </p:cNvSpPr>
          <p:nvPr/>
        </p:nvSpPr>
        <p:spPr bwMode="auto">
          <a:xfrm>
            <a:off x="1728788" y="5307013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  <a:endParaRPr lang="en-US" sz="2400" dirty="0">
              <a:latin typeface="Calibri"/>
            </a:endParaRPr>
          </a:p>
        </p:txBody>
      </p:sp>
      <p:sp>
        <p:nvSpPr>
          <p:cNvPr id="37896" name="Line 9"/>
          <p:cNvSpPr>
            <a:spLocks noChangeShapeType="1"/>
          </p:cNvSpPr>
          <p:nvPr/>
        </p:nvSpPr>
        <p:spPr bwMode="auto">
          <a:xfrm>
            <a:off x="2319338" y="4576763"/>
            <a:ext cx="0" cy="723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Text Box 10"/>
          <p:cNvSpPr txBox="1">
            <a:spLocks noChangeArrowheads="1"/>
          </p:cNvSpPr>
          <p:nvPr/>
        </p:nvSpPr>
        <p:spPr bwMode="auto">
          <a:xfrm>
            <a:off x="4633913" y="2089150"/>
            <a:ext cx="40163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i="1" dirty="0">
                <a:latin typeface="Calibri"/>
              </a:rPr>
              <a:t>Cancer</a:t>
            </a:r>
            <a:r>
              <a:rPr lang="en-US" sz="3200" dirty="0">
                <a:latin typeface="Calibri"/>
              </a:rPr>
              <a:t> is independent of </a:t>
            </a:r>
            <a:r>
              <a:rPr lang="en-US" sz="3200" i="1" dirty="0">
                <a:latin typeface="Calibri"/>
              </a:rPr>
              <a:t>Age</a:t>
            </a:r>
            <a:r>
              <a:rPr lang="en-US" sz="3200" dirty="0">
                <a:latin typeface="Calibri"/>
              </a:rPr>
              <a:t> and </a:t>
            </a:r>
            <a:r>
              <a:rPr lang="en-US" sz="3200" i="1" dirty="0">
                <a:latin typeface="Calibri"/>
              </a:rPr>
              <a:t>Gender</a:t>
            </a:r>
            <a:r>
              <a:rPr lang="en-US" sz="3200" dirty="0">
                <a:latin typeface="Calibri"/>
              </a:rPr>
              <a:t> given </a:t>
            </a:r>
            <a:r>
              <a:rPr lang="en-US" sz="3200" i="1" dirty="0">
                <a:latin typeface="Calibri"/>
              </a:rPr>
              <a:t>Smoking</a:t>
            </a:r>
            <a:endParaRPr lang="en-US" dirty="0">
              <a:latin typeface="Calibri"/>
            </a:endParaRPr>
          </a:p>
        </p:txBody>
      </p:sp>
      <p:sp>
        <p:nvSpPr>
          <p:cNvPr id="37898" name="Rectangle 11"/>
          <p:cNvSpPr>
            <a:spLocks noChangeArrowheads="1"/>
          </p:cNvSpPr>
          <p:nvPr/>
        </p:nvSpPr>
        <p:spPr bwMode="auto">
          <a:xfrm>
            <a:off x="4038600" y="4724400"/>
            <a:ext cx="3769444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3200" i="1" dirty="0">
                <a:latin typeface="Calibri"/>
              </a:rPr>
              <a:t>P(C | A,G,S) = P(C | S)</a:t>
            </a:r>
            <a:endParaRPr lang="en-US" sz="2800" dirty="0">
              <a:latin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Conditional Independence: Naïve Bayes </a:t>
            </a:r>
          </a:p>
        </p:txBody>
      </p:sp>
      <p:sp>
        <p:nvSpPr>
          <p:cNvPr id="39938" name="Oval 3"/>
          <p:cNvSpPr>
            <a:spLocks noChangeArrowheads="1"/>
          </p:cNvSpPr>
          <p:nvPr/>
        </p:nvSpPr>
        <p:spPr bwMode="auto">
          <a:xfrm>
            <a:off x="1612900" y="1905000"/>
            <a:ext cx="1295400" cy="6477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  <a:endParaRPr lang="en-US" sz="2400" dirty="0">
              <a:latin typeface="Calibri"/>
            </a:endParaRPr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2547938" y="2522538"/>
            <a:ext cx="868362" cy="969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Line 5"/>
          <p:cNvSpPr>
            <a:spLocks noChangeShapeType="1"/>
          </p:cNvSpPr>
          <p:nvPr/>
        </p:nvSpPr>
        <p:spPr bwMode="auto">
          <a:xfrm flipH="1">
            <a:off x="1155700" y="2538413"/>
            <a:ext cx="863600" cy="928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Oval 6"/>
          <p:cNvSpPr>
            <a:spLocks noChangeArrowheads="1"/>
          </p:cNvSpPr>
          <p:nvPr/>
        </p:nvSpPr>
        <p:spPr bwMode="auto">
          <a:xfrm>
            <a:off x="2743200" y="3505200"/>
            <a:ext cx="1498600" cy="863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  <a:endParaRPr lang="en-US" sz="2400" dirty="0">
              <a:latin typeface="Calibri"/>
            </a:endParaRPr>
          </a:p>
        </p:txBody>
      </p:sp>
      <p:sp>
        <p:nvSpPr>
          <p:cNvPr id="39942" name="Oval 7"/>
          <p:cNvSpPr>
            <a:spLocks noChangeArrowheads="1"/>
          </p:cNvSpPr>
          <p:nvPr/>
        </p:nvSpPr>
        <p:spPr bwMode="auto">
          <a:xfrm>
            <a:off x="304800" y="3467100"/>
            <a:ext cx="1600200" cy="850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  <a:endParaRPr lang="en-US" sz="2400" dirty="0">
              <a:latin typeface="Calibri"/>
            </a:endParaRPr>
          </a:p>
        </p:txBody>
      </p:sp>
      <p:grpSp>
        <p:nvGrpSpPr>
          <p:cNvPr id="39943" name="Group 8"/>
          <p:cNvGrpSpPr>
            <a:grpSpLocks/>
          </p:cNvGrpSpPr>
          <p:nvPr/>
        </p:nvGrpSpPr>
        <p:grpSpPr bwMode="auto">
          <a:xfrm>
            <a:off x="4525963" y="2598738"/>
            <a:ext cx="4318000" cy="2671762"/>
            <a:chOff x="2851" y="2009"/>
            <a:chExt cx="2720" cy="1683"/>
          </a:xfrm>
        </p:grpSpPr>
        <p:sp>
          <p:nvSpPr>
            <p:cNvPr id="39946" name="Text Box 9"/>
            <p:cNvSpPr txBox="1">
              <a:spLocks noChangeArrowheads="1"/>
            </p:cNvSpPr>
            <p:nvPr/>
          </p:nvSpPr>
          <p:spPr bwMode="auto">
            <a:xfrm>
              <a:off x="2851" y="2009"/>
              <a:ext cx="2720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i="1" dirty="0">
                  <a:latin typeface="Calibri"/>
                </a:rPr>
                <a:t>Serum Calcium</a:t>
              </a:r>
              <a:r>
                <a:rPr lang="en-US" sz="2800" dirty="0">
                  <a:latin typeface="Calibri"/>
                </a:rPr>
                <a:t> is </a:t>
              </a:r>
              <a:r>
                <a:rPr lang="en-US" sz="2800" dirty="0" err="1">
                  <a:latin typeface="Calibri"/>
                </a:rPr>
                <a:t>indepen</a:t>
              </a:r>
              <a:r>
                <a:rPr lang="en-US" sz="2800" dirty="0">
                  <a:latin typeface="Calibri"/>
                </a:rPr>
                <a:t>-dent of </a:t>
              </a:r>
              <a:r>
                <a:rPr lang="en-US" sz="2800" i="1" dirty="0">
                  <a:latin typeface="Calibri"/>
                </a:rPr>
                <a:t>Lung Tumor</a:t>
              </a:r>
              <a:r>
                <a:rPr lang="en-US" sz="2800" dirty="0">
                  <a:latin typeface="Calibri"/>
                </a:rPr>
                <a:t>, given </a:t>
              </a:r>
              <a:r>
                <a:rPr lang="en-US" sz="2800" i="1" dirty="0">
                  <a:latin typeface="Calibri"/>
                </a:rPr>
                <a:t>Cancer</a:t>
              </a:r>
              <a:endParaRPr lang="en-US" dirty="0">
                <a:latin typeface="Calibri"/>
              </a:endParaRPr>
            </a:p>
          </p:txBody>
        </p:sp>
        <p:sp>
          <p:nvSpPr>
            <p:cNvPr id="39947" name="Text Box 10"/>
            <p:cNvSpPr txBox="1">
              <a:spLocks noChangeArrowheads="1"/>
            </p:cNvSpPr>
            <p:nvPr/>
          </p:nvSpPr>
          <p:spPr bwMode="auto">
            <a:xfrm>
              <a:off x="3253" y="3091"/>
              <a:ext cx="2035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i="1" dirty="0">
                  <a:latin typeface="Calibri"/>
                </a:rPr>
                <a:t>P(L | SC,C) = P(L|C)</a:t>
              </a:r>
            </a:p>
            <a:p>
              <a:r>
                <a:rPr lang="en-US" sz="2800" i="1" dirty="0">
                  <a:latin typeface="Calibri"/>
                </a:rPr>
                <a:t>P(SC | L,C) = P(SC|C)</a:t>
              </a:r>
            </a:p>
          </p:txBody>
        </p:sp>
      </p:grpSp>
      <p:sp>
        <p:nvSpPr>
          <p:cNvPr id="39944" name="Text Box 11"/>
          <p:cNvSpPr txBox="1">
            <a:spLocks noChangeArrowheads="1"/>
          </p:cNvSpPr>
          <p:nvPr/>
        </p:nvSpPr>
        <p:spPr bwMode="auto">
          <a:xfrm>
            <a:off x="4597400" y="1524000"/>
            <a:ext cx="431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Serum Calcium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latin typeface="Calibri"/>
              </a:rPr>
              <a:t>Lung Tumor</a:t>
            </a:r>
            <a:r>
              <a:rPr lang="en-US" sz="2800" dirty="0">
                <a:latin typeface="Calibri"/>
              </a:rPr>
              <a:t> are dependent</a:t>
            </a:r>
            <a:endParaRPr lang="en-US" dirty="0">
              <a:latin typeface="Calibri"/>
            </a:endParaRPr>
          </a:p>
        </p:txBody>
      </p:sp>
      <p:sp>
        <p:nvSpPr>
          <p:cNvPr id="39945" name="Text Box 15"/>
          <p:cNvSpPr txBox="1">
            <a:spLocks noChangeArrowheads="1"/>
          </p:cNvSpPr>
          <p:nvPr/>
        </p:nvSpPr>
        <p:spPr bwMode="auto">
          <a:xfrm>
            <a:off x="381000" y="5447605"/>
            <a:ext cx="8534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hlinkClick r:id="rId3"/>
              </a:rPr>
              <a:t>Naïve Bayes </a:t>
            </a:r>
            <a:r>
              <a:rPr lang="en-US" sz="2800" dirty="0"/>
              <a:t>assumption: evidence (e.g., symptoms</a:t>
            </a:r>
            <a:r>
              <a:rPr lang="en-US" sz="2800" dirty="0" smtClean="0"/>
              <a:t>) independent given disease; easy </a:t>
            </a:r>
            <a:r>
              <a:rPr lang="en-US" sz="2800" dirty="0"/>
              <a:t>to combine evidence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5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Explaining Away </a:t>
            </a:r>
          </a:p>
        </p:txBody>
      </p:sp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3962400" y="2057400"/>
            <a:ext cx="487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Exposure to Toxics</a:t>
            </a:r>
            <a:r>
              <a:rPr lang="en-US" sz="2800" dirty="0">
                <a:latin typeface="Calibri"/>
              </a:rPr>
              <a:t> is </a:t>
            </a:r>
            <a:r>
              <a:rPr lang="en-US" sz="2800" b="1" dirty="0">
                <a:latin typeface="Calibri"/>
              </a:rPr>
              <a:t>dependent</a:t>
            </a:r>
            <a:r>
              <a:rPr lang="en-US" sz="2800" dirty="0">
                <a:latin typeface="Calibri"/>
              </a:rPr>
              <a:t> on </a:t>
            </a:r>
            <a:r>
              <a:rPr lang="en-US" sz="2800" i="1" dirty="0">
                <a:latin typeface="Calibri"/>
              </a:rPr>
              <a:t>Smoking</a:t>
            </a:r>
            <a:r>
              <a:rPr lang="en-US" sz="2800" dirty="0">
                <a:latin typeface="Calibri"/>
              </a:rPr>
              <a:t>, given </a:t>
            </a:r>
            <a:r>
              <a:rPr lang="en-US" sz="2800" i="1" dirty="0">
                <a:latin typeface="Calibri"/>
              </a:rPr>
              <a:t>Cancer</a:t>
            </a:r>
            <a:endParaRPr lang="en-US" dirty="0">
              <a:latin typeface="Calibri"/>
            </a:endParaRPr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3987800" y="990600"/>
            <a:ext cx="4699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Exposure to Toxics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latin typeface="Calibri"/>
              </a:rPr>
              <a:t>Smoking</a:t>
            </a:r>
            <a:r>
              <a:rPr lang="en-US" sz="2800" dirty="0">
                <a:latin typeface="Calibri"/>
              </a:rPr>
              <a:t> are independent</a:t>
            </a:r>
            <a:endParaRPr lang="en-US" dirty="0">
              <a:latin typeface="Calibri"/>
            </a:endParaRPr>
          </a:p>
        </p:txBody>
      </p:sp>
      <p:sp>
        <p:nvSpPr>
          <p:cNvPr id="41988" name="Oval 5"/>
          <p:cNvSpPr>
            <a:spLocks noChangeArrowheads="1"/>
          </p:cNvSpPr>
          <p:nvPr/>
        </p:nvSpPr>
        <p:spPr bwMode="auto">
          <a:xfrm>
            <a:off x="2297113" y="18542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41989" name="Oval 6"/>
          <p:cNvSpPr>
            <a:spLocks noChangeArrowheads="1"/>
          </p:cNvSpPr>
          <p:nvPr/>
        </p:nvSpPr>
        <p:spPr bwMode="auto">
          <a:xfrm>
            <a:off x="1573213" y="30099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41990" name="Line 7"/>
          <p:cNvSpPr>
            <a:spLocks noChangeShapeType="1"/>
          </p:cNvSpPr>
          <p:nvPr/>
        </p:nvSpPr>
        <p:spPr bwMode="auto">
          <a:xfrm flipH="1">
            <a:off x="2425700" y="2578100"/>
            <a:ext cx="427038" cy="4905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Oval 8"/>
          <p:cNvSpPr>
            <a:spLocks noChangeArrowheads="1"/>
          </p:cNvSpPr>
          <p:nvPr/>
        </p:nvSpPr>
        <p:spPr bwMode="auto">
          <a:xfrm>
            <a:off x="544513" y="1828800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41992" name="Line 9"/>
          <p:cNvSpPr>
            <a:spLocks noChangeShapeType="1"/>
          </p:cNvSpPr>
          <p:nvPr/>
        </p:nvSpPr>
        <p:spPr bwMode="auto">
          <a:xfrm>
            <a:off x="1509713" y="265430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Text Box 14"/>
          <p:cNvSpPr txBox="1">
            <a:spLocks noChangeArrowheads="1"/>
          </p:cNvSpPr>
          <p:nvPr/>
        </p:nvSpPr>
        <p:spPr bwMode="auto">
          <a:xfrm>
            <a:off x="152400" y="4343400"/>
            <a:ext cx="8991600" cy="2455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31775" indent="-2317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altLang="ja-JP" sz="2800" i="1" dirty="0"/>
              <a:t>Explaining away: </a:t>
            </a:r>
            <a:r>
              <a:rPr lang="en-US" altLang="ja-JP" sz="2800" dirty="0"/>
              <a:t>reasoning pattern where </a:t>
            </a:r>
            <a:r>
              <a:rPr lang="en-US" altLang="ja-JP" sz="2800" dirty="0" err="1"/>
              <a:t>confirma-tion</a:t>
            </a:r>
            <a:r>
              <a:rPr lang="en-US" altLang="ja-JP" sz="2800" dirty="0"/>
              <a:t> of one </a:t>
            </a:r>
            <a:r>
              <a:rPr lang="en-US" altLang="ja-JP" sz="2800" dirty="0" smtClean="0"/>
              <a:t>cause reduces </a:t>
            </a:r>
            <a:r>
              <a:rPr lang="en-US" altLang="ja-JP" sz="2800" dirty="0"/>
              <a:t>need to invoke alternatives</a:t>
            </a:r>
          </a:p>
          <a:p>
            <a:pPr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800" dirty="0"/>
              <a:t>Essence of </a:t>
            </a:r>
            <a:r>
              <a:rPr lang="en-US" sz="2800" dirty="0">
                <a:hlinkClick r:id="rId3"/>
              </a:rPr>
              <a:t>Occam’s Razor</a:t>
            </a:r>
            <a:r>
              <a:rPr lang="en-US" sz="2800" dirty="0"/>
              <a:t> (prefer hypothesis with fewest assumptions)</a:t>
            </a:r>
          </a:p>
          <a:p>
            <a:pPr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800" dirty="0"/>
              <a:t>Relies on independence of causes</a:t>
            </a:r>
          </a:p>
        </p:txBody>
      </p:sp>
      <p:sp>
        <p:nvSpPr>
          <p:cNvPr id="41994" name="TextBox 1"/>
          <p:cNvSpPr txBox="1">
            <a:spLocks noChangeArrowheads="1"/>
          </p:cNvSpPr>
          <p:nvPr/>
        </p:nvSpPr>
        <p:spPr bwMode="auto">
          <a:xfrm>
            <a:off x="3233738" y="3200400"/>
            <a:ext cx="59102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i="1" dirty="0">
                <a:latin typeface="Calibri"/>
              </a:rPr>
              <a:t>P(E=heavy | C=malignant) &gt; P(E=heavy | C=malignant, S=heavy)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288925"/>
            <a:ext cx="7772400" cy="647700"/>
          </a:xfrm>
        </p:spPr>
        <p:txBody>
          <a:bodyPr/>
          <a:lstStyle/>
          <a:p>
            <a:pPr eaLnBrk="1" hangingPunct="1"/>
            <a:r>
              <a:rPr lang="en-US" dirty="0"/>
              <a:t>Conditional Independence</a:t>
            </a:r>
          </a:p>
        </p:txBody>
      </p:sp>
      <p:sp>
        <p:nvSpPr>
          <p:cNvPr id="44034" name="Oval 3"/>
          <p:cNvSpPr>
            <a:spLocks noChangeArrowheads="1"/>
          </p:cNvSpPr>
          <p:nvPr/>
        </p:nvSpPr>
        <p:spPr bwMode="auto">
          <a:xfrm>
            <a:off x="2409825" y="3498850"/>
            <a:ext cx="1270000" cy="7239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44035" name="Oval 4"/>
          <p:cNvSpPr>
            <a:spLocks noChangeArrowheads="1"/>
          </p:cNvSpPr>
          <p:nvPr/>
        </p:nvSpPr>
        <p:spPr bwMode="auto">
          <a:xfrm>
            <a:off x="2435225" y="226695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44036" name="Oval 5"/>
          <p:cNvSpPr>
            <a:spLocks noChangeArrowheads="1"/>
          </p:cNvSpPr>
          <p:nvPr/>
        </p:nvSpPr>
        <p:spPr bwMode="auto">
          <a:xfrm>
            <a:off x="708025" y="226695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44037" name="Line 6"/>
          <p:cNvSpPr>
            <a:spLocks noChangeShapeType="1"/>
          </p:cNvSpPr>
          <p:nvPr/>
        </p:nvSpPr>
        <p:spPr bwMode="auto">
          <a:xfrm flipH="1">
            <a:off x="3057525" y="3003550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7"/>
          <p:cNvSpPr>
            <a:spLocks noChangeShapeType="1"/>
          </p:cNvSpPr>
          <p:nvPr/>
        </p:nvSpPr>
        <p:spPr bwMode="auto">
          <a:xfrm>
            <a:off x="1812925" y="2889250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Oval 8"/>
          <p:cNvSpPr>
            <a:spLocks noChangeArrowheads="1"/>
          </p:cNvSpPr>
          <p:nvPr/>
        </p:nvSpPr>
        <p:spPr bwMode="auto">
          <a:xfrm>
            <a:off x="1685925" y="4654550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  <a:effectLst>
            <a:glow rad="177800">
              <a:srgbClr val="FFFF00">
                <a:alpha val="75000"/>
              </a:srgbClr>
            </a:glow>
            <a:softEdge rad="12700"/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44042" name="Line 9"/>
          <p:cNvSpPr>
            <a:spLocks noChangeShapeType="1"/>
          </p:cNvSpPr>
          <p:nvPr/>
        </p:nvSpPr>
        <p:spPr bwMode="auto">
          <a:xfrm flipH="1">
            <a:off x="2543175" y="4241800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0"/>
          <p:cNvSpPr>
            <a:spLocks noChangeShapeType="1"/>
          </p:cNvSpPr>
          <p:nvPr/>
        </p:nvSpPr>
        <p:spPr bwMode="auto">
          <a:xfrm>
            <a:off x="2613025" y="5340350"/>
            <a:ext cx="450850" cy="50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1"/>
          <p:cNvSpPr>
            <a:spLocks noChangeShapeType="1"/>
          </p:cNvSpPr>
          <p:nvPr/>
        </p:nvSpPr>
        <p:spPr bwMode="auto">
          <a:xfrm flipH="1">
            <a:off x="1470025" y="5276850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Oval 12"/>
          <p:cNvSpPr>
            <a:spLocks noChangeArrowheads="1"/>
          </p:cNvSpPr>
          <p:nvPr/>
        </p:nvSpPr>
        <p:spPr bwMode="auto">
          <a:xfrm>
            <a:off x="2257425" y="5861050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44046" name="Oval 13"/>
          <p:cNvSpPr>
            <a:spLocks noChangeArrowheads="1"/>
          </p:cNvSpPr>
          <p:nvPr/>
        </p:nvSpPr>
        <p:spPr bwMode="auto">
          <a:xfrm>
            <a:off x="606425" y="5734050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44047" name="Oval 14"/>
          <p:cNvSpPr>
            <a:spLocks noChangeArrowheads="1"/>
          </p:cNvSpPr>
          <p:nvPr/>
        </p:nvSpPr>
        <p:spPr bwMode="auto">
          <a:xfrm>
            <a:off x="657225" y="3473450"/>
            <a:ext cx="1371600" cy="8763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44048" name="Line 15"/>
          <p:cNvSpPr>
            <a:spLocks noChangeShapeType="1"/>
          </p:cNvSpPr>
          <p:nvPr/>
        </p:nvSpPr>
        <p:spPr bwMode="auto">
          <a:xfrm>
            <a:off x="1622425" y="429895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6"/>
          <p:cNvSpPr>
            <a:spLocks noChangeShapeType="1"/>
          </p:cNvSpPr>
          <p:nvPr/>
        </p:nvSpPr>
        <p:spPr bwMode="auto">
          <a:xfrm>
            <a:off x="1343025" y="2978150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Text Box 17"/>
          <p:cNvSpPr txBox="1">
            <a:spLocks noChangeArrowheads="1"/>
          </p:cNvSpPr>
          <p:nvPr/>
        </p:nvSpPr>
        <p:spPr bwMode="auto">
          <a:xfrm>
            <a:off x="5165725" y="3730625"/>
            <a:ext cx="347186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solidFill>
                  <a:schemeClr val="accent2"/>
                </a:solidFill>
                <a:latin typeface="Calibri"/>
              </a:rPr>
              <a:t>Cancer</a:t>
            </a:r>
            <a:r>
              <a:rPr lang="en-US" sz="2800" dirty="0">
                <a:latin typeface="Calibri"/>
              </a:rPr>
              <a:t> is independent of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Age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Gender</a:t>
            </a:r>
            <a:r>
              <a:rPr lang="en-US" sz="2800" dirty="0">
                <a:latin typeface="Calibri"/>
              </a:rPr>
              <a:t> given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Exposure to Toxics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Smoking</a:t>
            </a:r>
            <a:r>
              <a:rPr lang="en-US" dirty="0">
                <a:latin typeface="Calibri"/>
              </a:rPr>
              <a:t>.</a:t>
            </a:r>
          </a:p>
        </p:txBody>
      </p:sp>
      <p:sp>
        <p:nvSpPr>
          <p:cNvPr id="44051" name="Text Box 18"/>
          <p:cNvSpPr txBox="1">
            <a:spLocks noChangeArrowheads="1"/>
          </p:cNvSpPr>
          <p:nvPr/>
        </p:nvSpPr>
        <p:spPr bwMode="auto">
          <a:xfrm>
            <a:off x="4108450" y="6080125"/>
            <a:ext cx="1786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Descendants</a:t>
            </a:r>
          </a:p>
        </p:txBody>
      </p:sp>
      <p:sp>
        <p:nvSpPr>
          <p:cNvPr id="44052" name="Text Box 19"/>
          <p:cNvSpPr txBox="1">
            <a:spLocks noChangeArrowheads="1"/>
          </p:cNvSpPr>
          <p:nvPr/>
        </p:nvSpPr>
        <p:spPr bwMode="auto">
          <a:xfrm>
            <a:off x="3981450" y="3679825"/>
            <a:ext cx="11366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Parents</a:t>
            </a:r>
          </a:p>
        </p:txBody>
      </p:sp>
      <p:sp>
        <p:nvSpPr>
          <p:cNvPr id="44053" name="Text Box 20"/>
          <p:cNvSpPr txBox="1">
            <a:spLocks noChangeArrowheads="1"/>
          </p:cNvSpPr>
          <p:nvPr/>
        </p:nvSpPr>
        <p:spPr bwMode="auto">
          <a:xfrm>
            <a:off x="4070350" y="2422525"/>
            <a:ext cx="24037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Non-Descendants</a:t>
            </a:r>
          </a:p>
        </p:txBody>
      </p:sp>
      <p:sp>
        <p:nvSpPr>
          <p:cNvPr id="44054" name="AutoShape 21"/>
          <p:cNvSpPr>
            <a:spLocks/>
          </p:cNvSpPr>
          <p:nvPr/>
        </p:nvSpPr>
        <p:spPr bwMode="auto">
          <a:xfrm>
            <a:off x="3933825" y="5975350"/>
            <a:ext cx="228600" cy="685800"/>
          </a:xfrm>
          <a:prstGeom prst="rightBrace">
            <a:avLst>
              <a:gd name="adj1" fmla="val 25000"/>
              <a:gd name="adj2" fmla="val 4814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AutoShape 22"/>
          <p:cNvSpPr>
            <a:spLocks/>
          </p:cNvSpPr>
          <p:nvPr/>
        </p:nvSpPr>
        <p:spPr bwMode="auto">
          <a:xfrm>
            <a:off x="3781425" y="3587750"/>
            <a:ext cx="241300" cy="685800"/>
          </a:xfrm>
          <a:prstGeom prst="rightBrace">
            <a:avLst>
              <a:gd name="adj1" fmla="val 23684"/>
              <a:gd name="adj2" fmla="val 4814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6" name="AutoShape 23"/>
          <p:cNvSpPr>
            <a:spLocks/>
          </p:cNvSpPr>
          <p:nvPr/>
        </p:nvSpPr>
        <p:spPr bwMode="auto">
          <a:xfrm>
            <a:off x="3844925" y="2368550"/>
            <a:ext cx="165100" cy="685800"/>
          </a:xfrm>
          <a:prstGeom prst="rightBrace">
            <a:avLst>
              <a:gd name="adj1" fmla="val 34615"/>
              <a:gd name="adj2" fmla="val 4814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7" name="Text Box 24"/>
          <p:cNvSpPr txBox="1">
            <a:spLocks noChangeArrowheads="1"/>
          </p:cNvSpPr>
          <p:nvPr/>
        </p:nvSpPr>
        <p:spPr bwMode="auto">
          <a:xfrm>
            <a:off x="523875" y="1066800"/>
            <a:ext cx="8077200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200" dirty="0">
                <a:latin typeface="Calibri"/>
              </a:rPr>
              <a:t>A variable (node) is conditionally independent of its non-descendants given its parents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Another non-descendant </a:t>
            </a:r>
          </a:p>
        </p:txBody>
      </p:sp>
      <p:sp>
        <p:nvSpPr>
          <p:cNvPr id="46082" name="Oval 3"/>
          <p:cNvSpPr>
            <a:spLocks noChangeArrowheads="1"/>
          </p:cNvSpPr>
          <p:nvPr/>
        </p:nvSpPr>
        <p:spPr bwMode="auto">
          <a:xfrm>
            <a:off x="301625" y="4173538"/>
            <a:ext cx="1460500" cy="876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Diet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5257800" y="4330700"/>
            <a:ext cx="35909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800" i="1" dirty="0">
                <a:solidFill>
                  <a:schemeClr val="accent2"/>
                </a:solidFill>
                <a:latin typeface="Calibri"/>
              </a:rPr>
              <a:t>Cancer</a:t>
            </a:r>
            <a:r>
              <a:rPr lang="en-US" sz="2800" dirty="0">
                <a:latin typeface="Calibri"/>
              </a:rPr>
              <a:t> is independent of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Diet</a:t>
            </a:r>
            <a:r>
              <a:rPr lang="en-US" sz="28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2800" dirty="0">
                <a:latin typeface="Calibri"/>
              </a:rPr>
              <a:t>given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Exposure to</a:t>
            </a:r>
            <a:r>
              <a:rPr lang="en-US" sz="2800" i="1" dirty="0">
                <a:solidFill>
                  <a:srgbClr val="33CCCC"/>
                </a:solidFill>
                <a:latin typeface="Calibri"/>
              </a:rPr>
              <a:t>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Toxics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46084" name="Oval 5"/>
          <p:cNvSpPr>
            <a:spLocks noChangeArrowheads="1"/>
          </p:cNvSpPr>
          <p:nvPr/>
        </p:nvSpPr>
        <p:spPr bwMode="auto">
          <a:xfrm>
            <a:off x="3254375" y="3022600"/>
            <a:ext cx="1270000" cy="7239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46085" name="Oval 6"/>
          <p:cNvSpPr>
            <a:spLocks noChangeArrowheads="1"/>
          </p:cNvSpPr>
          <p:nvPr/>
        </p:nvSpPr>
        <p:spPr bwMode="auto">
          <a:xfrm>
            <a:off x="3279775" y="17907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46086" name="Oval 7"/>
          <p:cNvSpPr>
            <a:spLocks noChangeArrowheads="1"/>
          </p:cNvSpPr>
          <p:nvPr/>
        </p:nvSpPr>
        <p:spPr bwMode="auto">
          <a:xfrm>
            <a:off x="1552575" y="17907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46087" name="Line 8"/>
          <p:cNvSpPr>
            <a:spLocks noChangeShapeType="1"/>
          </p:cNvSpPr>
          <p:nvPr/>
        </p:nvSpPr>
        <p:spPr bwMode="auto">
          <a:xfrm flipH="1">
            <a:off x="3902075" y="2527300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Line 9"/>
          <p:cNvSpPr>
            <a:spLocks noChangeShapeType="1"/>
          </p:cNvSpPr>
          <p:nvPr/>
        </p:nvSpPr>
        <p:spPr bwMode="auto">
          <a:xfrm>
            <a:off x="2657475" y="2413000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Oval 10"/>
          <p:cNvSpPr>
            <a:spLocks noChangeArrowheads="1"/>
          </p:cNvSpPr>
          <p:nvPr/>
        </p:nvSpPr>
        <p:spPr bwMode="auto">
          <a:xfrm>
            <a:off x="2530475" y="4178300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46090" name="Line 11"/>
          <p:cNvSpPr>
            <a:spLocks noChangeShapeType="1"/>
          </p:cNvSpPr>
          <p:nvPr/>
        </p:nvSpPr>
        <p:spPr bwMode="auto">
          <a:xfrm flipH="1">
            <a:off x="3387725" y="3765550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2"/>
          <p:cNvSpPr>
            <a:spLocks noChangeShapeType="1"/>
          </p:cNvSpPr>
          <p:nvPr/>
        </p:nvSpPr>
        <p:spPr bwMode="auto">
          <a:xfrm>
            <a:off x="3457575" y="4864100"/>
            <a:ext cx="450850" cy="50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3"/>
          <p:cNvSpPr>
            <a:spLocks noChangeShapeType="1"/>
          </p:cNvSpPr>
          <p:nvPr/>
        </p:nvSpPr>
        <p:spPr bwMode="auto">
          <a:xfrm flipH="1">
            <a:off x="2314575" y="4800600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Oval 14"/>
          <p:cNvSpPr>
            <a:spLocks noChangeArrowheads="1"/>
          </p:cNvSpPr>
          <p:nvPr/>
        </p:nvSpPr>
        <p:spPr bwMode="auto">
          <a:xfrm>
            <a:off x="3101975" y="5384800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46094" name="Oval 15"/>
          <p:cNvSpPr>
            <a:spLocks noChangeArrowheads="1"/>
          </p:cNvSpPr>
          <p:nvPr/>
        </p:nvSpPr>
        <p:spPr bwMode="auto">
          <a:xfrm>
            <a:off x="1450975" y="5257800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46095" name="Oval 16"/>
          <p:cNvSpPr>
            <a:spLocks noChangeArrowheads="1"/>
          </p:cNvSpPr>
          <p:nvPr/>
        </p:nvSpPr>
        <p:spPr bwMode="auto">
          <a:xfrm>
            <a:off x="1501775" y="2997200"/>
            <a:ext cx="1371600" cy="8763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46096" name="Line 17"/>
          <p:cNvSpPr>
            <a:spLocks noChangeShapeType="1"/>
          </p:cNvSpPr>
          <p:nvPr/>
        </p:nvSpPr>
        <p:spPr bwMode="auto">
          <a:xfrm>
            <a:off x="2466975" y="382270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8"/>
          <p:cNvSpPr>
            <a:spLocks noChangeShapeType="1"/>
          </p:cNvSpPr>
          <p:nvPr/>
        </p:nvSpPr>
        <p:spPr bwMode="auto">
          <a:xfrm>
            <a:off x="2187575" y="2501900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9"/>
          <p:cNvSpPr>
            <a:spLocks noChangeShapeType="1"/>
          </p:cNvSpPr>
          <p:nvPr/>
        </p:nvSpPr>
        <p:spPr bwMode="auto">
          <a:xfrm flipH="1">
            <a:off x="901700" y="2338388"/>
            <a:ext cx="728663" cy="1839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9" name="Line 20"/>
          <p:cNvSpPr>
            <a:spLocks noChangeShapeType="1"/>
          </p:cNvSpPr>
          <p:nvPr/>
        </p:nvSpPr>
        <p:spPr bwMode="auto">
          <a:xfrm>
            <a:off x="935038" y="5018088"/>
            <a:ext cx="55880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0" name="Text Box 24"/>
          <p:cNvSpPr txBox="1">
            <a:spLocks noChangeArrowheads="1"/>
          </p:cNvSpPr>
          <p:nvPr/>
        </p:nvSpPr>
        <p:spPr bwMode="auto">
          <a:xfrm>
            <a:off x="5562600" y="1619250"/>
            <a:ext cx="3276600" cy="2316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200" dirty="0">
                <a:latin typeface="Calibri"/>
              </a:rPr>
              <a:t>A variable is conditionally independent of its non-descendants given its parents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BBN Construction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/>
              <a:t>The </a:t>
            </a:r>
            <a:r>
              <a:rPr lang="en-US" b="1" dirty="0">
                <a:hlinkClick r:id="rId3"/>
              </a:rPr>
              <a:t>knowledge acquisition</a:t>
            </a:r>
            <a:r>
              <a:rPr lang="en-US" dirty="0"/>
              <a:t> process for a BBN involves three steps</a:t>
            </a:r>
          </a:p>
          <a:p>
            <a:pPr marL="1366838" lvl="1" indent="-1027113" eaLnBrk="1" hangingPunct="1">
              <a:buFontTx/>
              <a:buNone/>
            </a:pPr>
            <a:r>
              <a:rPr lang="en-US" sz="3200" dirty="0">
                <a:ea typeface="ＭＳ Ｐゴシック" charset="0"/>
              </a:rPr>
              <a:t>KA1: Choosing appropriate variables</a:t>
            </a:r>
          </a:p>
          <a:p>
            <a:pPr marL="1366838" lvl="1" indent="-1027113" eaLnBrk="1" hangingPunct="1">
              <a:buFontTx/>
              <a:buNone/>
            </a:pPr>
            <a:r>
              <a:rPr lang="en-US" sz="3200" dirty="0">
                <a:ea typeface="ＭＳ Ｐゴシック" charset="0"/>
              </a:rPr>
              <a:t>KA2: Deciding on the network structure</a:t>
            </a:r>
          </a:p>
          <a:p>
            <a:pPr marL="1366838" lvl="1" indent="-1027113" eaLnBrk="1" hangingPunct="1">
              <a:buFontTx/>
              <a:buNone/>
            </a:pPr>
            <a:r>
              <a:rPr lang="en-US" sz="3200" dirty="0">
                <a:ea typeface="ＭＳ Ｐゴシック" charset="0"/>
              </a:rPr>
              <a:t>KA3: Obtaining data for the conditional probability tables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5"/>
          <p:cNvSpPr>
            <a:spLocks noChangeArrowheads="1"/>
          </p:cNvSpPr>
          <p:nvPr/>
        </p:nvSpPr>
        <p:spPr bwMode="auto">
          <a:xfrm>
            <a:off x="684213" y="4926013"/>
            <a:ext cx="77724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33363" indent="-233363">
              <a:spcBef>
                <a:spcPct val="50000"/>
              </a:spcBef>
              <a:buFont typeface="Arial" charset="0"/>
              <a:buChar char="•"/>
            </a:pPr>
            <a:r>
              <a:rPr lang="en-US" sz="3200" dirty="0">
                <a:latin typeface="Calibri"/>
              </a:rPr>
              <a:t>They should be values, not probabilities</a:t>
            </a:r>
          </a:p>
        </p:txBody>
      </p:sp>
      <p:sp>
        <p:nvSpPr>
          <p:cNvPr id="501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KA1: Choosing variables</a:t>
            </a:r>
          </a:p>
        </p:txBody>
      </p:sp>
      <p:sp>
        <p:nvSpPr>
          <p:cNvPr id="501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29600" cy="1600200"/>
          </a:xfrm>
        </p:spPr>
        <p:txBody>
          <a:bodyPr/>
          <a:lstStyle/>
          <a:p>
            <a:pPr eaLnBrk="1" hangingPunct="1"/>
            <a:r>
              <a:rPr lang="en-US" sz="2800" dirty="0"/>
              <a:t>Variable values can be integers, </a:t>
            </a:r>
            <a:r>
              <a:rPr lang="en-US" sz="2800" dirty="0" err="1"/>
              <a:t>reals</a:t>
            </a:r>
            <a:r>
              <a:rPr lang="en-US" sz="2800" dirty="0"/>
              <a:t> or enumerations</a:t>
            </a:r>
          </a:p>
          <a:p>
            <a:pPr eaLnBrk="1" hangingPunct="1"/>
            <a:r>
              <a:rPr lang="en-US" sz="2800" dirty="0"/>
              <a:t>Variable should have collectively </a:t>
            </a:r>
            <a:r>
              <a:rPr lang="en-US" sz="2800" i="1" dirty="0"/>
              <a:t>exhaustive</a:t>
            </a:r>
            <a:r>
              <a:rPr lang="en-US" sz="2800" dirty="0"/>
              <a:t>, </a:t>
            </a:r>
            <a:r>
              <a:rPr lang="en-US" sz="2800" i="1" dirty="0"/>
              <a:t>mutually exclusive</a:t>
            </a:r>
            <a:r>
              <a:rPr lang="en-US" sz="2800" dirty="0"/>
              <a:t> values</a:t>
            </a:r>
          </a:p>
        </p:txBody>
      </p:sp>
      <p:graphicFrame>
        <p:nvGraphicFramePr>
          <p:cNvPr id="50180" name="Object 2"/>
          <p:cNvGraphicFramePr>
            <a:graphicFrameLocks noChangeAspect="1"/>
          </p:cNvGraphicFramePr>
          <p:nvPr/>
        </p:nvGraphicFramePr>
        <p:xfrm>
          <a:off x="2463800" y="3111500"/>
          <a:ext cx="26416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4" name="Equation" r:id="rId4" imgW="990600" imgH="228600" progId="Equation.3">
                  <p:embed/>
                </p:oleObj>
              </mc:Choice>
              <mc:Fallback>
                <p:oleObj name="Equation" r:id="rId4" imgW="9906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3111500"/>
                        <a:ext cx="2641600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3"/>
          <p:cNvGraphicFramePr>
            <a:graphicFrameLocks noChangeAspect="1"/>
          </p:cNvGraphicFramePr>
          <p:nvPr/>
        </p:nvGraphicFramePr>
        <p:xfrm>
          <a:off x="2095500" y="4094163"/>
          <a:ext cx="2944813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5" name="Equation" r:id="rId6" imgW="1104900" imgH="241300" progId="Equation.3">
                  <p:embed/>
                </p:oleObj>
              </mc:Choice>
              <mc:Fallback>
                <p:oleObj name="Equation" r:id="rId6" imgW="11049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4094163"/>
                        <a:ext cx="2944813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182" name="Group 1"/>
          <p:cNvGrpSpPr>
            <a:grpSpLocks/>
          </p:cNvGrpSpPr>
          <p:nvPr/>
        </p:nvGrpSpPr>
        <p:grpSpPr bwMode="auto">
          <a:xfrm>
            <a:off x="5778500" y="2743200"/>
            <a:ext cx="2781300" cy="1651000"/>
            <a:chOff x="5778500" y="2743200"/>
            <a:chExt cx="2781300" cy="1651000"/>
          </a:xfrm>
        </p:grpSpPr>
        <p:sp>
          <p:nvSpPr>
            <p:cNvPr id="50188" name="Oval 11"/>
            <p:cNvSpPr>
              <a:spLocks noChangeArrowheads="1"/>
            </p:cNvSpPr>
            <p:nvPr/>
          </p:nvSpPr>
          <p:spPr bwMode="auto">
            <a:xfrm>
              <a:off x="5778500" y="2844800"/>
              <a:ext cx="1968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rgbClr val="FFFFFF"/>
                  </a:solidFill>
                  <a:latin typeface="Calibri"/>
                </a:rPr>
                <a:t>Error Occurred</a:t>
              </a:r>
            </a:p>
          </p:txBody>
        </p:sp>
        <p:sp>
          <p:nvSpPr>
            <p:cNvPr id="50189" name="Oval 12"/>
            <p:cNvSpPr>
              <a:spLocks noChangeArrowheads="1"/>
            </p:cNvSpPr>
            <p:nvPr/>
          </p:nvSpPr>
          <p:spPr bwMode="auto">
            <a:xfrm>
              <a:off x="6591300" y="3657600"/>
              <a:ext cx="1968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rgbClr val="FFFFFF"/>
                  </a:solidFill>
                  <a:latin typeface="Calibri"/>
                </a:rPr>
                <a:t>No Error </a:t>
              </a:r>
            </a:p>
          </p:txBody>
        </p:sp>
        <p:grpSp>
          <p:nvGrpSpPr>
            <p:cNvPr id="50190" name="Group 13"/>
            <p:cNvGrpSpPr>
              <a:grpSpLocks/>
            </p:cNvGrpSpPr>
            <p:nvPr/>
          </p:nvGrpSpPr>
          <p:grpSpPr bwMode="auto">
            <a:xfrm>
              <a:off x="6248400" y="2743200"/>
              <a:ext cx="1576387" cy="1589087"/>
              <a:chOff x="3832" y="3136"/>
              <a:chExt cx="632" cy="640"/>
            </a:xfrm>
          </p:grpSpPr>
          <p:sp>
            <p:nvSpPr>
              <p:cNvPr id="50191" name="Line 14"/>
              <p:cNvSpPr>
                <a:spLocks noChangeShapeType="1"/>
              </p:cNvSpPr>
              <p:nvPr/>
            </p:nvSpPr>
            <p:spPr bwMode="auto">
              <a:xfrm>
                <a:off x="3832" y="3136"/>
                <a:ext cx="624" cy="62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2" name="Line 15"/>
              <p:cNvSpPr>
                <a:spLocks noChangeShapeType="1"/>
              </p:cNvSpPr>
              <p:nvPr/>
            </p:nvSpPr>
            <p:spPr bwMode="auto">
              <a:xfrm flipH="1">
                <a:off x="3840" y="3152"/>
                <a:ext cx="624" cy="62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0183" name="Group 2"/>
          <p:cNvGrpSpPr>
            <a:grpSpLocks/>
          </p:cNvGrpSpPr>
          <p:nvPr/>
        </p:nvGrpSpPr>
        <p:grpSpPr bwMode="auto">
          <a:xfrm>
            <a:off x="609600" y="5638800"/>
            <a:ext cx="4610100" cy="1030288"/>
            <a:chOff x="3863975" y="5545138"/>
            <a:chExt cx="4610100" cy="1030287"/>
          </a:xfrm>
        </p:grpSpPr>
        <p:sp>
          <p:nvSpPr>
            <p:cNvPr id="50184" name="Oval 3"/>
            <p:cNvSpPr>
              <a:spLocks noChangeArrowheads="1"/>
            </p:cNvSpPr>
            <p:nvPr/>
          </p:nvSpPr>
          <p:spPr bwMode="auto">
            <a:xfrm>
              <a:off x="3863975" y="5741988"/>
              <a:ext cx="2222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Calibri"/>
                </a:rPr>
                <a:t>Risk of Smoking</a:t>
              </a:r>
            </a:p>
          </p:txBody>
        </p:sp>
        <p:sp>
          <p:nvSpPr>
            <p:cNvPr id="50185" name="Oval 4"/>
            <p:cNvSpPr>
              <a:spLocks noChangeArrowheads="1"/>
            </p:cNvSpPr>
            <p:nvPr/>
          </p:nvSpPr>
          <p:spPr bwMode="auto">
            <a:xfrm>
              <a:off x="6505575" y="5838825"/>
              <a:ext cx="1968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Calibri"/>
                </a:rPr>
                <a:t>Smoking </a:t>
              </a:r>
            </a:p>
          </p:txBody>
        </p:sp>
        <p:sp>
          <p:nvSpPr>
            <p:cNvPr id="50186" name="Line 17"/>
            <p:cNvSpPr>
              <a:spLocks noChangeShapeType="1"/>
            </p:cNvSpPr>
            <p:nvPr/>
          </p:nvSpPr>
          <p:spPr bwMode="auto">
            <a:xfrm>
              <a:off x="4392613" y="5545138"/>
              <a:ext cx="990600" cy="990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7" name="Line 18"/>
            <p:cNvSpPr>
              <a:spLocks noChangeShapeType="1"/>
            </p:cNvSpPr>
            <p:nvPr/>
          </p:nvSpPr>
          <p:spPr bwMode="auto">
            <a:xfrm flipH="1">
              <a:off x="4405313" y="5570538"/>
              <a:ext cx="990600" cy="990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44500"/>
            <a:ext cx="8686800" cy="1309688"/>
          </a:xfrm>
        </p:spPr>
        <p:txBody>
          <a:bodyPr/>
          <a:lstStyle/>
          <a:p>
            <a:pPr eaLnBrk="1" hangingPunct="1"/>
            <a:r>
              <a:rPr lang="en-US" dirty="0"/>
              <a:t>Heuristic: Knowable in Principle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" y="1936750"/>
            <a:ext cx="8445500" cy="39306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/>
              <a:t>Example of good variables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Weather:  {Sunny, Cloudy, Rain, Snow}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Gasoline: Cents per gallon {0,1,2…}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Temperature: { </a:t>
            </a:r>
            <a:r>
              <a:rPr lang="en-US" sz="3200" dirty="0">
                <a:ea typeface="ＭＳ Ｐゴシック" charset="0"/>
                <a:sym typeface="Symbol" charset="0"/>
              </a:rPr>
              <a:t></a:t>
            </a:r>
            <a:r>
              <a:rPr lang="en-US" sz="3200" dirty="0">
                <a:ea typeface="ＭＳ Ｐゴシック" charset="0"/>
              </a:rPr>
              <a:t> 100°F , &lt; 100°F}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User needs help on Excel </a:t>
            </a:r>
            <a:r>
              <a:rPr lang="en-US" sz="3200" dirty="0" smtClean="0">
                <a:ea typeface="ＭＳ Ｐゴシック" charset="0"/>
              </a:rPr>
              <a:t>Charts: </a:t>
            </a:r>
            <a:r>
              <a:rPr lang="en-US" sz="3200" dirty="0">
                <a:ea typeface="ＭＳ Ｐゴシック" charset="0"/>
              </a:rPr>
              <a:t>{Yes, No}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User’</a:t>
            </a:r>
            <a:r>
              <a:rPr lang="en-US" altLang="ja-JP" sz="3200" dirty="0">
                <a:ea typeface="ＭＳ Ｐゴシック" charset="0"/>
              </a:rPr>
              <a:t>s personality: {dominant, submissive}</a:t>
            </a:r>
            <a:endParaRPr lang="en-US" sz="3200" dirty="0"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13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Overview 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51800" cy="4608513"/>
          </a:xfrm>
        </p:spPr>
        <p:txBody>
          <a:bodyPr/>
          <a:lstStyle/>
          <a:p>
            <a:pPr eaLnBrk="1" hangingPunct="1"/>
            <a:r>
              <a:rPr lang="en-US" dirty="0"/>
              <a:t>Bayesian Belief Networks (BBNs) can reason with networks of propositions and associated probabilities</a:t>
            </a:r>
          </a:p>
          <a:p>
            <a:pPr eaLnBrk="1" hangingPunct="1"/>
            <a:r>
              <a:rPr lang="en-US" dirty="0"/>
              <a:t>Useful for many AI problems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Diagnosis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Expert systems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Planning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Learning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KA2: Structuring</a:t>
            </a:r>
          </a:p>
        </p:txBody>
      </p:sp>
      <p:sp>
        <p:nvSpPr>
          <p:cNvPr id="54274" name="Oval 3"/>
          <p:cNvSpPr>
            <a:spLocks noChangeArrowheads="1"/>
          </p:cNvSpPr>
          <p:nvPr/>
        </p:nvSpPr>
        <p:spPr bwMode="auto">
          <a:xfrm>
            <a:off x="1441450" y="561022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grpSp>
        <p:nvGrpSpPr>
          <p:cNvPr id="54275" name="Group 4"/>
          <p:cNvGrpSpPr>
            <a:grpSpLocks/>
          </p:cNvGrpSpPr>
          <p:nvPr/>
        </p:nvGrpSpPr>
        <p:grpSpPr bwMode="auto">
          <a:xfrm>
            <a:off x="603250" y="3248025"/>
            <a:ext cx="3022600" cy="1231900"/>
            <a:chOff x="380" y="2046"/>
            <a:chExt cx="1904" cy="776"/>
          </a:xfrm>
        </p:grpSpPr>
        <p:sp>
          <p:nvSpPr>
            <p:cNvPr id="54290" name="Oval 5"/>
            <p:cNvSpPr>
              <a:spLocks noChangeArrowheads="1"/>
            </p:cNvSpPr>
            <p:nvPr/>
          </p:nvSpPr>
          <p:spPr bwMode="auto">
            <a:xfrm>
              <a:off x="1484" y="2078"/>
              <a:ext cx="800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Smoking</a:t>
              </a:r>
            </a:p>
          </p:txBody>
        </p:sp>
        <p:sp>
          <p:nvSpPr>
            <p:cNvPr id="54291" name="Line 6"/>
            <p:cNvSpPr>
              <a:spLocks noChangeShapeType="1"/>
            </p:cNvSpPr>
            <p:nvPr/>
          </p:nvSpPr>
          <p:spPr bwMode="auto">
            <a:xfrm flipH="1">
              <a:off x="1511" y="2528"/>
              <a:ext cx="288" cy="2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2" name="Oval 7"/>
            <p:cNvSpPr>
              <a:spLocks noChangeArrowheads="1"/>
            </p:cNvSpPr>
            <p:nvPr/>
          </p:nvSpPr>
          <p:spPr bwMode="auto">
            <a:xfrm>
              <a:off x="380" y="2046"/>
              <a:ext cx="928" cy="552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Exposure</a:t>
              </a:r>
            </a:p>
            <a:p>
              <a:pPr algn="ctr" eaLnBrk="0" hangingPunct="0"/>
              <a:r>
                <a:rPr lang="en-US" sz="2400" i="1" dirty="0">
                  <a:latin typeface="Calibri"/>
                </a:rPr>
                <a:t>to Toxic</a:t>
              </a:r>
            </a:p>
          </p:txBody>
        </p:sp>
        <p:sp>
          <p:nvSpPr>
            <p:cNvPr id="54293" name="Line 8"/>
            <p:cNvSpPr>
              <a:spLocks noChangeShapeType="1"/>
            </p:cNvSpPr>
            <p:nvPr/>
          </p:nvSpPr>
          <p:spPr bwMode="auto">
            <a:xfrm>
              <a:off x="970" y="2577"/>
              <a:ext cx="255" cy="2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4276" name="Group 9"/>
          <p:cNvGrpSpPr>
            <a:grpSpLocks/>
          </p:cNvGrpSpPr>
          <p:nvPr/>
        </p:nvGrpSpPr>
        <p:grpSpPr bwMode="auto">
          <a:xfrm>
            <a:off x="641350" y="2041525"/>
            <a:ext cx="2997200" cy="1346200"/>
            <a:chOff x="404" y="1286"/>
            <a:chExt cx="1888" cy="848"/>
          </a:xfrm>
        </p:grpSpPr>
        <p:sp>
          <p:nvSpPr>
            <p:cNvPr id="54284" name="Oval 10"/>
            <p:cNvSpPr>
              <a:spLocks noChangeArrowheads="1"/>
            </p:cNvSpPr>
            <p:nvPr/>
          </p:nvSpPr>
          <p:spPr bwMode="auto">
            <a:xfrm>
              <a:off x="1492" y="1286"/>
              <a:ext cx="800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Gender</a:t>
              </a:r>
            </a:p>
          </p:txBody>
        </p:sp>
        <p:sp>
          <p:nvSpPr>
            <p:cNvPr id="54285" name="Oval 11"/>
            <p:cNvSpPr>
              <a:spLocks noChangeArrowheads="1"/>
            </p:cNvSpPr>
            <p:nvPr/>
          </p:nvSpPr>
          <p:spPr bwMode="auto">
            <a:xfrm>
              <a:off x="404" y="1286"/>
              <a:ext cx="800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Age</a:t>
              </a:r>
            </a:p>
          </p:txBody>
        </p:sp>
        <p:grpSp>
          <p:nvGrpSpPr>
            <p:cNvPr id="54286" name="Group 12"/>
            <p:cNvGrpSpPr>
              <a:grpSpLocks/>
            </p:cNvGrpSpPr>
            <p:nvPr/>
          </p:nvGrpSpPr>
          <p:grpSpPr bwMode="auto">
            <a:xfrm>
              <a:off x="1100" y="1678"/>
              <a:ext cx="784" cy="456"/>
              <a:chOff x="1208" y="1416"/>
              <a:chExt cx="784" cy="456"/>
            </a:xfrm>
          </p:grpSpPr>
          <p:sp>
            <p:nvSpPr>
              <p:cNvPr id="54288" name="Line 13"/>
              <p:cNvSpPr>
                <a:spLocks noChangeShapeType="1"/>
              </p:cNvSpPr>
              <p:nvPr/>
            </p:nvSpPr>
            <p:spPr bwMode="auto">
              <a:xfrm flipH="1">
                <a:off x="1992" y="1488"/>
                <a:ext cx="0" cy="3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89" name="Line 14"/>
              <p:cNvSpPr>
                <a:spLocks noChangeShapeType="1"/>
              </p:cNvSpPr>
              <p:nvPr/>
            </p:nvSpPr>
            <p:spPr bwMode="auto">
              <a:xfrm>
                <a:off x="1208" y="1416"/>
                <a:ext cx="568" cy="4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287" name="Line 15"/>
            <p:cNvSpPr>
              <a:spLocks noChangeShapeType="1"/>
            </p:cNvSpPr>
            <p:nvPr/>
          </p:nvSpPr>
          <p:spPr bwMode="auto">
            <a:xfrm>
              <a:off x="804" y="1734"/>
              <a:ext cx="0" cy="3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277" name="Text Box 17"/>
          <p:cNvSpPr txBox="1">
            <a:spLocks noChangeArrowheads="1"/>
          </p:cNvSpPr>
          <p:nvPr/>
        </p:nvSpPr>
        <p:spPr bwMode="auto">
          <a:xfrm>
            <a:off x="3870325" y="2357438"/>
            <a:ext cx="505779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Network structure corresponding</a:t>
            </a:r>
          </a:p>
          <a:p>
            <a:r>
              <a:rPr lang="en-US" sz="2800" dirty="0">
                <a:latin typeface="Calibri"/>
              </a:rPr>
              <a:t>to </a:t>
            </a:r>
            <a:r>
              <a:rPr lang="ja-JP" altLang="en-US" sz="2800" dirty="0">
                <a:latin typeface="Calibri"/>
              </a:rPr>
              <a:t>“</a:t>
            </a:r>
            <a:r>
              <a:rPr lang="en-US" altLang="ja-JP" sz="2800" dirty="0">
                <a:latin typeface="Calibri"/>
              </a:rPr>
              <a:t>causality</a:t>
            </a:r>
            <a:r>
              <a:rPr lang="ja-JP" altLang="en-US" sz="2800" dirty="0">
                <a:latin typeface="Calibri"/>
              </a:rPr>
              <a:t>”</a:t>
            </a:r>
            <a:r>
              <a:rPr lang="en-US" altLang="ja-JP" sz="2800" dirty="0">
                <a:latin typeface="Calibri"/>
              </a:rPr>
              <a:t> is usually good.</a:t>
            </a:r>
            <a:endParaRPr lang="en-US" sz="2800" dirty="0">
              <a:latin typeface="Calibri"/>
            </a:endParaRPr>
          </a:p>
        </p:txBody>
      </p:sp>
      <p:grpSp>
        <p:nvGrpSpPr>
          <p:cNvPr id="54278" name="Group 18"/>
          <p:cNvGrpSpPr>
            <a:grpSpLocks/>
          </p:cNvGrpSpPr>
          <p:nvPr/>
        </p:nvGrpSpPr>
        <p:grpSpPr bwMode="auto">
          <a:xfrm>
            <a:off x="1619250" y="4341813"/>
            <a:ext cx="2933700" cy="1343025"/>
            <a:chOff x="1020" y="2735"/>
            <a:chExt cx="1848" cy="846"/>
          </a:xfrm>
        </p:grpSpPr>
        <p:sp>
          <p:nvSpPr>
            <p:cNvPr id="54280" name="Oval 19"/>
            <p:cNvSpPr>
              <a:spLocks noChangeArrowheads="1"/>
            </p:cNvSpPr>
            <p:nvPr/>
          </p:nvSpPr>
          <p:spPr bwMode="auto">
            <a:xfrm>
              <a:off x="1020" y="2790"/>
              <a:ext cx="744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Cancer</a:t>
              </a:r>
            </a:p>
          </p:txBody>
        </p:sp>
        <p:sp>
          <p:nvSpPr>
            <p:cNvPr id="54281" name="Line 20"/>
            <p:cNvSpPr>
              <a:spLocks noChangeShapeType="1"/>
            </p:cNvSpPr>
            <p:nvPr/>
          </p:nvSpPr>
          <p:spPr bwMode="auto">
            <a:xfrm flipH="1">
              <a:off x="1372" y="3246"/>
              <a:ext cx="8" cy="2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2" name="Oval 21"/>
            <p:cNvSpPr>
              <a:spLocks noChangeArrowheads="1"/>
            </p:cNvSpPr>
            <p:nvPr/>
          </p:nvSpPr>
          <p:spPr bwMode="auto">
            <a:xfrm>
              <a:off x="1948" y="2735"/>
              <a:ext cx="920" cy="552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Genetic</a:t>
              </a:r>
            </a:p>
            <a:p>
              <a:pPr algn="ctr" eaLnBrk="0" hangingPunct="0"/>
              <a:r>
                <a:rPr lang="en-US" sz="2400" i="1" dirty="0">
                  <a:latin typeface="Calibri"/>
                </a:rPr>
                <a:t>Damage</a:t>
              </a:r>
            </a:p>
          </p:txBody>
        </p:sp>
        <p:sp>
          <p:nvSpPr>
            <p:cNvPr id="54283" name="Line 22"/>
            <p:cNvSpPr>
              <a:spLocks noChangeShapeType="1"/>
            </p:cNvSpPr>
            <p:nvPr/>
          </p:nvSpPr>
          <p:spPr bwMode="auto">
            <a:xfrm flipH="1">
              <a:off x="1641" y="3220"/>
              <a:ext cx="480" cy="3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279" name="Text Box 23"/>
          <p:cNvSpPr txBox="1">
            <a:spLocks noChangeArrowheads="1"/>
          </p:cNvSpPr>
          <p:nvPr/>
        </p:nvSpPr>
        <p:spPr bwMode="auto">
          <a:xfrm>
            <a:off x="3962400" y="5257800"/>
            <a:ext cx="4800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Initially this uses the designer’s</a:t>
            </a:r>
            <a:endParaRPr lang="en-US" altLang="ja-JP" sz="2800" dirty="0">
              <a:latin typeface="Calibri"/>
            </a:endParaRPr>
          </a:p>
          <a:p>
            <a:r>
              <a:rPr lang="en-US" sz="2800" dirty="0">
                <a:latin typeface="Calibri"/>
              </a:rPr>
              <a:t>knowledge but can be checked with data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KA3: The Numbers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304800" y="3462338"/>
          <a:ext cx="295275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5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462338"/>
                        <a:ext cx="2952750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304800" y="3995738"/>
          <a:ext cx="424021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6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995738"/>
                        <a:ext cx="4240213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4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5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6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6327" name="Group 8"/>
          <p:cNvGrpSpPr>
            <a:grpSpLocks/>
          </p:cNvGrpSpPr>
          <p:nvPr/>
        </p:nvGrpSpPr>
        <p:grpSpPr bwMode="auto">
          <a:xfrm>
            <a:off x="4724400" y="3581400"/>
            <a:ext cx="4000500" cy="723900"/>
            <a:chOff x="4724400" y="1828800"/>
            <a:chExt cx="4000500" cy="723900"/>
          </a:xfrm>
        </p:grpSpPr>
        <p:sp>
          <p:nvSpPr>
            <p:cNvPr id="56331" name="Oval 3"/>
            <p:cNvSpPr>
              <a:spLocks noChangeArrowheads="1"/>
            </p:cNvSpPr>
            <p:nvPr/>
          </p:nvSpPr>
          <p:spPr bwMode="auto">
            <a:xfrm>
              <a:off x="7543800" y="1828800"/>
              <a:ext cx="1181100" cy="723900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Cancer</a:t>
              </a:r>
            </a:p>
          </p:txBody>
        </p:sp>
        <p:sp>
          <p:nvSpPr>
            <p:cNvPr id="56332" name="Oval 4"/>
            <p:cNvSpPr>
              <a:spLocks noChangeArrowheads="1"/>
            </p:cNvSpPr>
            <p:nvPr/>
          </p:nvSpPr>
          <p:spPr bwMode="auto">
            <a:xfrm>
              <a:off x="4724400" y="1828800"/>
              <a:ext cx="1270000" cy="723900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Smoking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4" name="Straight Arrow Connector 3"/>
            <p:cNvCxnSpPr>
              <a:stCxn id="56332" idx="6"/>
              <a:endCxn id="56331" idx="2"/>
            </p:cNvCxnSpPr>
            <p:nvPr/>
          </p:nvCxnSpPr>
          <p:spPr>
            <a:xfrm>
              <a:off x="5994400" y="2190750"/>
              <a:ext cx="15494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4800600"/>
          <a:ext cx="2057400" cy="158496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{775DCB02-9BB8-47FD-8907-85C794F793BA}</a:tableStyleId>
              </a:tblPr>
              <a:tblGrid>
                <a:gridCol w="1028700"/>
                <a:gridCol w="10287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alibri"/>
                        </a:rPr>
                        <a:t>smoking priors</a:t>
                      </a:r>
                      <a:endParaRPr lang="en-US" sz="2000" b="1" dirty="0"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no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0.80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light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0.15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heavy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0.05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724400" y="4572000"/>
          <a:ext cx="4191000" cy="210312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{775DCB02-9BB8-47FD-8907-85C794F793BA}</a:tableStyleId>
              </a:tblPr>
              <a:tblGrid>
                <a:gridCol w="1219200"/>
                <a:gridCol w="876300"/>
                <a:gridCol w="1047750"/>
                <a:gridCol w="1047750"/>
              </a:tblGrid>
              <a:tr h="370840">
                <a:tc>
                  <a:txBody>
                    <a:bodyPr/>
                    <a:lstStyle/>
                    <a:p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alibri"/>
                        </a:rPr>
                        <a:t>smoking</a:t>
                      </a:r>
                      <a:endParaRPr lang="en-US" sz="2400" b="1" dirty="0"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alibri"/>
                        </a:rPr>
                        <a:t>cancer</a:t>
                      </a:r>
                      <a:endParaRPr lang="en-US" sz="2400" b="1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alibri"/>
                        </a:rPr>
                        <a:t>no</a:t>
                      </a:r>
                      <a:endParaRPr lang="en-US" sz="2400" b="1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alibri"/>
                        </a:rPr>
                        <a:t>light</a:t>
                      </a:r>
                      <a:endParaRPr lang="en-US" sz="2400" b="1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Calibri"/>
                        </a:rPr>
                        <a:t>heavy</a:t>
                      </a:r>
                      <a:endParaRPr lang="en-US" sz="2400" b="1" dirty="0">
                        <a:latin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none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0.96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0.88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0.60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benign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0.03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0.08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0.25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malignant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0.01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0.04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/>
                        </a:rPr>
                        <a:t>0.15</a:t>
                      </a:r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330" name="TextBox 9"/>
          <p:cNvSpPr txBox="1">
            <a:spLocks noChangeArrowheads="1"/>
          </p:cNvSpPr>
          <p:nvPr/>
        </p:nvSpPr>
        <p:spPr bwMode="auto">
          <a:xfrm>
            <a:off x="457200" y="1377950"/>
            <a:ext cx="8229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800" dirty="0"/>
              <a:t>For each variable we have a table of probability of its value for values of its</a:t>
            </a:r>
            <a:r>
              <a:rPr lang="en-US" sz="2800" b="1" dirty="0"/>
              <a:t> parents</a:t>
            </a:r>
          </a:p>
          <a:p>
            <a:pPr eaLnBrk="1" hangingPunct="1">
              <a:buFont typeface="Arial" charset="0"/>
              <a:buChar char="•"/>
            </a:pPr>
            <a:r>
              <a:rPr lang="en-US" sz="2800" dirty="0"/>
              <a:t>For variables w/o parents, we have </a:t>
            </a:r>
            <a:r>
              <a:rPr lang="en-US" sz="2800" b="1" dirty="0"/>
              <a:t>prior probabilities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0400"/>
          </a:xfrm>
        </p:spPr>
        <p:txBody>
          <a:bodyPr/>
          <a:lstStyle/>
          <a:p>
            <a:pPr eaLnBrk="1" hangingPunct="1"/>
            <a:r>
              <a:rPr lang="en-US" dirty="0"/>
              <a:t>KA3: The numbers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68825"/>
            <a:ext cx="8229600" cy="2074863"/>
          </a:xfrm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58371" name="Rectangle 4"/>
          <p:cNvSpPr>
            <a:spLocks noChangeArrowheads="1"/>
          </p:cNvSpPr>
          <p:nvPr/>
        </p:nvSpPr>
        <p:spPr bwMode="auto">
          <a:xfrm>
            <a:off x="457200" y="4419600"/>
            <a:ext cx="77724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Zeros and ones are often enough</a:t>
            </a:r>
          </a:p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Order of magnitude is typical: 10</a:t>
            </a:r>
            <a:r>
              <a:rPr lang="en-US" sz="3200" baseline="30000" dirty="0">
                <a:latin typeface="Calibri"/>
              </a:rPr>
              <a:t>-9</a:t>
            </a:r>
            <a:r>
              <a:rPr lang="en-US" sz="3200" dirty="0">
                <a:latin typeface="Calibri"/>
              </a:rPr>
              <a:t> </a:t>
            </a:r>
            <a:r>
              <a:rPr lang="en-US" sz="3200" dirty="0" err="1">
                <a:latin typeface="Calibri"/>
              </a:rPr>
              <a:t>vs</a:t>
            </a:r>
            <a:r>
              <a:rPr lang="en-US" sz="3200" dirty="0">
                <a:latin typeface="Calibri"/>
              </a:rPr>
              <a:t> 10</a:t>
            </a:r>
            <a:r>
              <a:rPr lang="en-US" sz="3200" baseline="30000" dirty="0">
                <a:latin typeface="Calibri"/>
              </a:rPr>
              <a:t>-6</a:t>
            </a:r>
          </a:p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Sensitivity analysis can be used to decide accuracy needed</a:t>
            </a:r>
          </a:p>
        </p:txBody>
      </p:sp>
      <p:pic>
        <p:nvPicPr>
          <p:cNvPr id="5837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09800"/>
            <a:ext cx="63754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</p:pic>
      <p:sp>
        <p:nvSpPr>
          <p:cNvPr id="58373" name="Rectangle 6"/>
          <p:cNvSpPr>
            <a:spLocks noChangeArrowheads="1"/>
          </p:cNvSpPr>
          <p:nvPr/>
        </p:nvSpPr>
        <p:spPr bwMode="auto">
          <a:xfrm>
            <a:off x="457200" y="1066800"/>
            <a:ext cx="77724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Second decimal usually doesn’</a:t>
            </a:r>
            <a:r>
              <a:rPr lang="en-US" altLang="ja-JP" sz="3200" dirty="0">
                <a:latin typeface="Calibri"/>
              </a:rPr>
              <a:t>t matter</a:t>
            </a:r>
            <a:endParaRPr lang="en-US" altLang="ja-JP" sz="3200" baseline="30000" dirty="0">
              <a:latin typeface="Calibri"/>
            </a:endParaRPr>
          </a:p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Relative probabilities are important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kinds of reasoning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/>
              <a:t>BBNs support three main kinds of reasoning:</a:t>
            </a:r>
          </a:p>
          <a:p>
            <a:pPr marL="341313" indent="-233363">
              <a:defRPr/>
            </a:pPr>
            <a:r>
              <a:rPr lang="en-US" b="1" dirty="0" smtClean="0"/>
              <a:t>Predicting</a:t>
            </a:r>
            <a:r>
              <a:rPr lang="en-US" dirty="0" smtClean="0"/>
              <a:t> conditions given predispositions</a:t>
            </a:r>
          </a:p>
          <a:p>
            <a:pPr marL="341313" indent="-233363">
              <a:defRPr/>
            </a:pPr>
            <a:r>
              <a:rPr lang="en-US" b="1" dirty="0" smtClean="0"/>
              <a:t>Diagnosing</a:t>
            </a:r>
            <a:r>
              <a:rPr lang="en-US" dirty="0" smtClean="0"/>
              <a:t> conditions given symptoms (and predisposing)</a:t>
            </a:r>
          </a:p>
          <a:p>
            <a:pPr marL="341313" indent="-233363">
              <a:defRPr/>
            </a:pPr>
            <a:r>
              <a:rPr lang="en-US" b="1" dirty="0" smtClean="0"/>
              <a:t>Explaining</a:t>
            </a:r>
            <a:r>
              <a:rPr lang="en-US" dirty="0" smtClean="0"/>
              <a:t> a condition by one or more predispositions</a:t>
            </a:r>
          </a:p>
          <a:p>
            <a:pPr marL="107950" indent="0">
              <a:buFontTx/>
              <a:buNone/>
              <a:defRPr/>
            </a:pPr>
            <a:r>
              <a:rPr lang="en-US" dirty="0" smtClean="0"/>
              <a:t>To which we can add a fourth:</a:t>
            </a:r>
          </a:p>
          <a:p>
            <a:pPr marL="403225" indent="-295275">
              <a:defRPr/>
            </a:pPr>
            <a:r>
              <a:rPr lang="en-US" b="1" dirty="0" smtClean="0"/>
              <a:t>Deciding</a:t>
            </a:r>
            <a:r>
              <a:rPr lang="en-US" dirty="0" smtClean="0"/>
              <a:t> on an action based on probabilities of the conditions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28700"/>
          </a:xfrm>
        </p:spPr>
        <p:txBody>
          <a:bodyPr/>
          <a:lstStyle/>
          <a:p>
            <a:pPr eaLnBrk="1" hangingPunct="1"/>
            <a:r>
              <a:rPr lang="en-US" dirty="0"/>
              <a:t>Predictive Inference</a:t>
            </a:r>
          </a:p>
        </p:txBody>
      </p:sp>
      <p:sp>
        <p:nvSpPr>
          <p:cNvPr id="61442" name="Text Box 3"/>
          <p:cNvSpPr txBox="1">
            <a:spLocks noChangeArrowheads="1"/>
          </p:cNvSpPr>
          <p:nvPr/>
        </p:nvSpPr>
        <p:spPr bwMode="auto">
          <a:xfrm>
            <a:off x="4035425" y="2101850"/>
            <a:ext cx="483036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dirty="0">
                <a:latin typeface="Calibri"/>
              </a:rPr>
              <a:t>How likely are </a:t>
            </a:r>
            <a:r>
              <a:rPr lang="en-US" sz="3200" dirty="0">
                <a:solidFill>
                  <a:srgbClr val="FF0000"/>
                </a:solidFill>
                <a:latin typeface="Calibri"/>
              </a:rPr>
              <a:t>elderly males</a:t>
            </a:r>
            <a:endParaRPr lang="en-US" sz="3200" dirty="0">
              <a:latin typeface="Calibri"/>
            </a:endParaRPr>
          </a:p>
          <a:p>
            <a:r>
              <a:rPr lang="en-US" sz="3200" dirty="0">
                <a:latin typeface="Calibri"/>
              </a:rPr>
              <a:t>to get </a:t>
            </a:r>
            <a:r>
              <a:rPr lang="en-US" sz="3200" dirty="0">
                <a:solidFill>
                  <a:schemeClr val="accent2"/>
                </a:solidFill>
                <a:latin typeface="Calibri"/>
              </a:rPr>
              <a:t>malignant cancer</a:t>
            </a:r>
            <a:r>
              <a:rPr lang="en-US" sz="3200" dirty="0">
                <a:latin typeface="Calibri"/>
              </a:rPr>
              <a:t>?</a:t>
            </a:r>
            <a:endParaRPr lang="en-US" dirty="0">
              <a:latin typeface="Calibri"/>
            </a:endParaRPr>
          </a:p>
        </p:txBody>
      </p:sp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2773363" y="3895725"/>
            <a:ext cx="69294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</a:t>
            </a:r>
            <a:r>
              <a:rPr lang="en-US" sz="2800" i="1" dirty="0">
                <a:solidFill>
                  <a:schemeClr val="accent2"/>
                </a:solidFill>
                <a:latin typeface="Calibri"/>
              </a:rPr>
              <a:t>C=malignant</a:t>
            </a:r>
            <a:r>
              <a:rPr lang="en-US" sz="2800" i="1" dirty="0">
                <a:solidFill>
                  <a:schemeClr val="hlink"/>
                </a:solidFill>
                <a:latin typeface="Calibri"/>
              </a:rPr>
              <a:t> </a:t>
            </a:r>
            <a:r>
              <a:rPr lang="en-US" sz="2800" i="1" dirty="0">
                <a:latin typeface="Calibri"/>
              </a:rPr>
              <a:t>|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Age&gt;60, Gender=male</a:t>
            </a:r>
            <a:r>
              <a:rPr lang="en-US" sz="2800" i="1" dirty="0">
                <a:latin typeface="Calibri"/>
              </a:rPr>
              <a:t>)</a:t>
            </a:r>
          </a:p>
        </p:txBody>
      </p:sp>
      <p:sp>
        <p:nvSpPr>
          <p:cNvPr id="61444" name="Oval 5"/>
          <p:cNvSpPr>
            <a:spLocks noChangeArrowheads="1"/>
          </p:cNvSpPr>
          <p:nvPr/>
        </p:nvSpPr>
        <p:spPr bwMode="auto">
          <a:xfrm>
            <a:off x="2030413" y="2744788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61445" name="Oval 6"/>
          <p:cNvSpPr>
            <a:spLocks noChangeArrowheads="1"/>
          </p:cNvSpPr>
          <p:nvPr/>
        </p:nvSpPr>
        <p:spPr bwMode="auto">
          <a:xfrm>
            <a:off x="2055813" y="15128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61446" name="Oval 7"/>
          <p:cNvSpPr>
            <a:spLocks noChangeArrowheads="1"/>
          </p:cNvSpPr>
          <p:nvPr/>
        </p:nvSpPr>
        <p:spPr bwMode="auto">
          <a:xfrm>
            <a:off x="328613" y="15128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61447" name="Line 8"/>
          <p:cNvSpPr>
            <a:spLocks noChangeShapeType="1"/>
          </p:cNvSpPr>
          <p:nvPr/>
        </p:nvSpPr>
        <p:spPr bwMode="auto">
          <a:xfrm flipH="1">
            <a:off x="2678113" y="2249488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Line 9"/>
          <p:cNvSpPr>
            <a:spLocks noChangeShapeType="1"/>
          </p:cNvSpPr>
          <p:nvPr/>
        </p:nvSpPr>
        <p:spPr bwMode="auto">
          <a:xfrm>
            <a:off x="1433513" y="2135188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Oval 10"/>
          <p:cNvSpPr>
            <a:spLocks noChangeArrowheads="1"/>
          </p:cNvSpPr>
          <p:nvPr/>
        </p:nvSpPr>
        <p:spPr bwMode="auto">
          <a:xfrm>
            <a:off x="1306513" y="3900488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61450" name="Line 11"/>
          <p:cNvSpPr>
            <a:spLocks noChangeShapeType="1"/>
          </p:cNvSpPr>
          <p:nvPr/>
        </p:nvSpPr>
        <p:spPr bwMode="auto">
          <a:xfrm flipH="1">
            <a:off x="2163763" y="3487738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2"/>
          <p:cNvSpPr>
            <a:spLocks noChangeShapeType="1"/>
          </p:cNvSpPr>
          <p:nvPr/>
        </p:nvSpPr>
        <p:spPr bwMode="auto">
          <a:xfrm>
            <a:off x="2233613" y="4586288"/>
            <a:ext cx="450850" cy="509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3"/>
          <p:cNvSpPr>
            <a:spLocks noChangeShapeType="1"/>
          </p:cNvSpPr>
          <p:nvPr/>
        </p:nvSpPr>
        <p:spPr bwMode="auto">
          <a:xfrm flipH="1">
            <a:off x="1090613" y="4522788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Oval 14"/>
          <p:cNvSpPr>
            <a:spLocks noChangeArrowheads="1"/>
          </p:cNvSpPr>
          <p:nvPr/>
        </p:nvSpPr>
        <p:spPr bwMode="auto">
          <a:xfrm>
            <a:off x="1878013" y="5106988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61454" name="Oval 15"/>
          <p:cNvSpPr>
            <a:spLocks noChangeArrowheads="1"/>
          </p:cNvSpPr>
          <p:nvPr/>
        </p:nvSpPr>
        <p:spPr bwMode="auto">
          <a:xfrm>
            <a:off x="227013" y="4979988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61455" name="Oval 16"/>
          <p:cNvSpPr>
            <a:spLocks noChangeArrowheads="1"/>
          </p:cNvSpPr>
          <p:nvPr/>
        </p:nvSpPr>
        <p:spPr bwMode="auto">
          <a:xfrm>
            <a:off x="277813" y="2719388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61456" name="Line 17"/>
          <p:cNvSpPr>
            <a:spLocks noChangeShapeType="1"/>
          </p:cNvSpPr>
          <p:nvPr/>
        </p:nvSpPr>
        <p:spPr bwMode="auto">
          <a:xfrm>
            <a:off x="1243013" y="3544888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8"/>
          <p:cNvSpPr>
            <a:spLocks noChangeShapeType="1"/>
          </p:cNvSpPr>
          <p:nvPr/>
        </p:nvSpPr>
        <p:spPr bwMode="auto">
          <a:xfrm>
            <a:off x="963613" y="2224088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9"/>
          <p:cNvSpPr>
            <a:spLocks noChangeShapeType="1"/>
          </p:cNvSpPr>
          <p:nvPr/>
        </p:nvSpPr>
        <p:spPr bwMode="auto">
          <a:xfrm flipH="1">
            <a:off x="1331913" y="2109788"/>
            <a:ext cx="876300" cy="67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19100"/>
            <a:ext cx="8686800" cy="814388"/>
          </a:xfrm>
        </p:spPr>
        <p:txBody>
          <a:bodyPr/>
          <a:lstStyle/>
          <a:p>
            <a:pPr eaLnBrk="1" hangingPunct="1"/>
            <a:r>
              <a:rPr lang="en-US" dirty="0"/>
              <a:t>Predictive and diagnostic combined</a:t>
            </a:r>
          </a:p>
        </p:txBody>
      </p:sp>
      <p:sp>
        <p:nvSpPr>
          <p:cNvPr id="63490" name="Text Box 3"/>
          <p:cNvSpPr txBox="1">
            <a:spLocks noChangeArrowheads="1"/>
          </p:cNvSpPr>
          <p:nvPr/>
        </p:nvSpPr>
        <p:spPr bwMode="auto">
          <a:xfrm>
            <a:off x="4311650" y="1500188"/>
            <a:ext cx="434181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dirty="0">
                <a:latin typeface="Calibri"/>
              </a:rPr>
              <a:t>How likely is an </a:t>
            </a:r>
            <a:r>
              <a:rPr lang="en-US" sz="3200" dirty="0">
                <a:solidFill>
                  <a:srgbClr val="FF0000"/>
                </a:solidFill>
                <a:latin typeface="Calibri"/>
              </a:rPr>
              <a:t>elderly male</a:t>
            </a:r>
            <a:r>
              <a:rPr lang="en-US" sz="3200" dirty="0">
                <a:latin typeface="Calibri"/>
              </a:rPr>
              <a:t> patient with high </a:t>
            </a:r>
            <a:r>
              <a:rPr lang="en-US" sz="3200" dirty="0">
                <a:solidFill>
                  <a:srgbClr val="FF0000"/>
                </a:solidFill>
                <a:latin typeface="Calibri"/>
              </a:rPr>
              <a:t>Serum Calcium</a:t>
            </a:r>
            <a:r>
              <a:rPr lang="en-US" sz="3200" dirty="0">
                <a:solidFill>
                  <a:schemeClr val="accent1"/>
                </a:solidFill>
                <a:latin typeface="Calibri"/>
              </a:rPr>
              <a:t> </a:t>
            </a:r>
            <a:r>
              <a:rPr lang="en-US" sz="3200" dirty="0">
                <a:latin typeface="Calibri"/>
              </a:rPr>
              <a:t>to have </a:t>
            </a:r>
            <a:r>
              <a:rPr lang="en-US" sz="3200" dirty="0">
                <a:solidFill>
                  <a:schemeClr val="accent2"/>
                </a:solidFill>
                <a:latin typeface="Calibri"/>
              </a:rPr>
              <a:t>malignant cancer</a:t>
            </a:r>
            <a:r>
              <a:rPr lang="en-US" sz="3200" dirty="0">
                <a:latin typeface="Calibri"/>
              </a:rPr>
              <a:t>?</a:t>
            </a:r>
            <a:endParaRPr lang="en-US" dirty="0">
              <a:latin typeface="Calibri"/>
            </a:endParaRPr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2803525" y="3894138"/>
            <a:ext cx="61048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</a:t>
            </a:r>
            <a:r>
              <a:rPr lang="en-US" sz="2800" i="1" dirty="0">
                <a:solidFill>
                  <a:schemeClr val="accent2"/>
                </a:solidFill>
                <a:latin typeface="Calibri"/>
              </a:rPr>
              <a:t>C=malignant</a:t>
            </a:r>
            <a:r>
              <a:rPr lang="en-US" sz="2800" i="1" dirty="0">
                <a:solidFill>
                  <a:schemeClr val="hlink"/>
                </a:solidFill>
                <a:latin typeface="Calibri"/>
              </a:rPr>
              <a:t> </a:t>
            </a:r>
            <a:r>
              <a:rPr lang="en-US" sz="2800" i="1" dirty="0">
                <a:latin typeface="Calibri"/>
              </a:rPr>
              <a:t>|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Age&gt;60, </a:t>
            </a:r>
          </a:p>
          <a:p>
            <a:r>
              <a:rPr lang="en-US" sz="2800" i="1" dirty="0">
                <a:solidFill>
                  <a:srgbClr val="FF0000"/>
                </a:solidFill>
                <a:latin typeface="Calibri"/>
              </a:rPr>
              <a:t>   Gender= male, Serum Calcium  = high</a:t>
            </a:r>
            <a:r>
              <a:rPr lang="en-US" sz="2800" i="1" dirty="0">
                <a:latin typeface="Calibri"/>
              </a:rPr>
              <a:t>)</a:t>
            </a:r>
          </a:p>
        </p:txBody>
      </p:sp>
      <p:sp>
        <p:nvSpPr>
          <p:cNvPr id="63492" name="Oval 5"/>
          <p:cNvSpPr>
            <a:spLocks noChangeArrowheads="1"/>
          </p:cNvSpPr>
          <p:nvPr/>
        </p:nvSpPr>
        <p:spPr bwMode="auto">
          <a:xfrm>
            <a:off x="2120900" y="2693988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63493" name="Oval 6"/>
          <p:cNvSpPr>
            <a:spLocks noChangeArrowheads="1"/>
          </p:cNvSpPr>
          <p:nvPr/>
        </p:nvSpPr>
        <p:spPr bwMode="auto">
          <a:xfrm>
            <a:off x="2146300" y="14620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63494" name="Oval 7"/>
          <p:cNvSpPr>
            <a:spLocks noChangeArrowheads="1"/>
          </p:cNvSpPr>
          <p:nvPr/>
        </p:nvSpPr>
        <p:spPr bwMode="auto">
          <a:xfrm>
            <a:off x="419100" y="14620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63495" name="Line 8"/>
          <p:cNvSpPr>
            <a:spLocks noChangeShapeType="1"/>
          </p:cNvSpPr>
          <p:nvPr/>
        </p:nvSpPr>
        <p:spPr bwMode="auto">
          <a:xfrm flipH="1">
            <a:off x="2768600" y="2198688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Line 9"/>
          <p:cNvSpPr>
            <a:spLocks noChangeShapeType="1"/>
          </p:cNvSpPr>
          <p:nvPr/>
        </p:nvSpPr>
        <p:spPr bwMode="auto">
          <a:xfrm>
            <a:off x="1524000" y="2084388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Oval 10"/>
          <p:cNvSpPr>
            <a:spLocks noChangeArrowheads="1"/>
          </p:cNvSpPr>
          <p:nvPr/>
        </p:nvSpPr>
        <p:spPr bwMode="auto">
          <a:xfrm>
            <a:off x="1397000" y="3849688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63498" name="Line 11"/>
          <p:cNvSpPr>
            <a:spLocks noChangeShapeType="1"/>
          </p:cNvSpPr>
          <p:nvPr/>
        </p:nvSpPr>
        <p:spPr bwMode="auto">
          <a:xfrm flipH="1">
            <a:off x="2254250" y="3436938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Line 12"/>
          <p:cNvSpPr>
            <a:spLocks noChangeShapeType="1"/>
          </p:cNvSpPr>
          <p:nvPr/>
        </p:nvSpPr>
        <p:spPr bwMode="auto">
          <a:xfrm>
            <a:off x="2324100" y="4535488"/>
            <a:ext cx="450850" cy="509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0" name="Line 13"/>
          <p:cNvSpPr>
            <a:spLocks noChangeShapeType="1"/>
          </p:cNvSpPr>
          <p:nvPr/>
        </p:nvSpPr>
        <p:spPr bwMode="auto">
          <a:xfrm flipH="1">
            <a:off x="1181100" y="4471988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1" name="Oval 14"/>
          <p:cNvSpPr>
            <a:spLocks noChangeArrowheads="1"/>
          </p:cNvSpPr>
          <p:nvPr/>
        </p:nvSpPr>
        <p:spPr bwMode="auto">
          <a:xfrm>
            <a:off x="1968500" y="5056188"/>
            <a:ext cx="1498600" cy="736600"/>
          </a:xfrm>
          <a:prstGeom prst="ellipse">
            <a:avLst/>
          </a:prstGeom>
          <a:solidFill>
            <a:schemeClr val="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63502" name="Oval 15"/>
          <p:cNvSpPr>
            <a:spLocks noChangeArrowheads="1"/>
          </p:cNvSpPr>
          <p:nvPr/>
        </p:nvSpPr>
        <p:spPr bwMode="auto">
          <a:xfrm>
            <a:off x="317500" y="4929188"/>
            <a:ext cx="1422400" cy="8255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63503" name="Oval 16"/>
          <p:cNvSpPr>
            <a:spLocks noChangeArrowheads="1"/>
          </p:cNvSpPr>
          <p:nvPr/>
        </p:nvSpPr>
        <p:spPr bwMode="auto">
          <a:xfrm>
            <a:off x="368300" y="2668588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63504" name="Line 17"/>
          <p:cNvSpPr>
            <a:spLocks noChangeShapeType="1"/>
          </p:cNvSpPr>
          <p:nvPr/>
        </p:nvSpPr>
        <p:spPr bwMode="auto">
          <a:xfrm>
            <a:off x="1333500" y="3494088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Line 18"/>
          <p:cNvSpPr>
            <a:spLocks noChangeShapeType="1"/>
          </p:cNvSpPr>
          <p:nvPr/>
        </p:nvSpPr>
        <p:spPr bwMode="auto">
          <a:xfrm>
            <a:off x="1054100" y="2173288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Line 19"/>
          <p:cNvSpPr>
            <a:spLocks noChangeShapeType="1"/>
          </p:cNvSpPr>
          <p:nvPr/>
        </p:nvSpPr>
        <p:spPr bwMode="auto">
          <a:xfrm flipH="1">
            <a:off x="1422400" y="2058988"/>
            <a:ext cx="876300" cy="67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Explaining away</a:t>
            </a:r>
          </a:p>
        </p:txBody>
      </p:sp>
      <p:sp>
        <p:nvSpPr>
          <p:cNvPr id="65538" name="Oval 3"/>
          <p:cNvSpPr>
            <a:spLocks noChangeArrowheads="1"/>
          </p:cNvSpPr>
          <p:nvPr/>
        </p:nvSpPr>
        <p:spPr bwMode="auto">
          <a:xfrm>
            <a:off x="2376488" y="2959100"/>
            <a:ext cx="12700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65539" name="Oval 4"/>
          <p:cNvSpPr>
            <a:spLocks noChangeArrowheads="1"/>
          </p:cNvSpPr>
          <p:nvPr/>
        </p:nvSpPr>
        <p:spPr bwMode="auto">
          <a:xfrm>
            <a:off x="2408238" y="17272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65540" name="Oval 5"/>
          <p:cNvSpPr>
            <a:spLocks noChangeArrowheads="1"/>
          </p:cNvSpPr>
          <p:nvPr/>
        </p:nvSpPr>
        <p:spPr bwMode="auto">
          <a:xfrm>
            <a:off x="681038" y="17272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65541" name="Line 6"/>
          <p:cNvSpPr>
            <a:spLocks noChangeShapeType="1"/>
          </p:cNvSpPr>
          <p:nvPr/>
        </p:nvSpPr>
        <p:spPr bwMode="auto">
          <a:xfrm flipH="1">
            <a:off x="3030538" y="2463800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Line 7"/>
          <p:cNvSpPr>
            <a:spLocks noChangeShapeType="1"/>
          </p:cNvSpPr>
          <p:nvPr/>
        </p:nvSpPr>
        <p:spPr bwMode="auto">
          <a:xfrm>
            <a:off x="1785938" y="2349500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Oval 8"/>
          <p:cNvSpPr>
            <a:spLocks noChangeArrowheads="1"/>
          </p:cNvSpPr>
          <p:nvPr/>
        </p:nvSpPr>
        <p:spPr bwMode="auto">
          <a:xfrm>
            <a:off x="1658938" y="41148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65544" name="Line 9"/>
          <p:cNvSpPr>
            <a:spLocks noChangeShapeType="1"/>
          </p:cNvSpPr>
          <p:nvPr/>
        </p:nvSpPr>
        <p:spPr bwMode="auto">
          <a:xfrm flipH="1">
            <a:off x="2516188" y="3702050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5" name="Line 10"/>
          <p:cNvSpPr>
            <a:spLocks noChangeShapeType="1"/>
          </p:cNvSpPr>
          <p:nvPr/>
        </p:nvSpPr>
        <p:spPr bwMode="auto">
          <a:xfrm>
            <a:off x="2586038" y="4800600"/>
            <a:ext cx="450850" cy="50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1"/>
          <p:cNvSpPr>
            <a:spLocks noChangeShapeType="1"/>
          </p:cNvSpPr>
          <p:nvPr/>
        </p:nvSpPr>
        <p:spPr bwMode="auto">
          <a:xfrm flipH="1">
            <a:off x="1443038" y="4737100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Oval 12"/>
          <p:cNvSpPr>
            <a:spLocks noChangeArrowheads="1"/>
          </p:cNvSpPr>
          <p:nvPr/>
        </p:nvSpPr>
        <p:spPr bwMode="auto">
          <a:xfrm>
            <a:off x="2230438" y="5321300"/>
            <a:ext cx="1498600" cy="736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65548" name="Oval 13"/>
          <p:cNvSpPr>
            <a:spLocks noChangeArrowheads="1"/>
          </p:cNvSpPr>
          <p:nvPr/>
        </p:nvSpPr>
        <p:spPr bwMode="auto">
          <a:xfrm>
            <a:off x="579438" y="5194300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65549" name="Oval 14"/>
          <p:cNvSpPr>
            <a:spLocks noChangeArrowheads="1"/>
          </p:cNvSpPr>
          <p:nvPr/>
        </p:nvSpPr>
        <p:spPr bwMode="auto">
          <a:xfrm>
            <a:off x="630238" y="2933700"/>
            <a:ext cx="1371600" cy="876300"/>
          </a:xfrm>
          <a:prstGeom prst="ellipse">
            <a:avLst/>
          </a:prstGeom>
          <a:solidFill>
            <a:srgbClr val="33CC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65550" name="Line 15"/>
          <p:cNvSpPr>
            <a:spLocks noChangeShapeType="1"/>
          </p:cNvSpPr>
          <p:nvPr/>
        </p:nvSpPr>
        <p:spPr bwMode="auto">
          <a:xfrm>
            <a:off x="1595438" y="375920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6"/>
          <p:cNvSpPr>
            <a:spLocks noChangeShapeType="1"/>
          </p:cNvSpPr>
          <p:nvPr/>
        </p:nvSpPr>
        <p:spPr bwMode="auto">
          <a:xfrm>
            <a:off x="1316038" y="2438400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7"/>
          <p:cNvSpPr>
            <a:spLocks noChangeShapeType="1"/>
          </p:cNvSpPr>
          <p:nvPr/>
        </p:nvSpPr>
        <p:spPr bwMode="auto">
          <a:xfrm flipH="1">
            <a:off x="1684338" y="2324100"/>
            <a:ext cx="876300" cy="67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Rectangle 18"/>
          <p:cNvSpPr>
            <a:spLocks noGrp="1" noChangeArrowheads="1"/>
          </p:cNvSpPr>
          <p:nvPr>
            <p:ph type="body" sz="half" idx="2"/>
          </p:nvPr>
        </p:nvSpPr>
        <p:spPr>
          <a:xfrm>
            <a:off x="4160838" y="1863725"/>
            <a:ext cx="4362450" cy="1946275"/>
          </a:xfrm>
        </p:spPr>
        <p:txBody>
          <a:bodyPr/>
          <a:lstStyle/>
          <a:p>
            <a:pPr eaLnBrk="1" hangingPunct="1"/>
            <a:r>
              <a:rPr lang="en-US" sz="2800" dirty="0"/>
              <a:t>If we see a </a:t>
            </a:r>
            <a:r>
              <a:rPr lang="en-US" sz="2800" dirty="0">
                <a:solidFill>
                  <a:srgbClr val="FF0000"/>
                </a:solidFill>
              </a:rPr>
              <a:t>lung tumor</a:t>
            </a:r>
            <a:r>
              <a:rPr lang="en-US" sz="2800" dirty="0"/>
              <a:t>, the probability of </a:t>
            </a:r>
            <a:r>
              <a:rPr lang="en-US" sz="2800" dirty="0">
                <a:solidFill>
                  <a:schemeClr val="accent2"/>
                </a:solidFill>
              </a:rPr>
              <a:t>heavy smoking</a:t>
            </a:r>
            <a:r>
              <a:rPr lang="en-US" sz="2800" dirty="0"/>
              <a:t> and of </a:t>
            </a:r>
            <a:r>
              <a:rPr lang="en-US" sz="2800" dirty="0">
                <a:solidFill>
                  <a:schemeClr val="accent2"/>
                </a:solidFill>
              </a:rPr>
              <a:t>exposure to toxics</a:t>
            </a:r>
            <a:r>
              <a:rPr lang="en-US" sz="2800" dirty="0"/>
              <a:t> both go up</a:t>
            </a:r>
          </a:p>
        </p:txBody>
      </p:sp>
      <p:sp>
        <p:nvSpPr>
          <p:cNvPr id="65554" name="Rectangle 19"/>
          <p:cNvSpPr>
            <a:spLocks noChangeArrowheads="1"/>
          </p:cNvSpPr>
          <p:nvPr/>
        </p:nvSpPr>
        <p:spPr bwMode="auto">
          <a:xfrm>
            <a:off x="4462463" y="606425"/>
            <a:ext cx="4295775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27013" indent="-227013">
              <a:spcBef>
                <a:spcPct val="20000"/>
              </a:spcBef>
              <a:buFontTx/>
              <a:buChar char="•"/>
            </a:pPr>
            <a:endParaRPr lang="en-US" sz="2800" dirty="0">
              <a:latin typeface="Calibri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376488" y="2957513"/>
            <a:ext cx="6165850" cy="3154362"/>
            <a:chOff x="1497" y="1863"/>
            <a:chExt cx="3884" cy="1987"/>
          </a:xfrm>
        </p:grpSpPr>
        <p:sp>
          <p:nvSpPr>
            <p:cNvPr id="65556" name="Rectangle 21"/>
            <p:cNvSpPr>
              <a:spLocks noChangeArrowheads="1"/>
            </p:cNvSpPr>
            <p:nvPr/>
          </p:nvSpPr>
          <p:spPr bwMode="auto">
            <a:xfrm>
              <a:off x="2675" y="2633"/>
              <a:ext cx="2706" cy="1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/>
            <a:p>
              <a:pPr marL="227013" indent="-227013">
                <a:spcBef>
                  <a:spcPct val="20000"/>
                </a:spcBef>
                <a:buFontTx/>
                <a:buChar char="•"/>
              </a:pPr>
              <a:r>
                <a:rPr lang="en-US" sz="2800" dirty="0">
                  <a:latin typeface="Calibri"/>
                </a:rPr>
                <a:t>If we then observe </a:t>
              </a:r>
              <a:r>
                <a:rPr lang="en-US" sz="2800" dirty="0">
                  <a:solidFill>
                    <a:srgbClr val="FF0000"/>
                  </a:solidFill>
                  <a:latin typeface="Calibri"/>
                </a:rPr>
                <a:t>heavy smoking</a:t>
              </a:r>
              <a:r>
                <a:rPr lang="en-US" sz="2800" dirty="0">
                  <a:latin typeface="Calibri"/>
                </a:rPr>
                <a:t>, the probability of </a:t>
              </a:r>
              <a:r>
                <a:rPr lang="en-US" sz="2800" dirty="0">
                  <a:solidFill>
                    <a:schemeClr val="accent2"/>
                  </a:solidFill>
                  <a:latin typeface="Calibri"/>
                </a:rPr>
                <a:t>exposure to toxics</a:t>
              </a:r>
              <a:r>
                <a:rPr lang="en-US" sz="2800" dirty="0">
                  <a:latin typeface="Calibri"/>
                </a:rPr>
                <a:t> goes back down</a:t>
              </a:r>
            </a:p>
          </p:txBody>
        </p:sp>
        <p:sp>
          <p:nvSpPr>
            <p:cNvPr id="65557" name="Oval 22"/>
            <p:cNvSpPr>
              <a:spLocks noChangeArrowheads="1"/>
            </p:cNvSpPr>
            <p:nvPr/>
          </p:nvSpPr>
          <p:spPr bwMode="auto">
            <a:xfrm>
              <a:off x="1497" y="1863"/>
              <a:ext cx="800" cy="45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Smoking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Decision making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657350"/>
            <a:ext cx="8115300" cy="4895850"/>
          </a:xfrm>
        </p:spPr>
        <p:txBody>
          <a:bodyPr/>
          <a:lstStyle/>
          <a:p>
            <a:pPr eaLnBrk="1" hangingPunct="1"/>
            <a:r>
              <a:rPr lang="en-US" dirty="0"/>
              <a:t>A decision is a medical domain might be a choice of treatment (e.g., radiation or chemotherapy)</a:t>
            </a:r>
          </a:p>
          <a:p>
            <a:pPr eaLnBrk="1" hangingPunct="1"/>
            <a:r>
              <a:rPr lang="en-US" dirty="0"/>
              <a:t>Decisions should be made to maximize expected utility</a:t>
            </a:r>
          </a:p>
          <a:p>
            <a:pPr eaLnBrk="1" hangingPunct="1"/>
            <a:r>
              <a:rPr lang="en-US" dirty="0"/>
              <a:t>View decision making in terms of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Beliefs/Uncertainties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Alternatives/Decisions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Objectives/Utilities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>
          <a:xfrm>
            <a:off x="658813" y="214313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dirty="0"/>
              <a:t>A Decision Problem</a:t>
            </a:r>
          </a:p>
        </p:txBody>
      </p:sp>
      <p:sp>
        <p:nvSpPr>
          <p:cNvPr id="69634" name="Text Box 3"/>
          <p:cNvSpPr txBox="1">
            <a:spLocks noChangeArrowheads="1"/>
          </p:cNvSpPr>
          <p:nvPr/>
        </p:nvSpPr>
        <p:spPr bwMode="auto">
          <a:xfrm>
            <a:off x="1066800" y="2057400"/>
            <a:ext cx="7054936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dirty="0">
                <a:latin typeface="Calibri"/>
              </a:rPr>
              <a:t>Should I have my party inside or outside?</a:t>
            </a:r>
          </a:p>
        </p:txBody>
      </p:sp>
      <p:grpSp>
        <p:nvGrpSpPr>
          <p:cNvPr id="69635" name="Group 4"/>
          <p:cNvGrpSpPr>
            <a:grpSpLocks/>
          </p:cNvGrpSpPr>
          <p:nvPr/>
        </p:nvGrpSpPr>
        <p:grpSpPr bwMode="auto">
          <a:xfrm>
            <a:off x="2422525" y="3200400"/>
            <a:ext cx="4740275" cy="3286125"/>
            <a:chOff x="1524" y="1556"/>
            <a:chExt cx="2986" cy="2070"/>
          </a:xfrm>
        </p:grpSpPr>
        <p:sp>
          <p:nvSpPr>
            <p:cNvPr id="69637" name="Rectangle 5"/>
            <p:cNvSpPr>
              <a:spLocks noChangeArrowheads="1"/>
            </p:cNvSpPr>
            <p:nvPr/>
          </p:nvSpPr>
          <p:spPr bwMode="auto">
            <a:xfrm>
              <a:off x="1524" y="2601"/>
              <a:ext cx="145" cy="163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 type="none" w="sm" len="sm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8" name="Line 6"/>
            <p:cNvSpPr>
              <a:spLocks noChangeShapeType="1"/>
            </p:cNvSpPr>
            <p:nvPr/>
          </p:nvSpPr>
          <p:spPr bwMode="auto">
            <a:xfrm>
              <a:off x="1665" y="2764"/>
              <a:ext cx="158" cy="4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9" name="Line 7"/>
            <p:cNvSpPr>
              <a:spLocks noChangeShapeType="1"/>
            </p:cNvSpPr>
            <p:nvPr/>
          </p:nvSpPr>
          <p:spPr bwMode="auto">
            <a:xfrm flipV="1">
              <a:off x="1834" y="3228"/>
              <a:ext cx="6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0" name="Line 8"/>
            <p:cNvSpPr>
              <a:spLocks noChangeShapeType="1"/>
            </p:cNvSpPr>
            <p:nvPr/>
          </p:nvSpPr>
          <p:spPr bwMode="auto">
            <a:xfrm flipV="1">
              <a:off x="1668" y="2135"/>
              <a:ext cx="178" cy="4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1" name="Line 9"/>
            <p:cNvSpPr>
              <a:spLocks noChangeShapeType="1"/>
            </p:cNvSpPr>
            <p:nvPr/>
          </p:nvSpPr>
          <p:spPr bwMode="auto">
            <a:xfrm>
              <a:off x="1844" y="2142"/>
              <a:ext cx="64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2" name="Text Box 10"/>
            <p:cNvSpPr txBox="1">
              <a:spLocks noChangeArrowheads="1"/>
            </p:cNvSpPr>
            <p:nvPr/>
          </p:nvSpPr>
          <p:spPr bwMode="auto">
            <a:xfrm>
              <a:off x="1842" y="1847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latin typeface="Calibri"/>
                </a:rPr>
                <a:t>in</a:t>
              </a:r>
            </a:p>
          </p:txBody>
        </p:sp>
        <p:sp>
          <p:nvSpPr>
            <p:cNvPr id="69643" name="Text Box 11"/>
            <p:cNvSpPr txBox="1">
              <a:spLocks noChangeArrowheads="1"/>
            </p:cNvSpPr>
            <p:nvPr/>
          </p:nvSpPr>
          <p:spPr bwMode="auto">
            <a:xfrm>
              <a:off x="1878" y="2928"/>
              <a:ext cx="4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latin typeface="Calibri"/>
                </a:rPr>
                <a:t>out</a:t>
              </a:r>
            </a:p>
          </p:txBody>
        </p:sp>
        <p:sp>
          <p:nvSpPr>
            <p:cNvPr id="69644" name="Rectangle 12"/>
            <p:cNvSpPr>
              <a:spLocks noChangeArrowheads="1"/>
            </p:cNvSpPr>
            <p:nvPr/>
          </p:nvSpPr>
          <p:spPr bwMode="auto">
            <a:xfrm>
              <a:off x="3521" y="1585"/>
              <a:ext cx="78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Regret</a:t>
              </a:r>
            </a:p>
          </p:txBody>
        </p:sp>
        <p:sp>
          <p:nvSpPr>
            <p:cNvPr id="69645" name="Rectangle 13"/>
            <p:cNvSpPr>
              <a:spLocks noChangeArrowheads="1"/>
            </p:cNvSpPr>
            <p:nvPr/>
          </p:nvSpPr>
          <p:spPr bwMode="auto">
            <a:xfrm>
              <a:off x="3529" y="2184"/>
              <a:ext cx="94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Relieved</a:t>
              </a:r>
            </a:p>
          </p:txBody>
        </p:sp>
        <p:sp>
          <p:nvSpPr>
            <p:cNvPr id="69646" name="Rectangle 14"/>
            <p:cNvSpPr>
              <a:spLocks noChangeArrowheads="1"/>
            </p:cNvSpPr>
            <p:nvPr/>
          </p:nvSpPr>
          <p:spPr bwMode="auto">
            <a:xfrm>
              <a:off x="3495" y="2699"/>
              <a:ext cx="89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Perfect!</a:t>
              </a:r>
            </a:p>
          </p:txBody>
        </p:sp>
        <p:sp>
          <p:nvSpPr>
            <p:cNvPr id="69647" name="Rectangle 15"/>
            <p:cNvSpPr>
              <a:spLocks noChangeArrowheads="1"/>
            </p:cNvSpPr>
            <p:nvPr/>
          </p:nvSpPr>
          <p:spPr bwMode="auto">
            <a:xfrm>
              <a:off x="3580" y="3273"/>
              <a:ext cx="9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Disaster </a:t>
              </a:r>
            </a:p>
          </p:txBody>
        </p:sp>
        <p:grpSp>
          <p:nvGrpSpPr>
            <p:cNvPr id="69648" name="Group 16"/>
            <p:cNvGrpSpPr>
              <a:grpSpLocks/>
            </p:cNvGrpSpPr>
            <p:nvPr/>
          </p:nvGrpSpPr>
          <p:grpSpPr bwMode="auto">
            <a:xfrm>
              <a:off x="2390" y="1556"/>
              <a:ext cx="1065" cy="1000"/>
              <a:chOff x="2390" y="1556"/>
              <a:chExt cx="1065" cy="1000"/>
            </a:xfrm>
          </p:grpSpPr>
          <p:sp>
            <p:nvSpPr>
              <p:cNvPr id="69659" name="Line 17"/>
              <p:cNvSpPr>
                <a:spLocks noChangeShapeType="1"/>
              </p:cNvSpPr>
              <p:nvPr/>
            </p:nvSpPr>
            <p:spPr bwMode="auto">
              <a:xfrm>
                <a:off x="2633" y="2236"/>
                <a:ext cx="184" cy="2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0" name="Line 18"/>
              <p:cNvSpPr>
                <a:spLocks noChangeShapeType="1"/>
              </p:cNvSpPr>
              <p:nvPr/>
            </p:nvSpPr>
            <p:spPr bwMode="auto">
              <a:xfrm flipV="1">
                <a:off x="2821" y="2459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1" name="Line 19"/>
              <p:cNvSpPr>
                <a:spLocks noChangeShapeType="1"/>
              </p:cNvSpPr>
              <p:nvPr/>
            </p:nvSpPr>
            <p:spPr bwMode="auto">
              <a:xfrm flipV="1">
                <a:off x="2626" y="1837"/>
                <a:ext cx="159" cy="22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2" name="Line 20"/>
              <p:cNvSpPr>
                <a:spLocks noChangeShapeType="1"/>
              </p:cNvSpPr>
              <p:nvPr/>
            </p:nvSpPr>
            <p:spPr bwMode="auto">
              <a:xfrm>
                <a:off x="2789" y="1843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3" name="Oval 21"/>
              <p:cNvSpPr>
                <a:spLocks noChangeArrowheads="1"/>
              </p:cNvSpPr>
              <p:nvPr/>
            </p:nvSpPr>
            <p:spPr bwMode="auto">
              <a:xfrm>
                <a:off x="2492" y="2062"/>
                <a:ext cx="172" cy="180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4" name="Text Box 22"/>
              <p:cNvSpPr txBox="1">
                <a:spLocks noChangeArrowheads="1"/>
              </p:cNvSpPr>
              <p:nvPr/>
            </p:nvSpPr>
            <p:spPr bwMode="auto">
              <a:xfrm>
                <a:off x="2847" y="1556"/>
                <a:ext cx="6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dry</a:t>
                </a:r>
              </a:p>
            </p:txBody>
          </p:sp>
          <p:sp>
            <p:nvSpPr>
              <p:cNvPr id="69665" name="Text Box 23"/>
              <p:cNvSpPr txBox="1">
                <a:spLocks noChangeArrowheads="1"/>
              </p:cNvSpPr>
              <p:nvPr/>
            </p:nvSpPr>
            <p:spPr bwMode="auto">
              <a:xfrm>
                <a:off x="2916" y="2184"/>
                <a:ext cx="50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wet</a:t>
                </a:r>
              </a:p>
            </p:txBody>
          </p:sp>
          <p:sp>
            <p:nvSpPr>
              <p:cNvPr id="69666" name="Rectangle 24"/>
              <p:cNvSpPr>
                <a:spLocks noChangeArrowheads="1"/>
              </p:cNvSpPr>
              <p:nvPr/>
            </p:nvSpPr>
            <p:spPr bwMode="auto">
              <a:xfrm>
                <a:off x="2390" y="1754"/>
                <a:ext cx="4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  <p:sp>
            <p:nvSpPr>
              <p:cNvPr id="69667" name="Rectangle 25"/>
              <p:cNvSpPr>
                <a:spLocks noChangeArrowheads="1"/>
              </p:cNvSpPr>
              <p:nvPr/>
            </p:nvSpPr>
            <p:spPr bwMode="auto">
              <a:xfrm>
                <a:off x="2398" y="2268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</p:grpSp>
        <p:grpSp>
          <p:nvGrpSpPr>
            <p:cNvPr id="69649" name="Group 26"/>
            <p:cNvGrpSpPr>
              <a:grpSpLocks/>
            </p:cNvGrpSpPr>
            <p:nvPr/>
          </p:nvGrpSpPr>
          <p:grpSpPr bwMode="auto">
            <a:xfrm>
              <a:off x="2377" y="2626"/>
              <a:ext cx="1065" cy="1000"/>
              <a:chOff x="2390" y="1556"/>
              <a:chExt cx="1065" cy="1000"/>
            </a:xfrm>
          </p:grpSpPr>
          <p:sp>
            <p:nvSpPr>
              <p:cNvPr id="69650" name="Line 27"/>
              <p:cNvSpPr>
                <a:spLocks noChangeShapeType="1"/>
              </p:cNvSpPr>
              <p:nvPr/>
            </p:nvSpPr>
            <p:spPr bwMode="auto">
              <a:xfrm>
                <a:off x="2633" y="2236"/>
                <a:ext cx="184" cy="2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1" name="Line 28"/>
              <p:cNvSpPr>
                <a:spLocks noChangeShapeType="1"/>
              </p:cNvSpPr>
              <p:nvPr/>
            </p:nvSpPr>
            <p:spPr bwMode="auto">
              <a:xfrm flipV="1">
                <a:off x="2821" y="2459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2" name="Line 29"/>
              <p:cNvSpPr>
                <a:spLocks noChangeShapeType="1"/>
              </p:cNvSpPr>
              <p:nvPr/>
            </p:nvSpPr>
            <p:spPr bwMode="auto">
              <a:xfrm flipV="1">
                <a:off x="2626" y="1837"/>
                <a:ext cx="159" cy="22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3" name="Line 30"/>
              <p:cNvSpPr>
                <a:spLocks noChangeShapeType="1"/>
              </p:cNvSpPr>
              <p:nvPr/>
            </p:nvSpPr>
            <p:spPr bwMode="auto">
              <a:xfrm>
                <a:off x="2789" y="1843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4" name="Oval 31"/>
              <p:cNvSpPr>
                <a:spLocks noChangeArrowheads="1"/>
              </p:cNvSpPr>
              <p:nvPr/>
            </p:nvSpPr>
            <p:spPr bwMode="auto">
              <a:xfrm>
                <a:off x="2492" y="2062"/>
                <a:ext cx="172" cy="180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5" name="Text Box 32"/>
              <p:cNvSpPr txBox="1">
                <a:spLocks noChangeArrowheads="1"/>
              </p:cNvSpPr>
              <p:nvPr/>
            </p:nvSpPr>
            <p:spPr bwMode="auto">
              <a:xfrm>
                <a:off x="2847" y="1556"/>
                <a:ext cx="6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dry</a:t>
                </a:r>
              </a:p>
            </p:txBody>
          </p:sp>
          <p:sp>
            <p:nvSpPr>
              <p:cNvPr id="69656" name="Text Box 33"/>
              <p:cNvSpPr txBox="1">
                <a:spLocks noChangeArrowheads="1"/>
              </p:cNvSpPr>
              <p:nvPr/>
            </p:nvSpPr>
            <p:spPr bwMode="auto">
              <a:xfrm>
                <a:off x="2916" y="2184"/>
                <a:ext cx="50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wet</a:t>
                </a:r>
              </a:p>
            </p:txBody>
          </p:sp>
          <p:sp>
            <p:nvSpPr>
              <p:cNvPr id="69657" name="Rectangle 34"/>
              <p:cNvSpPr>
                <a:spLocks noChangeArrowheads="1"/>
              </p:cNvSpPr>
              <p:nvPr/>
            </p:nvSpPr>
            <p:spPr bwMode="auto">
              <a:xfrm>
                <a:off x="2390" y="1754"/>
                <a:ext cx="4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  <p:sp>
            <p:nvSpPr>
              <p:cNvPr id="69658" name="Rectangle 35"/>
              <p:cNvSpPr>
                <a:spLocks noChangeArrowheads="1"/>
              </p:cNvSpPr>
              <p:nvPr/>
            </p:nvSpPr>
            <p:spPr bwMode="auto">
              <a:xfrm>
                <a:off x="2398" y="2268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</p:grpSp>
      </p:grpSp>
      <p:pic>
        <p:nvPicPr>
          <p:cNvPr id="6963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28600"/>
            <a:ext cx="23495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Value Function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080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/>
              <a:t>A numerical score over all possible </a:t>
            </a:r>
            <a:r>
              <a:rPr lang="en-US" dirty="0" smtClean="0"/>
              <a:t>states allows a BBN </a:t>
            </a:r>
            <a:r>
              <a:rPr lang="en-US" dirty="0"/>
              <a:t>to be used to make decisions</a:t>
            </a:r>
          </a:p>
        </p:txBody>
      </p:sp>
      <p:graphicFrame>
        <p:nvGraphicFramePr>
          <p:cNvPr id="71683" name="Object 2"/>
          <p:cNvGraphicFramePr>
            <a:graphicFrameLocks noChangeAspect="1"/>
          </p:cNvGraphicFramePr>
          <p:nvPr/>
        </p:nvGraphicFramePr>
        <p:xfrm>
          <a:off x="1752600" y="3352800"/>
          <a:ext cx="58674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0" name="Document" r:id="rId4" imgW="5867400" imgH="2705100" progId="Word.Document.8">
                  <p:embed/>
                </p:oleObj>
              </mc:Choice>
              <mc:Fallback>
                <p:oleObj name="Document" r:id="rId4" imgW="5867400" imgH="27051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352800"/>
                        <a:ext cx="5867400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BBN Definition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/>
          <a:lstStyle/>
          <a:p>
            <a:r>
              <a:rPr lang="en-US" dirty="0"/>
              <a:t>AKA Bayesian Network, Bayes Net</a:t>
            </a:r>
          </a:p>
          <a:p>
            <a:r>
              <a:rPr lang="en-US" dirty="0"/>
              <a:t>A graphical model (as a DAG) of probabilistic relationships among a set of random variables</a:t>
            </a:r>
          </a:p>
          <a:p>
            <a:r>
              <a:rPr lang="en-US" dirty="0"/>
              <a:t>Links represent direct influence of one variable on another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886200"/>
            <a:ext cx="5229225" cy="295592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/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7696200" y="6248400"/>
            <a:ext cx="1108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hlinkClick r:id="rId3"/>
              </a:rPr>
              <a:t>source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Two software tools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800600"/>
          </a:xfrm>
        </p:spPr>
        <p:txBody>
          <a:bodyPr/>
          <a:lstStyle/>
          <a:p>
            <a:pPr eaLnBrk="1" hangingPunct="1"/>
            <a:r>
              <a:rPr lang="en-US" dirty="0">
                <a:hlinkClick r:id="rId2"/>
              </a:rPr>
              <a:t>Netica</a:t>
            </a:r>
            <a:r>
              <a:rPr lang="en-US" dirty="0"/>
              <a:t>: Windows app for working with Bayes-</a:t>
            </a:r>
            <a:r>
              <a:rPr lang="en-US" dirty="0" err="1"/>
              <a:t>ian</a:t>
            </a:r>
            <a:r>
              <a:rPr lang="en-US" dirty="0"/>
              <a:t> belief networks and influence diagrams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 commercial </a:t>
            </a:r>
            <a:r>
              <a:rPr lang="en-US" dirty="0" smtClean="0">
                <a:ea typeface="ＭＳ Ｐゴシック" charset="0"/>
              </a:rPr>
              <a:t>product, </a:t>
            </a:r>
            <a:r>
              <a:rPr lang="en-US" dirty="0">
                <a:ea typeface="ＭＳ Ｐゴシック" charset="0"/>
              </a:rPr>
              <a:t>free for small networks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Includes </a:t>
            </a:r>
            <a:r>
              <a:rPr lang="en-US" dirty="0">
                <a:ea typeface="ＭＳ Ｐゴシック" charset="0"/>
              </a:rPr>
              <a:t>graphical editor, compiler, inference engine, etc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eaLnBrk="1" hangingPunct="1"/>
            <a:r>
              <a:rPr lang="en-US" dirty="0" smtClean="0">
                <a:hlinkClick r:id="rId3"/>
              </a:rPr>
              <a:t>Hugin</a:t>
            </a:r>
            <a:r>
              <a:rPr lang="en-US" dirty="0" smtClean="0"/>
              <a:t>: free demo version for </a:t>
            </a:r>
            <a:r>
              <a:rPr lang="en-US" dirty="0" err="1" smtClean="0"/>
              <a:t>linux</a:t>
            </a:r>
            <a:r>
              <a:rPr lang="en-US" dirty="0" smtClean="0"/>
              <a:t>, mac, windows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>
                <a:hlinkClick r:id="rId4"/>
              </a:rPr>
              <a:t>Samiam</a:t>
            </a:r>
            <a:r>
              <a:rPr lang="en-US" dirty="0"/>
              <a:t>: Java system for modeling and reasoning with Bayesian networks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Includes a GUI and reasoning engine</a:t>
            </a:r>
          </a:p>
          <a:p>
            <a:pPr lvl="1" eaLnBrk="1" hangingPunct="1"/>
            <a:endParaRPr lang="en-US" dirty="0"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7475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Same BBN model in Hugin app</a:t>
            </a:r>
            <a:endParaRPr lang="en-US" dirty="0"/>
          </a:p>
        </p:txBody>
      </p:sp>
      <p:pic>
        <p:nvPicPr>
          <p:cNvPr id="6" name="Picture 5" descr="Screen Shot 2017-04-24 at 2.59.5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0600"/>
            <a:ext cx="8209503" cy="649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91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7680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4" name="Rectangle 5"/>
          <p:cNvSpPr>
            <a:spLocks noChangeArrowheads="1"/>
          </p:cNvSpPr>
          <p:nvPr/>
        </p:nvSpPr>
        <p:spPr bwMode="auto">
          <a:xfrm>
            <a:off x="-228600" y="1295400"/>
            <a:ext cx="86106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Text Box 6"/>
          <p:cNvSpPr txBox="1">
            <a:spLocks noChangeArrowheads="1"/>
          </p:cNvSpPr>
          <p:nvPr/>
        </p:nvSpPr>
        <p:spPr bwMode="auto">
          <a:xfrm>
            <a:off x="1447800" y="685800"/>
            <a:ext cx="58737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Predispositions or causes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7885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2" name="Rectangle 5"/>
          <p:cNvSpPr>
            <a:spLocks noChangeArrowheads="1"/>
          </p:cNvSpPr>
          <p:nvPr/>
        </p:nvSpPr>
        <p:spPr bwMode="auto">
          <a:xfrm>
            <a:off x="-304800" y="2705100"/>
            <a:ext cx="94488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Text Box 7"/>
          <p:cNvSpPr txBox="1">
            <a:spLocks noChangeArrowheads="1"/>
          </p:cNvSpPr>
          <p:nvPr/>
        </p:nvSpPr>
        <p:spPr bwMode="auto">
          <a:xfrm>
            <a:off x="1965325" y="1981200"/>
            <a:ext cx="52133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Conditions or diseases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089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0" name="Rectangle 5"/>
          <p:cNvSpPr>
            <a:spLocks noChangeArrowheads="1"/>
          </p:cNvSpPr>
          <p:nvPr/>
        </p:nvSpPr>
        <p:spPr bwMode="auto">
          <a:xfrm>
            <a:off x="1219200" y="3886200"/>
            <a:ext cx="40386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1" name="Text Box 6"/>
          <p:cNvSpPr txBox="1">
            <a:spLocks noChangeArrowheads="1"/>
          </p:cNvSpPr>
          <p:nvPr/>
        </p:nvSpPr>
        <p:spPr bwMode="auto">
          <a:xfrm>
            <a:off x="1339850" y="3168650"/>
            <a:ext cx="37655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Functional Node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294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8" name="Rectangle 5"/>
          <p:cNvSpPr>
            <a:spLocks noChangeArrowheads="1"/>
          </p:cNvSpPr>
          <p:nvPr/>
        </p:nvSpPr>
        <p:spPr bwMode="auto">
          <a:xfrm>
            <a:off x="-304800" y="5257800"/>
            <a:ext cx="71628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9" name="Text Box 6"/>
          <p:cNvSpPr txBox="1">
            <a:spLocks noChangeArrowheads="1"/>
          </p:cNvSpPr>
          <p:nvPr/>
        </p:nvSpPr>
        <p:spPr bwMode="auto">
          <a:xfrm>
            <a:off x="914400" y="4572000"/>
            <a:ext cx="47053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Symptoms or effects</a:t>
            </a:r>
          </a:p>
        </p:txBody>
      </p:sp>
      <p:sp>
        <p:nvSpPr>
          <p:cNvPr id="82950" name="TextBox 8"/>
          <p:cNvSpPr txBox="1">
            <a:spLocks noChangeArrowheads="1"/>
          </p:cNvSpPr>
          <p:nvPr/>
        </p:nvSpPr>
        <p:spPr bwMode="auto">
          <a:xfrm>
            <a:off x="7086600" y="5638800"/>
            <a:ext cx="1524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FF0000"/>
                </a:solidFill>
              </a:rPr>
              <a:t>Dyspnea is shortness of breath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/>
              <a:t>Decision Making with BBNs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dirty="0"/>
              <a:t>Today’s weather forecast might be either sunny, cloudy or rainy</a:t>
            </a:r>
          </a:p>
          <a:p>
            <a:r>
              <a:rPr lang="en-US" dirty="0"/>
              <a:t>Should you take an umbrella when you leave?</a:t>
            </a:r>
          </a:p>
          <a:p>
            <a:r>
              <a:rPr lang="en-US" dirty="0"/>
              <a:t>Your decision depends only on the forecast</a:t>
            </a:r>
          </a:p>
          <a:p>
            <a:pPr lvl="1"/>
            <a:r>
              <a:rPr lang="en-US" dirty="0">
                <a:ea typeface="ＭＳ Ｐゴシック" charset="0"/>
              </a:rPr>
              <a:t>The forecast “depends on” the actual weather</a:t>
            </a:r>
          </a:p>
          <a:p>
            <a:r>
              <a:rPr lang="en-US" dirty="0"/>
              <a:t>Your satisfaction depends on your decision and the weather</a:t>
            </a:r>
          </a:p>
          <a:p>
            <a:pPr lvl="1"/>
            <a:r>
              <a:rPr lang="en-US" dirty="0">
                <a:ea typeface="ＭＳ Ｐゴシック" charset="0"/>
              </a:rPr>
              <a:t>Assign a utility to each of four situations: (</a:t>
            </a:r>
            <a:r>
              <a:rPr lang="en-US" dirty="0" err="1">
                <a:ea typeface="ＭＳ Ｐゴシック" charset="0"/>
              </a:rPr>
              <a:t>rain|no</a:t>
            </a:r>
            <a:r>
              <a:rPr lang="en-US" dirty="0">
                <a:ea typeface="ＭＳ Ｐゴシック" charset="0"/>
              </a:rPr>
              <a:t> rain) x (umbrella, no umbrella)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/>
              <a:t>Decision Making with BBNs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dirty="0"/>
              <a:t>Extend </a:t>
            </a:r>
            <a:r>
              <a:rPr lang="en-US" dirty="0" smtClean="0"/>
              <a:t>BBN </a:t>
            </a:r>
            <a:r>
              <a:rPr lang="en-US" dirty="0"/>
              <a:t>framework to include two new kinds of nodes: </a:t>
            </a:r>
            <a:r>
              <a:rPr lang="en-US" b="1" dirty="0" smtClean="0"/>
              <a:t>decision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 smtClean="0"/>
              <a:t>utility</a:t>
            </a:r>
            <a:endParaRPr lang="en-US" b="1" dirty="0"/>
          </a:p>
          <a:p>
            <a:r>
              <a:rPr lang="en-US" b="1" dirty="0" smtClean="0"/>
              <a:t>Decision</a:t>
            </a:r>
            <a:r>
              <a:rPr lang="en-US" dirty="0" smtClean="0"/>
              <a:t> </a:t>
            </a:r>
            <a:r>
              <a:rPr lang="en-US" dirty="0"/>
              <a:t>node computes the expected utility of a decision given its parent(s</a:t>
            </a:r>
            <a:r>
              <a:rPr lang="en-US" dirty="0" smtClean="0"/>
              <a:t>) (e.g</a:t>
            </a:r>
            <a:r>
              <a:rPr lang="en-US" dirty="0"/>
              <a:t>., </a:t>
            </a:r>
            <a:r>
              <a:rPr lang="en-US" dirty="0" smtClean="0"/>
              <a:t>forecast) and </a:t>
            </a:r>
            <a:r>
              <a:rPr lang="en-US" dirty="0"/>
              <a:t>a valuation</a:t>
            </a:r>
          </a:p>
          <a:p>
            <a:r>
              <a:rPr lang="en-US" b="1" dirty="0" smtClean="0"/>
              <a:t>Utility</a:t>
            </a:r>
            <a:r>
              <a:rPr lang="en-US" dirty="0" smtClean="0"/>
              <a:t> </a:t>
            </a:r>
            <a:r>
              <a:rPr lang="en-US" dirty="0"/>
              <a:t>node </a:t>
            </a:r>
            <a:r>
              <a:rPr lang="en-US" dirty="0" smtClean="0"/>
              <a:t>computes </a:t>
            </a:r>
            <a:r>
              <a:rPr lang="en-US" dirty="0"/>
              <a:t>utility value given its parents, e.g. a decision and weather</a:t>
            </a:r>
          </a:p>
          <a:p>
            <a:pPr marL="566738" lvl="2" indent="-227013"/>
            <a:r>
              <a:rPr lang="en-US" sz="2800" dirty="0" smtClean="0">
                <a:ea typeface="ＭＳ Ｐゴシック" charset="0"/>
              </a:rPr>
              <a:t>A</a:t>
            </a:r>
            <a:r>
              <a:rPr lang="en-US" sz="2800" dirty="0" smtClean="0">
                <a:ea typeface="ＭＳ Ｐゴシック" charset="0"/>
              </a:rPr>
              <a:t>ssign </a:t>
            </a:r>
            <a:r>
              <a:rPr lang="en-US" sz="2800" dirty="0">
                <a:ea typeface="ＭＳ Ｐゴシック" charset="0"/>
              </a:rPr>
              <a:t>utility to </a:t>
            </a:r>
            <a:r>
              <a:rPr lang="en-US" sz="2800" dirty="0" smtClean="0">
                <a:ea typeface="ＭＳ Ｐゴシック" charset="0"/>
              </a:rPr>
              <a:t>each </a:t>
            </a:r>
            <a:r>
              <a:rPr lang="en-US" sz="2800" dirty="0">
                <a:ea typeface="ＭＳ Ｐゴシック" charset="0"/>
              </a:rPr>
              <a:t>situations: (</a:t>
            </a:r>
            <a:r>
              <a:rPr lang="en-US" sz="2800" dirty="0" err="1">
                <a:ea typeface="ＭＳ Ｐゴシック" charset="0"/>
              </a:rPr>
              <a:t>rain|no</a:t>
            </a:r>
            <a:r>
              <a:rPr lang="en-US" sz="2800" dirty="0">
                <a:ea typeface="ＭＳ Ｐゴシック" charset="0"/>
              </a:rPr>
              <a:t> rain) x (umbrella, no umbrella)</a:t>
            </a:r>
          </a:p>
          <a:p>
            <a:pPr marL="566738" lvl="2" indent="-227013"/>
            <a:r>
              <a:rPr lang="en-US" sz="2800" dirty="0" smtClean="0">
                <a:ea typeface="ＭＳ Ｐゴシック" charset="0"/>
              </a:rPr>
              <a:t>Utility v</a:t>
            </a:r>
            <a:r>
              <a:rPr lang="en-US" sz="2800" dirty="0" smtClean="0">
                <a:ea typeface="ＭＳ Ｐゴシック" charset="0"/>
              </a:rPr>
              <a:t>alue </a:t>
            </a:r>
            <a:r>
              <a:rPr lang="en-US" sz="2800" dirty="0">
                <a:ea typeface="ＭＳ Ｐゴシック" charset="0"/>
              </a:rPr>
              <a:t>assigned to each is probably subjective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704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Recall Bayes Rule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001713" y="1600200"/>
          <a:ext cx="70754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4" imgW="2603500" imgH="203200" progId="Equation.3">
                  <p:embed/>
                </p:oleObj>
              </mc:Choice>
              <mc:Fallback>
                <p:oleObj name="Equation" r:id="rId4" imgW="26035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713" y="1600200"/>
                        <a:ext cx="707548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2432050" y="3165475"/>
            <a:ext cx="4584700" cy="11985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508" name="Object 3"/>
          <p:cNvGraphicFramePr>
            <a:graphicFrameLocks noChangeAspect="1"/>
          </p:cNvGraphicFramePr>
          <p:nvPr/>
        </p:nvGraphicFramePr>
        <p:xfrm>
          <a:off x="2509838" y="3194050"/>
          <a:ext cx="445135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Equation" r:id="rId6" imgW="1638300" imgH="419100" progId="Equation.3">
                  <p:embed/>
                </p:oleObj>
              </mc:Choice>
              <mc:Fallback>
                <p:oleObj name="Equation" r:id="rId6" imgW="16383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9838" y="3194050"/>
                        <a:ext cx="445135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685800" y="4876800"/>
            <a:ext cx="76962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 smtClean="0"/>
              <a:t>Note </a:t>
            </a:r>
            <a:r>
              <a:rPr lang="en-US" sz="3000" dirty="0"/>
              <a:t>symmetry: </a:t>
            </a:r>
            <a:r>
              <a:rPr lang="en-US" sz="3000" dirty="0" smtClean="0"/>
              <a:t>can compute </a:t>
            </a:r>
            <a:r>
              <a:rPr lang="en-US" sz="3000" dirty="0"/>
              <a:t>probability of a </a:t>
            </a:r>
            <a:r>
              <a:rPr lang="en-US" sz="3000" i="1" dirty="0"/>
              <a:t>hypothesis given its evidence</a:t>
            </a:r>
            <a:r>
              <a:rPr lang="en-US" sz="3000" dirty="0"/>
              <a:t> </a:t>
            </a:r>
            <a:r>
              <a:rPr lang="en-US" sz="3000" dirty="0" smtClean="0"/>
              <a:t>as well as probability of </a:t>
            </a:r>
            <a:r>
              <a:rPr lang="en-US" sz="3000" i="1" dirty="0" smtClean="0"/>
              <a:t>evidence given hypothesis</a:t>
            </a:r>
            <a:endParaRPr lang="en-US" sz="3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80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909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2" name="Oval 5"/>
          <p:cNvSpPr>
            <a:spLocks noChangeArrowheads="1"/>
          </p:cNvSpPr>
          <p:nvPr/>
        </p:nvSpPr>
        <p:spPr bwMode="auto">
          <a:xfrm>
            <a:off x="2362200" y="2438400"/>
            <a:ext cx="1905000" cy="990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3" name="Oval 6"/>
          <p:cNvSpPr>
            <a:spLocks noChangeArrowheads="1"/>
          </p:cNvSpPr>
          <p:nvPr/>
        </p:nvSpPr>
        <p:spPr bwMode="auto">
          <a:xfrm>
            <a:off x="2057400" y="4267200"/>
            <a:ext cx="160020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901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6" name="Oval 5"/>
          <p:cNvSpPr>
            <a:spLocks noChangeArrowheads="1"/>
          </p:cNvSpPr>
          <p:nvPr/>
        </p:nvSpPr>
        <p:spPr bwMode="auto">
          <a:xfrm>
            <a:off x="2362200" y="2743200"/>
            <a:ext cx="1905000" cy="990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7" name="Oval 6"/>
          <p:cNvSpPr>
            <a:spLocks noChangeArrowheads="1"/>
          </p:cNvSpPr>
          <p:nvPr/>
        </p:nvSpPr>
        <p:spPr bwMode="auto">
          <a:xfrm>
            <a:off x="2057400" y="4267200"/>
            <a:ext cx="160020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9113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0" name="Oval 5"/>
          <p:cNvSpPr>
            <a:spLocks noChangeArrowheads="1"/>
          </p:cNvSpPr>
          <p:nvPr/>
        </p:nvSpPr>
        <p:spPr bwMode="auto">
          <a:xfrm>
            <a:off x="2362200" y="2933700"/>
            <a:ext cx="1905000" cy="990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1" name="Oval 6"/>
          <p:cNvSpPr>
            <a:spLocks noChangeArrowheads="1"/>
          </p:cNvSpPr>
          <p:nvPr/>
        </p:nvSpPr>
        <p:spPr bwMode="auto">
          <a:xfrm>
            <a:off x="2133600" y="4343400"/>
            <a:ext cx="160020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Simple Bayesian Network</a:t>
            </a:r>
          </a:p>
        </p:txBody>
      </p:sp>
      <p:sp>
        <p:nvSpPr>
          <p:cNvPr id="23554" name="Oval 3"/>
          <p:cNvSpPr>
            <a:spLocks noChangeArrowheads="1"/>
          </p:cNvSpPr>
          <p:nvPr/>
        </p:nvSpPr>
        <p:spPr bwMode="auto">
          <a:xfrm>
            <a:off x="6604000" y="18288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3555" name="Oval 4"/>
          <p:cNvSpPr>
            <a:spLocks noChangeArrowheads="1"/>
          </p:cNvSpPr>
          <p:nvPr/>
        </p:nvSpPr>
        <p:spPr bwMode="auto">
          <a:xfrm>
            <a:off x="3352800" y="18034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48200" y="2159000"/>
            <a:ext cx="19304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339725" y="1882775"/>
          <a:ext cx="2952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4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1882775"/>
                        <a:ext cx="29527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/>
        </p:nvGraphicFramePr>
        <p:xfrm>
          <a:off x="4687888" y="2720975"/>
          <a:ext cx="42402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05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720975"/>
                        <a:ext cx="424021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59" name="Group 8"/>
          <p:cNvGrpSpPr>
            <a:grpSpLocks/>
          </p:cNvGrpSpPr>
          <p:nvPr/>
        </p:nvGrpSpPr>
        <p:grpSpPr bwMode="auto">
          <a:xfrm>
            <a:off x="685800" y="2679701"/>
            <a:ext cx="3078163" cy="1501776"/>
            <a:chOff x="770" y="1656"/>
            <a:chExt cx="1939" cy="946"/>
          </a:xfrm>
        </p:grpSpPr>
        <p:sp>
          <p:nvSpPr>
            <p:cNvPr id="23652" name="Rectangle 9"/>
            <p:cNvSpPr>
              <a:spLocks noChangeArrowheads="1"/>
            </p:cNvSpPr>
            <p:nvPr/>
          </p:nvSpPr>
          <p:spPr bwMode="auto">
            <a:xfrm>
              <a:off x="818" y="1679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53" name="Rectangle 10"/>
            <p:cNvSpPr>
              <a:spLocks noChangeArrowheads="1"/>
            </p:cNvSpPr>
            <p:nvPr/>
          </p:nvSpPr>
          <p:spPr bwMode="auto">
            <a:xfrm>
              <a:off x="1060" y="1679"/>
              <a:ext cx="60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S=no)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54" name="Rectangle 11"/>
            <p:cNvSpPr>
              <a:spLocks noChangeArrowheads="1"/>
            </p:cNvSpPr>
            <p:nvPr/>
          </p:nvSpPr>
          <p:spPr bwMode="auto">
            <a:xfrm>
              <a:off x="2207" y="1679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0.80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55" name="Rectangle 12"/>
            <p:cNvSpPr>
              <a:spLocks noChangeArrowheads="1"/>
            </p:cNvSpPr>
            <p:nvPr/>
          </p:nvSpPr>
          <p:spPr bwMode="auto">
            <a:xfrm>
              <a:off x="770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6" name="Rectangle 13"/>
            <p:cNvSpPr>
              <a:spLocks noChangeArrowheads="1"/>
            </p:cNvSpPr>
            <p:nvPr/>
          </p:nvSpPr>
          <p:spPr bwMode="auto">
            <a:xfrm>
              <a:off x="770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7" name="Rectangle 14"/>
            <p:cNvSpPr>
              <a:spLocks noChangeArrowheads="1"/>
            </p:cNvSpPr>
            <p:nvPr/>
          </p:nvSpPr>
          <p:spPr bwMode="auto">
            <a:xfrm>
              <a:off x="781" y="1656"/>
              <a:ext cx="137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" name="Rectangle 15"/>
            <p:cNvSpPr>
              <a:spLocks noChangeArrowheads="1"/>
            </p:cNvSpPr>
            <p:nvPr/>
          </p:nvSpPr>
          <p:spPr bwMode="auto">
            <a:xfrm>
              <a:off x="2159" y="1668"/>
              <a:ext cx="11" cy="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9" name="Rectangle 16"/>
            <p:cNvSpPr>
              <a:spLocks noChangeArrowheads="1"/>
            </p:cNvSpPr>
            <p:nvPr/>
          </p:nvSpPr>
          <p:spPr bwMode="auto">
            <a:xfrm>
              <a:off x="2159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0" name="Rectangle 17"/>
            <p:cNvSpPr>
              <a:spLocks noChangeArrowheads="1"/>
            </p:cNvSpPr>
            <p:nvPr/>
          </p:nvSpPr>
          <p:spPr bwMode="auto">
            <a:xfrm>
              <a:off x="2170" y="1656"/>
              <a:ext cx="52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1" name="Rectangle 18"/>
            <p:cNvSpPr>
              <a:spLocks noChangeArrowheads="1"/>
            </p:cNvSpPr>
            <p:nvPr/>
          </p:nvSpPr>
          <p:spPr bwMode="auto">
            <a:xfrm>
              <a:off x="2698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2" name="Rectangle 19"/>
            <p:cNvSpPr>
              <a:spLocks noChangeArrowheads="1"/>
            </p:cNvSpPr>
            <p:nvPr/>
          </p:nvSpPr>
          <p:spPr bwMode="auto">
            <a:xfrm>
              <a:off x="2698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3" name="Rectangle 20"/>
            <p:cNvSpPr>
              <a:spLocks noChangeArrowheads="1"/>
            </p:cNvSpPr>
            <p:nvPr/>
          </p:nvSpPr>
          <p:spPr bwMode="auto">
            <a:xfrm>
              <a:off x="770" y="1668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4" name="Rectangle 21"/>
            <p:cNvSpPr>
              <a:spLocks noChangeArrowheads="1"/>
            </p:cNvSpPr>
            <p:nvPr/>
          </p:nvSpPr>
          <p:spPr bwMode="auto">
            <a:xfrm>
              <a:off x="2159" y="1668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5" name="Rectangle 22"/>
            <p:cNvSpPr>
              <a:spLocks noChangeArrowheads="1"/>
            </p:cNvSpPr>
            <p:nvPr/>
          </p:nvSpPr>
          <p:spPr bwMode="auto">
            <a:xfrm>
              <a:off x="2698" y="1668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6" name="Rectangle 23"/>
            <p:cNvSpPr>
              <a:spLocks noChangeArrowheads="1"/>
            </p:cNvSpPr>
            <p:nvPr/>
          </p:nvSpPr>
          <p:spPr bwMode="auto">
            <a:xfrm>
              <a:off x="818" y="1985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67" name="Rectangle 24"/>
            <p:cNvSpPr>
              <a:spLocks noChangeArrowheads="1"/>
            </p:cNvSpPr>
            <p:nvPr/>
          </p:nvSpPr>
          <p:spPr bwMode="auto">
            <a:xfrm>
              <a:off x="1060" y="1985"/>
              <a:ext cx="81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S=light)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68" name="Rectangle 25"/>
            <p:cNvSpPr>
              <a:spLocks noChangeArrowheads="1"/>
            </p:cNvSpPr>
            <p:nvPr/>
          </p:nvSpPr>
          <p:spPr bwMode="auto">
            <a:xfrm>
              <a:off x="2207" y="1985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0.15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69" name="Rectangle 26"/>
            <p:cNvSpPr>
              <a:spLocks noChangeArrowheads="1"/>
            </p:cNvSpPr>
            <p:nvPr/>
          </p:nvSpPr>
          <p:spPr bwMode="auto">
            <a:xfrm>
              <a:off x="770" y="1962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0" name="Rectangle 27"/>
            <p:cNvSpPr>
              <a:spLocks noChangeArrowheads="1"/>
            </p:cNvSpPr>
            <p:nvPr/>
          </p:nvSpPr>
          <p:spPr bwMode="auto">
            <a:xfrm>
              <a:off x="781" y="1962"/>
              <a:ext cx="137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1" name="Rectangle 28"/>
            <p:cNvSpPr>
              <a:spLocks noChangeArrowheads="1"/>
            </p:cNvSpPr>
            <p:nvPr/>
          </p:nvSpPr>
          <p:spPr bwMode="auto">
            <a:xfrm>
              <a:off x="2159" y="1962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2" name="Rectangle 29"/>
            <p:cNvSpPr>
              <a:spLocks noChangeArrowheads="1"/>
            </p:cNvSpPr>
            <p:nvPr/>
          </p:nvSpPr>
          <p:spPr bwMode="auto">
            <a:xfrm>
              <a:off x="2170" y="1962"/>
              <a:ext cx="52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3" name="Rectangle 30"/>
            <p:cNvSpPr>
              <a:spLocks noChangeArrowheads="1"/>
            </p:cNvSpPr>
            <p:nvPr/>
          </p:nvSpPr>
          <p:spPr bwMode="auto">
            <a:xfrm>
              <a:off x="2698" y="1962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4" name="Rectangle 31"/>
            <p:cNvSpPr>
              <a:spLocks noChangeArrowheads="1"/>
            </p:cNvSpPr>
            <p:nvPr/>
          </p:nvSpPr>
          <p:spPr bwMode="auto">
            <a:xfrm>
              <a:off x="770" y="1975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5" name="Rectangle 32"/>
            <p:cNvSpPr>
              <a:spLocks noChangeArrowheads="1"/>
            </p:cNvSpPr>
            <p:nvPr/>
          </p:nvSpPr>
          <p:spPr bwMode="auto">
            <a:xfrm>
              <a:off x="2159" y="1975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6" name="Rectangle 33"/>
            <p:cNvSpPr>
              <a:spLocks noChangeArrowheads="1"/>
            </p:cNvSpPr>
            <p:nvPr/>
          </p:nvSpPr>
          <p:spPr bwMode="auto">
            <a:xfrm>
              <a:off x="2698" y="1975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7" name="Rectangle 34"/>
            <p:cNvSpPr>
              <a:spLocks noChangeArrowheads="1"/>
            </p:cNvSpPr>
            <p:nvPr/>
          </p:nvSpPr>
          <p:spPr bwMode="auto">
            <a:xfrm>
              <a:off x="818" y="2292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78" name="Rectangle 35"/>
            <p:cNvSpPr>
              <a:spLocks noChangeArrowheads="1"/>
            </p:cNvSpPr>
            <p:nvPr/>
          </p:nvSpPr>
          <p:spPr bwMode="auto">
            <a:xfrm>
              <a:off x="1060" y="2292"/>
              <a:ext cx="95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S=heavy)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79" name="Rectangle 36"/>
            <p:cNvSpPr>
              <a:spLocks noChangeArrowheads="1"/>
            </p:cNvSpPr>
            <p:nvPr/>
          </p:nvSpPr>
          <p:spPr bwMode="auto">
            <a:xfrm>
              <a:off x="2207" y="22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0.05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80" name="Rectangle 37"/>
            <p:cNvSpPr>
              <a:spLocks noChangeArrowheads="1"/>
            </p:cNvSpPr>
            <p:nvPr/>
          </p:nvSpPr>
          <p:spPr bwMode="auto">
            <a:xfrm>
              <a:off x="770" y="2268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1" name="Rectangle 38"/>
            <p:cNvSpPr>
              <a:spLocks noChangeArrowheads="1"/>
            </p:cNvSpPr>
            <p:nvPr/>
          </p:nvSpPr>
          <p:spPr bwMode="auto">
            <a:xfrm>
              <a:off x="781" y="2268"/>
              <a:ext cx="137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2" name="Rectangle 39"/>
            <p:cNvSpPr>
              <a:spLocks noChangeArrowheads="1"/>
            </p:cNvSpPr>
            <p:nvPr/>
          </p:nvSpPr>
          <p:spPr bwMode="auto">
            <a:xfrm>
              <a:off x="2159" y="2268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3" name="Rectangle 40"/>
            <p:cNvSpPr>
              <a:spLocks noChangeArrowheads="1"/>
            </p:cNvSpPr>
            <p:nvPr/>
          </p:nvSpPr>
          <p:spPr bwMode="auto">
            <a:xfrm>
              <a:off x="2170" y="2268"/>
              <a:ext cx="52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4" name="Rectangle 41"/>
            <p:cNvSpPr>
              <a:spLocks noChangeArrowheads="1"/>
            </p:cNvSpPr>
            <p:nvPr/>
          </p:nvSpPr>
          <p:spPr bwMode="auto">
            <a:xfrm>
              <a:off x="2698" y="2268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5" name="Rectangle 42"/>
            <p:cNvSpPr>
              <a:spLocks noChangeArrowheads="1"/>
            </p:cNvSpPr>
            <p:nvPr/>
          </p:nvSpPr>
          <p:spPr bwMode="auto">
            <a:xfrm>
              <a:off x="770" y="2281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6" name="Rectangle 43"/>
            <p:cNvSpPr>
              <a:spLocks noChangeArrowheads="1"/>
            </p:cNvSpPr>
            <p:nvPr/>
          </p:nvSpPr>
          <p:spPr bwMode="auto">
            <a:xfrm>
              <a:off x="770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7" name="Rectangle 44"/>
            <p:cNvSpPr>
              <a:spLocks noChangeArrowheads="1"/>
            </p:cNvSpPr>
            <p:nvPr/>
          </p:nvSpPr>
          <p:spPr bwMode="auto">
            <a:xfrm>
              <a:off x="770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8" name="Rectangle 45"/>
            <p:cNvSpPr>
              <a:spLocks noChangeArrowheads="1"/>
            </p:cNvSpPr>
            <p:nvPr/>
          </p:nvSpPr>
          <p:spPr bwMode="auto">
            <a:xfrm>
              <a:off x="781" y="2575"/>
              <a:ext cx="1378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9" name="Rectangle 46"/>
            <p:cNvSpPr>
              <a:spLocks noChangeArrowheads="1"/>
            </p:cNvSpPr>
            <p:nvPr/>
          </p:nvSpPr>
          <p:spPr bwMode="auto">
            <a:xfrm>
              <a:off x="2159" y="2281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0" name="Rectangle 47"/>
            <p:cNvSpPr>
              <a:spLocks noChangeArrowheads="1"/>
            </p:cNvSpPr>
            <p:nvPr/>
          </p:nvSpPr>
          <p:spPr bwMode="auto">
            <a:xfrm>
              <a:off x="2159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1" name="Rectangle 48"/>
            <p:cNvSpPr>
              <a:spLocks noChangeArrowheads="1"/>
            </p:cNvSpPr>
            <p:nvPr/>
          </p:nvSpPr>
          <p:spPr bwMode="auto">
            <a:xfrm>
              <a:off x="2170" y="2575"/>
              <a:ext cx="528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2" name="Rectangle 49"/>
            <p:cNvSpPr>
              <a:spLocks noChangeArrowheads="1"/>
            </p:cNvSpPr>
            <p:nvPr/>
          </p:nvSpPr>
          <p:spPr bwMode="auto">
            <a:xfrm>
              <a:off x="2698" y="2281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3" name="Rectangle 50"/>
            <p:cNvSpPr>
              <a:spLocks noChangeArrowheads="1"/>
            </p:cNvSpPr>
            <p:nvPr/>
          </p:nvSpPr>
          <p:spPr bwMode="auto">
            <a:xfrm>
              <a:off x="2698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4" name="Rectangle 51"/>
            <p:cNvSpPr>
              <a:spLocks noChangeArrowheads="1"/>
            </p:cNvSpPr>
            <p:nvPr/>
          </p:nvSpPr>
          <p:spPr bwMode="auto">
            <a:xfrm>
              <a:off x="2698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60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3" name="Group 55"/>
          <p:cNvGrpSpPr>
            <a:grpSpLocks/>
          </p:cNvGrpSpPr>
          <p:nvPr/>
        </p:nvGrpSpPr>
        <p:grpSpPr bwMode="auto">
          <a:xfrm>
            <a:off x="2835275" y="4368801"/>
            <a:ext cx="5989638" cy="1984376"/>
            <a:chOff x="1786" y="2752"/>
            <a:chExt cx="3773" cy="1250"/>
          </a:xfrm>
        </p:grpSpPr>
        <p:sp>
          <p:nvSpPr>
            <p:cNvPr id="23564" name="Rectangle 56"/>
            <p:cNvSpPr>
              <a:spLocks noChangeArrowheads="1"/>
            </p:cNvSpPr>
            <p:nvPr/>
          </p:nvSpPr>
          <p:spPr bwMode="auto">
            <a:xfrm>
              <a:off x="2190" y="2775"/>
              <a:ext cx="104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Smoking=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5" name="Rectangle 57"/>
            <p:cNvSpPr>
              <a:spLocks noChangeArrowheads="1"/>
            </p:cNvSpPr>
            <p:nvPr/>
          </p:nvSpPr>
          <p:spPr bwMode="auto">
            <a:xfrm>
              <a:off x="3330" y="2775"/>
              <a:ext cx="2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no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6" name="Rectangle 58"/>
            <p:cNvSpPr>
              <a:spLocks noChangeArrowheads="1"/>
            </p:cNvSpPr>
            <p:nvPr/>
          </p:nvSpPr>
          <p:spPr bwMode="auto">
            <a:xfrm>
              <a:off x="3978" y="2775"/>
              <a:ext cx="49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light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7" name="Rectangle 59"/>
            <p:cNvSpPr>
              <a:spLocks noChangeArrowheads="1"/>
            </p:cNvSpPr>
            <p:nvPr/>
          </p:nvSpPr>
          <p:spPr bwMode="auto">
            <a:xfrm>
              <a:off x="4733" y="2775"/>
              <a:ext cx="63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heavy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8" name="Rectangle 60"/>
            <p:cNvSpPr>
              <a:spLocks noChangeArrowheads="1"/>
            </p:cNvSpPr>
            <p:nvPr/>
          </p:nvSpPr>
          <p:spPr bwMode="auto">
            <a:xfrm>
              <a:off x="1786" y="2752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Rectangle 61"/>
            <p:cNvSpPr>
              <a:spLocks noChangeArrowheads="1"/>
            </p:cNvSpPr>
            <p:nvPr/>
          </p:nvSpPr>
          <p:spPr bwMode="auto">
            <a:xfrm>
              <a:off x="1786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Rectangle 62"/>
            <p:cNvSpPr>
              <a:spLocks noChangeArrowheads="1"/>
            </p:cNvSpPr>
            <p:nvPr/>
          </p:nvSpPr>
          <p:spPr bwMode="auto">
            <a:xfrm>
              <a:off x="1797" y="2752"/>
              <a:ext cx="1485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Rectangle 63"/>
            <p:cNvSpPr>
              <a:spLocks noChangeArrowheads="1"/>
            </p:cNvSpPr>
            <p:nvPr/>
          </p:nvSpPr>
          <p:spPr bwMode="auto">
            <a:xfrm>
              <a:off x="3282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Rectangle 64"/>
            <p:cNvSpPr>
              <a:spLocks noChangeArrowheads="1"/>
            </p:cNvSpPr>
            <p:nvPr/>
          </p:nvSpPr>
          <p:spPr bwMode="auto">
            <a:xfrm>
              <a:off x="3293" y="2752"/>
              <a:ext cx="636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Rectangle 65"/>
            <p:cNvSpPr>
              <a:spLocks noChangeArrowheads="1"/>
            </p:cNvSpPr>
            <p:nvPr/>
          </p:nvSpPr>
          <p:spPr bwMode="auto">
            <a:xfrm>
              <a:off x="3929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Rectangle 66"/>
            <p:cNvSpPr>
              <a:spLocks noChangeArrowheads="1"/>
            </p:cNvSpPr>
            <p:nvPr/>
          </p:nvSpPr>
          <p:spPr bwMode="auto">
            <a:xfrm>
              <a:off x="3940" y="2752"/>
              <a:ext cx="744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Rectangle 67"/>
            <p:cNvSpPr>
              <a:spLocks noChangeArrowheads="1"/>
            </p:cNvSpPr>
            <p:nvPr/>
          </p:nvSpPr>
          <p:spPr bwMode="auto">
            <a:xfrm>
              <a:off x="4684" y="2752"/>
              <a:ext cx="1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Rectangle 68"/>
            <p:cNvSpPr>
              <a:spLocks noChangeArrowheads="1"/>
            </p:cNvSpPr>
            <p:nvPr/>
          </p:nvSpPr>
          <p:spPr bwMode="auto">
            <a:xfrm>
              <a:off x="4696" y="2752"/>
              <a:ext cx="85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Rectangle 69"/>
            <p:cNvSpPr>
              <a:spLocks noChangeArrowheads="1"/>
            </p:cNvSpPr>
            <p:nvPr/>
          </p:nvSpPr>
          <p:spPr bwMode="auto">
            <a:xfrm>
              <a:off x="5548" y="2752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Rectangle 70"/>
            <p:cNvSpPr>
              <a:spLocks noChangeArrowheads="1"/>
            </p:cNvSpPr>
            <p:nvPr/>
          </p:nvSpPr>
          <p:spPr bwMode="auto">
            <a:xfrm>
              <a:off x="5548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Rectangle 71"/>
            <p:cNvSpPr>
              <a:spLocks noChangeArrowheads="1"/>
            </p:cNvSpPr>
            <p:nvPr/>
          </p:nvSpPr>
          <p:spPr bwMode="auto">
            <a:xfrm>
              <a:off x="1786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Rectangle 72"/>
            <p:cNvSpPr>
              <a:spLocks noChangeArrowheads="1"/>
            </p:cNvSpPr>
            <p:nvPr/>
          </p:nvSpPr>
          <p:spPr bwMode="auto">
            <a:xfrm>
              <a:off x="3282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1" name="Rectangle 73"/>
            <p:cNvSpPr>
              <a:spLocks noChangeArrowheads="1"/>
            </p:cNvSpPr>
            <p:nvPr/>
          </p:nvSpPr>
          <p:spPr bwMode="auto">
            <a:xfrm>
              <a:off x="3929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2" name="Rectangle 74"/>
            <p:cNvSpPr>
              <a:spLocks noChangeArrowheads="1"/>
            </p:cNvSpPr>
            <p:nvPr/>
          </p:nvSpPr>
          <p:spPr bwMode="auto">
            <a:xfrm>
              <a:off x="4684" y="2764"/>
              <a:ext cx="12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3" name="Rectangle 75"/>
            <p:cNvSpPr>
              <a:spLocks noChangeArrowheads="1"/>
            </p:cNvSpPr>
            <p:nvPr/>
          </p:nvSpPr>
          <p:spPr bwMode="auto">
            <a:xfrm>
              <a:off x="5548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4" name="Rectangle 76"/>
            <p:cNvSpPr>
              <a:spLocks noChangeArrowheads="1"/>
            </p:cNvSpPr>
            <p:nvPr/>
          </p:nvSpPr>
          <p:spPr bwMode="auto">
            <a:xfrm>
              <a:off x="1834" y="3080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5" name="Rectangle 77"/>
            <p:cNvSpPr>
              <a:spLocks noChangeArrowheads="1"/>
            </p:cNvSpPr>
            <p:nvPr/>
          </p:nvSpPr>
          <p:spPr bwMode="auto">
            <a:xfrm>
              <a:off x="2076" y="3080"/>
              <a:ext cx="87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C=none)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6" name="Rectangle 78"/>
            <p:cNvSpPr>
              <a:spLocks noChangeArrowheads="1"/>
            </p:cNvSpPr>
            <p:nvPr/>
          </p:nvSpPr>
          <p:spPr bwMode="auto">
            <a:xfrm>
              <a:off x="3330" y="3080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0.96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7" name="Rectangle 79"/>
            <p:cNvSpPr>
              <a:spLocks noChangeArrowheads="1"/>
            </p:cNvSpPr>
            <p:nvPr/>
          </p:nvSpPr>
          <p:spPr bwMode="auto">
            <a:xfrm>
              <a:off x="3978" y="3080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0.88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8" name="Rectangle 80"/>
            <p:cNvSpPr>
              <a:spLocks noChangeArrowheads="1"/>
            </p:cNvSpPr>
            <p:nvPr/>
          </p:nvSpPr>
          <p:spPr bwMode="auto">
            <a:xfrm>
              <a:off x="4733" y="3080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0.60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9" name="Rectangle 81"/>
            <p:cNvSpPr>
              <a:spLocks noChangeArrowheads="1"/>
            </p:cNvSpPr>
            <p:nvPr/>
          </p:nvSpPr>
          <p:spPr bwMode="auto">
            <a:xfrm>
              <a:off x="1786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0" name="Rectangle 82"/>
            <p:cNvSpPr>
              <a:spLocks noChangeArrowheads="1"/>
            </p:cNvSpPr>
            <p:nvPr/>
          </p:nvSpPr>
          <p:spPr bwMode="auto">
            <a:xfrm>
              <a:off x="1797" y="3058"/>
              <a:ext cx="1485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1" name="Rectangle 83"/>
            <p:cNvSpPr>
              <a:spLocks noChangeArrowheads="1"/>
            </p:cNvSpPr>
            <p:nvPr/>
          </p:nvSpPr>
          <p:spPr bwMode="auto">
            <a:xfrm>
              <a:off x="3282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2" name="Rectangle 84"/>
            <p:cNvSpPr>
              <a:spLocks noChangeArrowheads="1"/>
            </p:cNvSpPr>
            <p:nvPr/>
          </p:nvSpPr>
          <p:spPr bwMode="auto">
            <a:xfrm>
              <a:off x="3293" y="3058"/>
              <a:ext cx="636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Rectangle 85"/>
            <p:cNvSpPr>
              <a:spLocks noChangeArrowheads="1"/>
            </p:cNvSpPr>
            <p:nvPr/>
          </p:nvSpPr>
          <p:spPr bwMode="auto">
            <a:xfrm>
              <a:off x="3929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Rectangle 86"/>
            <p:cNvSpPr>
              <a:spLocks noChangeArrowheads="1"/>
            </p:cNvSpPr>
            <p:nvPr/>
          </p:nvSpPr>
          <p:spPr bwMode="auto">
            <a:xfrm>
              <a:off x="3940" y="3058"/>
              <a:ext cx="744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Rectangle 87"/>
            <p:cNvSpPr>
              <a:spLocks noChangeArrowheads="1"/>
            </p:cNvSpPr>
            <p:nvPr/>
          </p:nvSpPr>
          <p:spPr bwMode="auto">
            <a:xfrm>
              <a:off x="4684" y="3058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6" name="Rectangle 88"/>
            <p:cNvSpPr>
              <a:spLocks noChangeArrowheads="1"/>
            </p:cNvSpPr>
            <p:nvPr/>
          </p:nvSpPr>
          <p:spPr bwMode="auto">
            <a:xfrm>
              <a:off x="4696" y="3058"/>
              <a:ext cx="85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7" name="Rectangle 89"/>
            <p:cNvSpPr>
              <a:spLocks noChangeArrowheads="1"/>
            </p:cNvSpPr>
            <p:nvPr/>
          </p:nvSpPr>
          <p:spPr bwMode="auto">
            <a:xfrm>
              <a:off x="5548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8" name="Rectangle 90"/>
            <p:cNvSpPr>
              <a:spLocks noChangeArrowheads="1"/>
            </p:cNvSpPr>
            <p:nvPr/>
          </p:nvSpPr>
          <p:spPr bwMode="auto">
            <a:xfrm>
              <a:off x="1786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9" name="Rectangle 91"/>
            <p:cNvSpPr>
              <a:spLocks noChangeArrowheads="1"/>
            </p:cNvSpPr>
            <p:nvPr/>
          </p:nvSpPr>
          <p:spPr bwMode="auto">
            <a:xfrm>
              <a:off x="3282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0" name="Rectangle 92"/>
            <p:cNvSpPr>
              <a:spLocks noChangeArrowheads="1"/>
            </p:cNvSpPr>
            <p:nvPr/>
          </p:nvSpPr>
          <p:spPr bwMode="auto">
            <a:xfrm>
              <a:off x="3929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1" name="Rectangle 93"/>
            <p:cNvSpPr>
              <a:spLocks noChangeArrowheads="1"/>
            </p:cNvSpPr>
            <p:nvPr/>
          </p:nvSpPr>
          <p:spPr bwMode="auto">
            <a:xfrm>
              <a:off x="4684" y="3070"/>
              <a:ext cx="12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2" name="Rectangle 94"/>
            <p:cNvSpPr>
              <a:spLocks noChangeArrowheads="1"/>
            </p:cNvSpPr>
            <p:nvPr/>
          </p:nvSpPr>
          <p:spPr bwMode="auto">
            <a:xfrm>
              <a:off x="5548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3" name="Rectangle 95"/>
            <p:cNvSpPr>
              <a:spLocks noChangeArrowheads="1"/>
            </p:cNvSpPr>
            <p:nvPr/>
          </p:nvSpPr>
          <p:spPr bwMode="auto">
            <a:xfrm>
              <a:off x="1834" y="3386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4" name="Rectangle 96"/>
            <p:cNvSpPr>
              <a:spLocks noChangeArrowheads="1"/>
            </p:cNvSpPr>
            <p:nvPr/>
          </p:nvSpPr>
          <p:spPr bwMode="auto">
            <a:xfrm>
              <a:off x="2076" y="3386"/>
              <a:ext cx="107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C=benign)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5" name="Rectangle 97"/>
            <p:cNvSpPr>
              <a:spLocks noChangeArrowheads="1"/>
            </p:cNvSpPr>
            <p:nvPr/>
          </p:nvSpPr>
          <p:spPr bwMode="auto">
            <a:xfrm>
              <a:off x="3330" y="3386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0.03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6" name="Rectangle 98"/>
            <p:cNvSpPr>
              <a:spLocks noChangeArrowheads="1"/>
            </p:cNvSpPr>
            <p:nvPr/>
          </p:nvSpPr>
          <p:spPr bwMode="auto">
            <a:xfrm>
              <a:off x="3978" y="3386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0.08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7" name="Rectangle 99"/>
            <p:cNvSpPr>
              <a:spLocks noChangeArrowheads="1"/>
            </p:cNvSpPr>
            <p:nvPr/>
          </p:nvSpPr>
          <p:spPr bwMode="auto">
            <a:xfrm>
              <a:off x="4733" y="3386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0.25</a:t>
              </a:r>
            </a:p>
          </p:txBody>
        </p:sp>
        <p:sp>
          <p:nvSpPr>
            <p:cNvPr id="23608" name="Rectangle 100"/>
            <p:cNvSpPr>
              <a:spLocks noChangeArrowheads="1"/>
            </p:cNvSpPr>
            <p:nvPr/>
          </p:nvSpPr>
          <p:spPr bwMode="auto">
            <a:xfrm>
              <a:off x="1786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Rectangle 101"/>
            <p:cNvSpPr>
              <a:spLocks noChangeArrowheads="1"/>
            </p:cNvSpPr>
            <p:nvPr/>
          </p:nvSpPr>
          <p:spPr bwMode="auto">
            <a:xfrm>
              <a:off x="1797" y="3363"/>
              <a:ext cx="1485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Rectangle 102"/>
            <p:cNvSpPr>
              <a:spLocks noChangeArrowheads="1"/>
            </p:cNvSpPr>
            <p:nvPr/>
          </p:nvSpPr>
          <p:spPr bwMode="auto">
            <a:xfrm>
              <a:off x="3282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Rectangle 103"/>
            <p:cNvSpPr>
              <a:spLocks noChangeArrowheads="1"/>
            </p:cNvSpPr>
            <p:nvPr/>
          </p:nvSpPr>
          <p:spPr bwMode="auto">
            <a:xfrm>
              <a:off x="3293" y="3363"/>
              <a:ext cx="636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Rectangle 104"/>
            <p:cNvSpPr>
              <a:spLocks noChangeArrowheads="1"/>
            </p:cNvSpPr>
            <p:nvPr/>
          </p:nvSpPr>
          <p:spPr bwMode="auto">
            <a:xfrm>
              <a:off x="3929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Rectangle 105"/>
            <p:cNvSpPr>
              <a:spLocks noChangeArrowheads="1"/>
            </p:cNvSpPr>
            <p:nvPr/>
          </p:nvSpPr>
          <p:spPr bwMode="auto">
            <a:xfrm>
              <a:off x="3940" y="3363"/>
              <a:ext cx="744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Rectangle 106"/>
            <p:cNvSpPr>
              <a:spLocks noChangeArrowheads="1"/>
            </p:cNvSpPr>
            <p:nvPr/>
          </p:nvSpPr>
          <p:spPr bwMode="auto">
            <a:xfrm>
              <a:off x="4684" y="3363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Rectangle 107"/>
            <p:cNvSpPr>
              <a:spLocks noChangeArrowheads="1"/>
            </p:cNvSpPr>
            <p:nvPr/>
          </p:nvSpPr>
          <p:spPr bwMode="auto">
            <a:xfrm>
              <a:off x="4696" y="3363"/>
              <a:ext cx="85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Rectangle 108"/>
            <p:cNvSpPr>
              <a:spLocks noChangeArrowheads="1"/>
            </p:cNvSpPr>
            <p:nvPr/>
          </p:nvSpPr>
          <p:spPr bwMode="auto">
            <a:xfrm>
              <a:off x="5548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Rectangle 109"/>
            <p:cNvSpPr>
              <a:spLocks noChangeArrowheads="1"/>
            </p:cNvSpPr>
            <p:nvPr/>
          </p:nvSpPr>
          <p:spPr bwMode="auto">
            <a:xfrm>
              <a:off x="1786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Rectangle 110"/>
            <p:cNvSpPr>
              <a:spLocks noChangeArrowheads="1"/>
            </p:cNvSpPr>
            <p:nvPr/>
          </p:nvSpPr>
          <p:spPr bwMode="auto">
            <a:xfrm>
              <a:off x="3282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Rectangle 111"/>
            <p:cNvSpPr>
              <a:spLocks noChangeArrowheads="1"/>
            </p:cNvSpPr>
            <p:nvPr/>
          </p:nvSpPr>
          <p:spPr bwMode="auto">
            <a:xfrm>
              <a:off x="3929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Rectangle 112"/>
            <p:cNvSpPr>
              <a:spLocks noChangeArrowheads="1"/>
            </p:cNvSpPr>
            <p:nvPr/>
          </p:nvSpPr>
          <p:spPr bwMode="auto">
            <a:xfrm>
              <a:off x="4684" y="3375"/>
              <a:ext cx="12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Rectangle 113"/>
            <p:cNvSpPr>
              <a:spLocks noChangeArrowheads="1"/>
            </p:cNvSpPr>
            <p:nvPr/>
          </p:nvSpPr>
          <p:spPr bwMode="auto">
            <a:xfrm>
              <a:off x="5548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Rectangle 114"/>
            <p:cNvSpPr>
              <a:spLocks noChangeArrowheads="1"/>
            </p:cNvSpPr>
            <p:nvPr/>
          </p:nvSpPr>
          <p:spPr bwMode="auto">
            <a:xfrm>
              <a:off x="1834" y="3692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3" name="Rectangle 115"/>
            <p:cNvSpPr>
              <a:spLocks noChangeArrowheads="1"/>
            </p:cNvSpPr>
            <p:nvPr/>
          </p:nvSpPr>
          <p:spPr bwMode="auto">
            <a:xfrm>
              <a:off x="2076" y="3692"/>
              <a:ext cx="946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C=</a:t>
              </a:r>
              <a:r>
                <a:rPr lang="en-US" sz="3200" i="1" dirty="0" err="1">
                  <a:solidFill>
                    <a:schemeClr val="tx2"/>
                  </a:solidFill>
                  <a:latin typeface="Calibri"/>
                </a:rPr>
                <a:t>malig</a:t>
              </a:r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4" name="Rectangle 116"/>
            <p:cNvSpPr>
              <a:spLocks noChangeArrowheads="1"/>
            </p:cNvSpPr>
            <p:nvPr/>
          </p:nvSpPr>
          <p:spPr bwMode="auto">
            <a:xfrm>
              <a:off x="3330" y="36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0.01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5" name="Rectangle 117"/>
            <p:cNvSpPr>
              <a:spLocks noChangeArrowheads="1"/>
            </p:cNvSpPr>
            <p:nvPr/>
          </p:nvSpPr>
          <p:spPr bwMode="auto">
            <a:xfrm>
              <a:off x="3978" y="36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0.04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6" name="Rectangle 118"/>
            <p:cNvSpPr>
              <a:spLocks noChangeArrowheads="1"/>
            </p:cNvSpPr>
            <p:nvPr/>
          </p:nvSpPr>
          <p:spPr bwMode="auto">
            <a:xfrm>
              <a:off x="4733" y="36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0.15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7" name="Rectangle 119"/>
            <p:cNvSpPr>
              <a:spLocks noChangeArrowheads="1"/>
            </p:cNvSpPr>
            <p:nvPr/>
          </p:nvSpPr>
          <p:spPr bwMode="auto">
            <a:xfrm>
              <a:off x="1786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8" name="Rectangle 120"/>
            <p:cNvSpPr>
              <a:spLocks noChangeArrowheads="1"/>
            </p:cNvSpPr>
            <p:nvPr/>
          </p:nvSpPr>
          <p:spPr bwMode="auto">
            <a:xfrm>
              <a:off x="1797" y="3669"/>
              <a:ext cx="1485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9" name="Rectangle 121"/>
            <p:cNvSpPr>
              <a:spLocks noChangeArrowheads="1"/>
            </p:cNvSpPr>
            <p:nvPr/>
          </p:nvSpPr>
          <p:spPr bwMode="auto">
            <a:xfrm>
              <a:off x="3282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Rectangle 122"/>
            <p:cNvSpPr>
              <a:spLocks noChangeArrowheads="1"/>
            </p:cNvSpPr>
            <p:nvPr/>
          </p:nvSpPr>
          <p:spPr bwMode="auto">
            <a:xfrm>
              <a:off x="3293" y="3669"/>
              <a:ext cx="636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1" name="Rectangle 123"/>
            <p:cNvSpPr>
              <a:spLocks noChangeArrowheads="1"/>
            </p:cNvSpPr>
            <p:nvPr/>
          </p:nvSpPr>
          <p:spPr bwMode="auto">
            <a:xfrm>
              <a:off x="3929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2" name="Rectangle 124"/>
            <p:cNvSpPr>
              <a:spLocks noChangeArrowheads="1"/>
            </p:cNvSpPr>
            <p:nvPr/>
          </p:nvSpPr>
          <p:spPr bwMode="auto">
            <a:xfrm>
              <a:off x="3940" y="3669"/>
              <a:ext cx="744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3" name="Rectangle 125"/>
            <p:cNvSpPr>
              <a:spLocks noChangeArrowheads="1"/>
            </p:cNvSpPr>
            <p:nvPr/>
          </p:nvSpPr>
          <p:spPr bwMode="auto">
            <a:xfrm>
              <a:off x="4684" y="3669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4" name="Rectangle 126"/>
            <p:cNvSpPr>
              <a:spLocks noChangeArrowheads="1"/>
            </p:cNvSpPr>
            <p:nvPr/>
          </p:nvSpPr>
          <p:spPr bwMode="auto">
            <a:xfrm>
              <a:off x="4696" y="3669"/>
              <a:ext cx="85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Rectangle 127"/>
            <p:cNvSpPr>
              <a:spLocks noChangeArrowheads="1"/>
            </p:cNvSpPr>
            <p:nvPr/>
          </p:nvSpPr>
          <p:spPr bwMode="auto">
            <a:xfrm>
              <a:off x="5548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6" name="Rectangle 128"/>
            <p:cNvSpPr>
              <a:spLocks noChangeArrowheads="1"/>
            </p:cNvSpPr>
            <p:nvPr/>
          </p:nvSpPr>
          <p:spPr bwMode="auto">
            <a:xfrm>
              <a:off x="1786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7" name="Rectangle 129"/>
            <p:cNvSpPr>
              <a:spLocks noChangeArrowheads="1"/>
            </p:cNvSpPr>
            <p:nvPr/>
          </p:nvSpPr>
          <p:spPr bwMode="auto">
            <a:xfrm>
              <a:off x="1786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Rectangle 130"/>
            <p:cNvSpPr>
              <a:spLocks noChangeArrowheads="1"/>
            </p:cNvSpPr>
            <p:nvPr/>
          </p:nvSpPr>
          <p:spPr bwMode="auto">
            <a:xfrm>
              <a:off x="1786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9" name="Rectangle 131"/>
            <p:cNvSpPr>
              <a:spLocks noChangeArrowheads="1"/>
            </p:cNvSpPr>
            <p:nvPr/>
          </p:nvSpPr>
          <p:spPr bwMode="auto">
            <a:xfrm>
              <a:off x="1797" y="3974"/>
              <a:ext cx="1485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0" name="Rectangle 132"/>
            <p:cNvSpPr>
              <a:spLocks noChangeArrowheads="1"/>
            </p:cNvSpPr>
            <p:nvPr/>
          </p:nvSpPr>
          <p:spPr bwMode="auto">
            <a:xfrm>
              <a:off x="3282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1" name="Rectangle 133"/>
            <p:cNvSpPr>
              <a:spLocks noChangeArrowheads="1"/>
            </p:cNvSpPr>
            <p:nvPr/>
          </p:nvSpPr>
          <p:spPr bwMode="auto">
            <a:xfrm>
              <a:off x="3282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2" name="Rectangle 134"/>
            <p:cNvSpPr>
              <a:spLocks noChangeArrowheads="1"/>
            </p:cNvSpPr>
            <p:nvPr/>
          </p:nvSpPr>
          <p:spPr bwMode="auto">
            <a:xfrm>
              <a:off x="3293" y="3974"/>
              <a:ext cx="636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3" name="Rectangle 135"/>
            <p:cNvSpPr>
              <a:spLocks noChangeArrowheads="1"/>
            </p:cNvSpPr>
            <p:nvPr/>
          </p:nvSpPr>
          <p:spPr bwMode="auto">
            <a:xfrm>
              <a:off x="3929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4" name="Rectangle 136"/>
            <p:cNvSpPr>
              <a:spLocks noChangeArrowheads="1"/>
            </p:cNvSpPr>
            <p:nvPr/>
          </p:nvSpPr>
          <p:spPr bwMode="auto">
            <a:xfrm>
              <a:off x="3929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5" name="Rectangle 137"/>
            <p:cNvSpPr>
              <a:spLocks noChangeArrowheads="1"/>
            </p:cNvSpPr>
            <p:nvPr/>
          </p:nvSpPr>
          <p:spPr bwMode="auto">
            <a:xfrm>
              <a:off x="3940" y="3974"/>
              <a:ext cx="744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6" name="Rectangle 138"/>
            <p:cNvSpPr>
              <a:spLocks noChangeArrowheads="1"/>
            </p:cNvSpPr>
            <p:nvPr/>
          </p:nvSpPr>
          <p:spPr bwMode="auto">
            <a:xfrm>
              <a:off x="4684" y="3681"/>
              <a:ext cx="12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7" name="Rectangle 139"/>
            <p:cNvSpPr>
              <a:spLocks noChangeArrowheads="1"/>
            </p:cNvSpPr>
            <p:nvPr/>
          </p:nvSpPr>
          <p:spPr bwMode="auto">
            <a:xfrm>
              <a:off x="4684" y="3974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8" name="Rectangle 140"/>
            <p:cNvSpPr>
              <a:spLocks noChangeArrowheads="1"/>
            </p:cNvSpPr>
            <p:nvPr/>
          </p:nvSpPr>
          <p:spPr bwMode="auto">
            <a:xfrm>
              <a:off x="4696" y="3974"/>
              <a:ext cx="85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9" name="Rectangle 141"/>
            <p:cNvSpPr>
              <a:spLocks noChangeArrowheads="1"/>
            </p:cNvSpPr>
            <p:nvPr/>
          </p:nvSpPr>
          <p:spPr bwMode="auto">
            <a:xfrm>
              <a:off x="5548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0" name="Rectangle 142"/>
            <p:cNvSpPr>
              <a:spLocks noChangeArrowheads="1"/>
            </p:cNvSpPr>
            <p:nvPr/>
          </p:nvSpPr>
          <p:spPr bwMode="auto">
            <a:xfrm>
              <a:off x="5548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1" name="Rectangle 143"/>
            <p:cNvSpPr>
              <a:spLocks noChangeArrowheads="1"/>
            </p:cNvSpPr>
            <p:nvPr/>
          </p:nvSpPr>
          <p:spPr bwMode="auto">
            <a:xfrm>
              <a:off x="5548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5602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5612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5613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7650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7651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7652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7653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7656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7660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7661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7662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Oval 17"/>
          <p:cNvSpPr>
            <a:spLocks noChangeArrowheads="1"/>
          </p:cNvSpPr>
          <p:nvPr/>
        </p:nvSpPr>
        <p:spPr bwMode="auto">
          <a:xfrm rot="-3006626">
            <a:off x="4572000" y="3733800"/>
            <a:ext cx="12192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Text Box 18"/>
          <p:cNvSpPr txBox="1">
            <a:spLocks noChangeArrowheads="1"/>
          </p:cNvSpPr>
          <p:nvPr/>
        </p:nvSpPr>
        <p:spPr bwMode="auto">
          <a:xfrm>
            <a:off x="5638800" y="3962400"/>
            <a:ext cx="25860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Links represent</a:t>
            </a:r>
          </a:p>
          <a:p>
            <a:pPr eaLnBrk="1" hangingPunct="1"/>
            <a:r>
              <a:rPr lang="ja-JP" altLang="en-US" i="1">
                <a:solidFill>
                  <a:srgbClr val="FF0000"/>
                </a:solidFill>
              </a:rPr>
              <a:t>“</a:t>
            </a:r>
            <a:r>
              <a:rPr lang="en-US" altLang="ja-JP" i="1">
                <a:solidFill>
                  <a:srgbClr val="FF0000"/>
                </a:solidFill>
              </a:rPr>
              <a:t>causal</a:t>
            </a:r>
            <a:r>
              <a:rPr lang="en-US" i="1">
                <a:solidFill>
                  <a:srgbClr val="FF0000"/>
                </a:solidFill>
              </a:rPr>
              <a:t>”</a:t>
            </a:r>
            <a:r>
              <a:rPr lang="en-US" altLang="ja-JP" i="1">
                <a:solidFill>
                  <a:srgbClr val="FF0000"/>
                </a:solidFill>
              </a:rPr>
              <a:t> </a:t>
            </a:r>
            <a:r>
              <a:rPr lang="en-US" altLang="ja-JP">
                <a:solidFill>
                  <a:srgbClr val="FF0000"/>
                </a:solidFill>
              </a:rPr>
              <a:t>relations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7666" name="Rectangle 19"/>
          <p:cNvSpPr>
            <a:spLocks noChangeArrowheads="1"/>
          </p:cNvSpPr>
          <p:nvPr/>
        </p:nvSpPr>
        <p:spPr bwMode="auto">
          <a:xfrm>
            <a:off x="2667000" y="1524000"/>
            <a:ext cx="2133600" cy="12192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Text Box 20"/>
          <p:cNvSpPr txBox="1">
            <a:spLocks noChangeArrowheads="1"/>
          </p:cNvSpPr>
          <p:nvPr/>
        </p:nvSpPr>
        <p:spPr bwMode="auto">
          <a:xfrm>
            <a:off x="914400" y="1524000"/>
            <a:ext cx="1473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Nodes</a:t>
            </a:r>
          </a:p>
          <a:p>
            <a:pPr eaLnBrk="1" hangingPunct="1"/>
            <a:r>
              <a:rPr lang="en-US">
                <a:solidFill>
                  <a:srgbClr val="FF0000"/>
                </a:solidFill>
              </a:rPr>
              <a:t>represent</a:t>
            </a:r>
          </a:p>
          <a:p>
            <a:pPr eaLnBrk="1" hangingPunct="1"/>
            <a:r>
              <a:rPr lang="en-US">
                <a:solidFill>
                  <a:srgbClr val="FF0000"/>
                </a:solidFill>
              </a:rPr>
              <a:t>variables</a:t>
            </a:r>
          </a:p>
        </p:txBody>
      </p:sp>
      <p:sp>
        <p:nvSpPr>
          <p:cNvPr id="27668" name="TextBox 1"/>
          <p:cNvSpPr txBox="1">
            <a:spLocks noChangeArrowheads="1"/>
          </p:cNvSpPr>
          <p:nvPr/>
        </p:nvSpPr>
        <p:spPr bwMode="auto">
          <a:xfrm>
            <a:off x="152400" y="3657600"/>
            <a:ext cx="28956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7950" indent="-1079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236538" indent="-236538" eaLnBrk="1" hangingPunct="1">
              <a:buFont typeface="Arial" charset="0"/>
              <a:buChar char="•"/>
            </a:pPr>
            <a:r>
              <a:rPr lang="en-US" dirty="0"/>
              <a:t>Does gender cause smoking?</a:t>
            </a:r>
          </a:p>
          <a:p>
            <a:pPr marL="236538" indent="-236538" eaLnBrk="1" hangingPunct="1">
              <a:buFont typeface="Arial" charset="0"/>
              <a:buChar char="•"/>
            </a:pPr>
            <a:r>
              <a:rPr lang="en-US" dirty="0"/>
              <a:t>Influence might be a more appropriate term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9698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9699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9700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9704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9708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9709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9710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Rectangle 17"/>
          <p:cNvSpPr>
            <a:spLocks noChangeArrowheads="1"/>
          </p:cNvSpPr>
          <p:nvPr/>
        </p:nvSpPr>
        <p:spPr bwMode="auto">
          <a:xfrm>
            <a:off x="2438400" y="1295400"/>
            <a:ext cx="4343400" cy="2743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Text Box 18"/>
          <p:cNvSpPr txBox="1">
            <a:spLocks noChangeArrowheads="1"/>
          </p:cNvSpPr>
          <p:nvPr/>
        </p:nvSpPr>
        <p:spPr bwMode="auto">
          <a:xfrm>
            <a:off x="6781800" y="1447800"/>
            <a:ext cx="2220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predispositions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31746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31747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31748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31749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31756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31757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31758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Rectangle 17"/>
          <p:cNvSpPr>
            <a:spLocks noChangeArrowheads="1"/>
          </p:cNvSpPr>
          <p:nvPr/>
        </p:nvSpPr>
        <p:spPr bwMode="auto">
          <a:xfrm>
            <a:off x="3810000" y="3962400"/>
            <a:ext cx="1905000" cy="1143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Text Box 18"/>
          <p:cNvSpPr txBox="1">
            <a:spLocks noChangeArrowheads="1"/>
          </p:cNvSpPr>
          <p:nvPr/>
        </p:nvSpPr>
        <p:spPr bwMode="auto">
          <a:xfrm>
            <a:off x="5867400" y="4038600"/>
            <a:ext cx="1406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condition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3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0000FF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6166</TotalTime>
  <Words>1507</Words>
  <Application>Microsoft Macintosh PowerPoint</Application>
  <PresentationFormat>On-screen Show (4:3)</PresentationFormat>
  <Paragraphs>385</Paragraphs>
  <Slides>43</Slides>
  <Notes>33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Default Design</vt:lpstr>
      <vt:lpstr>Equation</vt:lpstr>
      <vt:lpstr>Document</vt:lpstr>
      <vt:lpstr>Reasoning with Bayesian Belief Networks</vt:lpstr>
      <vt:lpstr>Overview </vt:lpstr>
      <vt:lpstr>BBN Definition</vt:lpstr>
      <vt:lpstr>Recall Bayes Rule</vt:lpstr>
      <vt:lpstr>Simple Bayesian Network</vt:lpstr>
      <vt:lpstr>More Complex Bayesian Network</vt:lpstr>
      <vt:lpstr>More Complex Bayesian Network</vt:lpstr>
      <vt:lpstr>More Complex Bayesian Network</vt:lpstr>
      <vt:lpstr>More Complex Bayesian Network</vt:lpstr>
      <vt:lpstr>More Complex Bayesian Network</vt:lpstr>
      <vt:lpstr>Independence</vt:lpstr>
      <vt:lpstr>Conditional Independence</vt:lpstr>
      <vt:lpstr>Conditional Independence: Naïve Bayes </vt:lpstr>
      <vt:lpstr>Explaining Away </vt:lpstr>
      <vt:lpstr>Conditional Independence</vt:lpstr>
      <vt:lpstr>Another non-descendant </vt:lpstr>
      <vt:lpstr>BBN Construction</vt:lpstr>
      <vt:lpstr>KA1: Choosing variables</vt:lpstr>
      <vt:lpstr>Heuristic: Knowable in Principle</vt:lpstr>
      <vt:lpstr>KA2: Structuring</vt:lpstr>
      <vt:lpstr>KA3: The Numbers</vt:lpstr>
      <vt:lpstr>KA3: The numbers</vt:lpstr>
      <vt:lpstr>Three kinds of reasoning</vt:lpstr>
      <vt:lpstr>Predictive Inference</vt:lpstr>
      <vt:lpstr>Predictive and diagnostic combined</vt:lpstr>
      <vt:lpstr>Explaining away</vt:lpstr>
      <vt:lpstr>Decision making</vt:lpstr>
      <vt:lpstr>A Decision Problem</vt:lpstr>
      <vt:lpstr>Value Function</vt:lpstr>
      <vt:lpstr>Two software tools</vt:lpstr>
      <vt:lpstr>PowerPoint Presentation</vt:lpstr>
      <vt:lpstr>Same BBN model in Hugin app</vt:lpstr>
      <vt:lpstr>PowerPoint Presentation</vt:lpstr>
      <vt:lpstr>PowerPoint Presentation</vt:lpstr>
      <vt:lpstr>PowerPoint Presentation</vt:lpstr>
      <vt:lpstr>PowerPoint Presentation</vt:lpstr>
      <vt:lpstr>Decision Making with BBNs</vt:lpstr>
      <vt:lpstr>Decision Making with BBNs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Reasoning with Bayesian Networks</dc:title>
  <dc:creator> tim finin</dc:creator>
  <cp:lastModifiedBy>tim finin</cp:lastModifiedBy>
  <cp:revision>48</cp:revision>
  <cp:lastPrinted>2009-12-02T22:14:13Z</cp:lastPrinted>
  <dcterms:created xsi:type="dcterms:W3CDTF">2009-12-02T04:52:13Z</dcterms:created>
  <dcterms:modified xsi:type="dcterms:W3CDTF">2017-04-25T01:57:54Z</dcterms:modified>
</cp:coreProperties>
</file>