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24"/>
    <p:restoredTop sz="96724" autoAdjust="0"/>
  </p:normalViewPr>
  <p:slideViewPr>
    <p:cSldViewPr showGuides="1">
      <p:cViewPr>
        <p:scale>
          <a:sx n="95" d="100"/>
          <a:sy n="95" d="100"/>
        </p:scale>
        <p:origin x="1336" y="1032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239000" cy="24384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What’s better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than a tree?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72D3-A08F-174D-BC25-17F194EA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71475"/>
            <a:ext cx="7772400" cy="1143000"/>
          </a:xfrm>
        </p:spPr>
        <p:txBody>
          <a:bodyPr/>
          <a:lstStyle/>
          <a:p>
            <a:r>
              <a:rPr lang="en-US" sz="4400" dirty="0"/>
              <a:t>Random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7E8BD-8FC3-6C4B-B179-4A7699ED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790700"/>
            <a:ext cx="7772400" cy="4648200"/>
          </a:xfrm>
        </p:spPr>
        <p:txBody>
          <a:bodyPr/>
          <a:lstStyle/>
          <a:p>
            <a:r>
              <a:rPr lang="en-US" sz="3200" dirty="0"/>
              <a:t>Can often improve performance of a decision tree classifier using a set of decision trees (a forest)</a:t>
            </a:r>
          </a:p>
          <a:p>
            <a:r>
              <a:rPr lang="en-US" sz="3200" dirty="0"/>
              <a:t>Each tree trained on a random subset of training data</a:t>
            </a:r>
          </a:p>
          <a:p>
            <a:r>
              <a:rPr lang="en-US" sz="3200" dirty="0"/>
              <a:t>Classify a data instance using all trees</a:t>
            </a:r>
          </a:p>
          <a:p>
            <a:r>
              <a:rPr lang="en-US" sz="3200" dirty="0"/>
              <a:t>Combine answers to make classification</a:t>
            </a:r>
          </a:p>
          <a:p>
            <a:pPr lvl="1"/>
            <a:r>
              <a:rPr lang="en-US" sz="3200" dirty="0"/>
              <a:t>E.g., vote for most common class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12C8E-8AB2-D74E-86EA-65E9E7D7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52400"/>
            <a:ext cx="2921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3C00-96D8-2D49-94BA-E9E256CF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ED58-C5F9-FD4F-AD62-D77EEC80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sz="3200" dirty="0"/>
              <a:t>Idea can be used on any classifier!</a:t>
            </a:r>
          </a:p>
          <a:p>
            <a:r>
              <a:rPr lang="en-US" sz="3200" dirty="0"/>
              <a:t>Bagging = </a:t>
            </a:r>
            <a:r>
              <a:rPr lang="en-US" sz="3200" b="1" i="1" dirty="0"/>
              <a:t>B</a:t>
            </a:r>
            <a:r>
              <a:rPr lang="en-US" sz="3200" i="1" dirty="0"/>
              <a:t>ootstrap </a:t>
            </a:r>
            <a:r>
              <a:rPr lang="en-US" sz="3200" b="1" i="1" dirty="0"/>
              <a:t>agg</a:t>
            </a:r>
            <a:r>
              <a:rPr lang="en-US" sz="3200" i="1" dirty="0"/>
              <a:t>regat</a:t>
            </a:r>
            <a:r>
              <a:rPr lang="en-US" sz="3200" b="1" i="1" dirty="0"/>
              <a:t>ing</a:t>
            </a:r>
          </a:p>
          <a:p>
            <a:pPr marL="339725" lvl="1" indent="0">
              <a:buNone/>
            </a:pPr>
            <a:r>
              <a:rPr lang="en-US" sz="2800" i="1" dirty="0"/>
              <a:t>An </a:t>
            </a:r>
            <a:r>
              <a:rPr lang="en-US" sz="2800" b="1" i="1" dirty="0"/>
              <a:t>ensemble</a:t>
            </a:r>
            <a:r>
              <a:rPr lang="en-US" sz="2800" i="1" dirty="0"/>
              <a:t> meta-algorithm that can improve stability &amp; accuracy of algorithms for statistical classification and regression</a:t>
            </a:r>
          </a:p>
          <a:p>
            <a:pPr marL="242888" indent="-246063"/>
            <a:r>
              <a:rPr lang="en-US" sz="3200" dirty="0"/>
              <a:t>Helps avoid overfitting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C1E43-5B86-9E46-A052-E615E2FF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57" y="381000"/>
            <a:ext cx="1270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7CB3-88EF-A648-B0C7-887C4C77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" y="228600"/>
            <a:ext cx="9111343" cy="1143000"/>
          </a:xfrm>
        </p:spPr>
        <p:txBody>
          <a:bodyPr/>
          <a:lstStyle/>
          <a:p>
            <a:r>
              <a:rPr lang="en-US" dirty="0"/>
              <a:t>Choosing subsets of training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4E0B-25D4-F344-95B1-545E4117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495800"/>
          </a:xfrm>
        </p:spPr>
        <p:txBody>
          <a:bodyPr/>
          <a:lstStyle/>
          <a:p>
            <a:r>
              <a:rPr lang="en-US" sz="3200" dirty="0"/>
              <a:t>Classic bagging: select random set of training instances </a:t>
            </a:r>
            <a:r>
              <a:rPr lang="en-US" sz="3200" b="1" dirty="0"/>
              <a:t>with replacement</a:t>
            </a:r>
          </a:p>
          <a:p>
            <a:r>
              <a:rPr lang="en-US" sz="3200" dirty="0"/>
              <a:t>Pasting: select random subset of training instances</a:t>
            </a:r>
          </a:p>
          <a:p>
            <a:r>
              <a:rPr lang="en-US" sz="3200" dirty="0"/>
              <a:t>Random Subspaces: use all training instances, but with a random subset of features</a:t>
            </a:r>
          </a:p>
          <a:p>
            <a:r>
              <a:rPr lang="en-US" sz="3200" dirty="0"/>
              <a:t>Random Patches: random subset of instances and random subset of features</a:t>
            </a:r>
          </a:p>
          <a:p>
            <a:r>
              <a:rPr lang="en-US" sz="3200" dirty="0"/>
              <a:t>What’s best? YMMV: depends on problem, training data,  algorithm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431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F726-89EF-5946-AE97-6611E55C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162C6-48A0-B449-A938-ECD52C261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259095"/>
            <a:ext cx="10058399" cy="779171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5EBC5F2-3F71-D14F-93B2-A04408CC8285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FD0DB0-86F3-5E48-A302-8FC0A7FBF461}"/>
              </a:ext>
            </a:extLst>
          </p:cNvPr>
          <p:cNvSpPr/>
          <p:nvPr/>
        </p:nvSpPr>
        <p:spPr bwMode="auto">
          <a:xfrm>
            <a:off x="5562600" y="4109212"/>
            <a:ext cx="13716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94821E-A72C-A54D-9900-32878A8EE6BD}"/>
              </a:ext>
            </a:extLst>
          </p:cNvPr>
          <p:cNvSpPr/>
          <p:nvPr/>
        </p:nvSpPr>
        <p:spPr bwMode="auto">
          <a:xfrm>
            <a:off x="35859" y="11811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9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66EB-7412-D141-B46C-E4D73579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E43D0-3DE6-B343-9136-B32DC46C6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228600"/>
            <a:ext cx="10080567" cy="7808891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B9DD8B-263D-B64B-A5CF-D73EB90B0F62}"/>
              </a:ext>
            </a:extLst>
          </p:cNvPr>
          <p:cNvSpPr/>
          <p:nvPr/>
        </p:nvSpPr>
        <p:spPr bwMode="auto">
          <a:xfrm>
            <a:off x="685800" y="6096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DF3C27-179D-464E-9755-7E4A487C5621}"/>
              </a:ext>
            </a:extLst>
          </p:cNvPr>
          <p:cNvSpPr/>
          <p:nvPr/>
        </p:nvSpPr>
        <p:spPr bwMode="auto">
          <a:xfrm>
            <a:off x="5562600" y="4109212"/>
            <a:ext cx="13716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4C3A9B-3729-B94A-B09A-0152442768E8}"/>
              </a:ext>
            </a:extLst>
          </p:cNvPr>
          <p:cNvSpPr/>
          <p:nvPr/>
        </p:nvSpPr>
        <p:spPr bwMode="auto">
          <a:xfrm>
            <a:off x="35859" y="1181100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6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ACDB-6007-3740-9340-058A7883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Created a train and test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A180E-354D-DB43-8A43-755DB5E12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Train has ~95% of data, test 5%</a:t>
            </a:r>
          </a:p>
          <a:p>
            <a:r>
              <a:rPr lang="en-US" sz="2800" dirty="0"/>
              <a:t>Trained models for J48 and random forest using train dataset</a:t>
            </a:r>
          </a:p>
          <a:p>
            <a:r>
              <a:rPr lang="en-US" sz="2800" dirty="0"/>
              <a:t>Tested on test data set</a:t>
            </a:r>
          </a:p>
          <a:p>
            <a:r>
              <a:rPr lang="en-US" sz="2800" dirty="0"/>
              <a:t>Results were that random forest was (at best) about the same as J48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2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EA4D0-F849-C54A-BB27-D2EE0928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04800"/>
            <a:ext cx="9865886" cy="7620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11E677-470B-8D4B-A17B-5C9BBB4CB8C6}"/>
              </a:ext>
            </a:extLst>
          </p:cNvPr>
          <p:cNvSpPr/>
          <p:nvPr/>
        </p:nvSpPr>
        <p:spPr bwMode="auto">
          <a:xfrm>
            <a:off x="4724400" y="4267200"/>
            <a:ext cx="16002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DA4BAD-872C-4548-B352-80FF4453C06A}"/>
              </a:ext>
            </a:extLst>
          </p:cNvPr>
          <p:cNvSpPr/>
          <p:nvPr/>
        </p:nvSpPr>
        <p:spPr bwMode="auto">
          <a:xfrm>
            <a:off x="2895600" y="2895600"/>
            <a:ext cx="3733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658A8-0F62-BA4C-945C-45B33E66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159" y="-152400"/>
            <a:ext cx="9604318" cy="7315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E5C326-2543-C44D-99B4-8C68D54B1290}"/>
              </a:ext>
            </a:extLst>
          </p:cNvPr>
          <p:cNvSpPr/>
          <p:nvPr/>
        </p:nvSpPr>
        <p:spPr bwMode="auto">
          <a:xfrm>
            <a:off x="4724400" y="4267200"/>
            <a:ext cx="1600200" cy="9961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A26397-0939-7E48-B7CF-F187956225C9}"/>
              </a:ext>
            </a:extLst>
          </p:cNvPr>
          <p:cNvSpPr/>
          <p:nvPr/>
        </p:nvSpPr>
        <p:spPr bwMode="auto">
          <a:xfrm>
            <a:off x="2971800" y="3200400"/>
            <a:ext cx="37338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334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24042</TotalTime>
  <Words>181</Words>
  <Application>Microsoft Macintosh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Calibri</vt:lpstr>
      <vt:lpstr>Times New Roman</vt:lpstr>
      <vt:lpstr>Blank Presentation</vt:lpstr>
      <vt:lpstr>What’s better than a tree?</vt:lpstr>
      <vt:lpstr>Random Forest</vt:lpstr>
      <vt:lpstr>Bagging</vt:lpstr>
      <vt:lpstr>Choosing subsets of training data</vt:lpstr>
      <vt:lpstr>PowerPoint Presentation</vt:lpstr>
      <vt:lpstr>PowerPoint Presentation</vt:lpstr>
      <vt:lpstr>Created a train and test collection</vt:lpstr>
      <vt:lpstr>PowerPoint Presentation</vt:lpstr>
      <vt:lpstr>PowerPoint Presentation</vt:lpstr>
    </vt:vector>
  </TitlesOfParts>
  <Company>UMBC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478</cp:revision>
  <cp:lastPrinted>2018-04-30T19:41:01Z</cp:lastPrinted>
  <dcterms:created xsi:type="dcterms:W3CDTF">2009-11-25T19:59:32Z</dcterms:created>
  <dcterms:modified xsi:type="dcterms:W3CDTF">2018-05-07T19:53:37Z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