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8" r:id="rId3"/>
    <p:sldId id="282" r:id="rId4"/>
    <p:sldId id="283" r:id="rId5"/>
    <p:sldId id="284" r:id="rId6"/>
    <p:sldId id="267" r:id="rId7"/>
    <p:sldId id="275" r:id="rId8"/>
    <p:sldId id="277" r:id="rId9"/>
    <p:sldId id="285" r:id="rId10"/>
    <p:sldId id="279" r:id="rId11"/>
    <p:sldId id="286" r:id="rId12"/>
    <p:sldId id="280" r:id="rId13"/>
    <p:sldId id="281" r:id="rId14"/>
    <p:sldId id="288" r:id="rId15"/>
    <p:sldId id="287" r:id="rId16"/>
    <p:sldId id="289" r:id="rId17"/>
    <p:sldId id="294" r:id="rId18"/>
    <p:sldId id="290" r:id="rId19"/>
    <p:sldId id="260" r:id="rId20"/>
    <p:sldId id="261" r:id="rId21"/>
    <p:sldId id="262" r:id="rId22"/>
    <p:sldId id="263" r:id="rId23"/>
    <p:sldId id="291" r:id="rId24"/>
    <p:sldId id="292" r:id="rId25"/>
  </p:sldIdLst>
  <p:sldSz cx="9144000" cy="6858000" type="screen4x3"/>
  <p:notesSz cx="9282113" cy="699135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4" frameSlides="1"/>
  <p:clrMru>
    <a:srgbClr val="00CC00"/>
    <a:srgbClr val="EAEAEA"/>
    <a:srgbClr val="DDDDDD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33"/>
    <p:restoredTop sz="84744"/>
  </p:normalViewPr>
  <p:slideViewPr>
    <p:cSldViewPr showGuides="1">
      <p:cViewPr varScale="1">
        <p:scale>
          <a:sx n="110" d="100"/>
          <a:sy n="110" d="100"/>
        </p:scale>
        <p:origin x="880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>
              <a:latin typeface="Calibri"/>
            </a:endParaRPr>
          </a:p>
        </p:txBody>
      </p:sp>
      <p:sp>
        <p:nvSpPr>
          <p:cNvPr id="30925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23063C2-7FB8-9043-B863-3EC6DFAE0F5E}" type="slidenum">
              <a:rPr lang="en-US">
                <a:latin typeface="Calibri"/>
              </a:rPr>
              <a:pPr>
                <a:defRPr/>
              </a:pPr>
              <a:t>‹#›</a:t>
            </a:fld>
            <a:endParaRPr lang="en-US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57697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260975" y="0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43213" y="515938"/>
            <a:ext cx="3519487" cy="26400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129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4438" y="3328988"/>
            <a:ext cx="6878637" cy="315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129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260975" y="6657975"/>
            <a:ext cx="4046538" cy="34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/>
              </a:defRPr>
            </a:lvl1pPr>
          </a:lstStyle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074127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3200" dirty="0"/>
              <a:t>Set of </a:t>
            </a:r>
            <a:r>
              <a:rPr lang="en-US" sz="3200" b="1" dirty="0"/>
              <a:t>nodes </a:t>
            </a:r>
            <a:r>
              <a:rPr lang="en-US" sz="3200" dirty="0"/>
              <a:t> </a:t>
            </a:r>
          </a:p>
          <a:p>
            <a:pPr lvl="1"/>
            <a:r>
              <a:rPr lang="en-US" sz="2800" dirty="0"/>
              <a:t>Node have inputs and outputs</a:t>
            </a:r>
          </a:p>
          <a:p>
            <a:pPr lvl="1"/>
            <a:r>
              <a:rPr lang="en-US" sz="2800" dirty="0"/>
              <a:t>Nodes performs computation via its </a:t>
            </a:r>
            <a:r>
              <a:rPr lang="en-US" sz="2800" b="1" dirty="0"/>
              <a:t>activation function</a:t>
            </a:r>
          </a:p>
          <a:p>
            <a:r>
              <a:rPr lang="en-US" sz="3200" b="1" dirty="0"/>
              <a:t>Weighted</a:t>
            </a:r>
            <a:r>
              <a:rPr lang="en-US" sz="3200" dirty="0"/>
              <a:t> </a:t>
            </a:r>
            <a:r>
              <a:rPr lang="en-US" sz="3200" b="1" dirty="0"/>
              <a:t>connections</a:t>
            </a:r>
            <a:r>
              <a:rPr lang="en-US" sz="3200" dirty="0"/>
              <a:t> between nodes</a:t>
            </a:r>
          </a:p>
          <a:p>
            <a:pPr lvl="1"/>
            <a:r>
              <a:rPr lang="en-US" sz="2800" dirty="0"/>
              <a:t>Connectivity gives structure/architecture of net</a:t>
            </a:r>
          </a:p>
          <a:p>
            <a:pPr lvl="1"/>
            <a:r>
              <a:rPr lang="en-US" sz="2800" dirty="0"/>
              <a:t>What can be computed by a NN determined by the connections and their weights</a:t>
            </a:r>
          </a:p>
          <a:p>
            <a:r>
              <a:rPr lang="en-US" sz="3200" dirty="0"/>
              <a:t>Simplified version of networks of neurons in animal nerve systems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211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850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5F2CAAE-8D7E-3049-AA7B-5E6F80170752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138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5941B1-5B04-C343-8973-999E035FA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448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2266B6-0F7A-9F46-B60C-84F7B3E2A4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663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3B791E-88D2-5545-B9AC-A5710BD8C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8178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009348-41AA-B14A-80C2-68C4430679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30123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B136B1-AE2F-2148-B18F-C02AEC536A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374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E6DC9E-26EA-F340-912C-3EC33178A6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784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1E7B2A-4353-C44B-B34F-B92601C3E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802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50EE47-38F9-8045-BD3B-D50DAB21D3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748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3385F5-FEAD-D845-8616-45CEF13344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11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8718F-DD3B-0A4A-9044-98E0738C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706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9EEAF1-F2C7-6046-95E1-2FB0C2B927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07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0C249-820C-2748-8104-756FFDFACF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057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553200"/>
            <a:ext cx="1905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Calibri"/>
              </a:defRPr>
            </a:lvl1pPr>
          </a:lstStyle>
          <a:p>
            <a:pPr>
              <a:defRPr/>
            </a:pPr>
            <a:fld id="{5297025D-2A41-894A-AF3D-DD7EC42C643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Calibri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Times New Roman" charset="0"/>
        </a:defRPr>
      </a:lvl9pPr>
    </p:titleStyle>
    <p:bodyStyle>
      <a:lvl1pPr marL="225425" indent="-22542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Calibri"/>
          <a:ea typeface="ＭＳ Ｐゴシック" charset="-128"/>
          <a:cs typeface="ＭＳ Ｐゴシック" charset="-128"/>
        </a:defRPr>
      </a:lvl1pPr>
      <a:lvl2pPr marL="566738" indent="-2270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alibri"/>
          <a:ea typeface="ＭＳ Ｐゴシック" charset="-128"/>
        </a:defRPr>
      </a:lvl2pPr>
      <a:lvl3pPr marL="914400" indent="-233363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Calibri"/>
          <a:ea typeface="ＭＳ Ｐゴシック" charset="-128"/>
        </a:defRPr>
      </a:lvl3pPr>
      <a:lvl4pPr marL="1254125" indent="-225425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Calibri"/>
          <a:ea typeface="ＭＳ Ｐゴシック" charset="-128"/>
        </a:defRPr>
      </a:lvl4pPr>
      <a:lvl5pPr marL="16017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Calibri"/>
          <a:ea typeface="ＭＳ Ｐゴシック" charset="-128"/>
        </a:defRPr>
      </a:lvl5pPr>
      <a:lvl6pPr marL="20589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6pPr>
      <a:lvl7pPr marL="25161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7pPr>
      <a:lvl8pPr marL="29733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8pPr>
      <a:lvl9pPr marL="3430588" indent="-233363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hyperlink" Target="https://en.wikipedia.org/wiki/MNIST_database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um.com/@ageitgey/machine-learning-is-fun-80ea3ec3c471" TargetMode="External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playground.tensorflow.org/#activation=relu&amp;batchSize=10&amp;dataset=gauss&amp;regDataset=reg-plane&amp;learningRate=0.03&amp;regularizationRate=0&amp;noise=0&amp;networkShape=4,2&amp;seed=0.85428&amp;showTestData=false&amp;discretize=false&amp;percTrainData=50&amp;x=true&amp;y=true&amp;xTimesY=false&amp;xSquared=false&amp;ySquared=false&amp;cosX=false&amp;sinX=false&amp;cosY=false&amp;sinY=false&amp;collectStats=false&amp;problem=classification&amp;initZero=false&amp;hideText=false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ytorch.org/" TargetMode="External"/><Relationship Id="rId2" Type="http://schemas.openxmlformats.org/officeDocument/2006/relationships/hyperlink" Target="https://www.tensorflow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eras.io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nerKasch/applied_deep_learning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MinerKasch/applied_deep_learning" TargetMode="External"/><Relationship Id="rId2" Type="http://schemas.openxmlformats.org/officeDocument/2006/relationships/hyperlink" Target="https://github.com/UMBC-CMSC-471-01-SP2018/ML_examples.git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erceptrons_(book)" TargetMode="External"/><Relationship Id="rId2" Type="http://schemas.openxmlformats.org/officeDocument/2006/relationships/hyperlink" Target="https://www.csee.umbc.edu/courses/undergraduate/471/spring18/01/resources/MBC-Rosenblatt-Perceptron-NYT-article.jpg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hinton/absps/naturebp.pdf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4763" y="609600"/>
            <a:ext cx="9144000" cy="2286000"/>
          </a:xfrm>
        </p:spPr>
        <p:txBody>
          <a:bodyPr/>
          <a:lstStyle/>
          <a:p>
            <a:r>
              <a:rPr lang="en-US" sz="6600" dirty="0">
                <a:ea typeface="ＭＳ Ｐゴシック" charset="0"/>
                <a:cs typeface="ＭＳ Ｐゴシック" charset="0"/>
              </a:rPr>
              <a:t>Neural Networks for Machine Learning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BF07AD-E472-7A41-A4FC-03390881A9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37" y="3429000"/>
            <a:ext cx="7543800" cy="277234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6569" y="1666875"/>
            <a:ext cx="8170862" cy="1830387"/>
          </a:xfrm>
          <a:ln/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sz="3200" dirty="0"/>
              <a:t>Connections allowed from a node in layer </a:t>
            </a:r>
            <a:r>
              <a:rPr lang="en-US" sz="3200" i="1" dirty="0"/>
              <a:t>i</a:t>
            </a:r>
            <a:r>
              <a:rPr lang="en-US" sz="3200" dirty="0"/>
              <a:t> only to nodes in layer </a:t>
            </a:r>
            <a:r>
              <a:rPr lang="en-US" sz="3200" i="1" dirty="0"/>
              <a:t>i</a:t>
            </a:r>
            <a:r>
              <a:rPr lang="en-US" sz="3200" dirty="0"/>
              <a:t>+1</a:t>
            </a:r>
            <a:endParaRPr lang="en-US" sz="3200" dirty="0">
              <a:sym typeface="Symbol" charset="0"/>
            </a:endParaRPr>
          </a:p>
          <a:p>
            <a:pPr>
              <a:lnSpc>
                <a:spcPct val="95000"/>
              </a:lnSpc>
            </a:pPr>
            <a:r>
              <a:rPr lang="en-US" sz="3200" dirty="0">
                <a:sym typeface="Symbol" charset="0"/>
              </a:rPr>
              <a:t>Simple, widely used architecture.</a:t>
            </a:r>
          </a:p>
        </p:txBody>
      </p:sp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895402" y="3800475"/>
            <a:ext cx="3092449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225425" indent="-225425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14288" indent="-14288"/>
            <a:r>
              <a:rPr lang="en-US" dirty="0">
                <a:latin typeface="Calibri Regular"/>
                <a:sym typeface="Symbol" charset="0"/>
              </a:rPr>
              <a:t>downstream nodes tend to successively abstract features from preceding layers</a:t>
            </a:r>
          </a:p>
        </p:txBody>
      </p:sp>
      <p:graphicFrame>
        <p:nvGraphicFramePr>
          <p:cNvPr id="81927" name="Object 7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2604825"/>
              </p:ext>
            </p:extLst>
          </p:nvPr>
        </p:nvGraphicFramePr>
        <p:xfrm>
          <a:off x="447675" y="3355975"/>
          <a:ext cx="5451475" cy="296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86" name="Bitmap Image" r:id="rId3" imgW="4266667" imgH="2324424" progId="Paint.Picture">
                  <p:embed/>
                </p:oleObj>
              </mc:Choice>
              <mc:Fallback>
                <p:oleObj name="Bitmap Image" r:id="rId3" imgW="4266667" imgH="2324424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675" y="3355975"/>
                        <a:ext cx="5451475" cy="2968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31" name="Rectangle 11"/>
          <p:cNvSpPr>
            <a:spLocks noGrp="1" noChangeArrowheads="1"/>
          </p:cNvSpPr>
          <p:nvPr>
            <p:ph type="title"/>
          </p:nvPr>
        </p:nvSpPr>
        <p:spPr>
          <a:xfrm>
            <a:off x="752475" y="212724"/>
            <a:ext cx="7772400" cy="1150937"/>
          </a:xfrm>
          <a:noFill/>
          <a:ln/>
        </p:spPr>
        <p:txBody>
          <a:bodyPr/>
          <a:lstStyle/>
          <a:p>
            <a:r>
              <a:rPr lang="en-US" sz="4400" b="1" dirty="0"/>
              <a:t>Feedforward net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235FDF4-E094-B646-8A1F-85990241ED03}"/>
              </a:ext>
            </a:extLst>
          </p:cNvPr>
          <p:cNvSpPr txBox="1"/>
          <p:nvPr/>
        </p:nvSpPr>
        <p:spPr>
          <a:xfrm>
            <a:off x="1447800" y="6278612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876403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EFC56-6B6E-9C43-BC4C-0518D74B6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39188"/>
            <a:ext cx="8458200" cy="1143000"/>
          </a:xfrm>
        </p:spPr>
        <p:txBody>
          <a:bodyPr/>
          <a:lstStyle/>
          <a:p>
            <a:r>
              <a:rPr lang="en-US" dirty="0"/>
              <a:t>CNN: Convolutional Neural 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103C6-3B07-3742-8261-06512570A8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9442" y="3871156"/>
            <a:ext cx="7914958" cy="1828800"/>
          </a:xfrm>
        </p:spPr>
        <p:txBody>
          <a:bodyPr/>
          <a:lstStyle/>
          <a:p>
            <a:r>
              <a:rPr lang="en-US" dirty="0"/>
              <a:t>Good for image processing: classification, object recognition, automobile lane tracking, etc.</a:t>
            </a:r>
          </a:p>
          <a:p>
            <a:r>
              <a:rPr lang="en-US" dirty="0"/>
              <a:t>Classic demo: learn to recognize hand-written digits from </a:t>
            </a:r>
            <a:r>
              <a:rPr lang="en-US" dirty="0">
                <a:hlinkClick r:id="rId2"/>
              </a:rPr>
              <a:t>MNIST</a:t>
            </a:r>
            <a:r>
              <a:rPr lang="en-US" dirty="0"/>
              <a:t> data with 70K examples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FBDD18-35C0-364B-95F5-74E87FF29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699956"/>
            <a:ext cx="4038600" cy="1003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676A62B-87C5-EF43-9EBC-BF598EEB44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371600"/>
            <a:ext cx="7035800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402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228600"/>
            <a:ext cx="8305800" cy="1143000"/>
          </a:xfrm>
        </p:spPr>
        <p:txBody>
          <a:bodyPr/>
          <a:lstStyle/>
          <a:p>
            <a:r>
              <a:rPr lang="en-US" dirty="0"/>
              <a:t>RNN: Recurrent Neural Networks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1327371"/>
            <a:ext cx="7772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Good for learning over sequences of data, e.g., natural language understanding tasks</a:t>
            </a:r>
          </a:p>
          <a:p>
            <a:pPr marL="342900" indent="-342900">
              <a:buFont typeface="Arial"/>
              <a:buChar char="•"/>
            </a:pPr>
            <a:r>
              <a:rPr lang="en-US" sz="3200" dirty="0">
                <a:latin typeface="Calibri Regular"/>
              </a:rPr>
              <a:t>LSTM (Long Short Term Memory) a popular architecture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E5BCD6-6441-A44D-A542-D4BC5D1F1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950" y="3389474"/>
            <a:ext cx="5626100" cy="3365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EB2CAC-5426-2E48-A54A-37C3A2CC7F60}"/>
              </a:ext>
            </a:extLst>
          </p:cNvPr>
          <p:cNvSpPr txBox="1"/>
          <p:nvPr/>
        </p:nvSpPr>
        <p:spPr>
          <a:xfrm>
            <a:off x="5669576" y="6096000"/>
            <a:ext cx="3062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gif from </a:t>
            </a:r>
            <a:r>
              <a:rPr lang="en-US" dirty="0">
                <a:hlinkClick r:id="rId3"/>
              </a:rPr>
              <a:t>Adam Geitgey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718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  <a:extLst>
              <a:ext uri="{FF2B5EF4-FFF2-40B4-BE49-F238E27FC236}">
                <a16:creationId xmlns:a16="http://schemas.microsoft.com/office/drawing/2014/main" id="{B7C3F408-FEC0-944F-914F-BC9BAAB396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0" y="-226369"/>
            <a:ext cx="10134600" cy="77826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349067"/>
            <a:ext cx="54594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small" dirty="0">
                <a:latin typeface="Calibri Regular"/>
              </a:rPr>
              <a:t>http://</a:t>
            </a:r>
            <a:r>
              <a:rPr lang="en-US" sz="2800" b="1" cap="small" dirty="0" err="1">
                <a:latin typeface="Calibri Regular"/>
              </a:rPr>
              <a:t>playground.tensorflow.org</a:t>
            </a:r>
            <a:r>
              <a:rPr lang="en-US" sz="2800" b="1" cap="small" dirty="0">
                <a:latin typeface="Calibri Regular"/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42452729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746D1-3521-2048-849A-EBCF1321B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45989"/>
            <a:ext cx="7772400" cy="1143000"/>
          </a:xfrm>
        </p:spPr>
        <p:txBody>
          <a:bodyPr/>
          <a:lstStyle/>
          <a:p>
            <a:r>
              <a:rPr lang="en-US" sz="4400" dirty="0"/>
              <a:t>Deep Learning Frameworks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E21C25-38EB-0D48-BFBC-10D2BE56C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953000"/>
          </a:xfrm>
        </p:spPr>
        <p:txBody>
          <a:bodyPr/>
          <a:lstStyle/>
          <a:p>
            <a:r>
              <a:rPr lang="en-US" sz="3200" dirty="0"/>
              <a:t>Popular open source deep learning frame-works use Python at top-level; C++ in backend</a:t>
            </a:r>
          </a:p>
          <a:p>
            <a:pPr lvl="1"/>
            <a:r>
              <a:rPr lang="en-US" sz="2800" dirty="0">
                <a:hlinkClick r:id="rId2"/>
              </a:rPr>
              <a:t>TensorFlow</a:t>
            </a:r>
            <a:r>
              <a:rPr lang="en-US" sz="2800" dirty="0"/>
              <a:t> (via Google)</a:t>
            </a:r>
          </a:p>
          <a:p>
            <a:pPr lvl="1"/>
            <a:r>
              <a:rPr lang="en-US" sz="2800" dirty="0">
                <a:hlinkClick r:id="rId3"/>
              </a:rPr>
              <a:t>PyTorch</a:t>
            </a:r>
            <a:r>
              <a:rPr lang="en-US" sz="2800" dirty="0"/>
              <a:t> (via Facebook)</a:t>
            </a:r>
          </a:p>
          <a:p>
            <a:r>
              <a:rPr lang="en-US" sz="3200" dirty="0" err="1">
                <a:hlinkClick r:id="rId4"/>
              </a:rPr>
              <a:t>Keras</a:t>
            </a:r>
            <a:r>
              <a:rPr lang="en-US" sz="3200" dirty="0"/>
              <a:t>: popular API works with both and  provides good support at architecture level</a:t>
            </a:r>
          </a:p>
          <a:p>
            <a:r>
              <a:rPr lang="en-US" sz="3200" dirty="0"/>
              <a:t>Demo: MNIST CNN</a:t>
            </a:r>
          </a:p>
          <a:p>
            <a:r>
              <a:rPr lang="en-US" sz="3200" dirty="0"/>
              <a:t>Demo: RNN sentiment</a:t>
            </a:r>
          </a:p>
        </p:txBody>
      </p:sp>
    </p:spTree>
    <p:extLst>
      <p:ext uri="{BB962C8B-B14F-4D97-AF65-F5344CB8AC3E}">
        <p14:creationId xmlns:p14="http://schemas.microsoft.com/office/powerpoint/2010/main" val="1753037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91E36408-350D-4646-A58E-37A48CF449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81001" y="-228600"/>
            <a:ext cx="9922831" cy="7620000"/>
          </a:xfrm>
          <a:prstGeom prst="rect">
            <a:avLst/>
          </a:prstGeom>
          <a:effectLst>
            <a:outerShdw blurRad="50800" dist="38100" dir="2700000" algn="tl" rotWithShape="0">
              <a:schemeClr val="tx1">
                <a:alpha val="40000"/>
              </a:scheme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2CEAFA-0F24-6E47-A992-149A519AAEE6}"/>
              </a:ext>
            </a:extLst>
          </p:cNvPr>
          <p:cNvSpPr txBox="1"/>
          <p:nvPr/>
        </p:nvSpPr>
        <p:spPr>
          <a:xfrm>
            <a:off x="228599" y="1371600"/>
            <a:ext cx="8686801" cy="523220"/>
          </a:xfrm>
          <a:prstGeom prst="rect">
            <a:avLst/>
          </a:prstGeom>
          <a:solidFill>
            <a:schemeClr val="bg1">
              <a:lumMod val="75000"/>
              <a:alpha val="88000"/>
            </a:schemeClr>
          </a:solidFill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hlinkClick r:id="rId3"/>
              </a:rPr>
              <a:t>https://</a:t>
            </a:r>
            <a:r>
              <a:rPr lang="en-US" sz="2800" dirty="0" err="1">
                <a:hlinkClick r:id="rId3"/>
              </a:rPr>
              <a:t>github.com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MinerKasch</a:t>
            </a:r>
            <a:r>
              <a:rPr lang="en-US" sz="2800" dirty="0">
                <a:hlinkClick r:id="rId3"/>
              </a:rPr>
              <a:t>/</a:t>
            </a:r>
            <a:r>
              <a:rPr lang="en-US" sz="2800" dirty="0" err="1">
                <a:hlinkClick r:id="rId3"/>
              </a:rPr>
              <a:t>applied_deep_learning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22934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56D9A5-CA1E-C443-97BB-14532845FB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EBBBCE4-E7DB-CD46-8205-F6EFD4B9F3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304800"/>
            <a:ext cx="9948643" cy="7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10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82F1C9-5C43-6646-842A-0C3D5AAD19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8815E8-798F-BB43-8860-99B8F4CE2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" y="-304800"/>
            <a:ext cx="9982200" cy="7791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6241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1C020-2052-8F44-AB94-3E553527D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634" y="228600"/>
            <a:ext cx="7772400" cy="1143000"/>
          </a:xfrm>
        </p:spPr>
        <p:txBody>
          <a:bodyPr/>
          <a:lstStyle/>
          <a:p>
            <a:r>
              <a:rPr lang="en-US" sz="4400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66284-183D-F349-BF2B-7ECFAEBB7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0007" y="1524000"/>
            <a:ext cx="7772400" cy="5105400"/>
          </a:xfrm>
        </p:spPr>
        <p:txBody>
          <a:bodyPr/>
          <a:lstStyle/>
          <a:p>
            <a:r>
              <a:rPr lang="en-US" sz="3200" dirty="0"/>
              <a:t>This was a very quick introduction to neural networks and deep learning</a:t>
            </a:r>
          </a:p>
          <a:p>
            <a:r>
              <a:rPr lang="en-US" sz="3200" dirty="0"/>
              <a:t>Find data and notebooks on </a:t>
            </a:r>
            <a:r>
              <a:rPr lang="en-US" sz="3200" dirty="0" err="1"/>
              <a:t>github</a:t>
            </a:r>
            <a:r>
              <a:rPr lang="en-US" sz="3200" dirty="0"/>
              <a:t> </a:t>
            </a:r>
            <a:r>
              <a:rPr lang="en-US" sz="3200" dirty="0">
                <a:hlinkClick r:id="rId2"/>
              </a:rPr>
              <a:t>here</a:t>
            </a:r>
            <a:r>
              <a:rPr lang="en-US" sz="3200" dirty="0"/>
              <a:t> </a:t>
            </a:r>
          </a:p>
          <a:p>
            <a:r>
              <a:rPr lang="en-US" sz="3200" dirty="0"/>
              <a:t>Learn more by </a:t>
            </a:r>
          </a:p>
          <a:p>
            <a:pPr lvl="1"/>
            <a:r>
              <a:rPr lang="en-US" sz="2800" dirty="0"/>
              <a:t>taking UMBC’s machine learning class</a:t>
            </a:r>
          </a:p>
          <a:p>
            <a:pPr lvl="1"/>
            <a:r>
              <a:rPr lang="en-US" sz="2800" dirty="0"/>
              <a:t>Self study online: try Miner/</a:t>
            </a:r>
            <a:r>
              <a:rPr lang="en-US" sz="2800" dirty="0" err="1"/>
              <a:t>Kasch</a:t>
            </a:r>
            <a:r>
              <a:rPr lang="en-US" sz="2800" dirty="0"/>
              <a:t> tutorial by </a:t>
            </a:r>
            <a:r>
              <a:rPr lang="en-US" sz="2800" dirty="0" err="1"/>
              <a:t>Forian</a:t>
            </a:r>
            <a:r>
              <a:rPr lang="en-US" sz="2800" dirty="0"/>
              <a:t> </a:t>
            </a:r>
            <a:r>
              <a:rPr lang="en-US" sz="2800" dirty="0" err="1"/>
              <a:t>Muellerklein</a:t>
            </a:r>
            <a:r>
              <a:rPr lang="en-US" sz="2800" dirty="0"/>
              <a:t> on </a:t>
            </a:r>
            <a:r>
              <a:rPr lang="en-US" sz="2800" dirty="0">
                <a:hlinkClick r:id="rId3"/>
              </a:rPr>
              <a:t>applied deep learning</a:t>
            </a:r>
            <a:endParaRPr lang="en-US" sz="2800" dirty="0"/>
          </a:p>
          <a:p>
            <a:pPr lvl="1"/>
            <a:r>
              <a:rPr lang="en-US" sz="2800" dirty="0"/>
              <a:t>Working through examples</a:t>
            </a:r>
          </a:p>
          <a:p>
            <a:r>
              <a:rPr lang="en-US" sz="3200" dirty="0"/>
              <a:t>and then trying your own project idea</a:t>
            </a:r>
          </a:p>
        </p:txBody>
      </p:sp>
    </p:spTree>
    <p:extLst>
      <p:ext uri="{BB962C8B-B14F-4D97-AF65-F5344CB8AC3E}">
        <p14:creationId xmlns:p14="http://schemas.microsoft.com/office/powerpoint/2010/main" val="28232496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533400"/>
          </a:xfrm>
        </p:spPr>
        <p:txBody>
          <a:bodyPr/>
          <a:lstStyle/>
          <a:p>
            <a:r>
              <a:rPr lang="en-US" sz="4400" b="1" dirty="0"/>
              <a:t>History of NN 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04900"/>
            <a:ext cx="8229600" cy="5357813"/>
          </a:xfrm>
        </p:spPr>
        <p:txBody>
          <a:bodyPr/>
          <a:lstStyle/>
          <a:p>
            <a:r>
              <a:rPr lang="en-US" sz="2800" b="1" dirty="0"/>
              <a:t>Pitts &amp; McCulloch (1943)</a:t>
            </a:r>
          </a:p>
          <a:p>
            <a:pPr lvl="1"/>
            <a:r>
              <a:rPr lang="en-US" sz="2400" dirty="0"/>
              <a:t>First mathematical model of biological neurons</a:t>
            </a:r>
          </a:p>
          <a:p>
            <a:pPr lvl="1"/>
            <a:r>
              <a:rPr lang="en-US" sz="2400" dirty="0"/>
              <a:t>All Boolean operations can be implemented by these neuron-like nodes</a:t>
            </a:r>
          </a:p>
          <a:p>
            <a:pPr lvl="1"/>
            <a:r>
              <a:rPr lang="en-US" sz="2400" dirty="0"/>
              <a:t>Competitor to Von Neumann model for general purpose computing device </a:t>
            </a:r>
          </a:p>
          <a:p>
            <a:pPr lvl="1"/>
            <a:r>
              <a:rPr lang="en-US" sz="2400" dirty="0"/>
              <a:t>Origin of automata theory</a:t>
            </a:r>
          </a:p>
          <a:p>
            <a:r>
              <a:rPr lang="en-US" sz="2800" b="1" dirty="0" err="1"/>
              <a:t>Hebb</a:t>
            </a:r>
            <a:r>
              <a:rPr lang="en-US" sz="2800" b="1" dirty="0"/>
              <a:t> (1949)</a:t>
            </a:r>
          </a:p>
          <a:p>
            <a:pPr lvl="1"/>
            <a:r>
              <a:rPr lang="en-US" sz="2400" dirty="0"/>
              <a:t>Hebbian rule of learning: increase connection strength between neurons i and j whenever both are activated</a:t>
            </a:r>
          </a:p>
          <a:p>
            <a:pPr lvl="1"/>
            <a:r>
              <a:rPr lang="en-US" sz="2400" dirty="0"/>
              <a:t>Or increase connection strength between nodes i and j whenever both are simultaneously ON or OFF</a:t>
            </a:r>
          </a:p>
        </p:txBody>
      </p:sp>
    </p:spTree>
    <p:extLst>
      <p:ext uri="{BB962C8B-B14F-4D97-AF65-F5344CB8AC3E}">
        <p14:creationId xmlns:p14="http://schemas.microsoft.com/office/powerpoint/2010/main" val="182463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9640FE3-192A-5142-910B-57050E27DE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499" y="625223"/>
            <a:ext cx="4953000" cy="3110484"/>
          </a:xfrm>
          <a:prstGeom prst="rect">
            <a:avLst/>
          </a:prstGeom>
        </p:spPr>
      </p:pic>
      <p:sp>
        <p:nvSpPr>
          <p:cNvPr id="58376" name="Rectangle 8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604838"/>
          </a:xfrm>
        </p:spPr>
        <p:txBody>
          <a:bodyPr/>
          <a:lstStyle/>
          <a:p>
            <a:r>
              <a:rPr lang="en-US" sz="4400" dirty="0"/>
              <a:t> </a:t>
            </a:r>
            <a:r>
              <a:rPr lang="en-US" sz="4400" b="1" dirty="0"/>
              <a:t>Biological neural activity</a:t>
            </a:r>
          </a:p>
        </p:txBody>
      </p:sp>
      <p:sp>
        <p:nvSpPr>
          <p:cNvPr id="58380" name="Rectangle 12"/>
          <p:cNvSpPr>
            <a:spLocks noChangeArrowheads="1"/>
          </p:cNvSpPr>
          <p:nvPr/>
        </p:nvSpPr>
        <p:spPr bwMode="auto">
          <a:xfrm>
            <a:off x="457199" y="3527492"/>
            <a:ext cx="8229600" cy="3330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sz="3200" dirty="0">
                <a:latin typeface="Calibri Regular"/>
              </a:rPr>
              <a:t>Neuron has body, axon and many dendrites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In one of the two states: firing and rest</a:t>
            </a:r>
          </a:p>
          <a:p>
            <a:pPr marL="292100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Neuron fires if total incoming stimulus &gt; threshold</a:t>
            </a:r>
          </a:p>
          <a:p>
            <a:pPr marL="285750" indent="-285750">
              <a:spcBef>
                <a:spcPct val="20000"/>
              </a:spcBef>
              <a:buFontTx/>
              <a:buChar char="–"/>
            </a:pPr>
            <a:r>
              <a:rPr lang="en-US" sz="3200" dirty="0">
                <a:latin typeface="Calibri Regular"/>
              </a:rPr>
              <a:t>Synapse: thin gap between axon of one neuron and dendrite of another</a:t>
            </a:r>
          </a:p>
          <a:p>
            <a:pPr marL="350838" lvl="1" indent="-176213">
              <a:spcBef>
                <a:spcPct val="20000"/>
              </a:spcBef>
              <a:buFontTx/>
              <a:buChar char="•"/>
            </a:pPr>
            <a:r>
              <a:rPr lang="en-US" sz="2800" dirty="0">
                <a:latin typeface="Calibri Regular"/>
              </a:rPr>
              <a:t>Signal exchange</a:t>
            </a:r>
          </a:p>
        </p:txBody>
      </p:sp>
    </p:spTree>
    <p:extLst>
      <p:ext uri="{BB962C8B-B14F-4D97-AF65-F5344CB8AC3E}">
        <p14:creationId xmlns:p14="http://schemas.microsoft.com/office/powerpoint/2010/main" val="23530206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/>
          <a:lstStyle/>
          <a:p>
            <a:r>
              <a:rPr lang="en-US" b="1" dirty="0"/>
              <a:t>History: </a:t>
            </a:r>
            <a:r>
              <a:rPr lang="en-US" dirty="0"/>
              <a:t>Early booming (50s – early 60s)</a:t>
            </a:r>
            <a:r>
              <a:rPr lang="en-US" b="1" dirty="0"/>
              <a:t> </a:t>
            </a:r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473683"/>
            <a:ext cx="8229600" cy="5357813"/>
          </a:xfrm>
        </p:spPr>
        <p:txBody>
          <a:bodyPr/>
          <a:lstStyle/>
          <a:p>
            <a:r>
              <a:rPr lang="en-US" sz="2800" dirty="0"/>
              <a:t>Rosenblatt (1958)</a:t>
            </a:r>
          </a:p>
          <a:p>
            <a:pPr marL="293688" lvl="1" indent="-169863"/>
            <a:r>
              <a:rPr lang="en-US" sz="2400" dirty="0"/>
              <a:t>Perceptron: network of threshold nodes</a:t>
            </a:r>
            <a:br>
              <a:rPr lang="en-US" sz="2400" dirty="0"/>
            </a:br>
            <a:r>
              <a:rPr lang="en-US" sz="2400" dirty="0"/>
              <a:t>for pattern classification; Perceptron</a:t>
            </a:r>
            <a:br>
              <a:rPr lang="en-US" sz="2400" dirty="0"/>
            </a:br>
            <a:r>
              <a:rPr lang="en-US" sz="2400" dirty="0"/>
              <a:t>learning rule</a:t>
            </a:r>
          </a:p>
          <a:p>
            <a:pPr marL="293688" lvl="1" indent="-169863"/>
            <a:r>
              <a:rPr lang="en-US" sz="2400" dirty="0"/>
              <a:t>Perceptron convergence theorem: everything</a:t>
            </a:r>
            <a:br>
              <a:rPr lang="en-US" sz="2400" dirty="0"/>
            </a:br>
            <a:r>
              <a:rPr lang="en-US" sz="2400" dirty="0"/>
              <a:t>that can be represented by a perceptron can be learned</a:t>
            </a:r>
          </a:p>
          <a:p>
            <a:r>
              <a:rPr lang="en-US" sz="2800" dirty="0" err="1"/>
              <a:t>Widrow</a:t>
            </a:r>
            <a:r>
              <a:rPr lang="en-US" sz="2800" dirty="0"/>
              <a:t> and Hoff (1960, 19062)</a:t>
            </a:r>
          </a:p>
          <a:p>
            <a:pPr marL="293688" lvl="1" indent="-169863"/>
            <a:r>
              <a:rPr lang="en-US" sz="2400" dirty="0"/>
              <a:t>Learning rule based on gradient descent (differentiable unit)</a:t>
            </a:r>
          </a:p>
          <a:p>
            <a:r>
              <a:rPr lang="en-US" sz="2800" dirty="0"/>
              <a:t>Minsky’s attempt to build a general purpose machine with Pitts/</a:t>
            </a:r>
            <a:r>
              <a:rPr lang="en-US" sz="2800" dirty="0" err="1"/>
              <a:t>McCullock</a:t>
            </a:r>
            <a:r>
              <a:rPr lang="en-US" sz="2800" dirty="0"/>
              <a:t> units</a:t>
            </a:r>
          </a:p>
        </p:txBody>
      </p:sp>
      <p:grpSp>
        <p:nvGrpSpPr>
          <p:cNvPr id="67603" name="Group 19"/>
          <p:cNvGrpSpPr>
            <a:grpSpLocks/>
          </p:cNvGrpSpPr>
          <p:nvPr/>
        </p:nvGrpSpPr>
        <p:grpSpPr bwMode="auto">
          <a:xfrm>
            <a:off x="6427788" y="1165225"/>
            <a:ext cx="2149475" cy="2111375"/>
            <a:chOff x="4191" y="359"/>
            <a:chExt cx="1354" cy="1330"/>
          </a:xfrm>
        </p:grpSpPr>
        <p:sp>
          <p:nvSpPr>
            <p:cNvPr id="67588" name="Oval 4"/>
            <p:cNvSpPr>
              <a:spLocks noChangeArrowheads="1"/>
            </p:cNvSpPr>
            <p:nvPr/>
          </p:nvSpPr>
          <p:spPr bwMode="auto">
            <a:xfrm>
              <a:off x="4641" y="359"/>
              <a:ext cx="326" cy="337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89" name="Oval 5"/>
            <p:cNvSpPr>
              <a:spLocks noChangeArrowheads="1"/>
            </p:cNvSpPr>
            <p:nvPr/>
          </p:nvSpPr>
          <p:spPr bwMode="auto">
            <a:xfrm>
              <a:off x="4191" y="1060"/>
              <a:ext cx="20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0" name="Oval 6"/>
            <p:cNvSpPr>
              <a:spLocks noChangeArrowheads="1"/>
            </p:cNvSpPr>
            <p:nvPr/>
          </p:nvSpPr>
          <p:spPr bwMode="auto">
            <a:xfrm>
              <a:off x="4487" y="1060"/>
              <a:ext cx="20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1" name="Oval 7"/>
            <p:cNvSpPr>
              <a:spLocks noChangeArrowheads="1"/>
            </p:cNvSpPr>
            <p:nvPr/>
          </p:nvSpPr>
          <p:spPr bwMode="auto">
            <a:xfrm>
              <a:off x="5228" y="1060"/>
              <a:ext cx="200" cy="19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2" name="Line 8"/>
            <p:cNvSpPr>
              <a:spLocks noChangeShapeType="1"/>
            </p:cNvSpPr>
            <p:nvPr/>
          </p:nvSpPr>
          <p:spPr bwMode="auto">
            <a:xfrm flipV="1">
              <a:off x="4295" y="1252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3" name="Line 9"/>
            <p:cNvSpPr>
              <a:spLocks noChangeShapeType="1"/>
            </p:cNvSpPr>
            <p:nvPr/>
          </p:nvSpPr>
          <p:spPr bwMode="auto">
            <a:xfrm flipV="1">
              <a:off x="4593" y="1252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4" name="Line 10"/>
            <p:cNvSpPr>
              <a:spLocks noChangeShapeType="1"/>
            </p:cNvSpPr>
            <p:nvPr/>
          </p:nvSpPr>
          <p:spPr bwMode="auto">
            <a:xfrm flipV="1">
              <a:off x="5328" y="1252"/>
              <a:ext cx="0" cy="22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5" name="Text Box 11"/>
            <p:cNvSpPr txBox="1">
              <a:spLocks noChangeArrowheads="1"/>
            </p:cNvSpPr>
            <p:nvPr/>
          </p:nvSpPr>
          <p:spPr bwMode="auto">
            <a:xfrm>
              <a:off x="4191" y="1458"/>
              <a:ext cx="135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 dirty="0">
                  <a:latin typeface="Calibri Regular"/>
                </a:rPr>
                <a:t>x</a:t>
              </a:r>
              <a:r>
                <a:rPr lang="en-US" sz="1800" baseline="-25000" dirty="0">
                  <a:latin typeface="Calibri Regular"/>
                </a:rPr>
                <a:t>1        </a:t>
              </a:r>
              <a:r>
                <a:rPr lang="en-US" sz="1800" dirty="0">
                  <a:latin typeface="Calibri Regular"/>
                </a:rPr>
                <a:t>x</a:t>
              </a:r>
              <a:r>
                <a:rPr lang="en-US" sz="1800" baseline="-25000" dirty="0">
                  <a:latin typeface="Calibri Regular"/>
                </a:rPr>
                <a:t>2</a:t>
              </a:r>
              <a:r>
                <a:rPr lang="en-US" sz="1800" dirty="0">
                  <a:latin typeface="Calibri Regular"/>
                </a:rPr>
                <a:t>                 </a:t>
              </a:r>
              <a:r>
                <a:rPr lang="en-US" sz="1800" dirty="0" err="1">
                  <a:latin typeface="Calibri Regular"/>
                </a:rPr>
                <a:t>x</a:t>
              </a:r>
              <a:r>
                <a:rPr lang="en-US" sz="1800" baseline="-25000" dirty="0" err="1">
                  <a:latin typeface="Calibri Regular"/>
                </a:rPr>
                <a:t>n</a:t>
              </a:r>
              <a:r>
                <a:rPr lang="en-US" sz="1800" baseline="-25000" dirty="0">
                  <a:latin typeface="Calibri Regular"/>
                </a:rPr>
                <a:t> </a:t>
              </a:r>
            </a:p>
          </p:txBody>
        </p:sp>
        <p:sp>
          <p:nvSpPr>
            <p:cNvPr id="67596" name="Line 12"/>
            <p:cNvSpPr>
              <a:spLocks noChangeShapeType="1"/>
            </p:cNvSpPr>
            <p:nvPr/>
          </p:nvSpPr>
          <p:spPr bwMode="auto">
            <a:xfrm flipV="1">
              <a:off x="4295" y="646"/>
              <a:ext cx="417" cy="4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7" name="Line 13"/>
            <p:cNvSpPr>
              <a:spLocks noChangeShapeType="1"/>
            </p:cNvSpPr>
            <p:nvPr/>
          </p:nvSpPr>
          <p:spPr bwMode="auto">
            <a:xfrm flipV="1">
              <a:off x="4593" y="679"/>
              <a:ext cx="165" cy="38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8" name="Line 14"/>
            <p:cNvSpPr>
              <a:spLocks noChangeShapeType="1"/>
            </p:cNvSpPr>
            <p:nvPr/>
          </p:nvSpPr>
          <p:spPr bwMode="auto">
            <a:xfrm flipH="1" flipV="1">
              <a:off x="4926" y="646"/>
              <a:ext cx="402" cy="41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599" name="Line 15"/>
            <p:cNvSpPr>
              <a:spLocks noChangeShapeType="1"/>
            </p:cNvSpPr>
            <p:nvPr/>
          </p:nvSpPr>
          <p:spPr bwMode="auto">
            <a:xfrm>
              <a:off x="4700" y="598"/>
              <a:ext cx="10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600" name="Line 16"/>
            <p:cNvSpPr>
              <a:spLocks noChangeShapeType="1"/>
            </p:cNvSpPr>
            <p:nvPr/>
          </p:nvSpPr>
          <p:spPr bwMode="auto">
            <a:xfrm flipV="1">
              <a:off x="4810" y="454"/>
              <a:ext cx="0" cy="1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  <p:sp>
          <p:nvSpPr>
            <p:cNvPr id="67601" name="Line 17"/>
            <p:cNvSpPr>
              <a:spLocks noChangeShapeType="1"/>
            </p:cNvSpPr>
            <p:nvPr/>
          </p:nvSpPr>
          <p:spPr bwMode="auto">
            <a:xfrm flipV="1">
              <a:off x="4810" y="438"/>
              <a:ext cx="99" cy="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latin typeface="Calibri Regular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79282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9144000" cy="533400"/>
          </a:xfrm>
        </p:spPr>
        <p:txBody>
          <a:bodyPr/>
          <a:lstStyle/>
          <a:p>
            <a:r>
              <a:rPr lang="en-US" b="1" dirty="0"/>
              <a:t>History: </a:t>
            </a:r>
            <a:r>
              <a:rPr lang="en-US" dirty="0"/>
              <a:t>setback in mid 60s – late 70s)</a:t>
            </a:r>
            <a:endParaRPr lang="en-US" b="1" dirty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04900"/>
            <a:ext cx="8229600" cy="535781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3200" dirty="0"/>
              <a:t>Serious problems with perceptron model (Minsky’s book 1969)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Single layer </a:t>
            </a:r>
            <a:r>
              <a:rPr lang="en-US" sz="2400" dirty="0" err="1"/>
              <a:t>perceptrons</a:t>
            </a:r>
            <a:r>
              <a:rPr lang="en-US" sz="2400" dirty="0"/>
              <a:t> cannot represent (learn) simple functions such as XOR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Multi-layer of non-linear units may have greater power but there is no learning rule for such nets 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Scaling problem: connection weights may grow infinitely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First two problems overcame by latter effort in 80s, but  scaling problem persists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Death of Rosenblatt (1964)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Striving of Von Neumann machine and AI</a:t>
            </a:r>
          </a:p>
        </p:txBody>
      </p:sp>
    </p:spTree>
    <p:extLst>
      <p:ext uri="{BB962C8B-B14F-4D97-AF65-F5344CB8AC3E}">
        <p14:creationId xmlns:p14="http://schemas.microsoft.com/office/powerpoint/2010/main" val="39836925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458200" cy="533400"/>
          </a:xfrm>
        </p:spPr>
        <p:txBody>
          <a:bodyPr/>
          <a:lstStyle/>
          <a:p>
            <a:r>
              <a:rPr lang="en-US" b="1" dirty="0"/>
              <a:t>History of NN: </a:t>
            </a:r>
            <a:r>
              <a:rPr lang="en-US" dirty="0"/>
              <a:t>Renewed enthusiasm</a:t>
            </a:r>
            <a:r>
              <a:rPr lang="en-US" b="1" dirty="0"/>
              <a:t> 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104900"/>
            <a:ext cx="8229600" cy="55245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/>
              <a:t>New techniques</a:t>
            </a:r>
          </a:p>
          <a:p>
            <a:pPr marL="355600" lvl="1" indent="-169863">
              <a:lnSpc>
                <a:spcPct val="90000"/>
              </a:lnSpc>
            </a:pPr>
            <a:r>
              <a:rPr lang="en-US" sz="2400" dirty="0" err="1"/>
              <a:t>Backpropagation</a:t>
            </a:r>
            <a:r>
              <a:rPr lang="en-US" sz="2400" dirty="0"/>
              <a:t> learning for multi-layer feed forward nets (with non-linear, differentiable node functions)</a:t>
            </a:r>
          </a:p>
          <a:p>
            <a:pPr marL="355600" lvl="1" indent="-169863">
              <a:lnSpc>
                <a:spcPct val="90000"/>
              </a:lnSpc>
            </a:pPr>
            <a:r>
              <a:rPr lang="en-US" sz="2400" dirty="0"/>
              <a:t>Thermodynamic models (Hopfield net, Boltzmann machine …) </a:t>
            </a:r>
          </a:p>
          <a:p>
            <a:pPr marL="355600" lvl="1" indent="-169863">
              <a:lnSpc>
                <a:spcPct val="90000"/>
              </a:lnSpc>
            </a:pPr>
            <a:r>
              <a:rPr lang="en-US" sz="2400" dirty="0"/>
              <a:t>Unsupervised learning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Impressive application (character recognition, speech recognition, text-to-speech transformation, process control, associative memory, etc.)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Traditional approaches face difficult challenges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Caution: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Don’t underestimate difficulties and limitations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Poses more problems than solutions</a:t>
            </a:r>
          </a:p>
        </p:txBody>
      </p:sp>
    </p:spTree>
    <p:extLst>
      <p:ext uri="{BB962C8B-B14F-4D97-AF65-F5344CB8AC3E}">
        <p14:creationId xmlns:p14="http://schemas.microsoft.com/office/powerpoint/2010/main" val="32802691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Not with a perceptron </a:t>
            </a:r>
            <a:r>
              <a:rPr lang="en-US" dirty="0">
                <a:sym typeface="Wingdings"/>
              </a:rPr>
              <a:t>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3900" y="1676400"/>
            <a:ext cx="7696200" cy="99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Training examples are not linearly separable for one case: </a:t>
            </a:r>
            <a:r>
              <a:rPr lang="en-US" sz="3200" i="1" dirty="0"/>
              <a:t>sum=1 </a:t>
            </a:r>
            <a:r>
              <a:rPr lang="en-US" sz="3200" i="1" dirty="0" err="1"/>
              <a:t>iff</a:t>
            </a:r>
            <a:r>
              <a:rPr lang="en-US" sz="3200" i="1" dirty="0"/>
              <a:t> x1 </a:t>
            </a:r>
            <a:r>
              <a:rPr lang="en-US" sz="3200" i="1" dirty="0" err="1"/>
              <a:t>xor</a:t>
            </a:r>
            <a:r>
              <a:rPr lang="en-US" sz="3200" i="1" dirty="0"/>
              <a:t> x2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2B136B1-AE2F-2148-B18F-C02AEC536A7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 descr="perceptron-linea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429000"/>
            <a:ext cx="7740877" cy="271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6529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Works well on some problems</a:t>
            </a:r>
          </a:p>
        </p:txBody>
      </p:sp>
      <p:pic>
        <p:nvPicPr>
          <p:cNvPr id="5" name="Picture 4" descr="majority-perceptron+dtl-curve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95400"/>
            <a:ext cx="3733800" cy="2609850"/>
          </a:xfrm>
          <a:prstGeom prst="rect">
            <a:avLst/>
          </a:prstGeom>
        </p:spPr>
      </p:pic>
      <p:pic>
        <p:nvPicPr>
          <p:cNvPr id="7" name="Picture 6" descr="restaurant-perceptron+dtl-curv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4114800"/>
            <a:ext cx="3733800" cy="26098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181600" y="2057400"/>
            <a:ext cx="3308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Regular"/>
              </a:rPr>
              <a:t>Are majority of inputs 1?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800600" y="4648200"/>
            <a:ext cx="4021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Regular"/>
              </a:rPr>
              <a:t>Restaurant example: </a:t>
            </a:r>
            <a:r>
              <a:rPr lang="en-US" dirty="0" err="1">
                <a:latin typeface="Calibri Regular"/>
              </a:rPr>
              <a:t>WillWait</a:t>
            </a:r>
            <a:r>
              <a:rPr lang="en-US" dirty="0">
                <a:latin typeface="Calibri Regular"/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48400" y="1219200"/>
            <a:ext cx="2175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alibri Regular"/>
              </a:rPr>
              <a:t>Learning curves</a:t>
            </a:r>
          </a:p>
        </p:txBody>
      </p:sp>
    </p:spTree>
    <p:extLst>
      <p:ext uri="{BB962C8B-B14F-4D97-AF65-F5344CB8AC3E}">
        <p14:creationId xmlns:p14="http://schemas.microsoft.com/office/powerpoint/2010/main" val="232669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71500"/>
            <a:ext cx="7772400" cy="533400"/>
          </a:xfrm>
        </p:spPr>
        <p:txBody>
          <a:bodyPr/>
          <a:lstStyle/>
          <a:p>
            <a:r>
              <a:rPr lang="en-US" sz="4400" dirty="0"/>
              <a:t>Artificial neural network</a:t>
            </a:r>
            <a:endParaRPr lang="en-US" sz="44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80380D5-71D8-3941-9A22-447E8D9CC9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8800"/>
            <a:ext cx="79248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295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E1FDC-07DC-2647-B784-65FB9F6A32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57809"/>
            <a:ext cx="7772400" cy="1143000"/>
          </a:xfrm>
        </p:spPr>
        <p:txBody>
          <a:bodyPr/>
          <a:lstStyle/>
          <a:p>
            <a:r>
              <a:rPr lang="en-US" dirty="0"/>
              <a:t>Common Activation Functions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B031AE0-88D6-FC4A-AF6E-C1C075C878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3811" y="1664804"/>
            <a:ext cx="8076377" cy="2362200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13A73A-B8E6-8743-BC45-89E85A9F2DDA}"/>
              </a:ext>
            </a:extLst>
          </p:cNvPr>
          <p:cNvSpPr txBox="1"/>
          <p:nvPr/>
        </p:nvSpPr>
        <p:spPr>
          <a:xfrm>
            <a:off x="712305" y="4572000"/>
            <a:ext cx="78978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Choice of activation function depends on problem and available computational power</a:t>
            </a:r>
          </a:p>
        </p:txBody>
      </p:sp>
    </p:spTree>
    <p:extLst>
      <p:ext uri="{BB962C8B-B14F-4D97-AF65-F5344CB8AC3E}">
        <p14:creationId xmlns:p14="http://schemas.microsoft.com/office/powerpoint/2010/main" val="1090552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F74E-172D-D341-B2AE-6B374217A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sz="4400" dirty="0"/>
              <a:t>Single Layer Perceptron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83B8E-D784-EB4A-8CCA-3D9E89A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20667" y="3905250"/>
            <a:ext cx="5943600" cy="2724150"/>
          </a:xfrm>
        </p:spPr>
        <p:txBody>
          <a:bodyPr/>
          <a:lstStyle/>
          <a:p>
            <a:r>
              <a:rPr lang="en-US" sz="3000" dirty="0"/>
              <a:t>Full 1958 NYT article above </a:t>
            </a:r>
            <a:r>
              <a:rPr lang="en-US" sz="3000" dirty="0">
                <a:hlinkClick r:id="rId2"/>
              </a:rPr>
              <a:t>here</a:t>
            </a:r>
            <a:endParaRPr lang="en-US" sz="3000" dirty="0"/>
          </a:p>
          <a:p>
            <a:r>
              <a:rPr lang="en-US" sz="3000" dirty="0"/>
              <a:t>Rosenblatt showed how it can </a:t>
            </a:r>
            <a:r>
              <a:rPr lang="en-US" sz="3000" b="1" dirty="0"/>
              <a:t>learn</a:t>
            </a:r>
            <a:r>
              <a:rPr lang="en-US" sz="3000" dirty="0"/>
              <a:t> to compute functions by learning weights on inputs from examples</a:t>
            </a:r>
          </a:p>
          <a:p>
            <a:r>
              <a:rPr lang="en-US" sz="3000" dirty="0"/>
              <a:t>Not all functions ☹️, cf. </a:t>
            </a:r>
            <a:r>
              <a:rPr lang="en-US" sz="3000" dirty="0">
                <a:hlinkClick r:id="rId3"/>
              </a:rPr>
              <a:t>Perceptrons</a:t>
            </a:r>
            <a:endParaRPr lang="en-US" sz="3000" dirty="0"/>
          </a:p>
        </p:txBody>
      </p:sp>
      <p:pic>
        <p:nvPicPr>
          <p:cNvPr id="8" name="Picture 7">
            <a:hlinkClick r:id="rId2"/>
            <a:extLst>
              <a:ext uri="{FF2B5EF4-FFF2-40B4-BE49-F238E27FC236}">
                <a16:creationId xmlns:a16="http://schemas.microsoft.com/office/drawing/2014/main" id="{DAFF9F53-1C43-6840-870C-0C1CF8C96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9000" y="1323561"/>
            <a:ext cx="5126935" cy="2050774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35CF9F-54B6-A646-A4B5-C847419665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1295400"/>
            <a:ext cx="2082800" cy="20447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DDC23E-BDD0-6B49-A3C8-F46DCB536E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457" y="3467100"/>
            <a:ext cx="20955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47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564" y="211959"/>
            <a:ext cx="7772400" cy="1143000"/>
          </a:xfrm>
        </p:spPr>
        <p:txBody>
          <a:bodyPr/>
          <a:lstStyle/>
          <a:p>
            <a:r>
              <a:rPr lang="en-US" sz="4400" dirty="0"/>
              <a:t>Multilayer </a:t>
            </a:r>
            <a:r>
              <a:rPr lang="en-US" sz="4400" dirty="0" err="1"/>
              <a:t>perceptrons</a:t>
            </a:r>
            <a:endParaRPr lang="en-US" sz="4400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2498DF-E759-974C-80B9-E7CA582E7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1354959"/>
            <a:ext cx="5937250" cy="34597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7679A37-F7E4-E24B-BC40-5544E33E7B0B}"/>
              </a:ext>
            </a:extLst>
          </p:cNvPr>
          <p:cNvSpPr txBox="1"/>
          <p:nvPr/>
        </p:nvSpPr>
        <p:spPr>
          <a:xfrm>
            <a:off x="664564" y="4814733"/>
            <a:ext cx="77724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Can compute non linear functions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Perceptron training rule: adjust weights slightly to reduce error between perceptron output</a:t>
            </a:r>
            <a:r>
              <a:rPr lang="en-US" sz="2800" b="1" dirty="0"/>
              <a:t> y</a:t>
            </a:r>
            <a:r>
              <a:rPr lang="en-US" sz="2800" dirty="0"/>
              <a:t> and target value </a:t>
            </a:r>
            <a:r>
              <a:rPr lang="en-US" sz="2800" b="1" dirty="0"/>
              <a:t>t; </a:t>
            </a:r>
            <a:r>
              <a:rPr lang="en-US" sz="2800" dirty="0"/>
              <a:t>repeat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807691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542551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65"/>
            <a:ext cx="9144000" cy="1143000"/>
          </a:xfrm>
        </p:spPr>
        <p:txBody>
          <a:bodyPr/>
          <a:lstStyle/>
          <a:p>
            <a:r>
              <a:rPr lang="en-US" sz="4400" dirty="0" err="1"/>
              <a:t>Backpropagation</a:t>
            </a:r>
            <a:r>
              <a:rPr lang="en-US" sz="4400" dirty="0"/>
              <a:t>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9750" y="5227130"/>
            <a:ext cx="9144000" cy="685804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dirty="0"/>
              <a:t>Calculate network and error</a:t>
            </a:r>
          </a:p>
        </p:txBody>
      </p:sp>
      <p:sp>
        <p:nvSpPr>
          <p:cNvPr id="5" name="Right Arrow 4"/>
          <p:cNvSpPr/>
          <p:nvPr/>
        </p:nvSpPr>
        <p:spPr>
          <a:xfrm>
            <a:off x="4552250" y="1095821"/>
            <a:ext cx="2686750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43612" y="990600"/>
            <a:ext cx="36293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Calibri Regular"/>
                <a:ea typeface="Times New Roman" charset="0"/>
                <a:cs typeface="Times New Roman" charset="0"/>
              </a:rPr>
              <a:t>Forward direction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7C55D6-5F1D-5643-9E33-4BC00DE39AE6}"/>
              </a:ext>
            </a:extLst>
          </p:cNvPr>
          <p:cNvSpPr txBox="1"/>
          <p:nvPr/>
        </p:nvSpPr>
        <p:spPr>
          <a:xfrm>
            <a:off x="180625" y="6049419"/>
            <a:ext cx="8743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Rumelhart</a:t>
            </a:r>
            <a:r>
              <a:rPr lang="en-US" sz="2000" dirty="0"/>
              <a:t>, David E.; Hinton, Geoffrey E.; Williams, Ronald J. (8 October 1986). </a:t>
            </a:r>
            <a:r>
              <a:rPr lang="en-US" sz="2000" dirty="0">
                <a:hlinkClick r:id="rId3"/>
              </a:rPr>
              <a:t>Learning representations by back-propagating errors</a:t>
            </a:r>
            <a:r>
              <a:rPr lang="en-US" sz="2000" dirty="0"/>
              <a:t>. Nature. 323 (6088): 533–536. </a:t>
            </a:r>
          </a:p>
        </p:txBody>
      </p:sp>
    </p:spTree>
    <p:extLst>
      <p:ext uri="{BB962C8B-B14F-4D97-AF65-F5344CB8AC3E}">
        <p14:creationId xmlns:p14="http://schemas.microsoft.com/office/powerpoint/2010/main" val="3495350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9300" y="1752600"/>
            <a:ext cx="5105400" cy="35807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4292" y="641"/>
            <a:ext cx="9144000" cy="1143000"/>
          </a:xfrm>
        </p:spPr>
        <p:txBody>
          <a:bodyPr/>
          <a:lstStyle/>
          <a:p>
            <a:r>
              <a:rPr lang="en-US" sz="4400" dirty="0" err="1"/>
              <a:t>Backpropagation</a:t>
            </a:r>
            <a:r>
              <a:rPr lang="en-US" sz="4400" dirty="0"/>
              <a:t> Algorithm</a:t>
            </a:r>
          </a:p>
        </p:txBody>
      </p:sp>
      <p:sp>
        <p:nvSpPr>
          <p:cNvPr id="8" name="Right Arrow 7"/>
          <p:cNvSpPr/>
          <p:nvPr/>
        </p:nvSpPr>
        <p:spPr>
          <a:xfrm flipH="1">
            <a:off x="1949645" y="1227069"/>
            <a:ext cx="2658167" cy="451231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chemeClr val="tx1"/>
              </a:solidFill>
              <a:latin typeface="Calibri Regular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7200" y="5353338"/>
            <a:ext cx="8686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Calibri Regular"/>
              </a:rPr>
              <a:t>Backpropagate: from output to input, recursively compute                                 and adjust weights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670294" y="5810538"/>
                <a:ext cx="1937518" cy="9408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fPr>
                        <m:num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𝐸</m:t>
                          </m:r>
                        </m:num>
                        <m:den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𝜕</m:t>
                          </m:r>
                          <m:sSub>
                            <m:sSubPr>
                              <m:ctrlPr>
                                <a:rPr lang="en-US" sz="28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Times New Roman" charset="0"/>
                                  <a:cs typeface="Times New Roman" charset="0"/>
                                </a:rPr>
                              </m:ctrlPr>
                            </m:sSubPr>
                            <m:e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800" smtClean="0">
                                  <a:solidFill>
                                    <a:schemeClr val="tx1"/>
                                  </a:solidFill>
                                  <a:latin typeface="Cambria Math" charset="0"/>
                                  <a:ea typeface="Times New Roman" charset="0"/>
                                  <a:cs typeface="Times New Roman" charset="0"/>
                                </a:rPr>
                                <m:t>𝑖𝑗</m:t>
                              </m:r>
                            </m:sub>
                          </m:sSub>
                        </m:den>
                      </m:f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=</m:t>
                      </m:r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charset="0"/>
                              <a:cs typeface="Times New Roman" charset="0"/>
                            </a:rPr>
                          </m:ctrlPr>
                        </m:sSubPr>
                        <m:e>
                          <m:r>
                            <a:rPr lang="en-US" sz="2800" b="1" i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𝛁</m:t>
                          </m:r>
                        </m:e>
                        <m:sub>
                          <m:r>
                            <a:rPr lang="en-US" sz="2800" smtClean="0">
                              <a:solidFill>
                                <a:schemeClr val="tx1"/>
                              </a:solidFill>
                              <a:latin typeface="Cambria Math" charset="0"/>
                              <a:ea typeface="Times New Roman" charset="0"/>
                              <a:cs typeface="Times New Roman" charset="0"/>
                            </a:rPr>
                            <m:t>𝑤</m:t>
                          </m:r>
                        </m:sub>
                      </m:sSub>
                      <m:r>
                        <a:rPr lang="en-US" sz="2800" smtClean="0">
                          <a:solidFill>
                            <a:schemeClr val="tx1"/>
                          </a:solidFill>
                          <a:latin typeface="Cambria Math" charset="0"/>
                          <a:ea typeface="Times New Roman" charset="0"/>
                          <a:cs typeface="Times New Roman" charset="0"/>
                        </a:rPr>
                        <m:t>𝐸</m:t>
                      </m:r>
                    </m:oMath>
                  </m:oMathPara>
                </a14:m>
                <a:endParaRPr lang="en-US" sz="2800" dirty="0">
                  <a:solidFill>
                    <a:schemeClr val="bg1"/>
                  </a:solidFill>
                  <a:latin typeface="Calibri Regular"/>
                  <a:ea typeface="Times New Roman" charset="0"/>
                  <a:cs typeface="Times New Roman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0294" y="5810538"/>
                <a:ext cx="1937518" cy="940835"/>
              </a:xfrm>
              <a:prstGeom prst="rect">
                <a:avLst/>
              </a:prstGeom>
              <a:blipFill>
                <a:blip r:embed="rId3"/>
                <a:stretch>
                  <a:fillRect l="-3247" r="-2597" b="-1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D592F85C-CCBA-E64A-B5DE-318755B3ADC9}"/>
              </a:ext>
            </a:extLst>
          </p:cNvPr>
          <p:cNvSpPr/>
          <p:nvPr/>
        </p:nvSpPr>
        <p:spPr>
          <a:xfrm>
            <a:off x="4542454" y="1227069"/>
            <a:ext cx="25822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Calibri Regular"/>
                <a:ea typeface="Times New Roman" charset="0"/>
                <a:cs typeface="Times New Roman" charset="0"/>
              </a:rPr>
              <a:t>Backward direction</a:t>
            </a:r>
          </a:p>
        </p:txBody>
      </p:sp>
    </p:spTree>
    <p:extLst>
      <p:ext uri="{BB962C8B-B14F-4D97-AF65-F5344CB8AC3E}">
        <p14:creationId xmlns:p14="http://schemas.microsoft.com/office/powerpoint/2010/main" val="3590423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A0E030-A5B4-6944-8F14-3451F1A91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Neural Network Architectures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63B8A-CB46-1043-8DC5-9BD91E57A7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76400"/>
            <a:ext cx="8382000" cy="48006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Current focus on large networks with different “architectures” suited for different kinds of tasks</a:t>
            </a:r>
          </a:p>
          <a:p>
            <a:pPr marL="347663" indent="-222250"/>
            <a:r>
              <a:rPr lang="en-US" sz="3200" dirty="0"/>
              <a:t>Feedforward Neural Network</a:t>
            </a:r>
          </a:p>
          <a:p>
            <a:pPr marL="347663" indent="-222250"/>
            <a:r>
              <a:rPr lang="en-US" sz="3200" dirty="0"/>
              <a:t>CNN: Convolutional Neural Network</a:t>
            </a:r>
          </a:p>
          <a:p>
            <a:pPr marL="347663" indent="-222250"/>
            <a:r>
              <a:rPr lang="en-US" sz="3200" dirty="0"/>
              <a:t>RNN: Recurrent Neural Network</a:t>
            </a:r>
          </a:p>
          <a:p>
            <a:pPr marL="347663" indent="-222250"/>
            <a:r>
              <a:rPr lang="en-US" sz="3200" dirty="0"/>
              <a:t>LSTM: Long Short Term Memory</a:t>
            </a:r>
          </a:p>
          <a:p>
            <a:pPr marL="347663" indent="-222250"/>
            <a:r>
              <a:rPr lang="en-US" sz="3200" dirty="0"/>
              <a:t>GAN: Generative Adversarial Network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333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Custom 35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11174</TotalTime>
  <Words>820</Words>
  <Application>Microsoft Macintosh PowerPoint</Application>
  <PresentationFormat>On-screen Show (4:3)</PresentationFormat>
  <Paragraphs>115</Paragraphs>
  <Slides>24</Slides>
  <Notes>3</Notes>
  <HiddenSlides>6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ＭＳ Ｐゴシック</vt:lpstr>
      <vt:lpstr>Arial</vt:lpstr>
      <vt:lpstr>Calibri</vt:lpstr>
      <vt:lpstr>Calibri Regular</vt:lpstr>
      <vt:lpstr>Cambria Math</vt:lpstr>
      <vt:lpstr>Symbol</vt:lpstr>
      <vt:lpstr>Times New Roman</vt:lpstr>
      <vt:lpstr>Wingdings</vt:lpstr>
      <vt:lpstr>Blank Presentation</vt:lpstr>
      <vt:lpstr>Bitmap Image</vt:lpstr>
      <vt:lpstr>Neural Networks for Machine Learning</vt:lpstr>
      <vt:lpstr> Biological neural activity</vt:lpstr>
      <vt:lpstr>Artificial neural network</vt:lpstr>
      <vt:lpstr>Common Activation Functions</vt:lpstr>
      <vt:lpstr>Single Layer Perceptron</vt:lpstr>
      <vt:lpstr>Multilayer perceptrons</vt:lpstr>
      <vt:lpstr>Backpropagation Algorithm</vt:lpstr>
      <vt:lpstr>Backpropagation Algorithm</vt:lpstr>
      <vt:lpstr>Neural Network Architectures</vt:lpstr>
      <vt:lpstr>Feedforward net </vt:lpstr>
      <vt:lpstr>CNN: Convolutional Neural Network</vt:lpstr>
      <vt:lpstr>RNN: Recurrent Neural Networks</vt:lpstr>
      <vt:lpstr>PowerPoint Presentation</vt:lpstr>
      <vt:lpstr>Deep Learning Frameworks</vt:lpstr>
      <vt:lpstr>PowerPoint Presentation</vt:lpstr>
      <vt:lpstr>PowerPoint Presentation</vt:lpstr>
      <vt:lpstr>PowerPoint Presentation</vt:lpstr>
      <vt:lpstr>Conclusions</vt:lpstr>
      <vt:lpstr>History of NN </vt:lpstr>
      <vt:lpstr>History: Early booming (50s – early 60s) </vt:lpstr>
      <vt:lpstr>History: setback in mid 60s – late 70s)</vt:lpstr>
      <vt:lpstr>History of NN: Renewed enthusiasm </vt:lpstr>
      <vt:lpstr>Not with a perceptron </vt:lpstr>
      <vt:lpstr>Works well on some problems</vt:lpstr>
    </vt:vector>
  </TitlesOfParts>
  <Manager/>
  <Company>UMBC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Machine Learning II: k-NN / Bayesian</dc:title>
  <dc:subject/>
  <dc:creator>COGITO</dc:creator>
  <cp:keywords/>
  <dc:description/>
  <cp:lastModifiedBy>Tim Finin</cp:lastModifiedBy>
  <cp:revision>522</cp:revision>
  <cp:lastPrinted>2012-12-05T20:53:30Z</cp:lastPrinted>
  <dcterms:created xsi:type="dcterms:W3CDTF">2009-12-09T21:37:40Z</dcterms:created>
  <dcterms:modified xsi:type="dcterms:W3CDTF">2018-05-14T18:56:29Z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2</vt:i4>
  </property>
  <property fmtid="{D5CDD505-2E9C-101B-9397-08002B2CF9AE}" pid="7" name="MailAddress">
    <vt:lpwstr>finin@umbc.edu</vt:lpwstr>
  </property>
  <property fmtid="{D5CDD505-2E9C-101B-9397-08002B2CF9AE}" pid="8" name="HomePage">
    <vt:lpwstr>http://umbc.edu/~finin</vt:lpwstr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C:\Users\finin\teaching\AI\RN\</vt:lpwstr>
  </property>
</Properties>
</file>