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56" r:id="rId2"/>
    <p:sldId id="335" r:id="rId3"/>
    <p:sldId id="325" r:id="rId4"/>
    <p:sldId id="326" r:id="rId5"/>
    <p:sldId id="328" r:id="rId6"/>
    <p:sldId id="292" r:id="rId7"/>
    <p:sldId id="346" r:id="rId8"/>
    <p:sldId id="347" r:id="rId9"/>
    <p:sldId id="348" r:id="rId10"/>
    <p:sldId id="324" r:id="rId11"/>
    <p:sldId id="329" r:id="rId12"/>
    <p:sldId id="320" r:id="rId13"/>
    <p:sldId id="330" r:id="rId14"/>
    <p:sldId id="349" r:id="rId15"/>
    <p:sldId id="350" r:id="rId16"/>
    <p:sldId id="351" r:id="rId17"/>
    <p:sldId id="356" r:id="rId18"/>
    <p:sldId id="357" r:id="rId19"/>
    <p:sldId id="353" r:id="rId20"/>
    <p:sldId id="368" r:id="rId21"/>
    <p:sldId id="358" r:id="rId22"/>
    <p:sldId id="360" r:id="rId23"/>
    <p:sldId id="361" r:id="rId24"/>
    <p:sldId id="359" r:id="rId25"/>
    <p:sldId id="362" r:id="rId26"/>
    <p:sldId id="364" r:id="rId27"/>
    <p:sldId id="365" r:id="rId28"/>
    <p:sldId id="366" r:id="rId29"/>
    <p:sldId id="367"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8"/>
    <p:restoredTop sz="87102" autoAdjust="0"/>
  </p:normalViewPr>
  <p:slideViewPr>
    <p:cSldViewPr showGuides="1">
      <p:cViewPr varScale="1">
        <p:scale>
          <a:sx n="53" d="100"/>
          <a:sy n="53" d="100"/>
        </p:scale>
        <p:origin x="776" y="168"/>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MAC:Users:finin:python:lc.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c:v>
                </c:pt>
                <c:pt idx="1">
                  <c:v>1</c:v>
                </c:pt>
                <c:pt idx="2">
                  <c:v>0.98333333333333295</c:v>
                </c:pt>
                <c:pt idx="3">
                  <c:v>0.97499999999999898</c:v>
                </c:pt>
                <c:pt idx="4">
                  <c:v>0.94</c:v>
                </c:pt>
                <c:pt idx="5">
                  <c:v>0.90833333333333299</c:v>
                </c:pt>
                <c:pt idx="6">
                  <c:v>0.98571428571428499</c:v>
                </c:pt>
                <c:pt idx="7">
                  <c:v>0.9375</c:v>
                </c:pt>
                <c:pt idx="8">
                  <c:v>0.94999999999999896</c:v>
                </c:pt>
                <c:pt idx="9">
                  <c:v>0.94499999999999895</c:v>
                </c:pt>
                <c:pt idx="10">
                  <c:v>0.94090909090909103</c:v>
                </c:pt>
                <c:pt idx="11">
                  <c:v>0.92083333333333295</c:v>
                </c:pt>
                <c:pt idx="12">
                  <c:v>0.94230769230769196</c:v>
                </c:pt>
                <c:pt idx="13">
                  <c:v>0.9</c:v>
                </c:pt>
                <c:pt idx="14">
                  <c:v>0.92333333333333301</c:v>
                </c:pt>
                <c:pt idx="15">
                  <c:v>0.89375000000000004</c:v>
                </c:pt>
                <c:pt idx="16">
                  <c:v>0.92352941176470504</c:v>
                </c:pt>
                <c:pt idx="17">
                  <c:v>0.89722222222222203</c:v>
                </c:pt>
                <c:pt idx="18">
                  <c:v>0.93157894736842095</c:v>
                </c:pt>
                <c:pt idx="19">
                  <c:v>0.90499999999999903</c:v>
                </c:pt>
                <c:pt idx="20">
                  <c:v>0.919047619047619</c:v>
                </c:pt>
                <c:pt idx="21">
                  <c:v>0.89545454545454495</c:v>
                </c:pt>
                <c:pt idx="22">
                  <c:v>0.88695652173912998</c:v>
                </c:pt>
                <c:pt idx="23">
                  <c:v>0.89375000000000004</c:v>
                </c:pt>
                <c:pt idx="24">
                  <c:v>0.88200000000000001</c:v>
                </c:pt>
                <c:pt idx="25">
                  <c:v>0.9</c:v>
                </c:pt>
                <c:pt idx="26">
                  <c:v>0.88518518518518496</c:v>
                </c:pt>
                <c:pt idx="27">
                  <c:v>0.88392857142857095</c:v>
                </c:pt>
                <c:pt idx="28">
                  <c:v>0.85862068965517202</c:v>
                </c:pt>
                <c:pt idx="29">
                  <c:v>0.83333333333333304</c:v>
                </c:pt>
                <c:pt idx="30">
                  <c:v>0.87419354838709595</c:v>
                </c:pt>
                <c:pt idx="31">
                  <c:v>0.85624999999999896</c:v>
                </c:pt>
                <c:pt idx="32">
                  <c:v>0.84090909090909005</c:v>
                </c:pt>
                <c:pt idx="33">
                  <c:v>0.84264705882352897</c:v>
                </c:pt>
                <c:pt idx="34">
                  <c:v>0.85857142857142799</c:v>
                </c:pt>
                <c:pt idx="35">
                  <c:v>0.83472222222222203</c:v>
                </c:pt>
                <c:pt idx="36">
                  <c:v>0.78783783783783701</c:v>
                </c:pt>
                <c:pt idx="37">
                  <c:v>0.83157894736842097</c:v>
                </c:pt>
                <c:pt idx="38">
                  <c:v>0.81923076923076898</c:v>
                </c:pt>
                <c:pt idx="39">
                  <c:v>0.79249999999999998</c:v>
                </c:pt>
                <c:pt idx="40">
                  <c:v>0.76341463414634103</c:v>
                </c:pt>
                <c:pt idx="41">
                  <c:v>0.73690476190476095</c:v>
                </c:pt>
                <c:pt idx="42">
                  <c:v>0.78255813953488296</c:v>
                </c:pt>
                <c:pt idx="43">
                  <c:v>0.736363636363636</c:v>
                </c:pt>
              </c:numCache>
            </c:numRef>
          </c:val>
          <c:smooth val="0"/>
          <c:extLst>
            <c:ext xmlns:c16="http://schemas.microsoft.com/office/drawing/2014/chart" uri="{C3380CC4-5D6E-409C-BE32-E72D297353CC}">
              <c16:uniqueId val="{00000000-F725-B94C-8263-A267F7AC864E}"/>
            </c:ext>
          </c:extLst>
        </c:ser>
        <c:dLbls>
          <c:showLegendKey val="0"/>
          <c:showVal val="0"/>
          <c:showCatName val="0"/>
          <c:showSerName val="0"/>
          <c:showPercent val="0"/>
          <c:showBubbleSize val="0"/>
        </c:dLbls>
        <c:marker val="1"/>
        <c:smooth val="0"/>
        <c:axId val="-2040128168"/>
        <c:axId val="2114350232"/>
      </c:lineChart>
      <c:catAx>
        <c:axId val="-2040128168"/>
        <c:scaling>
          <c:orientation val="minMax"/>
        </c:scaling>
        <c:delete val="0"/>
        <c:axPos val="b"/>
        <c:majorTickMark val="out"/>
        <c:minorTickMark val="none"/>
        <c:tickLblPos val="nextTo"/>
        <c:crossAx val="2114350232"/>
        <c:crosses val="autoZero"/>
        <c:auto val="1"/>
        <c:lblAlgn val="ctr"/>
        <c:lblOffset val="100"/>
        <c:noMultiLvlLbl val="0"/>
      </c:catAx>
      <c:valAx>
        <c:axId val="2114350232"/>
        <c:scaling>
          <c:orientation val="minMax"/>
        </c:scaling>
        <c:delete val="0"/>
        <c:axPos val="l"/>
        <c:majorGridlines/>
        <c:numFmt formatCode="General" sourceLinked="1"/>
        <c:majorTickMark val="out"/>
        <c:minorTickMark val="none"/>
        <c:tickLblPos val="nextTo"/>
        <c:crossAx val="-204012816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6</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7</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25</a:t>
            </a:fld>
            <a:endParaRPr lang="en-US"/>
          </a:p>
        </p:txBody>
      </p:sp>
    </p:spTree>
    <p:extLst>
      <p:ext uri="{BB962C8B-B14F-4D97-AF65-F5344CB8AC3E}">
        <p14:creationId xmlns:p14="http://schemas.microsoft.com/office/powerpoint/2010/main" val="7209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419600" y="11430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18.1-18.3</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4064679"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dirty="0">
                <a:ea typeface="ＭＳ Ｐゴシック" charset="0"/>
                <a:cs typeface="ＭＳ Ｐゴシック" charset="0"/>
              </a:rPr>
              <a:t>Problem: 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dirty="0">
                <a:ea typeface="ＭＳ Ｐゴシック" charset="0"/>
                <a:cs typeface="ＭＳ Ｐゴシック" charset="0"/>
              </a:rPr>
              <a:t>Problem: Need different test data each time we test</a:t>
            </a:r>
          </a:p>
          <a:p>
            <a:r>
              <a:rPr lang="en-US" sz="3200" dirty="0">
                <a:ea typeface="ＭＳ Ｐゴシック" charset="0"/>
                <a:cs typeface="ＭＳ Ｐゴシック" charset="0"/>
              </a:rPr>
              <a:t>Problem: 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a:t>
            </a:r>
          </a:p>
          <a:p>
            <a:r>
              <a:rPr lang="en-US" sz="3200" dirty="0">
                <a:ea typeface="ＭＳ Ｐゴシック" charset="0"/>
                <a:cs typeface="ＭＳ Ｐゴシック" charset="0"/>
              </a:rPr>
              <a:t>Goal: 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dirty="0">
                <a:ea typeface="ＭＳ Ｐゴシック" charset="0"/>
                <a:cs typeface="ＭＳ Ｐゴシック" charset="0"/>
              </a:rPr>
              <a:t>Idea: 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7772400" cy="5257800"/>
          </a:xfrm>
        </p:spPr>
        <p:txBody>
          <a:bodyPr/>
          <a:lstStyle/>
          <a:p>
            <a:pPr marL="0" indent="0">
              <a:buNone/>
            </a:pP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(learner, data, K, N) does N iterations, each time randomly selecting 1/K data points for test, rest for train</a:t>
            </a:r>
            <a:endParaRPr lang="en-US" dirty="0">
              <a:ea typeface="ＭＳ Ｐゴシック" charset="0"/>
              <a:cs typeface="ＭＳ Ｐゴシック" charset="0"/>
            </a:endParaRPr>
          </a:p>
          <a:p>
            <a:pPr lvl="1">
              <a:buFontTx/>
              <a:buNone/>
            </a:pPr>
            <a:r>
              <a:rPr lang="en-US" sz="2800" dirty="0">
                <a:ea typeface="ＭＳ Ｐゴシック" charset="0"/>
                <a:cs typeface="ＭＳ Ｐゴシック" charset="0"/>
              </a:rPr>
              <a:t>&gt;&gt;&gt; </a:t>
            </a:r>
            <a:r>
              <a:rPr lang="en-US" sz="2800" dirty="0" err="1">
                <a:ea typeface="ＭＳ Ｐゴシック" charset="0"/>
                <a:cs typeface="ＭＳ Ｐゴシック" charset="0"/>
              </a:rPr>
              <a:t>cross_validation</a:t>
            </a:r>
            <a:r>
              <a:rPr lang="en-US" sz="2800" dirty="0">
                <a:ea typeface="ＭＳ Ｐゴシック" charset="0"/>
                <a:cs typeface="ＭＳ Ｐゴシック" charset="0"/>
              </a:rPr>
              <a:t>(</a:t>
            </a:r>
            <a:r>
              <a:rPr lang="en-US" sz="2800" dirty="0" err="1">
                <a:ea typeface="ＭＳ Ｐゴシック" charset="0"/>
                <a:cs typeface="ＭＳ Ｐゴシック" charset="0"/>
              </a:rPr>
              <a:t>dtl</a:t>
            </a:r>
            <a:r>
              <a:rPr lang="en-US" sz="2800" dirty="0">
                <a:ea typeface="ＭＳ Ｐゴシック" charset="0"/>
                <a:cs typeface="ＭＳ Ｐゴシック" charset="0"/>
              </a:rPr>
              <a:t>(), zoo, 10, 20)</a:t>
            </a:r>
          </a:p>
          <a:p>
            <a:pPr lvl="1">
              <a:buFontTx/>
              <a:buNone/>
            </a:pPr>
            <a:r>
              <a:rPr lang="en-US" sz="2800" dirty="0">
                <a:ea typeface="ＭＳ Ｐゴシック" charset="0"/>
                <a:cs typeface="ＭＳ Ｐゴシック" charset="0"/>
              </a:rPr>
              <a:t>0.95500000000000007</a:t>
            </a:r>
          </a:p>
          <a:p>
            <a:pPr marL="0" indent="0">
              <a:buFontTx/>
              <a:buNone/>
            </a:pPr>
            <a:r>
              <a:rPr lang="en-US" sz="3200" dirty="0">
                <a:ea typeface="ＭＳ Ｐゴシック" charset="0"/>
                <a:cs typeface="ＭＳ Ｐゴシック" charset="0"/>
              </a:rPr>
              <a:t>leave1out(learner, data) does </a:t>
            </a:r>
            <a:r>
              <a:rPr lang="en-US" sz="3200" dirty="0" err="1">
                <a:ea typeface="ＭＳ Ｐゴシック" charset="0"/>
                <a:cs typeface="ＭＳ Ｐゴシック" charset="0"/>
              </a:rPr>
              <a:t>len</a:t>
            </a:r>
            <a:r>
              <a:rPr lang="en-US" sz="3200" dirty="0">
                <a:ea typeface="ＭＳ Ｐゴシック" charset="0"/>
                <a:cs typeface="ＭＳ Ｐゴシック" charset="0"/>
              </a:rPr>
              <a:t>(data) trials, each using one element for test, rest for train</a:t>
            </a:r>
          </a:p>
          <a:p>
            <a:pPr lvl="1">
              <a:buFontTx/>
              <a:buNone/>
            </a:pPr>
            <a:r>
              <a:rPr lang="en-US" sz="2800" dirty="0">
                <a:ea typeface="ＭＳ Ｐゴシック" charset="0"/>
                <a:cs typeface="ＭＳ Ｐゴシック" charset="0"/>
              </a:rPr>
              <a:t>&gt;&gt;&gt; leave1out(</a:t>
            </a:r>
            <a:r>
              <a:rPr lang="en-US" sz="2800" dirty="0" err="1">
                <a:ea typeface="ＭＳ Ｐゴシック" charset="0"/>
                <a:cs typeface="ＭＳ Ｐゴシック" charset="0"/>
              </a:rPr>
              <a:t>dtl</a:t>
            </a:r>
            <a:r>
              <a:rPr lang="en-US" sz="2800" dirty="0">
                <a:ea typeface="ＭＳ Ｐゴシック" charset="0"/>
                <a:cs typeface="ＭＳ Ｐゴシック" charset="0"/>
              </a:rPr>
              <a:t>(), zoo)</a:t>
            </a:r>
          </a:p>
          <a:p>
            <a:pPr lvl="1">
              <a:buFontTx/>
              <a:buNone/>
            </a:pPr>
            <a:r>
              <a:rPr lang="en-US" sz="2800" dirty="0">
                <a:ea typeface="ＭＳ Ｐゴシック" charset="0"/>
                <a:cs typeface="ＭＳ Ｐゴシック" charset="0"/>
              </a:rPr>
              <a:t>0.97029702970297027</a:t>
            </a:r>
          </a:p>
          <a:p>
            <a:pPr>
              <a:buFontTx/>
              <a:buNone/>
            </a:pPr>
            <a:endParaRPr lang="en-US" dirty="0">
              <a:ea typeface="ＭＳ Ｐゴシック" charset="0"/>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860474"/>
            <a:ext cx="8110025" cy="533400"/>
          </a:xfrm>
        </p:spPr>
        <p:txBody>
          <a:bodyPr/>
          <a:lstStyle/>
          <a:p>
            <a:r>
              <a:rPr lang="en-US" dirty="0">
                <a:solidFill>
                  <a:schemeClr val="accent2"/>
                </a:solidFill>
                <a:ea typeface="ＭＳ Ｐゴシック" charset="0"/>
                <a:cs typeface="ＭＳ Ｐゴシック" charset="0"/>
              </a:rPr>
              <a:t>Learning curve:</a:t>
            </a:r>
            <a:r>
              <a:rPr lang="en-US" dirty="0">
                <a:ea typeface="ＭＳ Ｐゴシック" charset="0"/>
                <a:cs typeface="ＭＳ Ｐゴシック" charset="0"/>
              </a:rPr>
              <a:t> % correct on test set as function of training set size</a:t>
            </a:r>
          </a:p>
          <a:p>
            <a:r>
              <a:rPr lang="en-US" dirty="0">
                <a:ea typeface="ＭＳ Ｐゴシック" charset="0"/>
                <a:cs typeface="ＭＳ Ｐゴシック" charset="0"/>
              </a:rPr>
              <a:t>Steeper curves are better</a:t>
            </a:r>
          </a:p>
          <a:p>
            <a:endParaRPr lang="en-US"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4"/>
          <a:stretch>
            <a:fillRect/>
          </a:stretch>
        </p:blipFill>
        <p:spPr>
          <a:xfrm>
            <a:off x="6304718" y="1705024"/>
            <a:ext cx="2153482" cy="18001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The effectiveness of ML algorithms varies de-pending on the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685800" y="1447800"/>
            <a:ext cx="7772400" cy="3810000"/>
          </a:xfrm>
        </p:spPr>
        <p:txBody>
          <a:bodyPr/>
          <a:lstStyle/>
          <a:p>
            <a:r>
              <a:rPr lang="en-US" sz="3200" dirty="0"/>
              <a:t>A </a:t>
            </a:r>
            <a:r>
              <a:rPr lang="en-US" sz="3200" dirty="0">
                <a:hlinkClick r:id="rId2"/>
              </a:rPr>
              <a:t>confusion matrix</a:t>
            </a:r>
            <a:r>
              <a:rPr lang="en-US" sz="3200" dirty="0"/>
              <a:t> can be a better way to show results</a:t>
            </a:r>
          </a:p>
          <a:p>
            <a:r>
              <a:rPr lang="en-US" sz="3200" dirty="0"/>
              <a:t>For binary classifiers it’s simple and is related to </a:t>
            </a:r>
            <a:r>
              <a:rPr lang="en-US" sz="3200" dirty="0">
                <a:hlinkClick r:id="rId3"/>
              </a:rPr>
              <a:t>type I and type II errors</a:t>
            </a:r>
            <a:r>
              <a:rPr lang="en-US" sz="3200" dirty="0"/>
              <a:t> (i.e., false positives and false negatives)</a:t>
            </a:r>
          </a:p>
          <a:p>
            <a:r>
              <a:rPr lang="en-US" sz="3200" dirty="0"/>
              <a:t>There may be different costs</a:t>
            </a:r>
            <a:br>
              <a:rPr lang="en-US" sz="3200" dirty="0"/>
            </a:br>
            <a:r>
              <a:rPr lang="en-US" sz="3200" dirty="0"/>
              <a:t>for each kind of error</a:t>
            </a:r>
          </a:p>
          <a:p>
            <a:r>
              <a:rPr lang="en-US" sz="3200" dirty="0"/>
              <a:t>So we need to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965378746"/>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r>
                        <a:rPr lang="en-US" dirty="0">
                          <a:latin typeface="Calibri"/>
                        </a:rPr>
                        <a:t>a/c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negative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predicted</a:t>
            </a:r>
          </a:p>
        </p:txBody>
      </p:sp>
      <p:sp>
        <p:nvSpPr>
          <p:cNvPr id="7" name="TextBox 6"/>
          <p:cNvSpPr txBox="1"/>
          <p:nvPr/>
        </p:nvSpPr>
        <p:spPr>
          <a:xfrm>
            <a:off x="5486400" y="4876800"/>
            <a:ext cx="553998" cy="1143000"/>
          </a:xfrm>
          <a:prstGeom prst="rect">
            <a:avLst/>
          </a:prstGeom>
          <a:noFill/>
        </p:spPr>
        <p:txBody>
          <a:bodyPr vert="vert270" wrap="square" rtlCol="0">
            <a:spAutoFit/>
          </a:bodyPr>
          <a:lstStyle/>
          <a:p>
            <a:pPr algn="ctr"/>
            <a:r>
              <a:rPr lang="en-US" dirty="0">
                <a:latin typeface="Calibri"/>
              </a:rPr>
              <a:t>actual</a:t>
            </a:r>
          </a:p>
        </p:txBody>
      </p:sp>
    </p:spTree>
    <p:extLst>
      <p:ext uri="{BB962C8B-B14F-4D97-AF65-F5344CB8AC3E}">
        <p14:creationId xmlns:p14="http://schemas.microsoft.com/office/powerpoint/2010/main" val="26322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38100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581400" y="3725333"/>
            <a:ext cx="2819400" cy="461665"/>
          </a:xfrm>
          <a:prstGeom prst="rect">
            <a:avLst/>
          </a:prstGeom>
          <a:noFill/>
        </p:spPr>
        <p:txBody>
          <a:bodyPr wrap="square" rtlCol="0">
            <a:spAutoFit/>
          </a:bodyPr>
          <a:lstStyle/>
          <a:p>
            <a:pPr algn="ctr"/>
            <a:r>
              <a:rPr lang="en-US" dirty="0">
                <a:latin typeface="Calibri"/>
              </a:rPr>
              <a:t>predicted</a:t>
            </a:r>
          </a:p>
        </p:txBody>
      </p:sp>
      <p:sp>
        <p:nvSpPr>
          <p:cNvPr id="7" name="TextBox 6"/>
          <p:cNvSpPr txBox="1"/>
          <p:nvPr/>
        </p:nvSpPr>
        <p:spPr>
          <a:xfrm>
            <a:off x="1828800" y="4715933"/>
            <a:ext cx="553998" cy="1295400"/>
          </a:xfrm>
          <a:prstGeom prst="rect">
            <a:avLst/>
          </a:prstGeom>
          <a:noFill/>
        </p:spPr>
        <p:txBody>
          <a:bodyPr vert="vert270" wrap="square" rtlCol="0">
            <a:spAutoFit/>
          </a:bodyPr>
          <a:lstStyle/>
          <a:p>
            <a:pPr algn="ctr"/>
            <a:r>
              <a:rPr lang="en-US" dirty="0">
                <a:latin typeface="Calibri"/>
              </a:rPr>
              <a:t>actual</a:t>
            </a:r>
          </a:p>
        </p:txBody>
      </p:sp>
      <p:graphicFrame>
        <p:nvGraphicFramePr>
          <p:cNvPr id="4" name="Table 3"/>
          <p:cNvGraphicFramePr>
            <a:graphicFrameLocks noGrp="1"/>
          </p:cNvGraphicFramePr>
          <p:nvPr>
            <p:extLst>
              <p:ext uri="{D42A27DB-BD31-4B8C-83A1-F6EECF244321}">
                <p14:modId xmlns:p14="http://schemas.microsoft.com/office/powerpoint/2010/main" val="1847791070"/>
              </p:ext>
            </p:extLst>
          </p:nvPr>
        </p:nvGraphicFramePr>
        <p:xfrm>
          <a:off x="2438400" y="4191000"/>
          <a:ext cx="3962399"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669107">
                  <a:extLst>
                    <a:ext uri="{9D8B030D-6E8A-4147-A177-3AD203B41FA5}">
                      <a16:colId xmlns:a16="http://schemas.microsoft.com/office/drawing/2014/main" val="20001"/>
                    </a:ext>
                  </a:extLst>
                </a:gridCol>
                <a:gridCol w="89075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11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1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a:latin typeface="Berlin Sans FB Demi"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that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A\P</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5800" y="1524000"/>
            <a:ext cx="7848600" cy="5029200"/>
          </a:xfrm>
        </p:spPr>
        <p:txBody>
          <a:bodyPr/>
          <a:lstStyle/>
          <a:p>
            <a:r>
              <a:rPr lang="en-US" sz="3200" dirty="0"/>
              <a:t>High sensitivity: few false negatives</a:t>
            </a:r>
          </a:p>
          <a:p>
            <a:r>
              <a:rPr lang="en-US" sz="3200" dirty="0"/>
              <a:t>High specificity: few false positives</a:t>
            </a:r>
          </a:p>
          <a:p>
            <a:r>
              <a:rPr lang="en-US" sz="3200" dirty="0"/>
              <a:t>TSA security scenario:</a:t>
            </a:r>
          </a:p>
          <a:p>
            <a:pPr lvl="1"/>
            <a:r>
              <a:rPr lang="en-US" sz="2800" dirty="0"/>
              <a:t>metal scanners set for low specificity (e.g., trigger on keys) to reduce risk of missing dangerous objects</a:t>
            </a:r>
          </a:p>
          <a:p>
            <a:pPr lvl="1"/>
            <a:r>
              <a:rPr lang="en-US" sz="2800" dirty="0"/>
              <a:t>result is high sensitivity overall</a:t>
            </a:r>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4478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tuples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tuples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a:t>In general, increasing one causes the other to decrease</a:t>
            </a:r>
          </a:p>
          <a:p>
            <a:pPr marL="287338" indent="-287338">
              <a:lnSpc>
                <a:spcPct val="90000"/>
              </a:lnSpc>
            </a:pPr>
            <a:r>
              <a:rPr lang="en-US" sz="3200" dirty="0"/>
              <a:t>Studying the precision recall curve is informative</a:t>
            </a:r>
          </a:p>
          <a:p>
            <a:endParaRPr lang="en-US" sz="3200" dirty="0"/>
          </a:p>
        </p:txBody>
      </p:sp>
      <p:pic>
        <p:nvPicPr>
          <p:cNvPr id="4" name="Picture 3"/>
          <p:cNvPicPr>
            <a:picLocks noChangeAspect="1"/>
          </p:cNvPicPr>
          <p:nvPr/>
        </p:nvPicPr>
        <p:blipFill>
          <a:blip r:embed="rId2"/>
          <a:stretch>
            <a:fillRect/>
          </a:stretch>
        </p:blipFill>
        <p:spPr>
          <a:xfrm>
            <a:off x="3285067" y="2980267"/>
            <a:ext cx="4902200" cy="3558048"/>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Tree>
    <p:extLst>
      <p:ext uri="{BB962C8B-B14F-4D97-AF65-F5344CB8AC3E}">
        <p14:creationId xmlns:p14="http://schemas.microsoft.com/office/powerpoint/2010/main" val="55826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a:t>F1 measure</a:t>
            </a:r>
          </a:p>
        </p:txBody>
      </p:sp>
      <p:sp>
        <p:nvSpPr>
          <p:cNvPr id="3" name="Content Placeholder 2"/>
          <p:cNvSpPr>
            <a:spLocks noGrp="1"/>
          </p:cNvSpPr>
          <p:nvPr>
            <p:ph idx="1"/>
          </p:nvPr>
        </p:nvSpPr>
        <p:spPr>
          <a:xfrm>
            <a:off x="609600" y="1676400"/>
            <a:ext cx="8077200" cy="2743200"/>
          </a:xfrm>
        </p:spPr>
        <p:txBody>
          <a:bodyPr/>
          <a:lstStyle/>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48"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058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N</a:t>
            </a:r>
          </a:p>
        </p:txBody>
      </p:sp>
      <p:sp>
        <p:nvSpPr>
          <p:cNvPr id="3" name="Content Placeholder 2"/>
          <p:cNvSpPr>
            <a:spLocks noGrp="1"/>
          </p:cNvSpPr>
          <p:nvPr>
            <p:ph idx="1"/>
          </p:nvPr>
        </p:nvSpPr>
        <p:spPr>
          <a:xfrm>
            <a:off x="685800" y="1752600"/>
            <a:ext cx="7772400" cy="4876800"/>
          </a:xfrm>
        </p:spPr>
        <p:txBody>
          <a:bodyPr/>
          <a:lstStyle/>
          <a:p>
            <a:r>
              <a:rPr lang="en-US" sz="3200" dirty="0"/>
              <a:t>Ranking tasks return a set of results ordered from best to worst</a:t>
            </a:r>
          </a:p>
          <a:p>
            <a:pPr lvl="1"/>
            <a:r>
              <a:rPr lang="en-US" sz="2800" dirty="0"/>
              <a:t>E.g., documents about “</a:t>
            </a:r>
            <a:r>
              <a:rPr lang="en-US" sz="2800" dirty="0" err="1"/>
              <a:t>barack</a:t>
            </a:r>
            <a:r>
              <a:rPr lang="en-US" sz="2800" dirty="0"/>
              <a:t> </a:t>
            </a:r>
            <a:r>
              <a:rPr lang="en-US" sz="2800" dirty="0" err="1"/>
              <a:t>obama</a:t>
            </a:r>
            <a:r>
              <a:rPr lang="en-US" sz="2800" dirty="0"/>
              <a:t>”</a:t>
            </a:r>
          </a:p>
          <a:p>
            <a:pPr lvl="1"/>
            <a:r>
              <a:rPr lang="en-US" sz="2800" dirty="0"/>
              <a:t>Types for “Barack Obama”</a:t>
            </a:r>
          </a:p>
          <a:p>
            <a:r>
              <a:rPr lang="en-US" sz="3200" dirty="0">
                <a:hlinkClick r:id="rId2"/>
              </a:rPr>
              <a:t>Learning to rank</a:t>
            </a:r>
            <a:r>
              <a:rPr lang="en-US" sz="3200" dirty="0"/>
              <a:t> systems can do this using a variety of algorithms (including SVM)</a:t>
            </a:r>
          </a:p>
          <a:p>
            <a:r>
              <a:rPr lang="en-US" sz="3200" dirty="0"/>
              <a:t>Precision at N is the fraction of top N answers that are correct</a:t>
            </a:r>
          </a:p>
          <a:p>
            <a:endParaRPr lang="en-US" sz="3200" dirty="0"/>
          </a:p>
        </p:txBody>
      </p:sp>
    </p:spTree>
    <p:extLst>
      <p:ext uri="{BB962C8B-B14F-4D97-AF65-F5344CB8AC3E}">
        <p14:creationId xmlns:p14="http://schemas.microsoft.com/office/powerpoint/2010/main" val="117616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457200" y="1447800"/>
            <a:ext cx="85344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a:t>
            </a:r>
          </a:p>
          <a:p>
            <a:pPr marL="576263" lvl="1" indent="-339725">
              <a:buFontTx/>
              <a:buNone/>
            </a:pPr>
            <a:r>
              <a:rPr lang="en-US" sz="3200" dirty="0">
                <a:ea typeface="ＭＳ Ｐゴシック" charset="0"/>
              </a:rPr>
              <a:t>2. Randomly divide collection into two disjoint sets:  </a:t>
            </a:r>
            <a:r>
              <a:rPr lang="en-US" sz="3200" i="1" dirty="0">
                <a:ea typeface="ＭＳ Ｐゴシック" charset="0"/>
              </a:rPr>
              <a:t>training</a:t>
            </a:r>
            <a:r>
              <a:rPr lang="en-US" sz="3200" dirty="0">
                <a:ea typeface="ＭＳ Ｐゴシック" charset="0"/>
              </a:rPr>
              <a:t> and </a:t>
            </a:r>
            <a:r>
              <a:rPr lang="en-US" sz="3200" i="1" dirty="0">
                <a:ea typeface="ＭＳ Ｐゴシック" charset="0"/>
              </a:rPr>
              <a:t>test</a:t>
            </a:r>
          </a:p>
          <a:p>
            <a:pPr marL="576263" lvl="1" indent="-339725">
              <a:buFontTx/>
              <a:buNone/>
            </a:pPr>
            <a:r>
              <a:rPr lang="en-US" sz="3200" dirty="0">
                <a:ea typeface="ＭＳ Ｐゴシック" charset="0"/>
              </a:rPr>
              <a:t>3. Apply learning algorithm to training set giving hypothesis H</a:t>
            </a:r>
          </a:p>
          <a:p>
            <a:pPr marL="576263" lvl="1" indent="-339725">
              <a:buFontTx/>
              <a:buNone/>
            </a:pPr>
            <a:r>
              <a:rPr lang="en-US" sz="3200" dirty="0">
                <a:ea typeface="ＭＳ Ｐゴシック" charset="0"/>
              </a:rPr>
              <a:t>4. Measure performance of H </a:t>
            </a:r>
            <a:r>
              <a:rPr lang="en-US" sz="3200" dirty="0" err="1">
                <a:ea typeface="ＭＳ Ｐゴシック" charset="0"/>
              </a:rPr>
              <a:t>w.r.t</a:t>
            </a:r>
            <a:r>
              <a:rPr lang="en-US" sz="3200" dirty="0">
                <a:ea typeface="ＭＳ Ｐゴシック" charset="0"/>
              </a:rPr>
              <a:t>. test set</a:t>
            </a:r>
          </a:p>
          <a:p>
            <a:pPr marL="457200" lvl="1" indent="-338138">
              <a:buFontTx/>
              <a:buNone/>
            </a:pPr>
            <a:endParaRPr lang="en-US" sz="3200" dirty="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a:ea typeface="ＭＳ Ｐゴシック" charset="0"/>
                <a:cs typeface="ＭＳ Ｐゴシック" charset="0"/>
              </a:rPr>
              <a:t>Important: keep the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(3)</a:t>
            </a:r>
          </a:p>
        </p:txBody>
      </p:sp>
      <p:sp>
        <p:nvSpPr>
          <p:cNvPr id="124930" name="Rectangle 3"/>
          <p:cNvSpPr>
            <a:spLocks noGrp="1" noChangeArrowheads="1"/>
          </p:cNvSpPr>
          <p:nvPr>
            <p:ph type="body" idx="1"/>
          </p:nvPr>
        </p:nvSpPr>
        <p:spPr>
          <a:xfrm>
            <a:off x="304800" y="1143000"/>
            <a:ext cx="8305800" cy="5105400"/>
          </a:xfrm>
        </p:spPr>
        <p:txBody>
          <a:bodyPr/>
          <a:lstStyle/>
          <a:p>
            <a:pPr marL="0" indent="0">
              <a:buNone/>
            </a:pPr>
            <a:r>
              <a:rPr lang="en-US" sz="3200" dirty="0">
                <a:ea typeface="ＭＳ Ｐゴシック" charset="0"/>
                <a:cs typeface="ＭＳ Ｐゴシック" charset="0"/>
              </a:rPr>
              <a:t>Common variation on methodology:</a:t>
            </a:r>
          </a:p>
          <a:p>
            <a:pPr marL="466725" lvl="1" indent="-344488">
              <a:buFontTx/>
              <a:buNone/>
            </a:pPr>
            <a:r>
              <a:rPr lang="en-US" sz="2800" dirty="0">
                <a:ea typeface="ＭＳ Ｐゴシック" charset="0"/>
              </a:rPr>
              <a:t>1. Collect large set of examples with correct classifications</a:t>
            </a:r>
          </a:p>
          <a:p>
            <a:pPr marL="466725" lvl="1" indent="-344488">
              <a:buFontTx/>
              <a:buNone/>
            </a:pPr>
            <a:r>
              <a:rPr lang="en-US" sz="2800" dirty="0">
                <a:ea typeface="ＭＳ Ｐゴシック" charset="0"/>
              </a:rPr>
              <a:t>2. Randomly divide collection into two disjoint sets: </a:t>
            </a:r>
            <a:r>
              <a:rPr lang="en-US" sz="2800" i="1" dirty="0">
                <a:ea typeface="ＭＳ Ｐゴシック" charset="0"/>
              </a:rPr>
              <a:t>developmen</a:t>
            </a:r>
            <a:r>
              <a:rPr lang="en-US" sz="2800" dirty="0">
                <a:ea typeface="ＭＳ Ｐゴシック" charset="0"/>
              </a:rPr>
              <a:t>t &amp; </a:t>
            </a:r>
            <a:r>
              <a:rPr lang="en-US" sz="2800" i="1" dirty="0">
                <a:ea typeface="ＭＳ Ｐゴシック" charset="0"/>
              </a:rPr>
              <a:t>test; </a:t>
            </a:r>
            <a:r>
              <a:rPr lang="en-US" sz="2800" dirty="0">
                <a:ea typeface="ＭＳ Ｐゴシック" charset="0"/>
              </a:rPr>
              <a:t>further divide development into </a:t>
            </a:r>
            <a:r>
              <a:rPr lang="en-US" sz="2800" i="1" dirty="0" err="1">
                <a:ea typeface="ＭＳ Ｐゴシック" charset="0"/>
              </a:rPr>
              <a:t>devtrain</a:t>
            </a:r>
            <a:r>
              <a:rPr lang="en-US" sz="2800" dirty="0">
                <a:ea typeface="ＭＳ Ｐゴシック" charset="0"/>
              </a:rPr>
              <a:t> &amp; </a:t>
            </a:r>
            <a:r>
              <a:rPr lang="en-US" sz="2800" i="1" dirty="0" err="1">
                <a:ea typeface="ＭＳ Ｐゴシック" charset="0"/>
              </a:rPr>
              <a:t>devtest</a:t>
            </a:r>
            <a:endParaRPr lang="en-US" sz="2800" i="1" dirty="0">
              <a:ea typeface="ＭＳ Ｐゴシック" charset="0"/>
            </a:endParaRPr>
          </a:p>
          <a:p>
            <a:pPr marL="466725" lvl="1" indent="-344488">
              <a:buFontTx/>
              <a:buNone/>
            </a:pPr>
            <a:r>
              <a:rPr lang="en-US" sz="2800" dirty="0">
                <a:ea typeface="ＭＳ Ｐゴシック" charset="0"/>
              </a:rPr>
              <a:t>3. Apply learning algorithm to </a:t>
            </a:r>
            <a:r>
              <a:rPr lang="en-US" sz="2800" i="1" dirty="0" err="1">
                <a:ea typeface="ＭＳ Ｐゴシック" charset="0"/>
              </a:rPr>
              <a:t>devtrain</a:t>
            </a:r>
            <a:r>
              <a:rPr lang="en-US" sz="2800" dirty="0">
                <a:ea typeface="ＭＳ Ｐゴシック" charset="0"/>
              </a:rPr>
              <a:t> set giving hypothesis H</a:t>
            </a:r>
          </a:p>
          <a:p>
            <a:pPr marL="466725" lvl="1" indent="-344488">
              <a:buFontTx/>
              <a:buNone/>
            </a:pPr>
            <a:r>
              <a:rPr lang="en-US" sz="2800" dirty="0">
                <a:ea typeface="ＭＳ Ｐゴシック" charset="0"/>
              </a:rPr>
              <a:t>4. Measure performance of H </a:t>
            </a:r>
            <a:r>
              <a:rPr lang="en-US" sz="2800" dirty="0" err="1">
                <a:ea typeface="ＭＳ Ｐゴシック" charset="0"/>
              </a:rPr>
              <a:t>w.r.t</a:t>
            </a:r>
            <a:r>
              <a:rPr lang="en-US" sz="2800" dirty="0">
                <a:ea typeface="ＭＳ Ｐゴシック" charset="0"/>
              </a:rPr>
              <a:t>. </a:t>
            </a:r>
            <a:r>
              <a:rPr lang="en-US" sz="2800" i="1" dirty="0" err="1">
                <a:ea typeface="ＭＳ Ｐゴシック" charset="0"/>
              </a:rPr>
              <a:t>devtest</a:t>
            </a:r>
            <a:r>
              <a:rPr lang="en-US" sz="2800" dirty="0">
                <a:ea typeface="ＭＳ Ｐゴシック" charset="0"/>
              </a:rPr>
              <a:t> set</a:t>
            </a:r>
          </a:p>
          <a:p>
            <a:pPr marL="466725" lvl="1" indent="-344488">
              <a:buFontTx/>
              <a:buNone/>
            </a:pPr>
            <a:r>
              <a:rPr lang="en-US" sz="2800" dirty="0">
                <a:ea typeface="ＭＳ Ｐゴシック" charset="0"/>
              </a:rPr>
              <a:t>5. Modify approach, repeat 3-4 as needed</a:t>
            </a:r>
          </a:p>
          <a:p>
            <a:pPr marL="466725" lvl="1" indent="-344488">
              <a:buFontTx/>
              <a:buNone/>
            </a:pPr>
            <a:r>
              <a:rPr lang="en-US" sz="2800" dirty="0">
                <a:ea typeface="ＭＳ Ｐゴシック" charset="0"/>
              </a:rPr>
              <a:t>6. Final test on </a:t>
            </a:r>
            <a:r>
              <a:rPr lang="en-US" sz="2800" i="1" dirty="0">
                <a:ea typeface="ＭＳ Ｐゴシック" charset="0"/>
              </a:rPr>
              <a:t>test</a:t>
            </a:r>
            <a:r>
              <a:rPr lang="en-US" sz="28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sp>
        <p:nvSpPr>
          <p:cNvPr id="2" name="Rectangle 1">
            <a:extLst>
              <a:ext uri="{FF2B5EF4-FFF2-40B4-BE49-F238E27FC236}">
                <a16:creationId xmlns:a16="http://schemas.microsoft.com/office/drawing/2014/main" id="{0C81B7DE-BBDD-F347-A043-C3E406ADA596}"/>
              </a:ext>
            </a:extLst>
          </p:cNvPr>
          <p:cNvSpPr/>
          <p:nvPr/>
        </p:nvSpPr>
        <p:spPr bwMode="auto">
          <a:xfrm>
            <a:off x="7595674" y="4579620"/>
            <a:ext cx="990600"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533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TEST</a:t>
            </a:r>
            <a:endParaRPr kumimoji="0" lang="en-US" sz="1600" b="0"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412230"/>
            <a:ext cx="807719" cy="2667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charset="0"/>
              </a:rPr>
              <a:t>devtrain</a:t>
            </a:r>
            <a:endParaRPr kumimoji="0" lang="en-US" sz="1400" b="0"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2667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charset="0"/>
              </a:rPr>
              <a:t>devtest</a:t>
            </a:r>
            <a:endParaRPr kumimoji="0" lang="en-US" sz="1400" b="0"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stCxn id="2" idx="2"/>
            <a:endCxn id="6" idx="0"/>
          </p:cNvCxnSpPr>
          <p:nvPr/>
        </p:nvCxnSpPr>
        <p:spPr bwMode="auto">
          <a:xfrm flipH="1">
            <a:off x="7556403" y="5113020"/>
            <a:ext cx="534571"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p:cNvCxnSpPr>
          <p:nvPr/>
        </p:nvCxnSpPr>
        <p:spPr bwMode="auto">
          <a:xfrm>
            <a:off x="7539842" y="6019800"/>
            <a:ext cx="546296" cy="37338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019800"/>
            <a:ext cx="599343" cy="392430"/>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7351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219200"/>
            <a:ext cx="8153400" cy="5257800"/>
          </a:xfrm>
        </p:spPr>
        <p:txBody>
          <a:bodyPr/>
          <a:lstStyle/>
          <a:p>
            <a:pPr marL="0" indent="0">
              <a:buFontTx/>
              <a:buNone/>
            </a:pPr>
            <a:r>
              <a:rPr lang="en-US" sz="3200" dirty="0" err="1">
                <a:ea typeface="ＭＳ Ｐゴシック" charset="0"/>
                <a:cs typeface="ＭＳ Ｐゴシック" charset="0"/>
              </a:rPr>
              <a:t>train_and_test</a:t>
            </a:r>
            <a:r>
              <a:rPr lang="en-US" sz="3200" dirty="0">
                <a:ea typeface="ＭＳ Ｐゴシック" charset="0"/>
                <a:cs typeface="ＭＳ Ｐゴシック" charset="0"/>
              </a:rPr>
              <a:t>(learner, data, start, end) 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the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19904</TotalTime>
  <Words>1493</Words>
  <Application>Microsoft Macintosh PowerPoint</Application>
  <PresentationFormat>On-screen Show (4:3)</PresentationFormat>
  <Paragraphs>228</Paragraphs>
  <Slides>29</Slides>
  <Notes>7</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Berlin Sans FB Demi</vt:lpstr>
      <vt:lpstr>Calibri</vt:lpstr>
      <vt:lpstr>Times New Roman</vt:lpstr>
      <vt:lpstr>Wingdings</vt:lpstr>
      <vt:lpstr>Blank Presentation</vt:lpstr>
      <vt:lpstr>Machine Learning: Methodology Chapter 18.1-18.3 </vt:lpstr>
      <vt:lpstr>http://archive.ics.uci.edu/ml</vt:lpstr>
      <vt:lpstr>PowerPoint Presentation</vt:lpstr>
      <vt:lpstr>Zoo data</vt:lpstr>
      <vt:lpstr>Zoo example</vt:lpstr>
      <vt:lpstr>Evaluation methodology (1)</vt:lpstr>
      <vt:lpstr>Evaluation methodology (2)</vt:lpstr>
      <vt:lpstr>Evaluation methodology (3)</vt:lpstr>
      <vt:lpstr>Zoo evaluation</vt:lpstr>
      <vt:lpstr>K-fold Cross Validation</vt:lpstr>
      <vt:lpstr>Zoo evaluation</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Precision and Recall</vt:lpstr>
      <vt:lpstr>Precision and Recall</vt:lpstr>
      <vt:lpstr>Precision and Recall</vt:lpstr>
      <vt:lpstr>F1 measure</vt:lpstr>
      <vt:lpstr>ROC Curve (1)</vt:lpstr>
      <vt:lpstr>ROC Curve (2)</vt:lpstr>
      <vt:lpstr>ROC Curve (3)</vt:lpstr>
      <vt:lpstr>ROC Curve (4)</vt:lpstr>
      <vt:lpstr>Precision at N</vt:lpstr>
    </vt:vector>
  </TitlesOfParts>
  <Company>UMBC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448</cp:revision>
  <cp:lastPrinted>2018-05-07T19:54:26Z</cp:lastPrinted>
  <dcterms:created xsi:type="dcterms:W3CDTF">2009-11-25T19:59:32Z</dcterms:created>
  <dcterms:modified xsi:type="dcterms:W3CDTF">2018-05-07T21:24:35Z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