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56" r:id="rId2"/>
    <p:sldId id="400" r:id="rId3"/>
    <p:sldId id="334" r:id="rId4"/>
    <p:sldId id="335" r:id="rId5"/>
    <p:sldId id="336" r:id="rId6"/>
    <p:sldId id="337" r:id="rId7"/>
    <p:sldId id="338" r:id="rId8"/>
    <p:sldId id="339" r:id="rId9"/>
    <p:sldId id="340" r:id="rId10"/>
    <p:sldId id="341" r:id="rId11"/>
    <p:sldId id="342" r:id="rId12"/>
    <p:sldId id="343" r:id="rId13"/>
    <p:sldId id="344" r:id="rId14"/>
    <p:sldId id="353" r:id="rId15"/>
    <p:sldId id="398" r:id="rId16"/>
    <p:sldId id="394" r:id="rId17"/>
    <p:sldId id="402" r:id="rId18"/>
    <p:sldId id="408" r:id="rId19"/>
    <p:sldId id="410" r:id="rId20"/>
    <p:sldId id="411" r:id="rId21"/>
    <p:sldId id="412" r:id="rId22"/>
    <p:sldId id="404" r:id="rId23"/>
    <p:sldId id="405" r:id="rId24"/>
    <p:sldId id="406" r:id="rId25"/>
    <p:sldId id="407" r:id="rId26"/>
  </p:sldIdLst>
  <p:sldSz cx="9144000" cy="6858000" type="screen4x3"/>
  <p:notesSz cx="9282113" cy="699135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00CC00"/>
    <a:srgbClr val="EAEAEA"/>
    <a:srgbClr val="DDDDD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p:restoredTop sz="94679"/>
  </p:normalViewPr>
  <p:slideViewPr>
    <p:cSldViewPr showGuides="1">
      <p:cViewPr varScale="1">
        <p:scale>
          <a:sx n="124" d="100"/>
          <a:sy n="124" d="100"/>
        </p:scale>
        <p:origin x="432"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9250" name="Rectangle 2"/>
          <p:cNvSpPr>
            <a:spLocks noGrp="1" noChangeArrowheads="1"/>
          </p:cNvSpPr>
          <p:nvPr>
            <p:ph type="hdr" sz="quarter"/>
          </p:nvPr>
        </p:nvSpPr>
        <p:spPr bwMode="auto">
          <a:xfrm>
            <a:off x="0"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12" charset="0"/>
                <a:ea typeface="+mn-ea"/>
                <a:cs typeface="+mn-cs"/>
              </a:defRPr>
            </a:lvl1pPr>
          </a:lstStyle>
          <a:p>
            <a:pPr>
              <a:defRPr/>
            </a:pPr>
            <a:endParaRPr lang="en-US" dirty="0">
              <a:latin typeface="Calibri"/>
            </a:endParaRPr>
          </a:p>
        </p:txBody>
      </p:sp>
      <p:sp>
        <p:nvSpPr>
          <p:cNvPr id="309251" name="Rectangle 3"/>
          <p:cNvSpPr>
            <a:spLocks noGrp="1" noChangeArrowheads="1"/>
          </p:cNvSpPr>
          <p:nvPr>
            <p:ph type="dt" sz="quarter" idx="1"/>
          </p:nvPr>
        </p:nvSpPr>
        <p:spPr bwMode="auto">
          <a:xfrm>
            <a:off x="5260975"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12" charset="0"/>
                <a:ea typeface="+mn-ea"/>
                <a:cs typeface="+mn-cs"/>
              </a:defRPr>
            </a:lvl1pPr>
          </a:lstStyle>
          <a:p>
            <a:pPr>
              <a:defRPr/>
            </a:pPr>
            <a:endParaRPr lang="en-US" dirty="0">
              <a:latin typeface="Calibri"/>
            </a:endParaRPr>
          </a:p>
        </p:txBody>
      </p:sp>
      <p:sp>
        <p:nvSpPr>
          <p:cNvPr id="309252" name="Rectangle 4"/>
          <p:cNvSpPr>
            <a:spLocks noGrp="1" noChangeArrowheads="1"/>
          </p:cNvSpPr>
          <p:nvPr>
            <p:ph type="ftr" sz="quarter" idx="2"/>
          </p:nvPr>
        </p:nvSpPr>
        <p:spPr bwMode="auto">
          <a:xfrm>
            <a:off x="0"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12" charset="0"/>
                <a:ea typeface="+mn-ea"/>
                <a:cs typeface="+mn-cs"/>
              </a:defRPr>
            </a:lvl1pPr>
          </a:lstStyle>
          <a:p>
            <a:pPr>
              <a:defRPr/>
            </a:pPr>
            <a:endParaRPr lang="en-US" dirty="0">
              <a:latin typeface="Calibri"/>
            </a:endParaRPr>
          </a:p>
        </p:txBody>
      </p:sp>
      <p:sp>
        <p:nvSpPr>
          <p:cNvPr id="309253" name="Rectangle 5"/>
          <p:cNvSpPr>
            <a:spLocks noGrp="1" noChangeArrowheads="1"/>
          </p:cNvSpPr>
          <p:nvPr>
            <p:ph type="sldNum" sz="quarter" idx="3"/>
          </p:nvPr>
        </p:nvSpPr>
        <p:spPr bwMode="auto">
          <a:xfrm>
            <a:off x="5260975"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23063C2-7FB8-9043-B863-3EC6DFAE0F5E}" type="slidenum">
              <a:rPr lang="en-US">
                <a:latin typeface="Calibri"/>
              </a:rPr>
              <a:pPr>
                <a:defRPr/>
              </a:pPr>
              <a:t>‹#›</a:t>
            </a:fld>
            <a:endParaRPr lang="en-US" dirty="0">
              <a:latin typeface="Calibri"/>
            </a:endParaRPr>
          </a:p>
        </p:txBody>
      </p:sp>
    </p:spTree>
    <p:extLst>
      <p:ext uri="{BB962C8B-B14F-4D97-AF65-F5344CB8AC3E}">
        <p14:creationId xmlns:p14="http://schemas.microsoft.com/office/powerpoint/2010/main" val="34057697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p:cNvSpPr>
            <a:spLocks noGrp="1" noChangeArrowheads="1"/>
          </p:cNvSpPr>
          <p:nvPr>
            <p:ph type="hdr" sz="quarter"/>
          </p:nvPr>
        </p:nvSpPr>
        <p:spPr bwMode="auto">
          <a:xfrm>
            <a:off x="0"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a:ea typeface="+mn-ea"/>
                <a:cs typeface="+mn-cs"/>
              </a:defRPr>
            </a:lvl1pPr>
          </a:lstStyle>
          <a:p>
            <a:pPr>
              <a:defRPr/>
            </a:pPr>
            <a:endParaRPr lang="en-US" dirty="0"/>
          </a:p>
        </p:txBody>
      </p:sp>
      <p:sp>
        <p:nvSpPr>
          <p:cNvPr id="212995" name="Rectangle 3"/>
          <p:cNvSpPr>
            <a:spLocks noGrp="1" noChangeArrowheads="1"/>
          </p:cNvSpPr>
          <p:nvPr>
            <p:ph type="dt" idx="1"/>
          </p:nvPr>
        </p:nvSpPr>
        <p:spPr bwMode="auto">
          <a:xfrm>
            <a:off x="5260975" y="0"/>
            <a:ext cx="4046538" cy="344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a:ea typeface="+mn-ea"/>
                <a:cs typeface="+mn-cs"/>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2843213" y="515938"/>
            <a:ext cx="3519487" cy="2640012"/>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12997" name="Rectangle 5"/>
          <p:cNvSpPr>
            <a:spLocks noGrp="1" noChangeArrowheads="1"/>
          </p:cNvSpPr>
          <p:nvPr>
            <p:ph type="body" sz="quarter" idx="3"/>
          </p:nvPr>
        </p:nvSpPr>
        <p:spPr bwMode="auto">
          <a:xfrm>
            <a:off x="1214438" y="3328988"/>
            <a:ext cx="6878637" cy="315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212998" name="Rectangle 6"/>
          <p:cNvSpPr>
            <a:spLocks noGrp="1" noChangeArrowheads="1"/>
          </p:cNvSpPr>
          <p:nvPr>
            <p:ph type="ftr" sz="quarter" idx="4"/>
          </p:nvPr>
        </p:nvSpPr>
        <p:spPr bwMode="auto">
          <a:xfrm>
            <a:off x="0"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a:ea typeface="+mn-ea"/>
                <a:cs typeface="+mn-cs"/>
              </a:defRPr>
            </a:lvl1pPr>
          </a:lstStyle>
          <a:p>
            <a:pPr>
              <a:defRPr/>
            </a:pPr>
            <a:endParaRPr lang="en-US" dirty="0"/>
          </a:p>
        </p:txBody>
      </p:sp>
      <p:sp>
        <p:nvSpPr>
          <p:cNvPr id="212999" name="Rectangle 7"/>
          <p:cNvSpPr>
            <a:spLocks noGrp="1" noChangeArrowheads="1"/>
          </p:cNvSpPr>
          <p:nvPr>
            <p:ph type="sldNum" sz="quarter" idx="5"/>
          </p:nvPr>
        </p:nvSpPr>
        <p:spPr bwMode="auto">
          <a:xfrm>
            <a:off x="5260975" y="6657975"/>
            <a:ext cx="4046538" cy="344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a:defRPr>
            </a:lvl1pPr>
          </a:lstStyle>
          <a:p>
            <a:pPr>
              <a:defRPr/>
            </a:pPr>
            <a:fld id="{E5F2CAAE-8D7E-3049-AA7B-5E6F80170752}" type="slidenum">
              <a:rPr lang="en-US" smtClean="0"/>
              <a:pPr>
                <a:defRPr/>
              </a:pPr>
              <a:t>‹#›</a:t>
            </a:fld>
            <a:endParaRPr lang="en-US" dirty="0"/>
          </a:p>
        </p:txBody>
      </p:sp>
    </p:spTree>
    <p:extLst>
      <p:ext uri="{BB962C8B-B14F-4D97-AF65-F5344CB8AC3E}">
        <p14:creationId xmlns:p14="http://schemas.microsoft.com/office/powerpoint/2010/main" val="42007412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Calibri"/>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Calibri"/>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Calibri"/>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Calibri"/>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a:spcBef>
                <a:spcPct val="0"/>
              </a:spcBef>
            </a:pPr>
            <a:endParaRPr lang="en-US">
              <a:ea typeface="ＭＳ Ｐゴシック" charset="0"/>
              <a:cs typeface="ＭＳ Ｐゴシック" charset="0"/>
            </a:endParaRPr>
          </a:p>
        </p:txBody>
      </p:sp>
      <p:sp>
        <p:nvSpPr>
          <p:cNvPr id="1843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AEB19FA3-FA18-BF43-B243-44C51E6CB063}" type="slidenum">
              <a:rPr lang="en-US" sz="1200">
                <a:latin typeface="Calibri"/>
              </a:rPr>
              <a:pPr/>
              <a:t>2</a:t>
            </a:fld>
            <a:endParaRPr lang="en-US" sz="1200" dirty="0">
              <a:latin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D044F7CB-B480-7149-8EE6-39ABE2E949D9}" type="slidenum">
              <a:rPr lang="en-US" sz="1200">
                <a:latin typeface="Calibri"/>
              </a:rPr>
              <a:pPr/>
              <a:t>11</a:t>
            </a:fld>
            <a:endParaRPr lang="en-US" sz="1200" dirty="0">
              <a:latin typeface="Calibri"/>
            </a:endParaRPr>
          </a:p>
        </p:txBody>
      </p:sp>
      <p:sp>
        <p:nvSpPr>
          <p:cNvPr id="36867" name="Text Box 1"/>
          <p:cNvSpPr>
            <a:spLocks noGrp="1" noRot="1" noChangeAspect="1" noChangeArrowheads="1"/>
          </p:cNvSpPr>
          <p:nvPr>
            <p:ph type="sldImg"/>
          </p:nvPr>
        </p:nvSpPr>
        <p:spPr>
          <a:xfrm>
            <a:off x="2894013" y="525463"/>
            <a:ext cx="3495675" cy="2620962"/>
          </a:xfrm>
          <a:solidFill>
            <a:srgbClr val="FFFFFF"/>
          </a:solidFill>
          <a:ln/>
        </p:spPr>
      </p:sp>
      <p:sp>
        <p:nvSpPr>
          <p:cNvPr id="36868" name="Text Box 2"/>
          <p:cNvSpPr>
            <a:spLocks noGrp="1" noChangeArrowheads="1"/>
          </p:cNvSpPr>
          <p:nvPr>
            <p:ph type="body" idx="1"/>
          </p:nvPr>
        </p:nvSpPr>
        <p:spPr>
          <a:xfrm>
            <a:off x="931863" y="3321050"/>
            <a:ext cx="7421562" cy="32162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4B102EE8-7068-1046-A28A-8FBDB471B3BF}" type="slidenum">
              <a:rPr lang="en-US" sz="1200">
                <a:latin typeface="Calibri"/>
              </a:rPr>
              <a:pPr/>
              <a:t>12</a:t>
            </a:fld>
            <a:endParaRPr lang="en-US" sz="1200" dirty="0">
              <a:latin typeface="Calibri"/>
            </a:endParaRPr>
          </a:p>
        </p:txBody>
      </p:sp>
      <p:sp>
        <p:nvSpPr>
          <p:cNvPr id="38915" name="Text Box 1"/>
          <p:cNvSpPr>
            <a:spLocks noGrp="1" noRot="1" noChangeAspect="1" noChangeArrowheads="1"/>
          </p:cNvSpPr>
          <p:nvPr>
            <p:ph type="sldImg"/>
          </p:nvPr>
        </p:nvSpPr>
        <p:spPr>
          <a:xfrm>
            <a:off x="2894013" y="525463"/>
            <a:ext cx="3495675" cy="2620962"/>
          </a:xfrm>
          <a:solidFill>
            <a:srgbClr val="FFFFFF"/>
          </a:solidFill>
          <a:ln/>
        </p:spPr>
      </p:sp>
      <p:sp>
        <p:nvSpPr>
          <p:cNvPr id="38916" name="Text Box 2"/>
          <p:cNvSpPr>
            <a:spLocks noGrp="1" noChangeArrowheads="1"/>
          </p:cNvSpPr>
          <p:nvPr>
            <p:ph type="body" idx="1"/>
          </p:nvPr>
        </p:nvSpPr>
        <p:spPr>
          <a:xfrm>
            <a:off x="931863" y="3321050"/>
            <a:ext cx="7421562" cy="32162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371FD521-F32E-E04B-9E79-B6B9FAAD7E4C}" type="slidenum">
              <a:rPr lang="en-US" sz="1200">
                <a:latin typeface="Calibri"/>
              </a:rPr>
              <a:pPr/>
              <a:t>13</a:t>
            </a:fld>
            <a:endParaRPr lang="en-US" sz="1200" dirty="0">
              <a:latin typeface="Calibri"/>
            </a:endParaRPr>
          </a:p>
        </p:txBody>
      </p:sp>
      <p:sp>
        <p:nvSpPr>
          <p:cNvPr id="40963" name="Text Box 1"/>
          <p:cNvSpPr>
            <a:spLocks noGrp="1" noRot="1" noChangeAspect="1" noChangeArrowheads="1"/>
          </p:cNvSpPr>
          <p:nvPr>
            <p:ph type="sldImg"/>
          </p:nvPr>
        </p:nvSpPr>
        <p:spPr>
          <a:xfrm>
            <a:off x="2894013" y="525463"/>
            <a:ext cx="3495675" cy="2620962"/>
          </a:xfrm>
          <a:solidFill>
            <a:srgbClr val="FFFFFF"/>
          </a:solidFill>
          <a:ln/>
        </p:spPr>
      </p:sp>
      <p:sp>
        <p:nvSpPr>
          <p:cNvPr id="40964" name="Text Box 2"/>
          <p:cNvSpPr>
            <a:spLocks noGrp="1" noChangeArrowheads="1"/>
          </p:cNvSpPr>
          <p:nvPr>
            <p:ph type="body" idx="1"/>
          </p:nvPr>
        </p:nvSpPr>
        <p:spPr>
          <a:xfrm>
            <a:off x="931863" y="3321050"/>
            <a:ext cx="7421562" cy="32162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AD4C1CBF-05AB-3346-9A6C-0A80D3A5C04A}" type="slidenum">
              <a:rPr lang="en-US" sz="1200">
                <a:latin typeface="Calibri"/>
              </a:rPr>
              <a:pPr/>
              <a:t>14</a:t>
            </a:fld>
            <a:endParaRPr lang="en-US" sz="1200" dirty="0">
              <a:latin typeface="Calibri"/>
            </a:endParaRPr>
          </a:p>
        </p:txBody>
      </p:sp>
      <p:sp>
        <p:nvSpPr>
          <p:cNvPr id="43011" name="Text Box 1"/>
          <p:cNvSpPr>
            <a:spLocks noGrp="1" noRot="1" noChangeAspect="1" noChangeArrowheads="1"/>
          </p:cNvSpPr>
          <p:nvPr>
            <p:ph type="sldImg"/>
          </p:nvPr>
        </p:nvSpPr>
        <p:spPr>
          <a:xfrm>
            <a:off x="2894013" y="525463"/>
            <a:ext cx="3495675" cy="2620962"/>
          </a:xfrm>
          <a:solidFill>
            <a:srgbClr val="FFFFFF"/>
          </a:solidFill>
          <a:ln/>
        </p:spPr>
      </p:sp>
      <p:sp>
        <p:nvSpPr>
          <p:cNvPr id="43012" name="Text Box 2"/>
          <p:cNvSpPr>
            <a:spLocks noGrp="1" noChangeArrowheads="1"/>
          </p:cNvSpPr>
          <p:nvPr>
            <p:ph type="body" idx="1"/>
          </p:nvPr>
        </p:nvSpPr>
        <p:spPr>
          <a:xfrm>
            <a:off x="931863" y="3321050"/>
            <a:ext cx="7421562" cy="32162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30859863-ED4D-FB4C-8011-781CF3F55143}" type="slidenum">
              <a:rPr lang="en-US" sz="1200">
                <a:latin typeface="Calibri"/>
              </a:rPr>
              <a:pPr/>
              <a:t>16</a:t>
            </a:fld>
            <a:endParaRPr lang="en-US" sz="1200" dirty="0">
              <a:latin typeface="Calibri"/>
            </a:endParaRPr>
          </a:p>
        </p:txBody>
      </p:sp>
      <p:sp>
        <p:nvSpPr>
          <p:cNvPr id="46083" name="Text Box 1"/>
          <p:cNvSpPr>
            <a:spLocks noGrp="1" noRot="1" noChangeAspect="1" noChangeArrowheads="1"/>
          </p:cNvSpPr>
          <p:nvPr>
            <p:ph type="sldImg"/>
          </p:nvPr>
        </p:nvSpPr>
        <p:spPr>
          <a:xfrm>
            <a:off x="2894013" y="525463"/>
            <a:ext cx="3495675" cy="2620962"/>
          </a:xfrm>
          <a:solidFill>
            <a:srgbClr val="FFFFFF"/>
          </a:solidFill>
          <a:ln/>
        </p:spPr>
      </p:sp>
      <p:sp>
        <p:nvSpPr>
          <p:cNvPr id="46084" name="Text Box 2"/>
          <p:cNvSpPr>
            <a:spLocks noGrp="1" noChangeArrowheads="1"/>
          </p:cNvSpPr>
          <p:nvPr>
            <p:ph type="body" idx="1"/>
          </p:nvPr>
        </p:nvSpPr>
        <p:spPr>
          <a:xfrm>
            <a:off x="931863" y="3321050"/>
            <a:ext cx="7421562" cy="32162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B6217C16-7992-D54A-876B-52BCD4090932}" type="slidenum">
              <a:rPr lang="en-US" sz="1200">
                <a:latin typeface="Calibri"/>
              </a:rPr>
              <a:pPr/>
              <a:t>3</a:t>
            </a:fld>
            <a:endParaRPr lang="en-US" sz="1200" dirty="0">
              <a:latin typeface="Calibri"/>
            </a:endParaRPr>
          </a:p>
        </p:txBody>
      </p:sp>
      <p:sp>
        <p:nvSpPr>
          <p:cNvPr id="20483" name="Text Box 1"/>
          <p:cNvSpPr>
            <a:spLocks noGrp="1" noRot="1" noChangeAspect="1" noChangeArrowheads="1"/>
          </p:cNvSpPr>
          <p:nvPr>
            <p:ph type="sldImg"/>
          </p:nvPr>
        </p:nvSpPr>
        <p:spPr>
          <a:xfrm>
            <a:off x="2894013" y="525463"/>
            <a:ext cx="3495675" cy="2620962"/>
          </a:xfrm>
          <a:solidFill>
            <a:srgbClr val="FFFFFF"/>
          </a:solidFill>
          <a:ln/>
        </p:spPr>
      </p:sp>
      <p:sp>
        <p:nvSpPr>
          <p:cNvPr id="20484" name="Text Box 2"/>
          <p:cNvSpPr>
            <a:spLocks noGrp="1" noChangeArrowheads="1"/>
          </p:cNvSpPr>
          <p:nvPr>
            <p:ph type="body" idx="1"/>
          </p:nvPr>
        </p:nvSpPr>
        <p:spPr>
          <a:xfrm>
            <a:off x="931863" y="3321050"/>
            <a:ext cx="7421562" cy="32162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3D3C20B6-E2CE-854C-A5B9-3AE3A3802FC7}" type="slidenum">
              <a:rPr lang="en-US" sz="1200">
                <a:latin typeface="Calibri"/>
              </a:rPr>
              <a:pPr/>
              <a:t>4</a:t>
            </a:fld>
            <a:endParaRPr lang="en-US" sz="1200" dirty="0">
              <a:latin typeface="Calibri"/>
            </a:endParaRPr>
          </a:p>
        </p:txBody>
      </p:sp>
      <p:sp>
        <p:nvSpPr>
          <p:cNvPr id="22531" name="Text Box 1"/>
          <p:cNvSpPr>
            <a:spLocks noGrp="1" noRot="1" noChangeAspect="1" noChangeArrowheads="1"/>
          </p:cNvSpPr>
          <p:nvPr>
            <p:ph type="sldImg"/>
          </p:nvPr>
        </p:nvSpPr>
        <p:spPr>
          <a:xfrm>
            <a:off x="2894013" y="525463"/>
            <a:ext cx="3495675" cy="2620962"/>
          </a:xfrm>
          <a:solidFill>
            <a:srgbClr val="FFFFFF"/>
          </a:solidFill>
          <a:ln/>
        </p:spPr>
      </p:sp>
      <p:sp>
        <p:nvSpPr>
          <p:cNvPr id="22532" name="Text Box 2"/>
          <p:cNvSpPr>
            <a:spLocks noGrp="1" noChangeArrowheads="1"/>
          </p:cNvSpPr>
          <p:nvPr>
            <p:ph type="body" idx="1"/>
          </p:nvPr>
        </p:nvSpPr>
        <p:spPr>
          <a:xfrm>
            <a:off x="931863" y="3321050"/>
            <a:ext cx="7421562" cy="32162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984D44E7-062B-5146-B3C3-7872234CA9FE}" type="slidenum">
              <a:rPr lang="en-US" sz="1200">
                <a:latin typeface="Calibri"/>
              </a:rPr>
              <a:pPr/>
              <a:t>5</a:t>
            </a:fld>
            <a:endParaRPr lang="en-US" sz="1200" dirty="0">
              <a:latin typeface="Calibri"/>
            </a:endParaRPr>
          </a:p>
        </p:txBody>
      </p:sp>
      <p:sp>
        <p:nvSpPr>
          <p:cNvPr id="24579" name="Text Box 1"/>
          <p:cNvSpPr>
            <a:spLocks noGrp="1" noRot="1" noChangeAspect="1" noChangeArrowheads="1"/>
          </p:cNvSpPr>
          <p:nvPr>
            <p:ph type="sldImg"/>
          </p:nvPr>
        </p:nvSpPr>
        <p:spPr>
          <a:xfrm>
            <a:off x="2894013" y="525463"/>
            <a:ext cx="3495675" cy="2620962"/>
          </a:xfrm>
          <a:solidFill>
            <a:srgbClr val="FFFFFF"/>
          </a:solidFill>
          <a:ln/>
        </p:spPr>
      </p:sp>
      <p:sp>
        <p:nvSpPr>
          <p:cNvPr id="24580" name="Text Box 2"/>
          <p:cNvSpPr>
            <a:spLocks noGrp="1" noChangeArrowheads="1"/>
          </p:cNvSpPr>
          <p:nvPr>
            <p:ph type="body" idx="1"/>
          </p:nvPr>
        </p:nvSpPr>
        <p:spPr>
          <a:xfrm>
            <a:off x="931863" y="3321050"/>
            <a:ext cx="7421562" cy="32162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r>
              <a:rPr lang="en-US">
                <a:ea typeface="ＭＳ Ｐゴシック" charset="0"/>
                <a:cs typeface="ＭＳ Ｐゴシック" charset="0"/>
              </a:rPr>
              <a:t>q</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C19D6B76-F149-CA48-B05F-60CC50070268}" type="slidenum">
              <a:rPr lang="en-US" sz="1200">
                <a:latin typeface="Calibri"/>
              </a:rPr>
              <a:pPr/>
              <a:t>6</a:t>
            </a:fld>
            <a:endParaRPr lang="en-US" sz="1200" dirty="0">
              <a:latin typeface="Calibri"/>
            </a:endParaRPr>
          </a:p>
        </p:txBody>
      </p:sp>
      <p:sp>
        <p:nvSpPr>
          <p:cNvPr id="26627" name="Text Box 1"/>
          <p:cNvSpPr>
            <a:spLocks noGrp="1" noRot="1" noChangeAspect="1" noChangeArrowheads="1"/>
          </p:cNvSpPr>
          <p:nvPr>
            <p:ph type="sldImg"/>
          </p:nvPr>
        </p:nvSpPr>
        <p:spPr>
          <a:xfrm>
            <a:off x="2894013" y="525463"/>
            <a:ext cx="3495675" cy="2620962"/>
          </a:xfrm>
          <a:solidFill>
            <a:srgbClr val="FFFFFF"/>
          </a:solidFill>
          <a:ln/>
        </p:spPr>
      </p:sp>
      <p:sp>
        <p:nvSpPr>
          <p:cNvPr id="26628" name="Text Box 2"/>
          <p:cNvSpPr>
            <a:spLocks noGrp="1" noChangeArrowheads="1"/>
          </p:cNvSpPr>
          <p:nvPr>
            <p:ph type="body" idx="1"/>
          </p:nvPr>
        </p:nvSpPr>
        <p:spPr>
          <a:xfrm>
            <a:off x="931863" y="3321050"/>
            <a:ext cx="7421562" cy="32162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D3878BF3-EA35-D64F-ACA4-BCCC4ED45A62}" type="slidenum">
              <a:rPr lang="en-US" sz="1200">
                <a:latin typeface="Calibri"/>
              </a:rPr>
              <a:pPr/>
              <a:t>7</a:t>
            </a:fld>
            <a:endParaRPr lang="en-US" sz="1200" dirty="0">
              <a:latin typeface="Calibri"/>
            </a:endParaRPr>
          </a:p>
        </p:txBody>
      </p:sp>
      <p:sp>
        <p:nvSpPr>
          <p:cNvPr id="28675" name="Text Box 1"/>
          <p:cNvSpPr>
            <a:spLocks noGrp="1" noRot="1" noChangeAspect="1" noChangeArrowheads="1"/>
          </p:cNvSpPr>
          <p:nvPr>
            <p:ph type="sldImg"/>
          </p:nvPr>
        </p:nvSpPr>
        <p:spPr>
          <a:xfrm>
            <a:off x="2894013" y="525463"/>
            <a:ext cx="3495675" cy="2620962"/>
          </a:xfrm>
          <a:solidFill>
            <a:srgbClr val="FFFFFF"/>
          </a:solidFill>
          <a:ln/>
        </p:spPr>
      </p:sp>
      <p:sp>
        <p:nvSpPr>
          <p:cNvPr id="28676" name="Text Box 2"/>
          <p:cNvSpPr>
            <a:spLocks noGrp="1" noChangeArrowheads="1"/>
          </p:cNvSpPr>
          <p:nvPr>
            <p:ph type="body" idx="1"/>
          </p:nvPr>
        </p:nvSpPr>
        <p:spPr>
          <a:xfrm>
            <a:off x="931863" y="3321050"/>
            <a:ext cx="7421562" cy="32162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A53AA39-E1E3-4F40-928D-0C663561968F}" type="slidenum">
              <a:rPr lang="en-US" sz="1200">
                <a:latin typeface="Calibri"/>
              </a:rPr>
              <a:pPr/>
              <a:t>8</a:t>
            </a:fld>
            <a:endParaRPr lang="en-US" sz="1200" dirty="0">
              <a:latin typeface="Calibri"/>
            </a:endParaRPr>
          </a:p>
        </p:txBody>
      </p:sp>
      <p:sp>
        <p:nvSpPr>
          <p:cNvPr id="30723" name="Text Box 1"/>
          <p:cNvSpPr>
            <a:spLocks noGrp="1" noRot="1" noChangeAspect="1" noChangeArrowheads="1"/>
          </p:cNvSpPr>
          <p:nvPr>
            <p:ph type="sldImg"/>
          </p:nvPr>
        </p:nvSpPr>
        <p:spPr>
          <a:xfrm>
            <a:off x="2894013" y="525463"/>
            <a:ext cx="3495675" cy="2620962"/>
          </a:xfrm>
          <a:solidFill>
            <a:srgbClr val="FFFFFF"/>
          </a:solidFill>
          <a:ln/>
        </p:spPr>
      </p:sp>
      <p:sp>
        <p:nvSpPr>
          <p:cNvPr id="30724" name="Text Box 2"/>
          <p:cNvSpPr>
            <a:spLocks noGrp="1" noChangeArrowheads="1"/>
          </p:cNvSpPr>
          <p:nvPr>
            <p:ph type="body" idx="1"/>
          </p:nvPr>
        </p:nvSpPr>
        <p:spPr>
          <a:xfrm>
            <a:off x="931863" y="3321050"/>
            <a:ext cx="7421562" cy="32162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19F40C82-248D-7A4A-AE3B-997B6B5DFD4C}" type="slidenum">
              <a:rPr lang="en-US" sz="1200">
                <a:latin typeface="Calibri"/>
              </a:rPr>
              <a:pPr/>
              <a:t>9</a:t>
            </a:fld>
            <a:endParaRPr lang="en-US" sz="1200" dirty="0">
              <a:latin typeface="Calibri"/>
            </a:endParaRPr>
          </a:p>
        </p:txBody>
      </p:sp>
      <p:sp>
        <p:nvSpPr>
          <p:cNvPr id="32771" name="Text Box 1"/>
          <p:cNvSpPr>
            <a:spLocks noGrp="1" noRot="1" noChangeAspect="1" noChangeArrowheads="1"/>
          </p:cNvSpPr>
          <p:nvPr>
            <p:ph type="sldImg"/>
          </p:nvPr>
        </p:nvSpPr>
        <p:spPr>
          <a:xfrm>
            <a:off x="2894013" y="525463"/>
            <a:ext cx="3495675" cy="2620962"/>
          </a:xfrm>
          <a:solidFill>
            <a:srgbClr val="FFFFFF"/>
          </a:solidFill>
          <a:ln/>
        </p:spPr>
      </p:sp>
      <p:sp>
        <p:nvSpPr>
          <p:cNvPr id="32772" name="Text Box 2"/>
          <p:cNvSpPr>
            <a:spLocks noGrp="1" noChangeArrowheads="1"/>
          </p:cNvSpPr>
          <p:nvPr>
            <p:ph type="body" idx="1"/>
          </p:nvPr>
        </p:nvSpPr>
        <p:spPr>
          <a:xfrm>
            <a:off x="931863" y="3321050"/>
            <a:ext cx="7421562" cy="32162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B1BF6541-604B-6D40-89DB-3D36F085BEB9}" type="slidenum">
              <a:rPr lang="en-US" sz="1200">
                <a:latin typeface="Calibri"/>
              </a:rPr>
              <a:pPr/>
              <a:t>10</a:t>
            </a:fld>
            <a:endParaRPr lang="en-US" sz="1200" dirty="0">
              <a:latin typeface="Calibri"/>
            </a:endParaRPr>
          </a:p>
        </p:txBody>
      </p:sp>
      <p:sp>
        <p:nvSpPr>
          <p:cNvPr id="34819" name="Text Box 1"/>
          <p:cNvSpPr>
            <a:spLocks noGrp="1" noRot="1" noChangeAspect="1" noChangeArrowheads="1"/>
          </p:cNvSpPr>
          <p:nvPr>
            <p:ph type="sldImg"/>
          </p:nvPr>
        </p:nvSpPr>
        <p:spPr>
          <a:xfrm>
            <a:off x="2894013" y="525463"/>
            <a:ext cx="3495675" cy="2620962"/>
          </a:xfrm>
          <a:solidFill>
            <a:srgbClr val="FFFFFF"/>
          </a:solidFill>
          <a:ln/>
        </p:spPr>
      </p:sp>
      <p:sp>
        <p:nvSpPr>
          <p:cNvPr id="34820" name="Text Box 2"/>
          <p:cNvSpPr>
            <a:spLocks noGrp="1" noChangeArrowheads="1"/>
          </p:cNvSpPr>
          <p:nvPr>
            <p:ph type="body" idx="1"/>
          </p:nvPr>
        </p:nvSpPr>
        <p:spPr>
          <a:xfrm>
            <a:off x="931863" y="3321050"/>
            <a:ext cx="7421562" cy="32162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none" anchor="ctr"/>
          <a:lstStyle/>
          <a:p>
            <a:endParaRPr lang="en-US">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175941B1-5B04-C343-8973-999E035FA71D}" type="slidenum">
              <a:rPr lang="en-US"/>
              <a:pPr>
                <a:defRPr/>
              </a:pPr>
              <a:t>‹#›</a:t>
            </a:fld>
            <a:endParaRPr lang="en-US"/>
          </a:p>
        </p:txBody>
      </p:sp>
    </p:spTree>
    <p:extLst>
      <p:ext uri="{BB962C8B-B14F-4D97-AF65-F5344CB8AC3E}">
        <p14:creationId xmlns:p14="http://schemas.microsoft.com/office/powerpoint/2010/main" val="2071448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1E2266B6-0F7A-9F46-B60C-84F7B3E2A40B}" type="slidenum">
              <a:rPr lang="en-US"/>
              <a:pPr>
                <a:defRPr/>
              </a:pPr>
              <a:t>‹#›</a:t>
            </a:fld>
            <a:endParaRPr lang="en-US"/>
          </a:p>
        </p:txBody>
      </p:sp>
    </p:spTree>
    <p:extLst>
      <p:ext uri="{BB962C8B-B14F-4D97-AF65-F5344CB8AC3E}">
        <p14:creationId xmlns:p14="http://schemas.microsoft.com/office/powerpoint/2010/main" val="499663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1D3B791E-88D2-5545-B9AC-A5710BD8C9BE}" type="slidenum">
              <a:rPr lang="en-US"/>
              <a:pPr>
                <a:defRPr/>
              </a:pPr>
              <a:t>‹#›</a:t>
            </a:fld>
            <a:endParaRPr lang="en-US"/>
          </a:p>
        </p:txBody>
      </p:sp>
    </p:spTree>
    <p:extLst>
      <p:ext uri="{BB962C8B-B14F-4D97-AF65-F5344CB8AC3E}">
        <p14:creationId xmlns:p14="http://schemas.microsoft.com/office/powerpoint/2010/main" val="464817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B3009348-41AA-B14A-80C2-68C4430679B0}" type="slidenum">
              <a:rPr lang="en-US"/>
              <a:pPr>
                <a:defRPr/>
              </a:pPr>
              <a:t>‹#›</a:t>
            </a:fld>
            <a:endParaRPr lang="en-US"/>
          </a:p>
        </p:txBody>
      </p:sp>
    </p:spTree>
    <p:extLst>
      <p:ext uri="{BB962C8B-B14F-4D97-AF65-F5344CB8AC3E}">
        <p14:creationId xmlns:p14="http://schemas.microsoft.com/office/powerpoint/2010/main" val="3513012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72B136B1-AE2F-2148-B18F-C02AEC536A76}" type="slidenum">
              <a:rPr lang="en-US"/>
              <a:pPr>
                <a:defRPr/>
              </a:pPr>
              <a:t>‹#›</a:t>
            </a:fld>
            <a:endParaRPr lang="en-US"/>
          </a:p>
        </p:txBody>
      </p:sp>
    </p:spTree>
    <p:extLst>
      <p:ext uri="{BB962C8B-B14F-4D97-AF65-F5344CB8AC3E}">
        <p14:creationId xmlns:p14="http://schemas.microsoft.com/office/powerpoint/2010/main" val="3481374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9E6DC9E-26EA-F340-912C-3EC33178A6DF}" type="slidenum">
              <a:rPr lang="en-US"/>
              <a:pPr>
                <a:defRPr/>
              </a:pPr>
              <a:t>‹#›</a:t>
            </a:fld>
            <a:endParaRPr lang="en-US"/>
          </a:p>
        </p:txBody>
      </p:sp>
    </p:spTree>
    <p:extLst>
      <p:ext uri="{BB962C8B-B14F-4D97-AF65-F5344CB8AC3E}">
        <p14:creationId xmlns:p14="http://schemas.microsoft.com/office/powerpoint/2010/main" val="1566784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431E7B2A-4353-C44B-B34F-B92601C3E2CA}" type="slidenum">
              <a:rPr lang="en-US"/>
              <a:pPr>
                <a:defRPr/>
              </a:pPr>
              <a:t>‹#›</a:t>
            </a:fld>
            <a:endParaRPr lang="en-US"/>
          </a:p>
        </p:txBody>
      </p:sp>
    </p:spTree>
    <p:extLst>
      <p:ext uri="{BB962C8B-B14F-4D97-AF65-F5344CB8AC3E}">
        <p14:creationId xmlns:p14="http://schemas.microsoft.com/office/powerpoint/2010/main" val="3556802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F650EE47-38F9-8045-BD3B-D50DAB21D3C2}" type="slidenum">
              <a:rPr lang="en-US"/>
              <a:pPr>
                <a:defRPr/>
              </a:pPr>
              <a:t>‹#›</a:t>
            </a:fld>
            <a:endParaRPr lang="en-US"/>
          </a:p>
        </p:txBody>
      </p:sp>
    </p:spTree>
    <p:extLst>
      <p:ext uri="{BB962C8B-B14F-4D97-AF65-F5344CB8AC3E}">
        <p14:creationId xmlns:p14="http://schemas.microsoft.com/office/powerpoint/2010/main" val="3119274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0D3385F5-FEAD-D845-8616-45CEF1334409}" type="slidenum">
              <a:rPr lang="en-US"/>
              <a:pPr>
                <a:defRPr/>
              </a:pPr>
              <a:t>‹#›</a:t>
            </a:fld>
            <a:endParaRPr lang="en-US"/>
          </a:p>
        </p:txBody>
      </p:sp>
    </p:spTree>
    <p:extLst>
      <p:ext uri="{BB962C8B-B14F-4D97-AF65-F5344CB8AC3E}">
        <p14:creationId xmlns:p14="http://schemas.microsoft.com/office/powerpoint/2010/main" val="380611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828718F-DD3B-0A4A-9044-98E0738C3941}" type="slidenum">
              <a:rPr lang="en-US"/>
              <a:pPr>
                <a:defRPr/>
              </a:pPr>
              <a:t>‹#›</a:t>
            </a:fld>
            <a:endParaRPr lang="en-US"/>
          </a:p>
        </p:txBody>
      </p:sp>
    </p:spTree>
    <p:extLst>
      <p:ext uri="{BB962C8B-B14F-4D97-AF65-F5344CB8AC3E}">
        <p14:creationId xmlns:p14="http://schemas.microsoft.com/office/powerpoint/2010/main" val="3842706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E9EEAF1-F2C7-6046-95E1-2FB0C2B92771}" type="slidenum">
              <a:rPr lang="en-US"/>
              <a:pPr>
                <a:defRPr/>
              </a:pPr>
              <a:t>‹#›</a:t>
            </a:fld>
            <a:endParaRPr lang="en-US"/>
          </a:p>
        </p:txBody>
      </p:sp>
    </p:spTree>
    <p:extLst>
      <p:ext uri="{BB962C8B-B14F-4D97-AF65-F5344CB8AC3E}">
        <p14:creationId xmlns:p14="http://schemas.microsoft.com/office/powerpoint/2010/main" val="181107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380C249-820C-2748-8104-756FFDFACF0A}" type="slidenum">
              <a:rPr lang="en-US"/>
              <a:pPr>
                <a:defRPr/>
              </a:pPr>
              <a:t>‹#›</a:t>
            </a:fld>
            <a:endParaRPr lang="en-US"/>
          </a:p>
        </p:txBody>
      </p:sp>
    </p:spTree>
    <p:extLst>
      <p:ext uri="{BB962C8B-B14F-4D97-AF65-F5344CB8AC3E}">
        <p14:creationId xmlns:p14="http://schemas.microsoft.com/office/powerpoint/2010/main" val="3928057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7239000"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Calibri"/>
              </a:defRPr>
            </a:lvl1pPr>
          </a:lstStyle>
          <a:p>
            <a:pPr>
              <a:defRPr/>
            </a:pPr>
            <a:fld id="{5297025D-2A41-894A-AF3D-DD7EC42C643E}"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000" b="1">
          <a:solidFill>
            <a:schemeClr val="tx2"/>
          </a:solidFill>
          <a:latin typeface="Calibri"/>
          <a:ea typeface="ＭＳ Ｐゴシック" charset="-128"/>
          <a:cs typeface="ＭＳ Ｐゴシック" charset="-128"/>
        </a:defRPr>
      </a:lvl1pPr>
      <a:lvl2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0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4000" b="1">
          <a:solidFill>
            <a:schemeClr val="tx2"/>
          </a:solidFill>
          <a:latin typeface="Times New Roman" charset="0"/>
        </a:defRPr>
      </a:lvl6pPr>
      <a:lvl7pPr marL="914400" algn="ctr" rtl="0" eaLnBrk="0" fontAlgn="base" hangingPunct="0">
        <a:spcBef>
          <a:spcPct val="0"/>
        </a:spcBef>
        <a:spcAft>
          <a:spcPct val="0"/>
        </a:spcAft>
        <a:defRPr sz="4000" b="1">
          <a:solidFill>
            <a:schemeClr val="tx2"/>
          </a:solidFill>
          <a:latin typeface="Times New Roman" charset="0"/>
        </a:defRPr>
      </a:lvl7pPr>
      <a:lvl8pPr marL="1371600" algn="ctr" rtl="0" eaLnBrk="0" fontAlgn="base" hangingPunct="0">
        <a:spcBef>
          <a:spcPct val="0"/>
        </a:spcBef>
        <a:spcAft>
          <a:spcPct val="0"/>
        </a:spcAft>
        <a:defRPr sz="4000" b="1">
          <a:solidFill>
            <a:schemeClr val="tx2"/>
          </a:solidFill>
          <a:latin typeface="Times New Roman" charset="0"/>
        </a:defRPr>
      </a:lvl8pPr>
      <a:lvl9pPr marL="1828800" algn="ctr" rtl="0" eaLnBrk="0" fontAlgn="base" hangingPunct="0">
        <a:spcBef>
          <a:spcPct val="0"/>
        </a:spcBef>
        <a:spcAft>
          <a:spcPct val="0"/>
        </a:spcAft>
        <a:defRPr sz="4000" b="1">
          <a:solidFill>
            <a:schemeClr val="tx2"/>
          </a:solidFill>
          <a:latin typeface="Times New Roman" charset="0"/>
        </a:defRPr>
      </a:lvl9pPr>
    </p:titleStyle>
    <p:bodyStyle>
      <a:lvl1pPr marL="225425" indent="-225425" algn="l" rtl="0" eaLnBrk="0" fontAlgn="base" hangingPunct="0">
        <a:spcBef>
          <a:spcPct val="20000"/>
        </a:spcBef>
        <a:spcAft>
          <a:spcPct val="0"/>
        </a:spcAft>
        <a:buChar char="•"/>
        <a:defRPr sz="2400">
          <a:solidFill>
            <a:schemeClr val="tx1"/>
          </a:solidFill>
          <a:latin typeface="Calibri"/>
          <a:ea typeface="ＭＳ Ｐゴシック" charset="-128"/>
          <a:cs typeface="ＭＳ Ｐゴシック" charset="-128"/>
        </a:defRPr>
      </a:lvl1pPr>
      <a:lvl2pPr marL="566738" indent="-227013" algn="l" rtl="0" eaLnBrk="0" fontAlgn="base" hangingPunct="0">
        <a:spcBef>
          <a:spcPct val="20000"/>
        </a:spcBef>
        <a:spcAft>
          <a:spcPct val="0"/>
        </a:spcAft>
        <a:buChar char="–"/>
        <a:defRPr sz="2000">
          <a:solidFill>
            <a:schemeClr val="tx1"/>
          </a:solidFill>
          <a:latin typeface="Calibri"/>
          <a:ea typeface="ＭＳ Ｐゴシック" charset="-128"/>
        </a:defRPr>
      </a:lvl2pPr>
      <a:lvl3pPr marL="914400" indent="-233363" algn="l" rtl="0" eaLnBrk="0" fontAlgn="base" hangingPunct="0">
        <a:spcBef>
          <a:spcPct val="20000"/>
        </a:spcBef>
        <a:spcAft>
          <a:spcPct val="0"/>
        </a:spcAft>
        <a:buChar char="•"/>
        <a:defRPr>
          <a:solidFill>
            <a:schemeClr val="tx1"/>
          </a:solidFill>
          <a:latin typeface="Calibri"/>
          <a:ea typeface="ＭＳ Ｐゴシック" charset="-128"/>
        </a:defRPr>
      </a:lvl3pPr>
      <a:lvl4pPr marL="1254125" indent="-225425" algn="l" rtl="0" eaLnBrk="0" fontAlgn="base" hangingPunct="0">
        <a:spcBef>
          <a:spcPct val="20000"/>
        </a:spcBef>
        <a:spcAft>
          <a:spcPct val="0"/>
        </a:spcAft>
        <a:buChar char="–"/>
        <a:defRPr sz="1600">
          <a:solidFill>
            <a:schemeClr val="tx1"/>
          </a:solidFill>
          <a:latin typeface="Calibri"/>
          <a:ea typeface="ＭＳ Ｐゴシック" charset="-128"/>
        </a:defRPr>
      </a:lvl4pPr>
      <a:lvl5pPr marL="1601788" indent="-233363" algn="l" rtl="0" eaLnBrk="0" fontAlgn="base" hangingPunct="0">
        <a:spcBef>
          <a:spcPct val="20000"/>
        </a:spcBef>
        <a:spcAft>
          <a:spcPct val="0"/>
        </a:spcAft>
        <a:buChar char="»"/>
        <a:defRPr sz="1600">
          <a:solidFill>
            <a:schemeClr val="tx1"/>
          </a:solidFill>
          <a:latin typeface="Calibri"/>
          <a:ea typeface="ＭＳ Ｐゴシック" charset="-128"/>
        </a:defRPr>
      </a:lvl5pPr>
      <a:lvl6pPr marL="2058988" indent="-233363" algn="l" rtl="0" eaLnBrk="0" fontAlgn="base" hangingPunct="0">
        <a:spcBef>
          <a:spcPct val="20000"/>
        </a:spcBef>
        <a:spcAft>
          <a:spcPct val="0"/>
        </a:spcAft>
        <a:buChar char="»"/>
        <a:defRPr sz="1600">
          <a:solidFill>
            <a:schemeClr val="tx1"/>
          </a:solidFill>
          <a:latin typeface="+mn-lt"/>
          <a:ea typeface="ＭＳ Ｐゴシック" charset="-128"/>
        </a:defRPr>
      </a:lvl6pPr>
      <a:lvl7pPr marL="2516188" indent="-233363" algn="l" rtl="0" eaLnBrk="0" fontAlgn="base" hangingPunct="0">
        <a:spcBef>
          <a:spcPct val="20000"/>
        </a:spcBef>
        <a:spcAft>
          <a:spcPct val="0"/>
        </a:spcAft>
        <a:buChar char="»"/>
        <a:defRPr sz="1600">
          <a:solidFill>
            <a:schemeClr val="tx1"/>
          </a:solidFill>
          <a:latin typeface="+mn-lt"/>
          <a:ea typeface="ＭＳ Ｐゴシック" charset="-128"/>
        </a:defRPr>
      </a:lvl7pPr>
      <a:lvl8pPr marL="2973388" indent="-233363" algn="l" rtl="0" eaLnBrk="0" fontAlgn="base" hangingPunct="0">
        <a:spcBef>
          <a:spcPct val="20000"/>
        </a:spcBef>
        <a:spcAft>
          <a:spcPct val="0"/>
        </a:spcAft>
        <a:buChar char="»"/>
        <a:defRPr sz="1600">
          <a:solidFill>
            <a:schemeClr val="tx1"/>
          </a:solidFill>
          <a:latin typeface="+mn-lt"/>
          <a:ea typeface="ＭＳ Ｐゴシック" charset="-128"/>
        </a:defRPr>
      </a:lvl8pPr>
      <a:lvl9pPr marL="3430588" indent="-233363"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vmlight.joachims.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en.wikipedia.org/wiki/Tf%E2%80%93idf#Inverse_document_frequency_2" TargetMode="External"/><Relationship Id="rId2" Type="http://schemas.openxmlformats.org/officeDocument/2006/relationships/hyperlink" Target="https://en.wikipedia.org/wiki/Tf%E2%80%93idf"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ebiquity.umbc.edu/paper/html/id/44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1066800"/>
            <a:ext cx="7772400" cy="3886200"/>
          </a:xfrm>
        </p:spPr>
        <p:txBody>
          <a:bodyPr/>
          <a:lstStyle/>
          <a:p>
            <a:r>
              <a:rPr lang="en-US" sz="8000" dirty="0">
                <a:ea typeface="ＭＳ Ｐゴシック" charset="0"/>
                <a:cs typeface="ＭＳ Ｐゴシック" charset="0"/>
              </a:rPr>
              <a:t>Support Vector Machines</a:t>
            </a:r>
          </a:p>
        </p:txBody>
      </p:sp>
      <p:sp>
        <p:nvSpPr>
          <p:cNvPr id="16387" name="Text Box 3"/>
          <p:cNvSpPr txBox="1">
            <a:spLocks noChangeArrowheads="1"/>
          </p:cNvSpPr>
          <p:nvPr/>
        </p:nvSpPr>
        <p:spPr bwMode="auto">
          <a:xfrm>
            <a:off x="304800" y="6096000"/>
            <a:ext cx="8534400" cy="710067"/>
          </a:xfrm>
          <a:prstGeom prst="rect">
            <a:avLst/>
          </a:prstGeom>
          <a:noFill/>
          <a:ln w="3240">
            <a:noFill/>
            <a:miter lim="800000"/>
            <a:headEnd/>
            <a:tailEnd/>
          </a:ln>
          <a:extLst>
            <a:ext uri="{909E8E84-426E-40dd-AFC4-6F175D3DCCD1}">
              <a14:hiddenFill xmlns="" xmlns:a14="http://schemas.microsoft.com/office/drawing/2010/main">
                <a:solidFill>
                  <a:srgbClr val="FFFFFF"/>
                </a:solidFill>
              </a14:hiddenFill>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r">
              <a:spcBef>
                <a:spcPts val="625"/>
              </a:spcBef>
            </a:pPr>
            <a:r>
              <a:rPr lang="en-US" sz="2000" dirty="0">
                <a:solidFill>
                  <a:srgbClr val="000000"/>
                </a:solidFill>
                <a:latin typeface="Calibri"/>
              </a:rPr>
              <a:t>Some slides borrowed from Andrew Moore’</a:t>
            </a:r>
            <a:r>
              <a:rPr lang="en-US" altLang="ja-JP" sz="2000" dirty="0">
                <a:solidFill>
                  <a:srgbClr val="000000"/>
                </a:solidFill>
                <a:latin typeface="Calibri"/>
              </a:rPr>
              <a:t>s slides on SVMs.</a:t>
            </a:r>
            <a:br>
              <a:rPr lang="en-US" altLang="ja-JP" sz="2000" dirty="0">
                <a:solidFill>
                  <a:srgbClr val="000000"/>
                </a:solidFill>
                <a:latin typeface="Calibri"/>
              </a:rPr>
            </a:br>
            <a:r>
              <a:rPr lang="en-US" altLang="ja-JP" sz="2000" dirty="0">
                <a:solidFill>
                  <a:srgbClr val="000000"/>
                </a:solidFill>
                <a:latin typeface="Calibri"/>
              </a:rPr>
              <a:t>His repository is here:</a:t>
            </a:r>
            <a:r>
              <a:rPr lang="en-US" altLang="ja-JP" sz="2000" dirty="0">
                <a:solidFill>
                  <a:srgbClr val="FF0000"/>
                </a:solidFill>
                <a:latin typeface="Calibri"/>
              </a:rPr>
              <a:t> http://</a:t>
            </a:r>
            <a:r>
              <a:rPr lang="en-US" altLang="ja-JP" sz="2000" dirty="0" err="1">
                <a:solidFill>
                  <a:srgbClr val="FF0000"/>
                </a:solidFill>
                <a:latin typeface="Calibri"/>
              </a:rPr>
              <a:t>www.cs.cmu.edu</a:t>
            </a:r>
            <a:r>
              <a:rPr lang="en-US" altLang="ja-JP" sz="2000" dirty="0">
                <a:solidFill>
                  <a:srgbClr val="FF0000"/>
                </a:solidFill>
                <a:latin typeface="Calibri"/>
              </a:rPr>
              <a:t>/~</a:t>
            </a:r>
            <a:r>
              <a:rPr lang="en-US" altLang="ja-JP" sz="2000" dirty="0" err="1">
                <a:solidFill>
                  <a:srgbClr val="FF0000"/>
                </a:solidFill>
                <a:latin typeface="Calibri"/>
              </a:rPr>
              <a:t>awm</a:t>
            </a:r>
            <a:r>
              <a:rPr lang="en-US" altLang="ja-JP" sz="2000" dirty="0">
                <a:solidFill>
                  <a:srgbClr val="FF0000"/>
                </a:solidFill>
                <a:latin typeface="Calibri"/>
              </a:rPr>
              <a:t>/tutorials </a:t>
            </a:r>
            <a:r>
              <a:rPr lang="en-US" altLang="ja-JP" sz="2000" dirty="0">
                <a:solidFill>
                  <a:srgbClr val="000000"/>
                </a:solidFill>
                <a:latin typeface="Calibri"/>
              </a:rPr>
              <a:t>. </a:t>
            </a:r>
            <a:endParaRPr lang="en-US" sz="2000" dirty="0">
              <a:solidFill>
                <a:srgbClr val="000000"/>
              </a:solidFill>
              <a:latin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oter Placeholder 3"/>
          <p:cNvSpPr>
            <a:spLocks noGrp="1"/>
          </p:cNvSpPr>
          <p:nvPr>
            <p:ph type="ftr" sz="quarter" idx="4294967295"/>
          </p:nvPr>
        </p:nvSpPr>
        <p:spPr bwMode="auto">
          <a:xfrm>
            <a:off x="7239000" y="6553200"/>
            <a:ext cx="1905000" cy="3048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33794" name="Line 1"/>
          <p:cNvSpPr>
            <a:spLocks noChangeShapeType="1"/>
          </p:cNvSpPr>
          <p:nvPr/>
        </p:nvSpPr>
        <p:spPr bwMode="auto">
          <a:xfrm flipV="1">
            <a:off x="2506663" y="1784350"/>
            <a:ext cx="2876550" cy="4584700"/>
          </a:xfrm>
          <a:prstGeom prst="line">
            <a:avLst/>
          </a:prstGeom>
          <a:noFill/>
          <a:ln w="361800">
            <a:solidFill>
              <a:srgbClr val="FFCF01"/>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3795" name="Line 2"/>
          <p:cNvSpPr>
            <a:spLocks noChangeShapeType="1"/>
          </p:cNvSpPr>
          <p:nvPr/>
        </p:nvSpPr>
        <p:spPr bwMode="auto">
          <a:xfrm flipV="1">
            <a:off x="2465388" y="1719263"/>
            <a:ext cx="2957512" cy="47148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3796" name="Rectangle 3"/>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Maximum Margin</a:t>
            </a:r>
          </a:p>
        </p:txBody>
      </p:sp>
      <p:sp>
        <p:nvSpPr>
          <p:cNvPr id="33797" name="Rectangle 4"/>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33798" name="Line 5"/>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3799" name="Text Box 6"/>
          <p:cNvSpPr txBox="1">
            <a:spLocks noChangeArrowheads="1"/>
          </p:cNvSpPr>
          <p:nvPr/>
        </p:nvSpPr>
        <p:spPr bwMode="auto">
          <a:xfrm>
            <a:off x="3505200" y="762000"/>
            <a:ext cx="609600" cy="520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33800" name="Line 7"/>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3801" name="Text Box 8"/>
          <p:cNvSpPr txBox="1">
            <a:spLocks noChangeArrowheads="1"/>
          </p:cNvSpPr>
          <p:nvPr/>
        </p:nvSpPr>
        <p:spPr bwMode="auto">
          <a:xfrm>
            <a:off x="5791200" y="0"/>
            <a:ext cx="381000"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33802" name="Line 9"/>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3803" name="Text Box 10"/>
          <p:cNvSpPr txBox="1">
            <a:spLocks noChangeArrowheads="1"/>
          </p:cNvSpPr>
          <p:nvPr/>
        </p:nvSpPr>
        <p:spPr bwMode="auto">
          <a:xfrm>
            <a:off x="8305800" y="838200"/>
            <a:ext cx="838200" cy="5869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33804" name="Text Box 11"/>
          <p:cNvSpPr txBox="1">
            <a:spLocks noChangeArrowheads="1"/>
          </p:cNvSpPr>
          <p:nvPr/>
        </p:nvSpPr>
        <p:spPr bwMode="auto">
          <a:xfrm>
            <a:off x="838200" y="1905000"/>
            <a:ext cx="1905000" cy="862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33805" name="Oval 12"/>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06" name="Oval 13"/>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07" name="Line 14"/>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3808" name="Line 15"/>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3809" name="Oval 16"/>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10" name="Oval 17"/>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11" name="Oval 18"/>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12" name="Oval 19"/>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13" name="Oval 20"/>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14" name="Oval 21"/>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15" name="Oval 22"/>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16" name="Oval 23"/>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17" name="Oval 24"/>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18" name="Oval 25"/>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19" name="Oval 26"/>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20" name="Oval 27"/>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21" name="Oval 28"/>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22" name="Oval 29"/>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23" name="Oval 30"/>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24" name="Oval 31"/>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25" name="Oval 32"/>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26" name="Oval 33"/>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27" name="Oval 34"/>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28" name="Oval 35"/>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29" name="Oval 36"/>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30" name="Oval 37"/>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31" name="Oval 38"/>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32" name="Oval 39"/>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33" name="Oval 40"/>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34" name="Oval 41"/>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35" name="Oval 42"/>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36" name="Oval 43"/>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37" name="Oval 44"/>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38" name="Oval 45"/>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39" name="Oval 46"/>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40" name="Oval 47"/>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3841" name="Oval 48"/>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42" name="Oval 49"/>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3843" name="Text Box 50"/>
          <p:cNvSpPr txBox="1">
            <a:spLocks noChangeArrowheads="1"/>
          </p:cNvSpPr>
          <p:nvPr/>
        </p:nvSpPr>
        <p:spPr bwMode="auto">
          <a:xfrm>
            <a:off x="5486400" y="1676400"/>
            <a:ext cx="32004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33844" name="Text Box 51"/>
          <p:cNvSpPr txBox="1">
            <a:spLocks noChangeArrowheads="1"/>
          </p:cNvSpPr>
          <p:nvPr/>
        </p:nvSpPr>
        <p:spPr bwMode="auto">
          <a:xfrm>
            <a:off x="6248400" y="3200400"/>
            <a:ext cx="24384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33845" name="Text Box 52"/>
          <p:cNvSpPr txBox="1">
            <a:spLocks noChangeArrowheads="1"/>
          </p:cNvSpPr>
          <p:nvPr/>
        </p:nvSpPr>
        <p:spPr bwMode="auto">
          <a:xfrm>
            <a:off x="6400800" y="2286000"/>
            <a:ext cx="2743200" cy="36108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500"/>
              </a:spcBef>
            </a:pPr>
            <a:r>
              <a:rPr lang="en-US" dirty="0">
                <a:solidFill>
                  <a:srgbClr val="000000"/>
                </a:solidFill>
                <a:latin typeface="Calibri"/>
              </a:rPr>
              <a:t>The </a:t>
            </a:r>
            <a:r>
              <a:rPr lang="en-US" dirty="0">
                <a:solidFill>
                  <a:srgbClr val="FF0000"/>
                </a:solidFill>
                <a:latin typeface="Calibri"/>
              </a:rPr>
              <a:t>maximum margin linear classifier</a:t>
            </a:r>
            <a:r>
              <a:rPr lang="en-US" dirty="0">
                <a:solidFill>
                  <a:srgbClr val="000000"/>
                </a:solidFill>
                <a:latin typeface="Calibri"/>
              </a:rPr>
              <a:t> is the linear classifier with the, um, maximum margin.</a:t>
            </a:r>
          </a:p>
          <a:p>
            <a:pPr>
              <a:spcBef>
                <a:spcPts val="1500"/>
              </a:spcBef>
            </a:pPr>
            <a:r>
              <a:rPr lang="en-US" dirty="0">
                <a:solidFill>
                  <a:srgbClr val="000000"/>
                </a:solidFill>
                <a:latin typeface="Calibri"/>
              </a:rPr>
              <a:t>This is the simplest kind of SVM (Called an LSVM)</a:t>
            </a:r>
          </a:p>
        </p:txBody>
      </p:sp>
      <p:sp>
        <p:nvSpPr>
          <p:cNvPr id="33846" name="Text Box 53"/>
          <p:cNvSpPr txBox="1">
            <a:spLocks noChangeArrowheads="1"/>
          </p:cNvSpPr>
          <p:nvPr/>
        </p:nvSpPr>
        <p:spPr bwMode="auto">
          <a:xfrm>
            <a:off x="173038" y="3675063"/>
            <a:ext cx="2120900" cy="13256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00CC00"/>
                </a:solidFill>
                <a:latin typeface="Calibri"/>
              </a:rPr>
              <a:t>Support Vectors </a:t>
            </a:r>
            <a:r>
              <a:rPr lang="en-US" sz="2000" dirty="0">
                <a:solidFill>
                  <a:srgbClr val="000000"/>
                </a:solidFill>
                <a:latin typeface="Calibri"/>
              </a:rPr>
              <a:t>are the </a:t>
            </a:r>
            <a:r>
              <a:rPr lang="en-US" sz="2000" dirty="0" err="1">
                <a:solidFill>
                  <a:srgbClr val="000000"/>
                </a:solidFill>
                <a:latin typeface="Calibri"/>
              </a:rPr>
              <a:t>datapoints</a:t>
            </a:r>
            <a:r>
              <a:rPr lang="en-US" sz="2000" dirty="0">
                <a:solidFill>
                  <a:srgbClr val="000000"/>
                </a:solidFill>
                <a:latin typeface="Calibri"/>
              </a:rPr>
              <a:t> that margin pushes up against</a:t>
            </a:r>
          </a:p>
        </p:txBody>
      </p:sp>
      <p:sp>
        <p:nvSpPr>
          <p:cNvPr id="33847" name="Freeform 54"/>
          <p:cNvSpPr>
            <a:spLocks/>
          </p:cNvSpPr>
          <p:nvPr/>
        </p:nvSpPr>
        <p:spPr bwMode="auto">
          <a:xfrm>
            <a:off x="2112963" y="3725863"/>
            <a:ext cx="1708150" cy="155575"/>
          </a:xfrm>
          <a:custGeom>
            <a:avLst/>
            <a:gdLst>
              <a:gd name="T0" fmla="*/ 0 w 1076"/>
              <a:gd name="T1" fmla="*/ 2147483647 h 98"/>
              <a:gd name="T2" fmla="*/ 2147483647 w 1076"/>
              <a:gd name="T3" fmla="*/ 2147483647 h 98"/>
              <a:gd name="T4" fmla="*/ 2147483647 w 1076"/>
              <a:gd name="T5" fmla="*/ 0 h 98"/>
              <a:gd name="T6" fmla="*/ 2147483647 w 1076"/>
              <a:gd name="T7" fmla="*/ 2147483647 h 98"/>
              <a:gd name="T8" fmla="*/ 2147483647 w 1076"/>
              <a:gd name="T9" fmla="*/ 2147483647 h 98"/>
              <a:gd name="T10" fmla="*/ 2147483647 w 1076"/>
              <a:gd name="T11" fmla="*/ 2147483647 h 98"/>
              <a:gd name="T12" fmla="*/ 2147483647 w 1076"/>
              <a:gd name="T13" fmla="*/ 2147483647 h 98"/>
              <a:gd name="T14" fmla="*/ 2147483647 w 1076"/>
              <a:gd name="T15" fmla="*/ 2147483647 h 98"/>
              <a:gd name="T16" fmla="*/ 2147483647 w 1076"/>
              <a:gd name="T17" fmla="*/ 2147483647 h 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76"/>
              <a:gd name="T28" fmla="*/ 0 h 98"/>
              <a:gd name="T29" fmla="*/ 1076 w 1076"/>
              <a:gd name="T30" fmla="*/ 98 h 9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76" h="98">
                <a:moveTo>
                  <a:pt x="0" y="98"/>
                </a:moveTo>
                <a:cubicBezTo>
                  <a:pt x="38" y="87"/>
                  <a:pt x="66" y="53"/>
                  <a:pt x="104" y="39"/>
                </a:cubicBezTo>
                <a:cubicBezTo>
                  <a:pt x="132" y="9"/>
                  <a:pt x="172" y="6"/>
                  <a:pt x="212" y="0"/>
                </a:cubicBezTo>
                <a:cubicBezTo>
                  <a:pt x="262" y="3"/>
                  <a:pt x="286" y="0"/>
                  <a:pt x="326" y="11"/>
                </a:cubicBezTo>
                <a:lnTo>
                  <a:pt x="386" y="39"/>
                </a:lnTo>
                <a:cubicBezTo>
                  <a:pt x="386" y="39"/>
                  <a:pt x="386" y="39"/>
                  <a:pt x="386" y="39"/>
                </a:cubicBezTo>
                <a:cubicBezTo>
                  <a:pt x="428" y="52"/>
                  <a:pt x="469" y="69"/>
                  <a:pt x="511" y="82"/>
                </a:cubicBezTo>
                <a:cubicBezTo>
                  <a:pt x="670" y="74"/>
                  <a:pt x="829" y="60"/>
                  <a:pt x="989" y="55"/>
                </a:cubicBezTo>
                <a:cubicBezTo>
                  <a:pt x="1017" y="51"/>
                  <a:pt x="1048" y="44"/>
                  <a:pt x="1076" y="44"/>
                </a:cubicBezTo>
              </a:path>
            </a:pathLst>
          </a:custGeom>
          <a:noFill/>
          <a:ln w="38160">
            <a:solidFill>
              <a:srgbClr val="00CC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3848" name="Freeform 55"/>
          <p:cNvSpPr>
            <a:spLocks/>
          </p:cNvSpPr>
          <p:nvPr/>
        </p:nvSpPr>
        <p:spPr bwMode="auto">
          <a:xfrm>
            <a:off x="2079625" y="3317875"/>
            <a:ext cx="2293938" cy="485775"/>
          </a:xfrm>
          <a:custGeom>
            <a:avLst/>
            <a:gdLst>
              <a:gd name="T0" fmla="*/ 0 w 1445"/>
              <a:gd name="T1" fmla="*/ 2147483647 h 306"/>
              <a:gd name="T2" fmla="*/ 2147483647 w 1445"/>
              <a:gd name="T3" fmla="*/ 2147483647 h 306"/>
              <a:gd name="T4" fmla="*/ 2147483647 w 1445"/>
              <a:gd name="T5" fmla="*/ 2147483647 h 306"/>
              <a:gd name="T6" fmla="*/ 2147483647 w 1445"/>
              <a:gd name="T7" fmla="*/ 2147483647 h 306"/>
              <a:gd name="T8" fmla="*/ 2147483647 w 1445"/>
              <a:gd name="T9" fmla="*/ 2147483647 h 306"/>
              <a:gd name="T10" fmla="*/ 2147483647 w 1445"/>
              <a:gd name="T11" fmla="*/ 2147483647 h 306"/>
              <a:gd name="T12" fmla="*/ 2147483647 w 1445"/>
              <a:gd name="T13" fmla="*/ 2147483647 h 306"/>
              <a:gd name="T14" fmla="*/ 2147483647 w 1445"/>
              <a:gd name="T15" fmla="*/ 2147483647 h 306"/>
              <a:gd name="T16" fmla="*/ 2147483647 w 1445"/>
              <a:gd name="T17" fmla="*/ 2147483647 h 306"/>
              <a:gd name="T18" fmla="*/ 2147483647 w 1445"/>
              <a:gd name="T19" fmla="*/ 2147483647 h 306"/>
              <a:gd name="T20" fmla="*/ 2147483647 w 1445"/>
              <a:gd name="T21" fmla="*/ 2147483647 h 306"/>
              <a:gd name="T22" fmla="*/ 2147483647 w 1445"/>
              <a:gd name="T23" fmla="*/ 2147483647 h 306"/>
              <a:gd name="T24" fmla="*/ 2147483647 w 1445"/>
              <a:gd name="T25" fmla="*/ 2147483647 h 30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45"/>
              <a:gd name="T40" fmla="*/ 0 h 306"/>
              <a:gd name="T41" fmla="*/ 1445 w 1445"/>
              <a:gd name="T42" fmla="*/ 306 h 30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45" h="306">
                <a:moveTo>
                  <a:pt x="0" y="306"/>
                </a:moveTo>
                <a:cubicBezTo>
                  <a:pt x="5" y="304"/>
                  <a:pt x="12" y="305"/>
                  <a:pt x="16" y="301"/>
                </a:cubicBezTo>
                <a:cubicBezTo>
                  <a:pt x="24" y="293"/>
                  <a:pt x="21" y="278"/>
                  <a:pt x="27" y="268"/>
                </a:cubicBezTo>
                <a:cubicBezTo>
                  <a:pt x="33" y="257"/>
                  <a:pt x="41" y="247"/>
                  <a:pt x="48" y="236"/>
                </a:cubicBezTo>
                <a:cubicBezTo>
                  <a:pt x="58" y="221"/>
                  <a:pt x="117" y="177"/>
                  <a:pt x="125" y="171"/>
                </a:cubicBezTo>
                <a:cubicBezTo>
                  <a:pt x="159" y="146"/>
                  <a:pt x="186" y="117"/>
                  <a:pt x="228" y="105"/>
                </a:cubicBezTo>
                <a:cubicBezTo>
                  <a:pt x="249" y="91"/>
                  <a:pt x="273" y="79"/>
                  <a:pt x="298" y="73"/>
                </a:cubicBezTo>
                <a:cubicBezTo>
                  <a:pt x="394" y="11"/>
                  <a:pt x="526" y="10"/>
                  <a:pt x="635" y="2"/>
                </a:cubicBezTo>
                <a:cubicBezTo>
                  <a:pt x="773" y="5"/>
                  <a:pt x="907" y="0"/>
                  <a:pt x="1043" y="18"/>
                </a:cubicBezTo>
                <a:cubicBezTo>
                  <a:pt x="1068" y="27"/>
                  <a:pt x="1093" y="34"/>
                  <a:pt x="1119" y="40"/>
                </a:cubicBezTo>
                <a:cubicBezTo>
                  <a:pt x="1150" y="63"/>
                  <a:pt x="1183" y="68"/>
                  <a:pt x="1217" y="84"/>
                </a:cubicBezTo>
                <a:cubicBezTo>
                  <a:pt x="1257" y="104"/>
                  <a:pt x="1293" y="119"/>
                  <a:pt x="1336" y="132"/>
                </a:cubicBezTo>
                <a:cubicBezTo>
                  <a:pt x="1370" y="142"/>
                  <a:pt x="1410" y="165"/>
                  <a:pt x="1445" y="165"/>
                </a:cubicBezTo>
              </a:path>
            </a:pathLst>
          </a:custGeom>
          <a:noFill/>
          <a:ln w="38160">
            <a:solidFill>
              <a:srgbClr val="00CC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3849" name="Freeform 56"/>
          <p:cNvSpPr>
            <a:spLocks/>
          </p:cNvSpPr>
          <p:nvPr/>
        </p:nvSpPr>
        <p:spPr bwMode="auto">
          <a:xfrm>
            <a:off x="2105025" y="3994150"/>
            <a:ext cx="1733550" cy="449263"/>
          </a:xfrm>
          <a:custGeom>
            <a:avLst/>
            <a:gdLst>
              <a:gd name="T0" fmla="*/ 0 w 1092"/>
              <a:gd name="T1" fmla="*/ 0 h 283"/>
              <a:gd name="T2" fmla="*/ 2147483647 w 1092"/>
              <a:gd name="T3" fmla="*/ 2147483647 h 283"/>
              <a:gd name="T4" fmla="*/ 2147483647 w 1092"/>
              <a:gd name="T5" fmla="*/ 2147483647 h 283"/>
              <a:gd name="T6" fmla="*/ 2147483647 w 1092"/>
              <a:gd name="T7" fmla="*/ 2147483647 h 283"/>
              <a:gd name="T8" fmla="*/ 2147483647 w 1092"/>
              <a:gd name="T9" fmla="*/ 2147483647 h 283"/>
              <a:gd name="T10" fmla="*/ 2147483647 w 1092"/>
              <a:gd name="T11" fmla="*/ 2147483647 h 283"/>
              <a:gd name="T12" fmla="*/ 0 60000 65536"/>
              <a:gd name="T13" fmla="*/ 0 60000 65536"/>
              <a:gd name="T14" fmla="*/ 0 60000 65536"/>
              <a:gd name="T15" fmla="*/ 0 60000 65536"/>
              <a:gd name="T16" fmla="*/ 0 60000 65536"/>
              <a:gd name="T17" fmla="*/ 0 60000 65536"/>
              <a:gd name="T18" fmla="*/ 0 w 1092"/>
              <a:gd name="T19" fmla="*/ 0 h 283"/>
              <a:gd name="T20" fmla="*/ 1092 w 1092"/>
              <a:gd name="T21" fmla="*/ 283 h 283"/>
            </a:gdLst>
            <a:ahLst/>
            <a:cxnLst>
              <a:cxn ang="T12">
                <a:pos x="T0" y="T1"/>
              </a:cxn>
              <a:cxn ang="T13">
                <a:pos x="T2" y="T3"/>
              </a:cxn>
              <a:cxn ang="T14">
                <a:pos x="T4" y="T5"/>
              </a:cxn>
              <a:cxn ang="T15">
                <a:pos x="T6" y="T7"/>
              </a:cxn>
              <a:cxn ang="T16">
                <a:pos x="T8" y="T9"/>
              </a:cxn>
              <a:cxn ang="T17">
                <a:pos x="T10" y="T11"/>
              </a:cxn>
            </a:cxnLst>
            <a:rect l="T18" t="T19" r="T20" b="T21"/>
            <a:pathLst>
              <a:path w="1092" h="283">
                <a:moveTo>
                  <a:pt x="0" y="0"/>
                </a:moveTo>
                <a:cubicBezTo>
                  <a:pt x="47" y="9"/>
                  <a:pt x="84" y="40"/>
                  <a:pt x="130" y="54"/>
                </a:cubicBezTo>
                <a:cubicBezTo>
                  <a:pt x="184" y="96"/>
                  <a:pt x="261" y="129"/>
                  <a:pt x="326" y="147"/>
                </a:cubicBezTo>
                <a:cubicBezTo>
                  <a:pt x="348" y="162"/>
                  <a:pt x="373" y="163"/>
                  <a:pt x="397" y="174"/>
                </a:cubicBezTo>
                <a:cubicBezTo>
                  <a:pt x="439" y="193"/>
                  <a:pt x="481" y="209"/>
                  <a:pt x="527" y="217"/>
                </a:cubicBezTo>
                <a:cubicBezTo>
                  <a:pt x="704" y="283"/>
                  <a:pt x="907" y="272"/>
                  <a:pt x="1092" y="272"/>
                </a:cubicBezTo>
              </a:path>
            </a:pathLst>
          </a:custGeom>
          <a:noFill/>
          <a:ln w="38160">
            <a:solidFill>
              <a:srgbClr val="00CC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3850" name="Oval 57"/>
          <p:cNvSpPr>
            <a:spLocks noChangeArrowheads="1"/>
          </p:cNvSpPr>
          <p:nvPr/>
        </p:nvSpPr>
        <p:spPr bwMode="auto">
          <a:xfrm>
            <a:off x="4341813" y="3579813"/>
            <a:ext cx="152400" cy="152400"/>
          </a:xfrm>
          <a:prstGeom prst="ellipse">
            <a:avLst/>
          </a:prstGeom>
          <a:noFill/>
          <a:ln w="38160">
            <a:solidFill>
              <a:srgbClr val="00CC00"/>
            </a:solidFill>
            <a:prstDash val="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3851" name="Oval 58"/>
          <p:cNvSpPr>
            <a:spLocks noChangeArrowheads="1"/>
          </p:cNvSpPr>
          <p:nvPr/>
        </p:nvSpPr>
        <p:spPr bwMode="auto">
          <a:xfrm>
            <a:off x="3844925" y="3689350"/>
            <a:ext cx="152400" cy="152400"/>
          </a:xfrm>
          <a:prstGeom prst="ellipse">
            <a:avLst/>
          </a:prstGeom>
          <a:noFill/>
          <a:ln w="38160">
            <a:solidFill>
              <a:srgbClr val="00CC00"/>
            </a:solidFill>
            <a:prstDash val="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3852" name="Oval 59"/>
          <p:cNvSpPr>
            <a:spLocks noChangeArrowheads="1"/>
          </p:cNvSpPr>
          <p:nvPr/>
        </p:nvSpPr>
        <p:spPr bwMode="auto">
          <a:xfrm>
            <a:off x="3833813" y="4384675"/>
            <a:ext cx="152400" cy="152400"/>
          </a:xfrm>
          <a:prstGeom prst="ellipse">
            <a:avLst/>
          </a:prstGeom>
          <a:noFill/>
          <a:ln w="38160">
            <a:solidFill>
              <a:srgbClr val="00CC00"/>
            </a:solidFill>
            <a:prstDash val="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3853" name="AutoShape 60"/>
          <p:cNvSpPr>
            <a:spLocks noChangeArrowheads="1"/>
          </p:cNvSpPr>
          <p:nvPr/>
        </p:nvSpPr>
        <p:spPr bwMode="auto">
          <a:xfrm>
            <a:off x="4441825" y="6097588"/>
            <a:ext cx="1758950" cy="381000"/>
          </a:xfrm>
          <a:prstGeom prst="wedgeRectCallout">
            <a:avLst>
              <a:gd name="adj1" fmla="val 64713"/>
              <a:gd name="adj2" fmla="val -86250"/>
            </a:avLst>
          </a:prstGeom>
          <a:solidFill>
            <a:srgbClr val="CCFFCC"/>
          </a:solidFill>
          <a:ln w="12600">
            <a:solidFill>
              <a:srgbClr val="000000"/>
            </a:solidFill>
            <a:miter lim="800000"/>
            <a:headEnd/>
            <a:tailEnd/>
          </a:ln>
        </p:spPr>
        <p:txBody>
          <a:bodyPr lIns="90000" tIns="46800" rIns="90000" bIns="46800"/>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dirty="0">
                <a:solidFill>
                  <a:srgbClr val="000000"/>
                </a:solidFill>
                <a:latin typeface="Calibri"/>
              </a:rPr>
              <a:t>Linear SVM</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Footer Placeholder 3"/>
          <p:cNvSpPr>
            <a:spLocks noGrp="1"/>
          </p:cNvSpPr>
          <p:nvPr>
            <p:ph type="ftr" sz="quarter" idx="4294967295"/>
          </p:nvPr>
        </p:nvSpPr>
        <p:spPr bwMode="auto">
          <a:xfrm>
            <a:off x="6629400" y="6553200"/>
            <a:ext cx="2514600" cy="3048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35842" name="Line 1"/>
          <p:cNvSpPr>
            <a:spLocks noChangeShapeType="1"/>
          </p:cNvSpPr>
          <p:nvPr/>
        </p:nvSpPr>
        <p:spPr bwMode="auto">
          <a:xfrm flipV="1">
            <a:off x="2506663" y="1784350"/>
            <a:ext cx="2876550" cy="4584700"/>
          </a:xfrm>
          <a:prstGeom prst="line">
            <a:avLst/>
          </a:prstGeom>
          <a:noFill/>
          <a:ln w="361800">
            <a:solidFill>
              <a:srgbClr val="FFCF01"/>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5843" name="Line 2"/>
          <p:cNvSpPr>
            <a:spLocks noChangeShapeType="1"/>
          </p:cNvSpPr>
          <p:nvPr/>
        </p:nvSpPr>
        <p:spPr bwMode="auto">
          <a:xfrm flipV="1">
            <a:off x="2465388" y="1719263"/>
            <a:ext cx="2957512" cy="47148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5844" name="Rectangle 3"/>
          <p:cNvSpPr>
            <a:spLocks noGrp="1" noChangeArrowheads="1"/>
          </p:cNvSpPr>
          <p:nvPr>
            <p:ph type="title" idx="4294967295"/>
          </p:nvPr>
        </p:nvSpPr>
        <p:spPr>
          <a:xfrm>
            <a:off x="228600" y="-3175"/>
            <a:ext cx="85344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Why Maximum Margin?</a:t>
            </a:r>
          </a:p>
        </p:txBody>
      </p:sp>
      <p:sp>
        <p:nvSpPr>
          <p:cNvPr id="35845" name="Text Box 4"/>
          <p:cNvSpPr txBox="1">
            <a:spLocks noChangeArrowheads="1"/>
          </p:cNvSpPr>
          <p:nvPr/>
        </p:nvSpPr>
        <p:spPr bwMode="auto">
          <a:xfrm>
            <a:off x="838200" y="1905000"/>
            <a:ext cx="1905000" cy="862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35846" name="Oval 5"/>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47" name="Oval 6"/>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48" name="Line 7"/>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5849" name="Line 8"/>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5850" name="Oval 9"/>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51" name="Oval 10"/>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52" name="Oval 11"/>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53" name="Oval 12"/>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54" name="Oval 13"/>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55" name="Oval 14"/>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56" name="Oval 15"/>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57" name="Oval 16"/>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58" name="Oval 17"/>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59" name="Oval 18"/>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60" name="Oval 19"/>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61" name="Oval 20"/>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62" name="Oval 21"/>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63" name="Oval 22"/>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64" name="Oval 23"/>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65" name="Oval 24"/>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66" name="Oval 25"/>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67" name="Oval 26"/>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68" name="Oval 27"/>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69" name="Oval 28"/>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0" name="Oval 29"/>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1" name="Oval 30"/>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2" name="Oval 31"/>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73" name="Oval 32"/>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4" name="Oval 33"/>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5" name="Oval 34"/>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76" name="Oval 35"/>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7" name="Oval 36"/>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78" name="Oval 37"/>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79" name="Oval 38"/>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80" name="Oval 39"/>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81" name="Oval 40"/>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5882" name="Oval 41"/>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83" name="Oval 42"/>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5884" name="Text Box 43"/>
          <p:cNvSpPr txBox="1">
            <a:spLocks noChangeArrowheads="1"/>
          </p:cNvSpPr>
          <p:nvPr/>
        </p:nvSpPr>
        <p:spPr bwMode="auto">
          <a:xfrm>
            <a:off x="5486400" y="1676400"/>
            <a:ext cx="32004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35885" name="Text Box 44"/>
          <p:cNvSpPr txBox="1">
            <a:spLocks noChangeArrowheads="1"/>
          </p:cNvSpPr>
          <p:nvPr/>
        </p:nvSpPr>
        <p:spPr bwMode="auto">
          <a:xfrm>
            <a:off x="6248400" y="3200400"/>
            <a:ext cx="24384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35886" name="Text Box 45"/>
          <p:cNvSpPr txBox="1">
            <a:spLocks noChangeArrowheads="1"/>
          </p:cNvSpPr>
          <p:nvPr/>
        </p:nvSpPr>
        <p:spPr bwMode="auto">
          <a:xfrm>
            <a:off x="6400800" y="2286000"/>
            <a:ext cx="2743200" cy="36108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500"/>
              </a:spcBef>
            </a:pPr>
            <a:r>
              <a:rPr lang="en-US" dirty="0">
                <a:solidFill>
                  <a:srgbClr val="000000"/>
                </a:solidFill>
                <a:latin typeface="Calibri"/>
              </a:rPr>
              <a:t>The </a:t>
            </a:r>
            <a:r>
              <a:rPr lang="en-US" dirty="0">
                <a:solidFill>
                  <a:srgbClr val="FF0000"/>
                </a:solidFill>
                <a:latin typeface="Calibri"/>
              </a:rPr>
              <a:t>maximum margin linear classifier</a:t>
            </a:r>
            <a:r>
              <a:rPr lang="en-US" dirty="0">
                <a:solidFill>
                  <a:srgbClr val="000000"/>
                </a:solidFill>
                <a:latin typeface="Calibri"/>
              </a:rPr>
              <a:t> is the linear classifier with the, um, maximum margin.</a:t>
            </a:r>
          </a:p>
          <a:p>
            <a:pPr>
              <a:spcBef>
                <a:spcPts val="1500"/>
              </a:spcBef>
            </a:pPr>
            <a:r>
              <a:rPr lang="en-US" dirty="0">
                <a:solidFill>
                  <a:srgbClr val="000000"/>
                </a:solidFill>
                <a:latin typeface="Calibri"/>
              </a:rPr>
              <a:t>This is the simplest kind of SVM (Called an LSVM)</a:t>
            </a:r>
          </a:p>
        </p:txBody>
      </p:sp>
      <p:sp>
        <p:nvSpPr>
          <p:cNvPr id="35887" name="Text Box 46"/>
          <p:cNvSpPr txBox="1">
            <a:spLocks noChangeArrowheads="1"/>
          </p:cNvSpPr>
          <p:nvPr/>
        </p:nvSpPr>
        <p:spPr bwMode="auto">
          <a:xfrm>
            <a:off x="173038" y="3675063"/>
            <a:ext cx="2120900" cy="16333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00CC00"/>
                </a:solidFill>
                <a:latin typeface="Calibri"/>
              </a:rPr>
              <a:t>Support Vectors </a:t>
            </a:r>
            <a:r>
              <a:rPr lang="en-US" sz="2000" dirty="0">
                <a:solidFill>
                  <a:srgbClr val="000000"/>
                </a:solidFill>
                <a:latin typeface="Calibri"/>
              </a:rPr>
              <a:t>are those </a:t>
            </a:r>
            <a:r>
              <a:rPr lang="en-US" sz="2000" dirty="0" err="1">
                <a:solidFill>
                  <a:srgbClr val="000000"/>
                </a:solidFill>
                <a:latin typeface="Calibri"/>
              </a:rPr>
              <a:t>datapoints</a:t>
            </a:r>
            <a:r>
              <a:rPr lang="en-US" sz="2000" dirty="0">
                <a:solidFill>
                  <a:srgbClr val="000000"/>
                </a:solidFill>
                <a:latin typeface="Calibri"/>
              </a:rPr>
              <a:t> that the margin pushes up against</a:t>
            </a:r>
          </a:p>
        </p:txBody>
      </p:sp>
      <p:sp>
        <p:nvSpPr>
          <p:cNvPr id="35888" name="Freeform 47"/>
          <p:cNvSpPr>
            <a:spLocks/>
          </p:cNvSpPr>
          <p:nvPr/>
        </p:nvSpPr>
        <p:spPr bwMode="auto">
          <a:xfrm>
            <a:off x="2112963" y="3725863"/>
            <a:ext cx="1708150" cy="155575"/>
          </a:xfrm>
          <a:custGeom>
            <a:avLst/>
            <a:gdLst>
              <a:gd name="T0" fmla="*/ 0 w 1076"/>
              <a:gd name="T1" fmla="*/ 2147483647 h 98"/>
              <a:gd name="T2" fmla="*/ 2147483647 w 1076"/>
              <a:gd name="T3" fmla="*/ 2147483647 h 98"/>
              <a:gd name="T4" fmla="*/ 2147483647 w 1076"/>
              <a:gd name="T5" fmla="*/ 0 h 98"/>
              <a:gd name="T6" fmla="*/ 2147483647 w 1076"/>
              <a:gd name="T7" fmla="*/ 2147483647 h 98"/>
              <a:gd name="T8" fmla="*/ 2147483647 w 1076"/>
              <a:gd name="T9" fmla="*/ 2147483647 h 98"/>
              <a:gd name="T10" fmla="*/ 2147483647 w 1076"/>
              <a:gd name="T11" fmla="*/ 2147483647 h 98"/>
              <a:gd name="T12" fmla="*/ 2147483647 w 1076"/>
              <a:gd name="T13" fmla="*/ 2147483647 h 98"/>
              <a:gd name="T14" fmla="*/ 2147483647 w 1076"/>
              <a:gd name="T15" fmla="*/ 2147483647 h 98"/>
              <a:gd name="T16" fmla="*/ 2147483647 w 1076"/>
              <a:gd name="T17" fmla="*/ 2147483647 h 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76"/>
              <a:gd name="T28" fmla="*/ 0 h 98"/>
              <a:gd name="T29" fmla="*/ 1076 w 1076"/>
              <a:gd name="T30" fmla="*/ 98 h 9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76" h="98">
                <a:moveTo>
                  <a:pt x="0" y="98"/>
                </a:moveTo>
                <a:cubicBezTo>
                  <a:pt x="38" y="87"/>
                  <a:pt x="66" y="53"/>
                  <a:pt x="104" y="39"/>
                </a:cubicBezTo>
                <a:cubicBezTo>
                  <a:pt x="132" y="9"/>
                  <a:pt x="172" y="6"/>
                  <a:pt x="212" y="0"/>
                </a:cubicBezTo>
                <a:cubicBezTo>
                  <a:pt x="262" y="3"/>
                  <a:pt x="286" y="0"/>
                  <a:pt x="326" y="11"/>
                </a:cubicBezTo>
                <a:lnTo>
                  <a:pt x="386" y="39"/>
                </a:lnTo>
                <a:cubicBezTo>
                  <a:pt x="386" y="39"/>
                  <a:pt x="386" y="39"/>
                  <a:pt x="386" y="39"/>
                </a:cubicBezTo>
                <a:cubicBezTo>
                  <a:pt x="428" y="52"/>
                  <a:pt x="469" y="69"/>
                  <a:pt x="511" y="82"/>
                </a:cubicBezTo>
                <a:cubicBezTo>
                  <a:pt x="670" y="74"/>
                  <a:pt x="829" y="60"/>
                  <a:pt x="989" y="55"/>
                </a:cubicBezTo>
                <a:cubicBezTo>
                  <a:pt x="1017" y="51"/>
                  <a:pt x="1048" y="44"/>
                  <a:pt x="1076" y="44"/>
                </a:cubicBezTo>
              </a:path>
            </a:pathLst>
          </a:custGeom>
          <a:noFill/>
          <a:ln w="38160">
            <a:solidFill>
              <a:srgbClr val="00CC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5889" name="Freeform 48"/>
          <p:cNvSpPr>
            <a:spLocks/>
          </p:cNvSpPr>
          <p:nvPr/>
        </p:nvSpPr>
        <p:spPr bwMode="auto">
          <a:xfrm>
            <a:off x="2079625" y="3317875"/>
            <a:ext cx="2293938" cy="485775"/>
          </a:xfrm>
          <a:custGeom>
            <a:avLst/>
            <a:gdLst>
              <a:gd name="T0" fmla="*/ 0 w 1445"/>
              <a:gd name="T1" fmla="*/ 2147483647 h 306"/>
              <a:gd name="T2" fmla="*/ 2147483647 w 1445"/>
              <a:gd name="T3" fmla="*/ 2147483647 h 306"/>
              <a:gd name="T4" fmla="*/ 2147483647 w 1445"/>
              <a:gd name="T5" fmla="*/ 2147483647 h 306"/>
              <a:gd name="T6" fmla="*/ 2147483647 w 1445"/>
              <a:gd name="T7" fmla="*/ 2147483647 h 306"/>
              <a:gd name="T8" fmla="*/ 2147483647 w 1445"/>
              <a:gd name="T9" fmla="*/ 2147483647 h 306"/>
              <a:gd name="T10" fmla="*/ 2147483647 w 1445"/>
              <a:gd name="T11" fmla="*/ 2147483647 h 306"/>
              <a:gd name="T12" fmla="*/ 2147483647 w 1445"/>
              <a:gd name="T13" fmla="*/ 2147483647 h 306"/>
              <a:gd name="T14" fmla="*/ 2147483647 w 1445"/>
              <a:gd name="T15" fmla="*/ 2147483647 h 306"/>
              <a:gd name="T16" fmla="*/ 2147483647 w 1445"/>
              <a:gd name="T17" fmla="*/ 2147483647 h 306"/>
              <a:gd name="T18" fmla="*/ 2147483647 w 1445"/>
              <a:gd name="T19" fmla="*/ 2147483647 h 306"/>
              <a:gd name="T20" fmla="*/ 2147483647 w 1445"/>
              <a:gd name="T21" fmla="*/ 2147483647 h 306"/>
              <a:gd name="T22" fmla="*/ 2147483647 w 1445"/>
              <a:gd name="T23" fmla="*/ 2147483647 h 306"/>
              <a:gd name="T24" fmla="*/ 2147483647 w 1445"/>
              <a:gd name="T25" fmla="*/ 2147483647 h 30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45"/>
              <a:gd name="T40" fmla="*/ 0 h 306"/>
              <a:gd name="T41" fmla="*/ 1445 w 1445"/>
              <a:gd name="T42" fmla="*/ 306 h 30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45" h="306">
                <a:moveTo>
                  <a:pt x="0" y="306"/>
                </a:moveTo>
                <a:cubicBezTo>
                  <a:pt x="5" y="304"/>
                  <a:pt x="12" y="305"/>
                  <a:pt x="16" y="301"/>
                </a:cubicBezTo>
                <a:cubicBezTo>
                  <a:pt x="24" y="293"/>
                  <a:pt x="21" y="278"/>
                  <a:pt x="27" y="268"/>
                </a:cubicBezTo>
                <a:cubicBezTo>
                  <a:pt x="33" y="257"/>
                  <a:pt x="41" y="247"/>
                  <a:pt x="48" y="236"/>
                </a:cubicBezTo>
                <a:cubicBezTo>
                  <a:pt x="58" y="221"/>
                  <a:pt x="117" y="177"/>
                  <a:pt x="125" y="171"/>
                </a:cubicBezTo>
                <a:cubicBezTo>
                  <a:pt x="159" y="146"/>
                  <a:pt x="186" y="117"/>
                  <a:pt x="228" y="105"/>
                </a:cubicBezTo>
                <a:cubicBezTo>
                  <a:pt x="249" y="91"/>
                  <a:pt x="273" y="79"/>
                  <a:pt x="298" y="73"/>
                </a:cubicBezTo>
                <a:cubicBezTo>
                  <a:pt x="394" y="11"/>
                  <a:pt x="526" y="10"/>
                  <a:pt x="635" y="2"/>
                </a:cubicBezTo>
                <a:cubicBezTo>
                  <a:pt x="773" y="5"/>
                  <a:pt x="907" y="0"/>
                  <a:pt x="1043" y="18"/>
                </a:cubicBezTo>
                <a:cubicBezTo>
                  <a:pt x="1068" y="27"/>
                  <a:pt x="1093" y="34"/>
                  <a:pt x="1119" y="40"/>
                </a:cubicBezTo>
                <a:cubicBezTo>
                  <a:pt x="1150" y="63"/>
                  <a:pt x="1183" y="68"/>
                  <a:pt x="1217" y="84"/>
                </a:cubicBezTo>
                <a:cubicBezTo>
                  <a:pt x="1257" y="104"/>
                  <a:pt x="1293" y="119"/>
                  <a:pt x="1336" y="132"/>
                </a:cubicBezTo>
                <a:cubicBezTo>
                  <a:pt x="1370" y="142"/>
                  <a:pt x="1410" y="165"/>
                  <a:pt x="1445" y="165"/>
                </a:cubicBezTo>
              </a:path>
            </a:pathLst>
          </a:custGeom>
          <a:noFill/>
          <a:ln w="38160">
            <a:solidFill>
              <a:srgbClr val="00CC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5890" name="Freeform 49"/>
          <p:cNvSpPr>
            <a:spLocks/>
          </p:cNvSpPr>
          <p:nvPr/>
        </p:nvSpPr>
        <p:spPr bwMode="auto">
          <a:xfrm>
            <a:off x="2105025" y="3994150"/>
            <a:ext cx="1733550" cy="449263"/>
          </a:xfrm>
          <a:custGeom>
            <a:avLst/>
            <a:gdLst>
              <a:gd name="T0" fmla="*/ 0 w 1092"/>
              <a:gd name="T1" fmla="*/ 0 h 283"/>
              <a:gd name="T2" fmla="*/ 2147483647 w 1092"/>
              <a:gd name="T3" fmla="*/ 2147483647 h 283"/>
              <a:gd name="T4" fmla="*/ 2147483647 w 1092"/>
              <a:gd name="T5" fmla="*/ 2147483647 h 283"/>
              <a:gd name="T6" fmla="*/ 2147483647 w 1092"/>
              <a:gd name="T7" fmla="*/ 2147483647 h 283"/>
              <a:gd name="T8" fmla="*/ 2147483647 w 1092"/>
              <a:gd name="T9" fmla="*/ 2147483647 h 283"/>
              <a:gd name="T10" fmla="*/ 2147483647 w 1092"/>
              <a:gd name="T11" fmla="*/ 2147483647 h 283"/>
              <a:gd name="T12" fmla="*/ 0 60000 65536"/>
              <a:gd name="T13" fmla="*/ 0 60000 65536"/>
              <a:gd name="T14" fmla="*/ 0 60000 65536"/>
              <a:gd name="T15" fmla="*/ 0 60000 65536"/>
              <a:gd name="T16" fmla="*/ 0 60000 65536"/>
              <a:gd name="T17" fmla="*/ 0 60000 65536"/>
              <a:gd name="T18" fmla="*/ 0 w 1092"/>
              <a:gd name="T19" fmla="*/ 0 h 283"/>
              <a:gd name="T20" fmla="*/ 1092 w 1092"/>
              <a:gd name="T21" fmla="*/ 283 h 283"/>
            </a:gdLst>
            <a:ahLst/>
            <a:cxnLst>
              <a:cxn ang="T12">
                <a:pos x="T0" y="T1"/>
              </a:cxn>
              <a:cxn ang="T13">
                <a:pos x="T2" y="T3"/>
              </a:cxn>
              <a:cxn ang="T14">
                <a:pos x="T4" y="T5"/>
              </a:cxn>
              <a:cxn ang="T15">
                <a:pos x="T6" y="T7"/>
              </a:cxn>
              <a:cxn ang="T16">
                <a:pos x="T8" y="T9"/>
              </a:cxn>
              <a:cxn ang="T17">
                <a:pos x="T10" y="T11"/>
              </a:cxn>
            </a:cxnLst>
            <a:rect l="T18" t="T19" r="T20" b="T21"/>
            <a:pathLst>
              <a:path w="1092" h="283">
                <a:moveTo>
                  <a:pt x="0" y="0"/>
                </a:moveTo>
                <a:cubicBezTo>
                  <a:pt x="47" y="9"/>
                  <a:pt x="84" y="40"/>
                  <a:pt x="130" y="54"/>
                </a:cubicBezTo>
                <a:cubicBezTo>
                  <a:pt x="184" y="96"/>
                  <a:pt x="261" y="129"/>
                  <a:pt x="326" y="147"/>
                </a:cubicBezTo>
                <a:cubicBezTo>
                  <a:pt x="348" y="162"/>
                  <a:pt x="373" y="163"/>
                  <a:pt x="397" y="174"/>
                </a:cubicBezTo>
                <a:cubicBezTo>
                  <a:pt x="439" y="193"/>
                  <a:pt x="481" y="209"/>
                  <a:pt x="527" y="217"/>
                </a:cubicBezTo>
                <a:cubicBezTo>
                  <a:pt x="704" y="283"/>
                  <a:pt x="907" y="272"/>
                  <a:pt x="1092" y="272"/>
                </a:cubicBezTo>
              </a:path>
            </a:pathLst>
          </a:custGeom>
          <a:noFill/>
          <a:ln w="38160">
            <a:solidFill>
              <a:srgbClr val="00CC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5891" name="Oval 50"/>
          <p:cNvSpPr>
            <a:spLocks noChangeArrowheads="1"/>
          </p:cNvSpPr>
          <p:nvPr/>
        </p:nvSpPr>
        <p:spPr bwMode="auto">
          <a:xfrm>
            <a:off x="4341813" y="3579813"/>
            <a:ext cx="152400" cy="152400"/>
          </a:xfrm>
          <a:prstGeom prst="ellipse">
            <a:avLst/>
          </a:prstGeom>
          <a:noFill/>
          <a:ln w="38160">
            <a:solidFill>
              <a:srgbClr val="00CC00"/>
            </a:solidFill>
            <a:prstDash val="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5892" name="Oval 51"/>
          <p:cNvSpPr>
            <a:spLocks noChangeArrowheads="1"/>
          </p:cNvSpPr>
          <p:nvPr/>
        </p:nvSpPr>
        <p:spPr bwMode="auto">
          <a:xfrm>
            <a:off x="3844925" y="3689350"/>
            <a:ext cx="152400" cy="152400"/>
          </a:xfrm>
          <a:prstGeom prst="ellipse">
            <a:avLst/>
          </a:prstGeom>
          <a:noFill/>
          <a:ln w="38160">
            <a:solidFill>
              <a:srgbClr val="00CC00"/>
            </a:solidFill>
            <a:prstDash val="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5893" name="Oval 52"/>
          <p:cNvSpPr>
            <a:spLocks noChangeArrowheads="1"/>
          </p:cNvSpPr>
          <p:nvPr/>
        </p:nvSpPr>
        <p:spPr bwMode="auto">
          <a:xfrm>
            <a:off x="3833813" y="4384675"/>
            <a:ext cx="152400" cy="152400"/>
          </a:xfrm>
          <a:prstGeom prst="ellipse">
            <a:avLst/>
          </a:prstGeom>
          <a:noFill/>
          <a:ln w="38160">
            <a:solidFill>
              <a:srgbClr val="00CC00"/>
            </a:solidFill>
            <a:prstDash val="dash"/>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5894" name="Text Box 53"/>
          <p:cNvSpPr txBox="1">
            <a:spLocks noChangeArrowheads="1"/>
          </p:cNvSpPr>
          <p:nvPr/>
        </p:nvSpPr>
        <p:spPr bwMode="auto">
          <a:xfrm>
            <a:off x="5572125" y="1406525"/>
            <a:ext cx="33655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35895" name="Text Box 54"/>
          <p:cNvSpPr txBox="1">
            <a:spLocks noChangeArrowheads="1"/>
          </p:cNvSpPr>
          <p:nvPr/>
        </p:nvSpPr>
        <p:spPr bwMode="auto">
          <a:xfrm>
            <a:off x="4044950" y="838200"/>
            <a:ext cx="4968875" cy="5475288"/>
          </a:xfrm>
          <a:prstGeom prst="rect">
            <a:avLst/>
          </a:prstGeom>
          <a:solidFill>
            <a:srgbClr val="CCFFCC"/>
          </a:solidFill>
          <a:ln w="28440">
            <a:solidFill>
              <a:srgbClr val="000000"/>
            </a:solidFill>
            <a:miter lim="800000"/>
            <a:headEnd/>
            <a:tailEnd/>
          </a:ln>
        </p:spPr>
        <p:txBody>
          <a:bodyPr lIns="90000" tIns="46800" rIns="90000" bIns="46800">
            <a:spAutoFit/>
          </a:bodyPr>
          <a:lstStyle>
            <a:lvl1pPr marL="233363" indent="-233363">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cs typeface="ＭＳ Ｐゴシック" charset="0"/>
              </a:defRPr>
            </a:lvl1pPr>
            <a:lvl2pPr marL="742950" indent="-28575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2pPr>
            <a:lvl3pPr marL="1143000" indent="-2286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3pPr>
            <a:lvl4pPr marL="1600200" indent="-2286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4pPr>
            <a:lvl5pPr marL="2057400" indent="-2286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2400">
                <a:solidFill>
                  <a:schemeClr val="tx1"/>
                </a:solidFill>
                <a:latin typeface="Times New Roman" charset="0"/>
                <a:ea typeface="ＭＳ Ｐゴシック" charset="0"/>
              </a:defRPr>
            </a:lvl9pPr>
          </a:lstStyle>
          <a:p>
            <a:pPr>
              <a:spcBef>
                <a:spcPts val="1250"/>
              </a:spcBef>
              <a:buFont typeface="Times New Roman" charset="0"/>
              <a:buAutoNum type="arabicPeriod"/>
            </a:pPr>
            <a:r>
              <a:rPr lang="en-US" sz="2200" dirty="0">
                <a:solidFill>
                  <a:srgbClr val="000000"/>
                </a:solidFill>
                <a:latin typeface="Calibri"/>
              </a:rPr>
              <a:t>Intuitively this feels safest</a:t>
            </a:r>
          </a:p>
          <a:p>
            <a:pPr>
              <a:spcBef>
                <a:spcPts val="1250"/>
              </a:spcBef>
              <a:buFont typeface="Times New Roman" charset="0"/>
              <a:buAutoNum type="arabicPeriod"/>
            </a:pPr>
            <a:r>
              <a:rPr lang="en-US" sz="2200" dirty="0">
                <a:solidFill>
                  <a:srgbClr val="000000"/>
                </a:solidFill>
                <a:latin typeface="Calibri"/>
              </a:rPr>
              <a:t>If we’ve made a small error in the location of the boundary (it’s been jolted in its perpendicular direction) this gives us least chance of causing a misclassification</a:t>
            </a:r>
          </a:p>
          <a:p>
            <a:pPr>
              <a:spcBef>
                <a:spcPts val="1250"/>
              </a:spcBef>
              <a:buFont typeface="Times New Roman" charset="0"/>
              <a:buAutoNum type="arabicPeriod"/>
            </a:pPr>
            <a:r>
              <a:rPr lang="en-US" sz="2200" dirty="0">
                <a:solidFill>
                  <a:srgbClr val="000000"/>
                </a:solidFill>
                <a:latin typeface="Calibri"/>
              </a:rPr>
              <a:t>LOOCV is easy since the model is immune to removal of any non-support-vector </a:t>
            </a:r>
            <a:r>
              <a:rPr lang="en-US" sz="2200" dirty="0" err="1">
                <a:solidFill>
                  <a:srgbClr val="000000"/>
                </a:solidFill>
                <a:latin typeface="Calibri"/>
              </a:rPr>
              <a:t>datapoints</a:t>
            </a:r>
            <a:endParaRPr lang="en-US" sz="2200" dirty="0">
              <a:solidFill>
                <a:srgbClr val="000000"/>
              </a:solidFill>
              <a:latin typeface="Calibri"/>
            </a:endParaRPr>
          </a:p>
          <a:p>
            <a:pPr>
              <a:spcBef>
                <a:spcPts val="1250"/>
              </a:spcBef>
              <a:buFont typeface="Times New Roman" charset="0"/>
              <a:buAutoNum type="arabicPeriod"/>
            </a:pPr>
            <a:r>
              <a:rPr lang="en-US" sz="2200" dirty="0">
                <a:solidFill>
                  <a:srgbClr val="000000"/>
                </a:solidFill>
                <a:latin typeface="Calibri"/>
              </a:rPr>
              <a:t>There’s some theory (using VC dimension) that is related to (but not the same as) the proposition that this is a good thing</a:t>
            </a:r>
          </a:p>
          <a:p>
            <a:pPr>
              <a:spcBef>
                <a:spcPts val="1250"/>
              </a:spcBef>
              <a:buFont typeface="Times New Roman" charset="0"/>
              <a:buAutoNum type="arabicPeriod"/>
            </a:pPr>
            <a:r>
              <a:rPr lang="en-US" sz="2200" dirty="0">
                <a:solidFill>
                  <a:srgbClr val="000000"/>
                </a:solidFill>
                <a:latin typeface="Calibri"/>
              </a:rPr>
              <a:t>Empirically it works very very well</a:t>
            </a:r>
          </a:p>
        </p:txBody>
      </p:sp>
      <p:sp>
        <p:nvSpPr>
          <p:cNvPr id="2" name="TextBox 1"/>
          <p:cNvSpPr txBox="1"/>
          <p:nvPr/>
        </p:nvSpPr>
        <p:spPr>
          <a:xfrm>
            <a:off x="228600" y="6371466"/>
            <a:ext cx="5224658" cy="461665"/>
          </a:xfrm>
          <a:prstGeom prst="rect">
            <a:avLst/>
          </a:prstGeom>
          <a:noFill/>
        </p:spPr>
        <p:txBody>
          <a:bodyPr wrap="none" rtlCol="0">
            <a:spAutoFit/>
          </a:bodyPr>
          <a:lstStyle/>
          <a:p>
            <a:r>
              <a:rPr lang="en-US" dirty="0">
                <a:solidFill>
                  <a:srgbClr val="000000"/>
                </a:solidFill>
                <a:latin typeface="Calibri"/>
              </a:rPr>
              <a:t>LOOCV = leave one out cross validation</a:t>
            </a:r>
            <a:endParaRPr lang="en-US" dirty="0">
              <a:latin typeface="Calibri"/>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Footer Placeholder 3"/>
          <p:cNvSpPr>
            <a:spLocks noGrp="1"/>
          </p:cNvSpPr>
          <p:nvPr>
            <p:ph type="ftr" sz="quarter" idx="4294967295"/>
          </p:nvPr>
        </p:nvSpPr>
        <p:spPr bwMode="auto">
          <a:xfrm>
            <a:off x="6705600" y="6553200"/>
            <a:ext cx="2438400" cy="3048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37890" name="Rectangle 1"/>
          <p:cNvSpPr>
            <a:spLocks noGrp="1" noChangeArrowheads="1"/>
          </p:cNvSpPr>
          <p:nvPr>
            <p:ph type="title" idx="4294967295"/>
          </p:nvPr>
        </p:nvSpPr>
        <p:spPr>
          <a:xfrm>
            <a:off x="228600" y="58738"/>
            <a:ext cx="8534400" cy="703262"/>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Specifying a line and margin</a:t>
            </a:r>
          </a:p>
        </p:txBody>
      </p:sp>
      <p:sp>
        <p:nvSpPr>
          <p:cNvPr id="37891" name="Rectangle 2"/>
          <p:cNvSpPr>
            <a:spLocks noGrp="1" noChangeArrowheads="1"/>
          </p:cNvSpPr>
          <p:nvPr>
            <p:ph type="body" idx="4294967295"/>
          </p:nvPr>
        </p:nvSpPr>
        <p:spPr>
          <a:xfrm>
            <a:off x="228600" y="4537075"/>
            <a:ext cx="8574088" cy="1939925"/>
          </a:xfrm>
        </p:spPr>
        <p:txBody>
          <a:bodyPr/>
          <a:lstStyle/>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ea typeface="ＭＳ Ｐゴシック" charset="0"/>
                <a:cs typeface="ＭＳ Ｐゴシック" charset="0"/>
              </a:rPr>
              <a:t>How do we represent this mathematically?</a:t>
            </a:r>
          </a:p>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ea typeface="ＭＳ Ｐゴシック" charset="0"/>
                <a:cs typeface="ＭＳ Ｐゴシック" charset="0"/>
              </a:rPr>
              <a:t>…in </a:t>
            </a:r>
            <a:r>
              <a:rPr lang="en-US" sz="2800" i="1" dirty="0">
                <a:ea typeface="ＭＳ Ｐゴシック" charset="0"/>
                <a:cs typeface="ＭＳ Ｐゴシック" charset="0"/>
              </a:rPr>
              <a:t>m</a:t>
            </a:r>
            <a:r>
              <a:rPr lang="en-US" sz="2800" dirty="0">
                <a:ea typeface="ＭＳ Ｐゴシック" charset="0"/>
                <a:cs typeface="ＭＳ Ｐゴシック" charset="0"/>
              </a:rPr>
              <a:t> input dimensions?</a:t>
            </a:r>
          </a:p>
        </p:txBody>
      </p:sp>
      <p:sp>
        <p:nvSpPr>
          <p:cNvPr id="37892" name="Line 3"/>
          <p:cNvSpPr>
            <a:spLocks noChangeShapeType="1"/>
          </p:cNvSpPr>
          <p:nvPr/>
        </p:nvSpPr>
        <p:spPr bwMode="auto">
          <a:xfrm flipV="1">
            <a:off x="2451100" y="1041400"/>
            <a:ext cx="2655888" cy="1336675"/>
          </a:xfrm>
          <a:prstGeom prst="line">
            <a:avLst/>
          </a:prstGeom>
          <a:noFill/>
          <a:ln w="1260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7893" name="Line 4"/>
          <p:cNvSpPr>
            <a:spLocks noChangeShapeType="1"/>
          </p:cNvSpPr>
          <p:nvPr/>
        </p:nvSpPr>
        <p:spPr bwMode="auto">
          <a:xfrm flipV="1">
            <a:off x="2595563" y="1331913"/>
            <a:ext cx="2655887" cy="13366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7894" name="Line 5"/>
          <p:cNvSpPr>
            <a:spLocks noChangeShapeType="1"/>
          </p:cNvSpPr>
          <p:nvPr/>
        </p:nvSpPr>
        <p:spPr bwMode="auto">
          <a:xfrm flipV="1">
            <a:off x="2741613" y="1620838"/>
            <a:ext cx="2655887" cy="1336675"/>
          </a:xfrm>
          <a:prstGeom prst="line">
            <a:avLst/>
          </a:prstGeom>
          <a:noFill/>
          <a:ln w="12600">
            <a:solidFill>
              <a:srgbClr val="3333CC"/>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7895" name="Text Box 6"/>
          <p:cNvSpPr txBox="1">
            <a:spLocks noChangeArrowheads="1"/>
          </p:cNvSpPr>
          <p:nvPr/>
        </p:nvSpPr>
        <p:spPr bwMode="auto">
          <a:xfrm>
            <a:off x="5562600" y="838200"/>
            <a:ext cx="14478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FF0000"/>
                </a:solidFill>
                <a:latin typeface="Calibri"/>
              </a:rPr>
              <a:t>Plus-Plane</a:t>
            </a:r>
          </a:p>
        </p:txBody>
      </p:sp>
      <p:sp>
        <p:nvSpPr>
          <p:cNvPr id="37896" name="Text Box 7"/>
          <p:cNvSpPr txBox="1">
            <a:spLocks noChangeArrowheads="1"/>
          </p:cNvSpPr>
          <p:nvPr/>
        </p:nvSpPr>
        <p:spPr bwMode="auto">
          <a:xfrm>
            <a:off x="6248400" y="1600200"/>
            <a:ext cx="19812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3333CC"/>
                </a:solidFill>
                <a:latin typeface="Calibri"/>
              </a:rPr>
              <a:t>Minus-Plane</a:t>
            </a:r>
          </a:p>
        </p:txBody>
      </p:sp>
      <p:sp>
        <p:nvSpPr>
          <p:cNvPr id="37897" name="Freeform 8"/>
          <p:cNvSpPr>
            <a:spLocks/>
          </p:cNvSpPr>
          <p:nvPr/>
        </p:nvSpPr>
        <p:spPr bwMode="auto">
          <a:xfrm>
            <a:off x="5251450" y="1687513"/>
            <a:ext cx="1055688" cy="150812"/>
          </a:xfrm>
          <a:custGeom>
            <a:avLst/>
            <a:gdLst>
              <a:gd name="T0" fmla="*/ 2147483647 w 665"/>
              <a:gd name="T1" fmla="*/ 2147483647 h 95"/>
              <a:gd name="T2" fmla="*/ 2147483647 w 665"/>
              <a:gd name="T3" fmla="*/ 2147483647 h 95"/>
              <a:gd name="T4" fmla="*/ 2147483647 w 665"/>
              <a:gd name="T5" fmla="*/ 2147483647 h 95"/>
              <a:gd name="T6" fmla="*/ 2147483647 w 665"/>
              <a:gd name="T7" fmla="*/ 2147483647 h 95"/>
              <a:gd name="T8" fmla="*/ 0 w 665"/>
              <a:gd name="T9" fmla="*/ 0 h 95"/>
              <a:gd name="T10" fmla="*/ 0 60000 65536"/>
              <a:gd name="T11" fmla="*/ 0 60000 65536"/>
              <a:gd name="T12" fmla="*/ 0 60000 65536"/>
              <a:gd name="T13" fmla="*/ 0 60000 65536"/>
              <a:gd name="T14" fmla="*/ 0 60000 65536"/>
              <a:gd name="T15" fmla="*/ 0 w 665"/>
              <a:gd name="T16" fmla="*/ 0 h 95"/>
              <a:gd name="T17" fmla="*/ 665 w 665"/>
              <a:gd name="T18" fmla="*/ 95 h 95"/>
            </a:gdLst>
            <a:ahLst/>
            <a:cxnLst>
              <a:cxn ang="T10">
                <a:pos x="T0" y="T1"/>
              </a:cxn>
              <a:cxn ang="T11">
                <a:pos x="T2" y="T3"/>
              </a:cxn>
              <a:cxn ang="T12">
                <a:pos x="T4" y="T5"/>
              </a:cxn>
              <a:cxn ang="T13">
                <a:pos x="T6" y="T7"/>
              </a:cxn>
              <a:cxn ang="T14">
                <a:pos x="T8" y="T9"/>
              </a:cxn>
            </a:cxnLst>
            <a:rect l="T15" t="T16" r="T17" b="T18"/>
            <a:pathLst>
              <a:path w="665" h="95">
                <a:moveTo>
                  <a:pt x="665" y="74"/>
                </a:moveTo>
                <a:cubicBezTo>
                  <a:pt x="347" y="95"/>
                  <a:pt x="517" y="91"/>
                  <a:pt x="155" y="82"/>
                </a:cubicBezTo>
                <a:cubicBezTo>
                  <a:pt x="119" y="74"/>
                  <a:pt x="87" y="63"/>
                  <a:pt x="52" y="52"/>
                </a:cubicBezTo>
                <a:cubicBezTo>
                  <a:pt x="37" y="42"/>
                  <a:pt x="14" y="40"/>
                  <a:pt x="8" y="23"/>
                </a:cubicBezTo>
                <a:cubicBezTo>
                  <a:pt x="5" y="15"/>
                  <a:pt x="0" y="0"/>
                  <a:pt x="0" y="0"/>
                </a:cubicBezTo>
              </a:path>
            </a:pathLst>
          </a:custGeom>
          <a:noFill/>
          <a:ln w="38160">
            <a:solidFill>
              <a:srgbClr val="3333CC"/>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7898" name="Freeform 9"/>
          <p:cNvSpPr>
            <a:spLocks/>
          </p:cNvSpPr>
          <p:nvPr/>
        </p:nvSpPr>
        <p:spPr bwMode="auto">
          <a:xfrm>
            <a:off x="4935538" y="1090613"/>
            <a:ext cx="692150" cy="128587"/>
          </a:xfrm>
          <a:custGeom>
            <a:avLst/>
            <a:gdLst>
              <a:gd name="T0" fmla="*/ 2147483647 w 436"/>
              <a:gd name="T1" fmla="*/ 0 h 81"/>
              <a:gd name="T2" fmla="*/ 2147483647 w 436"/>
              <a:gd name="T3" fmla="*/ 2147483647 h 81"/>
              <a:gd name="T4" fmla="*/ 2147483647 w 436"/>
              <a:gd name="T5" fmla="*/ 2147483647 h 81"/>
              <a:gd name="T6" fmla="*/ 2147483647 w 436"/>
              <a:gd name="T7" fmla="*/ 2147483647 h 81"/>
              <a:gd name="T8" fmla="*/ 2147483647 w 436"/>
              <a:gd name="T9" fmla="*/ 2147483647 h 81"/>
              <a:gd name="T10" fmla="*/ 0 w 436"/>
              <a:gd name="T11" fmla="*/ 2147483647 h 81"/>
              <a:gd name="T12" fmla="*/ 0 60000 65536"/>
              <a:gd name="T13" fmla="*/ 0 60000 65536"/>
              <a:gd name="T14" fmla="*/ 0 60000 65536"/>
              <a:gd name="T15" fmla="*/ 0 60000 65536"/>
              <a:gd name="T16" fmla="*/ 0 60000 65536"/>
              <a:gd name="T17" fmla="*/ 0 60000 65536"/>
              <a:gd name="T18" fmla="*/ 0 w 436"/>
              <a:gd name="T19" fmla="*/ 0 h 81"/>
              <a:gd name="T20" fmla="*/ 436 w 436"/>
              <a:gd name="T21" fmla="*/ 81 h 81"/>
            </a:gdLst>
            <a:ahLst/>
            <a:cxnLst>
              <a:cxn ang="T12">
                <a:pos x="T0" y="T1"/>
              </a:cxn>
              <a:cxn ang="T13">
                <a:pos x="T2" y="T3"/>
              </a:cxn>
              <a:cxn ang="T14">
                <a:pos x="T4" y="T5"/>
              </a:cxn>
              <a:cxn ang="T15">
                <a:pos x="T6" y="T7"/>
              </a:cxn>
              <a:cxn ang="T16">
                <a:pos x="T8" y="T9"/>
              </a:cxn>
              <a:cxn ang="T17">
                <a:pos x="T10" y="T11"/>
              </a:cxn>
            </a:cxnLst>
            <a:rect l="T18" t="T19" r="T20" b="T21"/>
            <a:pathLst>
              <a:path w="436" h="81">
                <a:moveTo>
                  <a:pt x="436" y="0"/>
                </a:moveTo>
                <a:cubicBezTo>
                  <a:pt x="411" y="8"/>
                  <a:pt x="394" y="21"/>
                  <a:pt x="369" y="29"/>
                </a:cubicBezTo>
                <a:cubicBezTo>
                  <a:pt x="340" y="49"/>
                  <a:pt x="308" y="59"/>
                  <a:pt x="273" y="66"/>
                </a:cubicBezTo>
                <a:cubicBezTo>
                  <a:pt x="246" y="71"/>
                  <a:pt x="192" y="81"/>
                  <a:pt x="192" y="81"/>
                </a:cubicBezTo>
                <a:cubicBezTo>
                  <a:pt x="127" y="76"/>
                  <a:pt x="110" y="75"/>
                  <a:pt x="59" y="59"/>
                </a:cubicBezTo>
                <a:cubicBezTo>
                  <a:pt x="38" y="45"/>
                  <a:pt x="23" y="26"/>
                  <a:pt x="0" y="15"/>
                </a:cubicBezTo>
              </a:path>
            </a:pathLst>
          </a:custGeom>
          <a:noFill/>
          <a:ln w="38160">
            <a:solidFill>
              <a:srgbClr val="FF00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7899" name="Text Box 10"/>
          <p:cNvSpPr txBox="1">
            <a:spLocks noChangeArrowheads="1"/>
          </p:cNvSpPr>
          <p:nvPr/>
        </p:nvSpPr>
        <p:spPr bwMode="auto">
          <a:xfrm>
            <a:off x="6477000" y="1219200"/>
            <a:ext cx="24384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000000"/>
                </a:solidFill>
                <a:latin typeface="Calibri"/>
              </a:rPr>
              <a:t>Classifier Boundary</a:t>
            </a:r>
          </a:p>
        </p:txBody>
      </p:sp>
      <p:sp>
        <p:nvSpPr>
          <p:cNvPr id="37900" name="Freeform 11"/>
          <p:cNvSpPr>
            <a:spLocks/>
          </p:cNvSpPr>
          <p:nvPr/>
        </p:nvSpPr>
        <p:spPr bwMode="auto">
          <a:xfrm>
            <a:off x="5064125" y="1430338"/>
            <a:ext cx="1465263" cy="69850"/>
          </a:xfrm>
          <a:custGeom>
            <a:avLst/>
            <a:gdLst>
              <a:gd name="T0" fmla="*/ 2147483647 w 923"/>
              <a:gd name="T1" fmla="*/ 0 h 44"/>
              <a:gd name="T2" fmla="*/ 2147483647 w 923"/>
              <a:gd name="T3" fmla="*/ 2147483647 h 44"/>
              <a:gd name="T4" fmla="*/ 2147483647 w 923"/>
              <a:gd name="T5" fmla="*/ 2147483647 h 44"/>
              <a:gd name="T6" fmla="*/ 0 w 923"/>
              <a:gd name="T7" fmla="*/ 2147483647 h 44"/>
              <a:gd name="T8" fmla="*/ 0 60000 65536"/>
              <a:gd name="T9" fmla="*/ 0 60000 65536"/>
              <a:gd name="T10" fmla="*/ 0 60000 65536"/>
              <a:gd name="T11" fmla="*/ 0 60000 65536"/>
              <a:gd name="T12" fmla="*/ 0 w 923"/>
              <a:gd name="T13" fmla="*/ 0 h 44"/>
              <a:gd name="T14" fmla="*/ 923 w 923"/>
              <a:gd name="T15" fmla="*/ 44 h 44"/>
            </a:gdLst>
            <a:ahLst/>
            <a:cxnLst>
              <a:cxn ang="T8">
                <a:pos x="T0" y="T1"/>
              </a:cxn>
              <a:cxn ang="T9">
                <a:pos x="T2" y="T3"/>
              </a:cxn>
              <a:cxn ang="T10">
                <a:pos x="T4" y="T5"/>
              </a:cxn>
              <a:cxn ang="T11">
                <a:pos x="T6" y="T7"/>
              </a:cxn>
            </a:cxnLst>
            <a:rect l="T12" t="T13" r="T14" b="T15"/>
            <a:pathLst>
              <a:path w="923" h="44">
                <a:moveTo>
                  <a:pt x="923" y="0"/>
                </a:moveTo>
                <a:cubicBezTo>
                  <a:pt x="857" y="34"/>
                  <a:pt x="782" y="37"/>
                  <a:pt x="709" y="44"/>
                </a:cubicBezTo>
                <a:cubicBezTo>
                  <a:pt x="593" y="42"/>
                  <a:pt x="478" y="42"/>
                  <a:pt x="362" y="37"/>
                </a:cubicBezTo>
                <a:cubicBezTo>
                  <a:pt x="241" y="32"/>
                  <a:pt x="122" y="7"/>
                  <a:pt x="0" y="7"/>
                </a:cubicBezTo>
              </a:path>
            </a:pathLst>
          </a:custGeom>
          <a:noFill/>
          <a:ln w="38160">
            <a:solidFill>
              <a:srgbClr val="0000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7901" name="Text Box 12"/>
          <p:cNvSpPr txBox="1">
            <a:spLocks noChangeArrowheads="1"/>
          </p:cNvSpPr>
          <p:nvPr/>
        </p:nvSpPr>
        <p:spPr bwMode="auto">
          <a:xfrm rot="-1620000">
            <a:off x="1752600" y="1371273"/>
            <a:ext cx="3048000" cy="4022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dirty="0">
                <a:solidFill>
                  <a:srgbClr val="FF0000"/>
                </a:solidFill>
                <a:latin typeface="Calibri"/>
              </a:rPr>
              <a:t>“</a:t>
            </a:r>
            <a:r>
              <a:rPr lang="en-US" altLang="ja-JP" sz="2000" dirty="0">
                <a:solidFill>
                  <a:srgbClr val="FF0000"/>
                </a:solidFill>
                <a:latin typeface="Calibri"/>
              </a:rPr>
              <a:t>Predict Class = +1</a:t>
            </a:r>
            <a:r>
              <a:rPr lang="ja-JP" altLang="en-US" sz="2000" dirty="0">
                <a:solidFill>
                  <a:srgbClr val="FF0000"/>
                </a:solidFill>
                <a:latin typeface="Calibri"/>
              </a:rPr>
              <a:t>”</a:t>
            </a:r>
            <a:r>
              <a:rPr lang="en-US" altLang="ja-JP" sz="2000" dirty="0">
                <a:solidFill>
                  <a:srgbClr val="FF0000"/>
                </a:solidFill>
                <a:latin typeface="Calibri"/>
              </a:rPr>
              <a:t> zone</a:t>
            </a:r>
            <a:endParaRPr lang="en-US" sz="2000" dirty="0">
              <a:solidFill>
                <a:srgbClr val="FF0000"/>
              </a:solidFill>
              <a:latin typeface="Calibri"/>
            </a:endParaRPr>
          </a:p>
        </p:txBody>
      </p:sp>
      <p:sp>
        <p:nvSpPr>
          <p:cNvPr id="37902" name="Text Box 13"/>
          <p:cNvSpPr txBox="1">
            <a:spLocks noChangeArrowheads="1"/>
          </p:cNvSpPr>
          <p:nvPr/>
        </p:nvSpPr>
        <p:spPr bwMode="auto">
          <a:xfrm rot="-1620000">
            <a:off x="2827338" y="2393623"/>
            <a:ext cx="2887662" cy="4022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dirty="0">
                <a:solidFill>
                  <a:srgbClr val="3333CC"/>
                </a:solidFill>
                <a:latin typeface="Calibri"/>
              </a:rPr>
              <a:t>“</a:t>
            </a:r>
            <a:r>
              <a:rPr lang="en-US" altLang="ja-JP" sz="2000" dirty="0">
                <a:solidFill>
                  <a:srgbClr val="3333CC"/>
                </a:solidFill>
                <a:latin typeface="Calibri"/>
              </a:rPr>
              <a:t>Predict Class = -1</a:t>
            </a:r>
            <a:r>
              <a:rPr lang="ja-JP" altLang="en-US" sz="2000" dirty="0">
                <a:solidFill>
                  <a:srgbClr val="3333CC"/>
                </a:solidFill>
                <a:latin typeface="Calibri"/>
              </a:rPr>
              <a:t>”</a:t>
            </a:r>
            <a:r>
              <a:rPr lang="en-US" altLang="ja-JP" sz="2000" dirty="0">
                <a:solidFill>
                  <a:srgbClr val="3333CC"/>
                </a:solidFill>
                <a:latin typeface="Calibri"/>
              </a:rPr>
              <a:t> zone</a:t>
            </a:r>
            <a:endParaRPr lang="en-US" sz="2000" dirty="0">
              <a:solidFill>
                <a:srgbClr val="3333CC"/>
              </a:solidFill>
              <a:latin typeface="Calibri"/>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Footer Placeholder 4"/>
          <p:cNvSpPr>
            <a:spLocks noGrp="1"/>
          </p:cNvSpPr>
          <p:nvPr>
            <p:ph type="ftr" sz="quarter" idx="4294967295"/>
          </p:nvPr>
        </p:nvSpPr>
        <p:spPr bwMode="auto">
          <a:xfrm>
            <a:off x="6629400" y="6553200"/>
            <a:ext cx="2514600" cy="3048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39938" name="Rectangle 1"/>
          <p:cNvSpPr>
            <a:spLocks noGrp="1" noChangeArrowheads="1"/>
          </p:cNvSpPr>
          <p:nvPr>
            <p:ph type="title" idx="4294967295"/>
          </p:nvPr>
        </p:nvSpPr>
        <p:spPr>
          <a:xfrm>
            <a:off x="228600" y="58738"/>
            <a:ext cx="8534400" cy="703262"/>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Specifying a line and margin</a:t>
            </a:r>
          </a:p>
        </p:txBody>
      </p:sp>
      <p:sp>
        <p:nvSpPr>
          <p:cNvPr id="39939" name="Rectangle 2"/>
          <p:cNvSpPr>
            <a:spLocks noGrp="1" noChangeArrowheads="1"/>
          </p:cNvSpPr>
          <p:nvPr>
            <p:ph type="body" idx="4294967295"/>
          </p:nvPr>
        </p:nvSpPr>
        <p:spPr>
          <a:xfrm>
            <a:off x="304800" y="3429000"/>
            <a:ext cx="8229600" cy="1343025"/>
          </a:xfrm>
        </p:spPr>
        <p:txBody>
          <a:bodyPr/>
          <a:lstStyle/>
          <a:p>
            <a:pPr marL="341313" indent="-341313">
              <a:spcBef>
                <a:spcPts val="600"/>
              </a:spcBef>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ea typeface="ＭＳ Ｐゴシック" charset="0"/>
                <a:cs typeface="ＭＳ Ｐゴシック" charset="0"/>
              </a:rPr>
              <a:t>Plus-plane   =    </a:t>
            </a:r>
            <a:r>
              <a:rPr lang="en-US" i="1" dirty="0">
                <a:ea typeface="ＭＳ Ｐゴシック" charset="0"/>
                <a:cs typeface="ＭＳ Ｐゴシック" charset="0"/>
              </a:rPr>
              <a:t>{ </a:t>
            </a:r>
            <a:r>
              <a:rPr lang="en-US" b="1" i="1" dirty="0">
                <a:ea typeface="ＭＳ Ｐゴシック" charset="0"/>
                <a:cs typeface="ＭＳ Ｐゴシック" charset="0"/>
              </a:rPr>
              <a:t>x</a:t>
            </a:r>
            <a:r>
              <a:rPr lang="en-US" i="1" dirty="0">
                <a:ea typeface="ＭＳ Ｐゴシック" charset="0"/>
                <a:cs typeface="ＭＳ Ｐゴシック" charset="0"/>
              </a:rPr>
              <a:t> : </a:t>
            </a:r>
            <a:r>
              <a:rPr lang="en-US" b="1" i="1" dirty="0">
                <a:ea typeface="ＭＳ Ｐゴシック" charset="0"/>
                <a:cs typeface="ＭＳ Ｐゴシック" charset="0"/>
              </a:rPr>
              <a:t>w</a:t>
            </a:r>
            <a:r>
              <a:rPr lang="en-US" i="1" dirty="0">
                <a:ea typeface="ＭＳ Ｐゴシック" charset="0"/>
                <a:cs typeface="ＭＳ Ｐゴシック" charset="0"/>
              </a:rPr>
              <a:t> . </a:t>
            </a:r>
            <a:r>
              <a:rPr lang="en-US" b="1" i="1" dirty="0">
                <a:ea typeface="ＭＳ Ｐゴシック" charset="0"/>
                <a:cs typeface="ＭＳ Ｐゴシック" charset="0"/>
              </a:rPr>
              <a:t>x</a:t>
            </a:r>
            <a:r>
              <a:rPr lang="en-US" i="1" dirty="0">
                <a:ea typeface="ＭＳ Ｐゴシック" charset="0"/>
                <a:cs typeface="ＭＳ Ｐゴシック" charset="0"/>
              </a:rPr>
              <a:t> + b = +1 }</a:t>
            </a:r>
          </a:p>
          <a:p>
            <a:pPr marL="341313" indent="-341313">
              <a:spcBef>
                <a:spcPts val="600"/>
              </a:spcBef>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ea typeface="ＭＳ Ｐゴシック" charset="0"/>
                <a:cs typeface="ＭＳ Ｐゴシック" charset="0"/>
              </a:rPr>
              <a:t>Minus-plane =   </a:t>
            </a:r>
            <a:r>
              <a:rPr lang="en-US" i="1" dirty="0">
                <a:ea typeface="ＭＳ Ｐゴシック" charset="0"/>
                <a:cs typeface="ＭＳ Ｐゴシック" charset="0"/>
              </a:rPr>
              <a:t>{ </a:t>
            </a:r>
            <a:r>
              <a:rPr lang="en-US" b="1" i="1" dirty="0">
                <a:ea typeface="ＭＳ Ｐゴシック" charset="0"/>
                <a:cs typeface="ＭＳ Ｐゴシック" charset="0"/>
              </a:rPr>
              <a:t>x</a:t>
            </a:r>
            <a:r>
              <a:rPr lang="en-US" i="1" dirty="0">
                <a:ea typeface="ＭＳ Ｐゴシック" charset="0"/>
                <a:cs typeface="ＭＳ Ｐゴシック" charset="0"/>
              </a:rPr>
              <a:t> : </a:t>
            </a:r>
            <a:r>
              <a:rPr lang="en-US" b="1" i="1" dirty="0">
                <a:ea typeface="ＭＳ Ｐゴシック" charset="0"/>
                <a:cs typeface="ＭＳ Ｐゴシック" charset="0"/>
              </a:rPr>
              <a:t>w</a:t>
            </a:r>
            <a:r>
              <a:rPr lang="en-US" i="1" dirty="0">
                <a:ea typeface="ＭＳ Ｐゴシック" charset="0"/>
                <a:cs typeface="ＭＳ Ｐゴシック" charset="0"/>
              </a:rPr>
              <a:t> . </a:t>
            </a:r>
            <a:r>
              <a:rPr lang="en-US" b="1" i="1" dirty="0">
                <a:ea typeface="ＭＳ Ｐゴシック" charset="0"/>
                <a:cs typeface="ＭＳ Ｐゴシック" charset="0"/>
              </a:rPr>
              <a:t>x</a:t>
            </a:r>
            <a:r>
              <a:rPr lang="en-US" i="1" dirty="0">
                <a:ea typeface="ＭＳ Ｐゴシック" charset="0"/>
                <a:cs typeface="ＭＳ Ｐゴシック" charset="0"/>
              </a:rPr>
              <a:t> + b = -1 }</a:t>
            </a:r>
          </a:p>
          <a:p>
            <a:pPr marL="341313" indent="-341313">
              <a:spcBef>
                <a:spcPts val="600"/>
              </a:spcBef>
              <a:buSzPct val="60000"/>
              <a:buFont typeface="Tahoma"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i="1" dirty="0">
              <a:ea typeface="ＭＳ Ｐゴシック" charset="0"/>
              <a:cs typeface="ＭＳ Ｐゴシック" charset="0"/>
            </a:endParaRPr>
          </a:p>
        </p:txBody>
      </p:sp>
      <p:sp>
        <p:nvSpPr>
          <p:cNvPr id="39940" name="Line 3"/>
          <p:cNvSpPr>
            <a:spLocks noChangeShapeType="1"/>
          </p:cNvSpPr>
          <p:nvPr/>
        </p:nvSpPr>
        <p:spPr bwMode="auto">
          <a:xfrm flipV="1">
            <a:off x="2451100" y="1041400"/>
            <a:ext cx="2655888" cy="1336675"/>
          </a:xfrm>
          <a:prstGeom prst="line">
            <a:avLst/>
          </a:prstGeom>
          <a:noFill/>
          <a:ln w="1260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9941" name="Line 4"/>
          <p:cNvSpPr>
            <a:spLocks noChangeShapeType="1"/>
          </p:cNvSpPr>
          <p:nvPr/>
        </p:nvSpPr>
        <p:spPr bwMode="auto">
          <a:xfrm flipV="1">
            <a:off x="2595563" y="1331913"/>
            <a:ext cx="2655887" cy="13366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9942" name="Line 5"/>
          <p:cNvSpPr>
            <a:spLocks noChangeShapeType="1"/>
          </p:cNvSpPr>
          <p:nvPr/>
        </p:nvSpPr>
        <p:spPr bwMode="auto">
          <a:xfrm flipV="1">
            <a:off x="2741613" y="1620838"/>
            <a:ext cx="2655887" cy="1336675"/>
          </a:xfrm>
          <a:prstGeom prst="line">
            <a:avLst/>
          </a:prstGeom>
          <a:noFill/>
          <a:ln w="12600">
            <a:solidFill>
              <a:srgbClr val="3333CC"/>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9943" name="Text Box 6"/>
          <p:cNvSpPr txBox="1">
            <a:spLocks noChangeArrowheads="1"/>
          </p:cNvSpPr>
          <p:nvPr/>
        </p:nvSpPr>
        <p:spPr bwMode="auto">
          <a:xfrm>
            <a:off x="5562600" y="838200"/>
            <a:ext cx="14478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FF0000"/>
                </a:solidFill>
                <a:latin typeface="Calibri"/>
              </a:rPr>
              <a:t>Plus-Plane</a:t>
            </a:r>
          </a:p>
        </p:txBody>
      </p:sp>
      <p:sp>
        <p:nvSpPr>
          <p:cNvPr id="39944" name="Text Box 7"/>
          <p:cNvSpPr txBox="1">
            <a:spLocks noChangeArrowheads="1"/>
          </p:cNvSpPr>
          <p:nvPr/>
        </p:nvSpPr>
        <p:spPr bwMode="auto">
          <a:xfrm>
            <a:off x="6248400" y="1600200"/>
            <a:ext cx="19812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3333CC"/>
                </a:solidFill>
                <a:latin typeface="Calibri"/>
              </a:rPr>
              <a:t>Minus-Plane</a:t>
            </a:r>
          </a:p>
        </p:txBody>
      </p:sp>
      <p:sp>
        <p:nvSpPr>
          <p:cNvPr id="39945" name="Freeform 8"/>
          <p:cNvSpPr>
            <a:spLocks/>
          </p:cNvSpPr>
          <p:nvPr/>
        </p:nvSpPr>
        <p:spPr bwMode="auto">
          <a:xfrm>
            <a:off x="5251450" y="1687513"/>
            <a:ext cx="1055688" cy="150812"/>
          </a:xfrm>
          <a:custGeom>
            <a:avLst/>
            <a:gdLst>
              <a:gd name="T0" fmla="*/ 2147483647 w 665"/>
              <a:gd name="T1" fmla="*/ 2147483647 h 95"/>
              <a:gd name="T2" fmla="*/ 2147483647 w 665"/>
              <a:gd name="T3" fmla="*/ 2147483647 h 95"/>
              <a:gd name="T4" fmla="*/ 2147483647 w 665"/>
              <a:gd name="T5" fmla="*/ 2147483647 h 95"/>
              <a:gd name="T6" fmla="*/ 2147483647 w 665"/>
              <a:gd name="T7" fmla="*/ 2147483647 h 95"/>
              <a:gd name="T8" fmla="*/ 0 w 665"/>
              <a:gd name="T9" fmla="*/ 0 h 95"/>
              <a:gd name="T10" fmla="*/ 0 60000 65536"/>
              <a:gd name="T11" fmla="*/ 0 60000 65536"/>
              <a:gd name="T12" fmla="*/ 0 60000 65536"/>
              <a:gd name="T13" fmla="*/ 0 60000 65536"/>
              <a:gd name="T14" fmla="*/ 0 60000 65536"/>
              <a:gd name="T15" fmla="*/ 0 w 665"/>
              <a:gd name="T16" fmla="*/ 0 h 95"/>
              <a:gd name="T17" fmla="*/ 665 w 665"/>
              <a:gd name="T18" fmla="*/ 95 h 95"/>
            </a:gdLst>
            <a:ahLst/>
            <a:cxnLst>
              <a:cxn ang="T10">
                <a:pos x="T0" y="T1"/>
              </a:cxn>
              <a:cxn ang="T11">
                <a:pos x="T2" y="T3"/>
              </a:cxn>
              <a:cxn ang="T12">
                <a:pos x="T4" y="T5"/>
              </a:cxn>
              <a:cxn ang="T13">
                <a:pos x="T6" y="T7"/>
              </a:cxn>
              <a:cxn ang="T14">
                <a:pos x="T8" y="T9"/>
              </a:cxn>
            </a:cxnLst>
            <a:rect l="T15" t="T16" r="T17" b="T18"/>
            <a:pathLst>
              <a:path w="665" h="95">
                <a:moveTo>
                  <a:pt x="665" y="74"/>
                </a:moveTo>
                <a:cubicBezTo>
                  <a:pt x="347" y="95"/>
                  <a:pt x="517" y="91"/>
                  <a:pt x="155" y="82"/>
                </a:cubicBezTo>
                <a:cubicBezTo>
                  <a:pt x="119" y="74"/>
                  <a:pt x="87" y="63"/>
                  <a:pt x="52" y="52"/>
                </a:cubicBezTo>
                <a:cubicBezTo>
                  <a:pt x="37" y="42"/>
                  <a:pt x="14" y="40"/>
                  <a:pt x="8" y="23"/>
                </a:cubicBezTo>
                <a:cubicBezTo>
                  <a:pt x="5" y="15"/>
                  <a:pt x="0" y="0"/>
                  <a:pt x="0" y="0"/>
                </a:cubicBezTo>
              </a:path>
            </a:pathLst>
          </a:custGeom>
          <a:noFill/>
          <a:ln w="38160">
            <a:solidFill>
              <a:srgbClr val="3333CC"/>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9946" name="Freeform 9"/>
          <p:cNvSpPr>
            <a:spLocks/>
          </p:cNvSpPr>
          <p:nvPr/>
        </p:nvSpPr>
        <p:spPr bwMode="auto">
          <a:xfrm>
            <a:off x="4935538" y="1090613"/>
            <a:ext cx="692150" cy="128587"/>
          </a:xfrm>
          <a:custGeom>
            <a:avLst/>
            <a:gdLst>
              <a:gd name="T0" fmla="*/ 2147483647 w 436"/>
              <a:gd name="T1" fmla="*/ 0 h 81"/>
              <a:gd name="T2" fmla="*/ 2147483647 w 436"/>
              <a:gd name="T3" fmla="*/ 2147483647 h 81"/>
              <a:gd name="T4" fmla="*/ 2147483647 w 436"/>
              <a:gd name="T5" fmla="*/ 2147483647 h 81"/>
              <a:gd name="T6" fmla="*/ 2147483647 w 436"/>
              <a:gd name="T7" fmla="*/ 2147483647 h 81"/>
              <a:gd name="T8" fmla="*/ 2147483647 w 436"/>
              <a:gd name="T9" fmla="*/ 2147483647 h 81"/>
              <a:gd name="T10" fmla="*/ 0 w 436"/>
              <a:gd name="T11" fmla="*/ 2147483647 h 81"/>
              <a:gd name="T12" fmla="*/ 0 60000 65536"/>
              <a:gd name="T13" fmla="*/ 0 60000 65536"/>
              <a:gd name="T14" fmla="*/ 0 60000 65536"/>
              <a:gd name="T15" fmla="*/ 0 60000 65536"/>
              <a:gd name="T16" fmla="*/ 0 60000 65536"/>
              <a:gd name="T17" fmla="*/ 0 60000 65536"/>
              <a:gd name="T18" fmla="*/ 0 w 436"/>
              <a:gd name="T19" fmla="*/ 0 h 81"/>
              <a:gd name="T20" fmla="*/ 436 w 436"/>
              <a:gd name="T21" fmla="*/ 81 h 81"/>
            </a:gdLst>
            <a:ahLst/>
            <a:cxnLst>
              <a:cxn ang="T12">
                <a:pos x="T0" y="T1"/>
              </a:cxn>
              <a:cxn ang="T13">
                <a:pos x="T2" y="T3"/>
              </a:cxn>
              <a:cxn ang="T14">
                <a:pos x="T4" y="T5"/>
              </a:cxn>
              <a:cxn ang="T15">
                <a:pos x="T6" y="T7"/>
              </a:cxn>
              <a:cxn ang="T16">
                <a:pos x="T8" y="T9"/>
              </a:cxn>
              <a:cxn ang="T17">
                <a:pos x="T10" y="T11"/>
              </a:cxn>
            </a:cxnLst>
            <a:rect l="T18" t="T19" r="T20" b="T21"/>
            <a:pathLst>
              <a:path w="436" h="81">
                <a:moveTo>
                  <a:pt x="436" y="0"/>
                </a:moveTo>
                <a:cubicBezTo>
                  <a:pt x="411" y="8"/>
                  <a:pt x="394" y="21"/>
                  <a:pt x="369" y="29"/>
                </a:cubicBezTo>
                <a:cubicBezTo>
                  <a:pt x="340" y="49"/>
                  <a:pt x="308" y="59"/>
                  <a:pt x="273" y="66"/>
                </a:cubicBezTo>
                <a:cubicBezTo>
                  <a:pt x="246" y="71"/>
                  <a:pt x="192" y="81"/>
                  <a:pt x="192" y="81"/>
                </a:cubicBezTo>
                <a:cubicBezTo>
                  <a:pt x="127" y="76"/>
                  <a:pt x="110" y="75"/>
                  <a:pt x="59" y="59"/>
                </a:cubicBezTo>
                <a:cubicBezTo>
                  <a:pt x="38" y="45"/>
                  <a:pt x="23" y="26"/>
                  <a:pt x="0" y="15"/>
                </a:cubicBezTo>
              </a:path>
            </a:pathLst>
          </a:custGeom>
          <a:noFill/>
          <a:ln w="38160">
            <a:solidFill>
              <a:srgbClr val="FF00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9947" name="Text Box 10"/>
          <p:cNvSpPr txBox="1">
            <a:spLocks noChangeArrowheads="1"/>
          </p:cNvSpPr>
          <p:nvPr/>
        </p:nvSpPr>
        <p:spPr bwMode="auto">
          <a:xfrm>
            <a:off x="6477000" y="1219200"/>
            <a:ext cx="24384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dirty="0">
                <a:solidFill>
                  <a:srgbClr val="000000"/>
                </a:solidFill>
                <a:latin typeface="Calibri"/>
              </a:rPr>
              <a:t>Classifier Boundary</a:t>
            </a:r>
          </a:p>
        </p:txBody>
      </p:sp>
      <p:sp>
        <p:nvSpPr>
          <p:cNvPr id="39948" name="Freeform 11"/>
          <p:cNvSpPr>
            <a:spLocks/>
          </p:cNvSpPr>
          <p:nvPr/>
        </p:nvSpPr>
        <p:spPr bwMode="auto">
          <a:xfrm>
            <a:off x="5064125" y="1430338"/>
            <a:ext cx="1465263" cy="69850"/>
          </a:xfrm>
          <a:custGeom>
            <a:avLst/>
            <a:gdLst>
              <a:gd name="T0" fmla="*/ 2147483647 w 923"/>
              <a:gd name="T1" fmla="*/ 0 h 44"/>
              <a:gd name="T2" fmla="*/ 2147483647 w 923"/>
              <a:gd name="T3" fmla="*/ 2147483647 h 44"/>
              <a:gd name="T4" fmla="*/ 2147483647 w 923"/>
              <a:gd name="T5" fmla="*/ 2147483647 h 44"/>
              <a:gd name="T6" fmla="*/ 0 w 923"/>
              <a:gd name="T7" fmla="*/ 2147483647 h 44"/>
              <a:gd name="T8" fmla="*/ 0 60000 65536"/>
              <a:gd name="T9" fmla="*/ 0 60000 65536"/>
              <a:gd name="T10" fmla="*/ 0 60000 65536"/>
              <a:gd name="T11" fmla="*/ 0 60000 65536"/>
              <a:gd name="T12" fmla="*/ 0 w 923"/>
              <a:gd name="T13" fmla="*/ 0 h 44"/>
              <a:gd name="T14" fmla="*/ 923 w 923"/>
              <a:gd name="T15" fmla="*/ 44 h 44"/>
            </a:gdLst>
            <a:ahLst/>
            <a:cxnLst>
              <a:cxn ang="T8">
                <a:pos x="T0" y="T1"/>
              </a:cxn>
              <a:cxn ang="T9">
                <a:pos x="T2" y="T3"/>
              </a:cxn>
              <a:cxn ang="T10">
                <a:pos x="T4" y="T5"/>
              </a:cxn>
              <a:cxn ang="T11">
                <a:pos x="T6" y="T7"/>
              </a:cxn>
            </a:cxnLst>
            <a:rect l="T12" t="T13" r="T14" b="T15"/>
            <a:pathLst>
              <a:path w="923" h="44">
                <a:moveTo>
                  <a:pt x="923" y="0"/>
                </a:moveTo>
                <a:cubicBezTo>
                  <a:pt x="857" y="34"/>
                  <a:pt x="782" y="37"/>
                  <a:pt x="709" y="44"/>
                </a:cubicBezTo>
                <a:cubicBezTo>
                  <a:pt x="593" y="42"/>
                  <a:pt x="478" y="42"/>
                  <a:pt x="362" y="37"/>
                </a:cubicBezTo>
                <a:cubicBezTo>
                  <a:pt x="241" y="32"/>
                  <a:pt x="122" y="7"/>
                  <a:pt x="0" y="7"/>
                </a:cubicBezTo>
              </a:path>
            </a:pathLst>
          </a:custGeom>
          <a:noFill/>
          <a:ln w="38160">
            <a:solidFill>
              <a:srgbClr val="000000"/>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dirty="0">
              <a:latin typeface="Calibri"/>
            </a:endParaRPr>
          </a:p>
        </p:txBody>
      </p:sp>
      <p:sp>
        <p:nvSpPr>
          <p:cNvPr id="39949" name="Text Box 12"/>
          <p:cNvSpPr txBox="1">
            <a:spLocks noChangeArrowheads="1"/>
          </p:cNvSpPr>
          <p:nvPr/>
        </p:nvSpPr>
        <p:spPr bwMode="auto">
          <a:xfrm rot="-1620000">
            <a:off x="1752600" y="1371273"/>
            <a:ext cx="3048000" cy="4022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dirty="0">
                <a:solidFill>
                  <a:srgbClr val="FF0000"/>
                </a:solidFill>
                <a:latin typeface="Calibri"/>
              </a:rPr>
              <a:t>“</a:t>
            </a:r>
            <a:r>
              <a:rPr lang="en-US" altLang="ja-JP" sz="2000" dirty="0">
                <a:solidFill>
                  <a:srgbClr val="FF0000"/>
                </a:solidFill>
                <a:latin typeface="Calibri"/>
              </a:rPr>
              <a:t>Predict Class = +1</a:t>
            </a:r>
            <a:r>
              <a:rPr lang="ja-JP" altLang="en-US" sz="2000" dirty="0">
                <a:solidFill>
                  <a:srgbClr val="FF0000"/>
                </a:solidFill>
                <a:latin typeface="Calibri"/>
              </a:rPr>
              <a:t>”</a:t>
            </a:r>
            <a:r>
              <a:rPr lang="en-US" altLang="ja-JP" sz="2000" dirty="0">
                <a:solidFill>
                  <a:srgbClr val="FF0000"/>
                </a:solidFill>
                <a:latin typeface="Calibri"/>
              </a:rPr>
              <a:t> zone</a:t>
            </a:r>
            <a:endParaRPr lang="en-US" sz="2000" dirty="0">
              <a:solidFill>
                <a:srgbClr val="FF0000"/>
              </a:solidFill>
              <a:latin typeface="Calibri"/>
            </a:endParaRPr>
          </a:p>
        </p:txBody>
      </p:sp>
      <p:sp>
        <p:nvSpPr>
          <p:cNvPr id="39950" name="Text Box 13"/>
          <p:cNvSpPr txBox="1">
            <a:spLocks noChangeArrowheads="1"/>
          </p:cNvSpPr>
          <p:nvPr/>
        </p:nvSpPr>
        <p:spPr bwMode="auto">
          <a:xfrm rot="-1620000">
            <a:off x="2827338" y="2393623"/>
            <a:ext cx="2887662" cy="4022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dirty="0">
                <a:solidFill>
                  <a:srgbClr val="3333CC"/>
                </a:solidFill>
                <a:latin typeface="Calibri"/>
              </a:rPr>
              <a:t>“</a:t>
            </a:r>
            <a:r>
              <a:rPr lang="en-US" altLang="ja-JP" sz="2000" dirty="0">
                <a:solidFill>
                  <a:srgbClr val="3333CC"/>
                </a:solidFill>
                <a:latin typeface="Calibri"/>
              </a:rPr>
              <a:t>Predict Class = -1</a:t>
            </a:r>
            <a:r>
              <a:rPr lang="ja-JP" altLang="en-US" sz="2000" dirty="0">
                <a:solidFill>
                  <a:srgbClr val="3333CC"/>
                </a:solidFill>
                <a:latin typeface="Calibri"/>
              </a:rPr>
              <a:t>”</a:t>
            </a:r>
            <a:r>
              <a:rPr lang="en-US" altLang="ja-JP" sz="2000" dirty="0">
                <a:solidFill>
                  <a:srgbClr val="3333CC"/>
                </a:solidFill>
                <a:latin typeface="Calibri"/>
              </a:rPr>
              <a:t> zone</a:t>
            </a:r>
            <a:endParaRPr lang="en-US" sz="2000" dirty="0">
              <a:solidFill>
                <a:srgbClr val="3333CC"/>
              </a:solidFill>
              <a:latin typeface="Calibri"/>
            </a:endParaRPr>
          </a:p>
        </p:txBody>
      </p:sp>
      <p:graphicFrame>
        <p:nvGraphicFramePr>
          <p:cNvPr id="15374" name="Group 14"/>
          <p:cNvGraphicFramePr>
            <a:graphicFrameLocks noGrp="1"/>
          </p:cNvGraphicFramePr>
          <p:nvPr/>
        </p:nvGraphicFramePr>
        <p:xfrm>
          <a:off x="762000" y="4495800"/>
          <a:ext cx="7280275" cy="1946274"/>
        </p:xfrm>
        <a:graphic>
          <a:graphicData uri="http://schemas.openxmlformats.org/drawingml/2006/table">
            <a:tbl>
              <a:tblPr/>
              <a:tblGrid>
                <a:gridCol w="1819275">
                  <a:extLst>
                    <a:ext uri="{9D8B030D-6E8A-4147-A177-3AD203B41FA5}">
                      <a16:colId xmlns:a16="http://schemas.microsoft.com/office/drawing/2014/main" val="20000"/>
                    </a:ext>
                  </a:extLst>
                </a:gridCol>
                <a:gridCol w="1822450">
                  <a:extLst>
                    <a:ext uri="{9D8B030D-6E8A-4147-A177-3AD203B41FA5}">
                      <a16:colId xmlns:a16="http://schemas.microsoft.com/office/drawing/2014/main" val="20001"/>
                    </a:ext>
                  </a:extLst>
                </a:gridCol>
                <a:gridCol w="627063">
                  <a:extLst>
                    <a:ext uri="{9D8B030D-6E8A-4147-A177-3AD203B41FA5}">
                      <a16:colId xmlns:a16="http://schemas.microsoft.com/office/drawing/2014/main" val="20002"/>
                    </a:ext>
                  </a:extLst>
                </a:gridCol>
                <a:gridCol w="3011487">
                  <a:extLst>
                    <a:ext uri="{9D8B030D-6E8A-4147-A177-3AD203B41FA5}">
                      <a16:colId xmlns:a16="http://schemas.microsoft.com/office/drawing/2014/main" val="20003"/>
                    </a:ext>
                  </a:extLst>
                </a:gridCol>
              </a:tblGrid>
              <a:tr h="556942">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dirty="0">
                          <a:ln>
                            <a:noFill/>
                          </a:ln>
                          <a:solidFill>
                            <a:srgbClr val="000000"/>
                          </a:solidFill>
                          <a:effectLst/>
                          <a:latin typeface="Tahoma" charset="0"/>
                          <a:ea typeface="ＭＳ Ｐゴシック" charset="0"/>
                          <a:cs typeface="MS Gothic" charset="0"/>
                        </a:rPr>
                        <a:t>Classify as..</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FF0000"/>
                          </a:solidFill>
                          <a:effectLst/>
                          <a:latin typeface="Tahoma" charset="0"/>
                          <a:ea typeface="ＭＳ Ｐゴシック" charset="0"/>
                          <a:cs typeface="MS Gothic" charset="0"/>
                        </a:rPr>
                        <a:t>+1</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FF0000"/>
                          </a:solidFill>
                          <a:effectLst/>
                          <a:latin typeface="Tahoma" charset="0"/>
                          <a:ea typeface="ＭＳ Ｐゴシック" charset="0"/>
                          <a:cs typeface="MS Gothic" charset="0"/>
                        </a:rPr>
                        <a:t>if</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1" i="1" u="none" strike="noStrike" cap="none" normalizeH="0" baseline="0">
                          <a:ln>
                            <a:noFill/>
                          </a:ln>
                          <a:solidFill>
                            <a:srgbClr val="FF0000"/>
                          </a:solidFill>
                          <a:effectLst/>
                          <a:latin typeface="Tahoma" charset="0"/>
                          <a:ea typeface="ＭＳ Ｐゴシック" charset="0"/>
                          <a:cs typeface="MS Gothic" charset="0"/>
                        </a:rPr>
                        <a:t>w</a:t>
                      </a:r>
                      <a:r>
                        <a:rPr kumimoji="0" lang="en-US" sz="2400" b="0" i="1" u="none" strike="noStrike" cap="none" normalizeH="0" baseline="0">
                          <a:ln>
                            <a:noFill/>
                          </a:ln>
                          <a:solidFill>
                            <a:srgbClr val="FF0000"/>
                          </a:solidFill>
                          <a:effectLst/>
                          <a:latin typeface="Tahoma" charset="0"/>
                          <a:ea typeface="ＭＳ Ｐゴシック" charset="0"/>
                          <a:cs typeface="MS Gothic" charset="0"/>
                        </a:rPr>
                        <a:t> . </a:t>
                      </a:r>
                      <a:r>
                        <a:rPr kumimoji="0" lang="en-US" sz="2400" b="1" i="1" u="none" strike="noStrike" cap="none" normalizeH="0" baseline="0">
                          <a:ln>
                            <a:noFill/>
                          </a:ln>
                          <a:solidFill>
                            <a:srgbClr val="FF0000"/>
                          </a:solidFill>
                          <a:effectLst/>
                          <a:latin typeface="Tahoma" charset="0"/>
                          <a:ea typeface="ＭＳ Ｐゴシック" charset="0"/>
                          <a:cs typeface="MS Gothic" charset="0"/>
                        </a:rPr>
                        <a:t>x</a:t>
                      </a:r>
                      <a:r>
                        <a:rPr kumimoji="0" lang="en-US" sz="2400" b="0" i="1" u="none" strike="noStrike" cap="none" normalizeH="0" baseline="0">
                          <a:ln>
                            <a:noFill/>
                          </a:ln>
                          <a:solidFill>
                            <a:srgbClr val="FF0000"/>
                          </a:solidFill>
                          <a:effectLst/>
                          <a:latin typeface="Tahoma" charset="0"/>
                          <a:ea typeface="ＭＳ Ｐゴシック" charset="0"/>
                          <a:cs typeface="MS Gothic" charset="0"/>
                        </a:rPr>
                        <a:t> + b &gt;= 1</a:t>
                      </a:r>
                    </a:p>
                  </a:txBody>
                  <a:tcPr marL="90000" marR="90000" marT="46778" marB="46778"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556942">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Calibri"/>
                        <a:ea typeface="ＭＳ Ｐゴシック" charset="0"/>
                        <a:cs typeface="ＭＳ Ｐゴシック" charset="0"/>
                      </a:endParaRPr>
                    </a:p>
                  </a:txBody>
                  <a:tcPr marT="45698" marB="45698"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3333CC"/>
                          </a:solidFill>
                          <a:effectLst/>
                          <a:latin typeface="Tahoma" charset="0"/>
                          <a:ea typeface="ＭＳ Ｐゴシック" charset="0"/>
                          <a:cs typeface="MS Gothic" charset="0"/>
                        </a:rPr>
                        <a:t>-1</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3333CC"/>
                          </a:solidFill>
                          <a:effectLst/>
                          <a:latin typeface="Tahoma" charset="0"/>
                          <a:ea typeface="ＭＳ Ｐゴシック" charset="0"/>
                          <a:cs typeface="MS Gothic" charset="0"/>
                        </a:rPr>
                        <a:t>if</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1" i="1" u="none" strike="noStrike" cap="none" normalizeH="0" baseline="0">
                          <a:ln>
                            <a:noFill/>
                          </a:ln>
                          <a:solidFill>
                            <a:srgbClr val="3333CC"/>
                          </a:solidFill>
                          <a:effectLst/>
                          <a:latin typeface="Tahoma" charset="0"/>
                          <a:ea typeface="ＭＳ Ｐゴシック" charset="0"/>
                          <a:cs typeface="MS Gothic" charset="0"/>
                        </a:rPr>
                        <a:t>w</a:t>
                      </a:r>
                      <a:r>
                        <a:rPr kumimoji="0" lang="en-US" sz="2400" b="0" i="1" u="none" strike="noStrike" cap="none" normalizeH="0" baseline="0">
                          <a:ln>
                            <a:noFill/>
                          </a:ln>
                          <a:solidFill>
                            <a:srgbClr val="3333CC"/>
                          </a:solidFill>
                          <a:effectLst/>
                          <a:latin typeface="Tahoma" charset="0"/>
                          <a:ea typeface="ＭＳ Ｐゴシック" charset="0"/>
                          <a:cs typeface="MS Gothic" charset="0"/>
                        </a:rPr>
                        <a:t> . </a:t>
                      </a:r>
                      <a:r>
                        <a:rPr kumimoji="0" lang="en-US" sz="2400" b="1" i="1" u="none" strike="noStrike" cap="none" normalizeH="0" baseline="0">
                          <a:ln>
                            <a:noFill/>
                          </a:ln>
                          <a:solidFill>
                            <a:srgbClr val="3333CC"/>
                          </a:solidFill>
                          <a:effectLst/>
                          <a:latin typeface="Tahoma" charset="0"/>
                          <a:ea typeface="ＭＳ Ｐゴシック" charset="0"/>
                          <a:cs typeface="MS Gothic" charset="0"/>
                        </a:rPr>
                        <a:t>x</a:t>
                      </a:r>
                      <a:r>
                        <a:rPr kumimoji="0" lang="en-US" sz="2400" b="0" i="1" u="none" strike="noStrike" cap="none" normalizeH="0" baseline="0">
                          <a:ln>
                            <a:noFill/>
                          </a:ln>
                          <a:solidFill>
                            <a:srgbClr val="3333CC"/>
                          </a:solidFill>
                          <a:effectLst/>
                          <a:latin typeface="Tahoma" charset="0"/>
                          <a:ea typeface="ＭＳ Ｐゴシック" charset="0"/>
                          <a:cs typeface="MS Gothic" charset="0"/>
                        </a:rPr>
                        <a:t> + b &lt;= -1</a:t>
                      </a:r>
                    </a:p>
                  </a:txBody>
                  <a:tcPr marL="90000" marR="90000" marT="46778" marB="46778"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83239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Calibri"/>
                        <a:ea typeface="ＭＳ Ｐゴシック" charset="0"/>
                        <a:cs typeface="ＭＳ Ｐゴシック" charset="0"/>
                      </a:endParaRPr>
                    </a:p>
                  </a:txBody>
                  <a:tcPr marT="45698" marB="45698" anchor="ctr"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000000"/>
                          </a:solidFill>
                          <a:effectLst/>
                          <a:latin typeface="Tahoma" charset="0"/>
                          <a:ea typeface="ＭＳ Ｐゴシック" charset="0"/>
                          <a:cs typeface="MS Gothic" charset="0"/>
                        </a:rPr>
                        <a:t>Universe explodes</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0" u="none" strike="noStrike" cap="none" normalizeH="0" baseline="0">
                          <a:ln>
                            <a:noFill/>
                          </a:ln>
                          <a:solidFill>
                            <a:srgbClr val="000000"/>
                          </a:solidFill>
                          <a:effectLst/>
                          <a:latin typeface="Tahoma" charset="0"/>
                          <a:ea typeface="ＭＳ Ｐゴシック" charset="0"/>
                          <a:cs typeface="MS Gothic" charset="0"/>
                        </a:rPr>
                        <a:t>if</a:t>
                      </a:r>
                    </a:p>
                  </a:txBody>
                  <a:tcPr marL="90000" marR="90000" marT="46778" marB="46778" horzOverflow="overflow">
                    <a:lnL>
                      <a:noFill/>
                    </a:lnL>
                    <a:lnR>
                      <a:noFill/>
                    </a:lnR>
                    <a:lnT>
                      <a:noFill/>
                    </a:lnT>
                    <a:lnB>
                      <a:noFill/>
                    </a:lnB>
                    <a:lnTlToBr>
                      <a:noFill/>
                    </a:lnTlToBr>
                    <a:lnBlToTr>
                      <a:noFill/>
                    </a:lnBlToTr>
                    <a:noFill/>
                  </a:tcPr>
                </a:tc>
                <a:tc>
                  <a:txBody>
                    <a:bodyPr/>
                    <a:lstStyle/>
                    <a:p>
                      <a:pPr marL="0" marR="0" lvl="0" indent="0" algn="l" defTabSz="457200" rtl="0" eaLnBrk="1" fontAlgn="base" latinLnBrk="0" hangingPunct="1">
                        <a:lnSpc>
                          <a:spcPct val="101000"/>
                        </a:lnSpc>
                        <a:spcBef>
                          <a:spcPts val="600"/>
                        </a:spcBef>
                        <a:spcAft>
                          <a:spcPct val="0"/>
                        </a:spcAft>
                        <a:buClr>
                          <a:srgbClr val="000000"/>
                        </a:buClr>
                        <a:buSzPct val="100000"/>
                        <a:buFont typeface="Times New Roman"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sz="2400" b="0" i="1" u="none" strike="noStrike" cap="none" normalizeH="0" baseline="0">
                          <a:ln>
                            <a:noFill/>
                          </a:ln>
                          <a:solidFill>
                            <a:srgbClr val="000000"/>
                          </a:solidFill>
                          <a:effectLst/>
                          <a:latin typeface="Tahoma" charset="0"/>
                          <a:ea typeface="ＭＳ Ｐゴシック" charset="0"/>
                          <a:cs typeface="MS Gothic" charset="0"/>
                        </a:rPr>
                        <a:t>-1 &lt; </a:t>
                      </a:r>
                      <a:r>
                        <a:rPr kumimoji="0" lang="en-US" sz="2400" b="1" i="1" u="none" strike="noStrike" cap="none" normalizeH="0" baseline="0">
                          <a:ln>
                            <a:noFill/>
                          </a:ln>
                          <a:solidFill>
                            <a:srgbClr val="000000"/>
                          </a:solidFill>
                          <a:effectLst/>
                          <a:latin typeface="Tahoma" charset="0"/>
                          <a:ea typeface="ＭＳ Ｐゴシック" charset="0"/>
                          <a:cs typeface="MS Gothic" charset="0"/>
                        </a:rPr>
                        <a:t>w</a:t>
                      </a:r>
                      <a:r>
                        <a:rPr kumimoji="0" lang="en-US" sz="2400" b="0" i="1" u="none" strike="noStrike" cap="none" normalizeH="0" baseline="0">
                          <a:ln>
                            <a:noFill/>
                          </a:ln>
                          <a:solidFill>
                            <a:srgbClr val="000000"/>
                          </a:solidFill>
                          <a:effectLst/>
                          <a:latin typeface="Tahoma" charset="0"/>
                          <a:ea typeface="ＭＳ Ｐゴシック" charset="0"/>
                          <a:cs typeface="MS Gothic" charset="0"/>
                        </a:rPr>
                        <a:t> . </a:t>
                      </a:r>
                      <a:r>
                        <a:rPr kumimoji="0" lang="en-US" sz="2400" b="1" i="1" u="none" strike="noStrike" cap="none" normalizeH="0" baseline="0">
                          <a:ln>
                            <a:noFill/>
                          </a:ln>
                          <a:solidFill>
                            <a:srgbClr val="000000"/>
                          </a:solidFill>
                          <a:effectLst/>
                          <a:latin typeface="Tahoma" charset="0"/>
                          <a:ea typeface="ＭＳ Ｐゴシック" charset="0"/>
                          <a:cs typeface="MS Gothic" charset="0"/>
                        </a:rPr>
                        <a:t>x</a:t>
                      </a:r>
                      <a:r>
                        <a:rPr kumimoji="0" lang="en-US" sz="2400" b="0" i="1" u="none" strike="noStrike" cap="none" normalizeH="0" baseline="0">
                          <a:ln>
                            <a:noFill/>
                          </a:ln>
                          <a:solidFill>
                            <a:srgbClr val="000000"/>
                          </a:solidFill>
                          <a:effectLst/>
                          <a:latin typeface="Tahoma" charset="0"/>
                          <a:ea typeface="ＭＳ Ｐゴシック" charset="0"/>
                          <a:cs typeface="MS Gothic" charset="0"/>
                        </a:rPr>
                        <a:t> + b &lt; 1</a:t>
                      </a:r>
                    </a:p>
                  </a:txBody>
                  <a:tcPr marL="90000" marR="90000" marT="46778" marB="46778"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9964" name="Text Box 27"/>
          <p:cNvSpPr txBox="1">
            <a:spLocks noChangeArrowheads="1"/>
          </p:cNvSpPr>
          <p:nvPr/>
        </p:nvSpPr>
        <p:spPr bwMode="auto">
          <a:xfrm rot="-1800000">
            <a:off x="1598613" y="2438203"/>
            <a:ext cx="990600" cy="3099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dirty="0" err="1">
                <a:solidFill>
                  <a:srgbClr val="FF0000"/>
                </a:solidFill>
                <a:latin typeface="Calibri"/>
              </a:rPr>
              <a:t>wx+b</a:t>
            </a:r>
            <a:r>
              <a:rPr lang="en-US" sz="1400" dirty="0">
                <a:solidFill>
                  <a:srgbClr val="FF0000"/>
                </a:solidFill>
                <a:latin typeface="Calibri"/>
              </a:rPr>
              <a:t>=1</a:t>
            </a:r>
          </a:p>
        </p:txBody>
      </p:sp>
      <p:sp>
        <p:nvSpPr>
          <p:cNvPr id="39965" name="Text Box 28"/>
          <p:cNvSpPr txBox="1">
            <a:spLocks noChangeArrowheads="1"/>
          </p:cNvSpPr>
          <p:nvPr/>
        </p:nvSpPr>
        <p:spPr bwMode="auto">
          <a:xfrm rot="-1800000">
            <a:off x="1752600" y="2708078"/>
            <a:ext cx="990600" cy="3099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dirty="0" err="1">
                <a:solidFill>
                  <a:srgbClr val="000000"/>
                </a:solidFill>
                <a:latin typeface="Calibri"/>
              </a:rPr>
              <a:t>wx+b</a:t>
            </a:r>
            <a:r>
              <a:rPr lang="en-US" sz="1400" dirty="0">
                <a:solidFill>
                  <a:srgbClr val="000000"/>
                </a:solidFill>
                <a:latin typeface="Calibri"/>
              </a:rPr>
              <a:t>=0</a:t>
            </a:r>
          </a:p>
        </p:txBody>
      </p:sp>
      <p:sp>
        <p:nvSpPr>
          <p:cNvPr id="39966" name="Text Box 29"/>
          <p:cNvSpPr txBox="1">
            <a:spLocks noChangeArrowheads="1"/>
          </p:cNvSpPr>
          <p:nvPr/>
        </p:nvSpPr>
        <p:spPr bwMode="auto">
          <a:xfrm rot="-1800000">
            <a:off x="1903413" y="2952553"/>
            <a:ext cx="990600" cy="3099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dirty="0" err="1">
                <a:solidFill>
                  <a:srgbClr val="3333CC"/>
                </a:solidFill>
                <a:latin typeface="Calibri"/>
              </a:rPr>
              <a:t>wx+b</a:t>
            </a:r>
            <a:r>
              <a:rPr lang="en-US" sz="1400" dirty="0">
                <a:solidFill>
                  <a:srgbClr val="3333CC"/>
                </a:solidFill>
                <a:latin typeface="Calibri"/>
              </a:rPr>
              <a:t>=-1</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Footer Placeholder 4"/>
          <p:cNvSpPr>
            <a:spLocks noGrp="1"/>
          </p:cNvSpPr>
          <p:nvPr>
            <p:ph type="ftr" sz="quarter" idx="4294967295"/>
          </p:nvPr>
        </p:nvSpPr>
        <p:spPr bwMode="auto">
          <a:xfrm>
            <a:off x="6324600" y="6553200"/>
            <a:ext cx="2819400" cy="3048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41986" name="Rectangle 1"/>
          <p:cNvSpPr>
            <a:spLocks noGrp="1" noChangeArrowheads="1"/>
          </p:cNvSpPr>
          <p:nvPr>
            <p:ph type="title" idx="4294967295"/>
          </p:nvPr>
        </p:nvSpPr>
        <p:spPr>
          <a:xfrm>
            <a:off x="228600" y="76200"/>
            <a:ext cx="8534400" cy="685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dirty="0">
                <a:ea typeface="ＭＳ Ｐゴシック" charset="0"/>
                <a:cs typeface="ＭＳ Ｐゴシック" charset="0"/>
              </a:rPr>
              <a:t>Learning the Maximum Margin Classifier</a:t>
            </a:r>
          </a:p>
        </p:txBody>
      </p:sp>
      <p:sp>
        <p:nvSpPr>
          <p:cNvPr id="43013" name="Rectangle 2"/>
          <p:cNvSpPr>
            <a:spLocks noGrp="1" noChangeArrowheads="1"/>
          </p:cNvSpPr>
          <p:nvPr>
            <p:ph type="body" idx="4294967295"/>
          </p:nvPr>
        </p:nvSpPr>
        <p:spPr>
          <a:xfrm>
            <a:off x="0" y="3381375"/>
            <a:ext cx="8616950" cy="3324225"/>
          </a:xfrm>
        </p:spPr>
        <p:txBody>
          <a:bodyPr/>
          <a:lstStyle/>
          <a:p>
            <a:pPr marL="233363" indent="-233363">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800" dirty="0">
                <a:ea typeface="ＭＳ Ｐゴシック" charset="0"/>
                <a:cs typeface="ＭＳ Ｐゴシック" charset="0"/>
              </a:rPr>
              <a:t>Given a guess of </a:t>
            </a:r>
            <a:r>
              <a:rPr lang="en-US" sz="2800" b="1" i="1" dirty="0">
                <a:ea typeface="ＭＳ Ｐゴシック" charset="0"/>
                <a:cs typeface="ＭＳ Ｐゴシック" charset="0"/>
              </a:rPr>
              <a:t>w</a:t>
            </a:r>
            <a:r>
              <a:rPr lang="en-US" sz="2800" dirty="0">
                <a:ea typeface="ＭＳ Ｐゴシック" charset="0"/>
                <a:cs typeface="ＭＳ Ｐゴシック" charset="0"/>
              </a:rPr>
              <a:t> and </a:t>
            </a:r>
            <a:r>
              <a:rPr lang="en-US" sz="2800" i="1" dirty="0">
                <a:ea typeface="ＭＳ Ｐゴシック" charset="0"/>
                <a:cs typeface="ＭＳ Ｐゴシック" charset="0"/>
              </a:rPr>
              <a:t>b</a:t>
            </a:r>
            <a:r>
              <a:rPr lang="en-US" sz="2800" dirty="0">
                <a:ea typeface="ＭＳ Ｐゴシック" charset="0"/>
                <a:cs typeface="ＭＳ Ｐゴシック" charset="0"/>
              </a:rPr>
              <a:t> we can</a:t>
            </a:r>
          </a:p>
          <a:p>
            <a:pPr marL="682626" lvl="1" indent="-341313">
              <a:spcBef>
                <a:spcPts val="600"/>
              </a:spcBef>
              <a:buSzPct val="60000"/>
              <a:buFont typeface="Tahoma"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400" dirty="0">
                <a:ea typeface="ＭＳ Ｐゴシック" charset="0"/>
                <a:cs typeface="ＭＳ Ｐゴシック" charset="0"/>
              </a:rPr>
              <a:t>Compute whether all data points in the correct half-planes</a:t>
            </a:r>
          </a:p>
          <a:p>
            <a:pPr marL="682626" lvl="1" indent="-341313">
              <a:spcBef>
                <a:spcPts val="600"/>
              </a:spcBef>
              <a:buSzPct val="60000"/>
              <a:buFont typeface="Tahoma"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400" dirty="0">
                <a:ea typeface="ＭＳ Ｐゴシック" charset="0"/>
                <a:cs typeface="ＭＳ Ｐゴシック" charset="0"/>
              </a:rPr>
              <a:t>Compute the width of the margin</a:t>
            </a:r>
          </a:p>
          <a:p>
            <a:pPr>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800" dirty="0">
                <a:ea typeface="ＭＳ Ｐゴシック" charset="0"/>
                <a:cs typeface="ＭＳ Ｐゴシック" charset="0"/>
              </a:rPr>
              <a:t>Write a program to search the space of </a:t>
            </a:r>
            <a:r>
              <a:rPr lang="en-US" sz="2800" b="1" dirty="0" err="1">
                <a:ea typeface="ＭＳ Ｐゴシック" charset="0"/>
                <a:cs typeface="ＭＳ Ｐゴシック" charset="0"/>
              </a:rPr>
              <a:t>w</a:t>
            </a:r>
            <a:r>
              <a:rPr lang="en-US" sz="2800" dirty="0" err="1">
                <a:ea typeface="ＭＳ Ｐゴシック" charset="0"/>
                <a:cs typeface="ＭＳ Ｐゴシック" charset="0"/>
              </a:rPr>
              <a:t>s</a:t>
            </a:r>
            <a:r>
              <a:rPr lang="en-US" sz="2800" dirty="0">
                <a:ea typeface="ＭＳ Ｐゴシック" charset="0"/>
                <a:cs typeface="ＭＳ Ｐゴシック" charset="0"/>
              </a:rPr>
              <a:t> and </a:t>
            </a:r>
            <a:r>
              <a:rPr lang="en-US" sz="2800" i="1" dirty="0" err="1">
                <a:ea typeface="ＭＳ Ｐゴシック" charset="0"/>
                <a:cs typeface="ＭＳ Ｐゴシック" charset="0"/>
              </a:rPr>
              <a:t>b</a:t>
            </a:r>
            <a:r>
              <a:rPr lang="en-US" sz="2800" dirty="0" err="1">
                <a:ea typeface="ＭＳ Ｐゴシック" charset="0"/>
                <a:cs typeface="ＭＳ Ｐゴシック" charset="0"/>
              </a:rPr>
              <a:t>s</a:t>
            </a:r>
            <a:r>
              <a:rPr lang="en-US" sz="2800" dirty="0">
                <a:ea typeface="ＭＳ Ｐゴシック" charset="0"/>
                <a:cs typeface="ＭＳ Ｐゴシック" charset="0"/>
              </a:rPr>
              <a:t> to find widest margin matching all the </a:t>
            </a:r>
            <a:r>
              <a:rPr lang="en-US" sz="2800" dirty="0" err="1">
                <a:ea typeface="ＭＳ Ｐゴシック" charset="0"/>
                <a:cs typeface="ＭＳ Ｐゴシック" charset="0"/>
              </a:rPr>
              <a:t>datapoints</a:t>
            </a:r>
            <a:r>
              <a:rPr lang="en-US" sz="2800" dirty="0">
                <a:ea typeface="ＭＳ Ｐゴシック" charset="0"/>
                <a:cs typeface="ＭＳ Ｐゴシック" charset="0"/>
              </a:rPr>
              <a:t>. </a:t>
            </a:r>
          </a:p>
          <a:p>
            <a:pPr>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800" i="1" dirty="0">
                <a:solidFill>
                  <a:srgbClr val="009900"/>
                </a:solidFill>
                <a:ea typeface="ＭＳ Ｐゴシック" charset="0"/>
                <a:cs typeface="ＭＳ Ｐゴシック" charset="0"/>
              </a:rPr>
              <a:t>How? --  </a:t>
            </a:r>
            <a:r>
              <a:rPr lang="en-US" sz="2800" dirty="0">
                <a:solidFill>
                  <a:srgbClr val="009900"/>
                </a:solidFill>
                <a:ea typeface="ＭＳ Ｐゴシック" charset="0"/>
                <a:cs typeface="ＭＳ Ｐゴシック" charset="0"/>
              </a:rPr>
              <a:t>Gradient descent? Simulated Annealing? Matrix Inversion? EM? Newton’s Method?</a:t>
            </a:r>
          </a:p>
        </p:txBody>
      </p:sp>
      <p:sp>
        <p:nvSpPr>
          <p:cNvPr id="41988" name="Line 3"/>
          <p:cNvSpPr>
            <a:spLocks noChangeShapeType="1"/>
          </p:cNvSpPr>
          <p:nvPr/>
        </p:nvSpPr>
        <p:spPr bwMode="auto">
          <a:xfrm flipV="1">
            <a:off x="2451100" y="1041400"/>
            <a:ext cx="2655888" cy="1336675"/>
          </a:xfrm>
          <a:prstGeom prst="line">
            <a:avLst/>
          </a:prstGeom>
          <a:noFill/>
          <a:ln w="1260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41989" name="Line 4"/>
          <p:cNvSpPr>
            <a:spLocks noChangeShapeType="1"/>
          </p:cNvSpPr>
          <p:nvPr/>
        </p:nvSpPr>
        <p:spPr bwMode="auto">
          <a:xfrm flipV="1">
            <a:off x="2595563" y="1331913"/>
            <a:ext cx="2655887" cy="13366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41990" name="Line 5"/>
          <p:cNvSpPr>
            <a:spLocks noChangeShapeType="1"/>
          </p:cNvSpPr>
          <p:nvPr/>
        </p:nvSpPr>
        <p:spPr bwMode="auto">
          <a:xfrm flipV="1">
            <a:off x="2741613" y="1620838"/>
            <a:ext cx="2655887" cy="1336675"/>
          </a:xfrm>
          <a:prstGeom prst="line">
            <a:avLst/>
          </a:prstGeom>
          <a:noFill/>
          <a:ln w="12600">
            <a:solidFill>
              <a:srgbClr val="3333CC"/>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41991" name="Text Box 6"/>
          <p:cNvSpPr txBox="1">
            <a:spLocks noChangeArrowheads="1"/>
          </p:cNvSpPr>
          <p:nvPr/>
        </p:nvSpPr>
        <p:spPr bwMode="auto">
          <a:xfrm rot="19980000">
            <a:off x="1752600" y="1371273"/>
            <a:ext cx="3048000" cy="4022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dirty="0">
                <a:solidFill>
                  <a:srgbClr val="FF0000"/>
                </a:solidFill>
                <a:latin typeface="Calibri"/>
              </a:rPr>
              <a:t>“</a:t>
            </a:r>
            <a:r>
              <a:rPr lang="en-US" altLang="ja-JP" sz="2000" dirty="0">
                <a:solidFill>
                  <a:srgbClr val="FF0000"/>
                </a:solidFill>
                <a:latin typeface="Calibri"/>
              </a:rPr>
              <a:t>Predict Class = +1</a:t>
            </a:r>
            <a:r>
              <a:rPr lang="ja-JP" altLang="en-US" sz="2000" dirty="0">
                <a:solidFill>
                  <a:srgbClr val="FF0000"/>
                </a:solidFill>
                <a:latin typeface="Calibri"/>
              </a:rPr>
              <a:t>”</a:t>
            </a:r>
            <a:r>
              <a:rPr lang="en-US" altLang="ja-JP" sz="2000" dirty="0">
                <a:solidFill>
                  <a:srgbClr val="FF0000"/>
                </a:solidFill>
                <a:latin typeface="Calibri"/>
              </a:rPr>
              <a:t> zone</a:t>
            </a:r>
            <a:endParaRPr lang="en-US" sz="2000" dirty="0">
              <a:solidFill>
                <a:srgbClr val="FF0000"/>
              </a:solidFill>
              <a:latin typeface="Calibri"/>
            </a:endParaRPr>
          </a:p>
        </p:txBody>
      </p:sp>
      <p:sp>
        <p:nvSpPr>
          <p:cNvPr id="41992" name="Text Box 7"/>
          <p:cNvSpPr txBox="1">
            <a:spLocks noChangeArrowheads="1"/>
          </p:cNvSpPr>
          <p:nvPr/>
        </p:nvSpPr>
        <p:spPr bwMode="auto">
          <a:xfrm rot="19980000">
            <a:off x="2827338" y="2393623"/>
            <a:ext cx="2887662" cy="4022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1250"/>
              </a:spcBef>
            </a:pPr>
            <a:r>
              <a:rPr lang="ja-JP" altLang="en-US" sz="2000" dirty="0">
                <a:solidFill>
                  <a:srgbClr val="3333CC"/>
                </a:solidFill>
                <a:latin typeface="Calibri"/>
              </a:rPr>
              <a:t>“</a:t>
            </a:r>
            <a:r>
              <a:rPr lang="en-US" altLang="ja-JP" sz="2000" dirty="0">
                <a:solidFill>
                  <a:srgbClr val="3333CC"/>
                </a:solidFill>
                <a:latin typeface="Calibri"/>
              </a:rPr>
              <a:t>Predict Class = -1</a:t>
            </a:r>
            <a:r>
              <a:rPr lang="ja-JP" altLang="en-US" sz="2000" dirty="0">
                <a:solidFill>
                  <a:srgbClr val="3333CC"/>
                </a:solidFill>
                <a:latin typeface="Calibri"/>
              </a:rPr>
              <a:t>”</a:t>
            </a:r>
            <a:r>
              <a:rPr lang="en-US" altLang="ja-JP" sz="2000" dirty="0">
                <a:solidFill>
                  <a:srgbClr val="3333CC"/>
                </a:solidFill>
                <a:latin typeface="Calibri"/>
              </a:rPr>
              <a:t> zone</a:t>
            </a:r>
            <a:endParaRPr lang="en-US" sz="2000" dirty="0">
              <a:solidFill>
                <a:srgbClr val="3333CC"/>
              </a:solidFill>
              <a:latin typeface="Calibri"/>
            </a:endParaRPr>
          </a:p>
        </p:txBody>
      </p:sp>
      <p:sp>
        <p:nvSpPr>
          <p:cNvPr id="41993" name="Text Box 8"/>
          <p:cNvSpPr txBox="1">
            <a:spLocks noChangeArrowheads="1"/>
          </p:cNvSpPr>
          <p:nvPr/>
        </p:nvSpPr>
        <p:spPr bwMode="auto">
          <a:xfrm rot="19800000">
            <a:off x="1598613" y="2438203"/>
            <a:ext cx="990600" cy="3099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dirty="0" err="1">
                <a:solidFill>
                  <a:srgbClr val="FF0000"/>
                </a:solidFill>
                <a:latin typeface="Calibri"/>
              </a:rPr>
              <a:t>wx+b</a:t>
            </a:r>
            <a:r>
              <a:rPr lang="en-US" sz="1400" dirty="0">
                <a:solidFill>
                  <a:srgbClr val="FF0000"/>
                </a:solidFill>
                <a:latin typeface="Calibri"/>
              </a:rPr>
              <a:t>=1</a:t>
            </a:r>
          </a:p>
        </p:txBody>
      </p:sp>
      <p:sp>
        <p:nvSpPr>
          <p:cNvPr id="41994" name="Text Box 9"/>
          <p:cNvSpPr txBox="1">
            <a:spLocks noChangeArrowheads="1"/>
          </p:cNvSpPr>
          <p:nvPr/>
        </p:nvSpPr>
        <p:spPr bwMode="auto">
          <a:xfrm rot="19800000">
            <a:off x="1752600" y="2708078"/>
            <a:ext cx="990600" cy="3099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dirty="0" err="1">
                <a:solidFill>
                  <a:srgbClr val="000000"/>
                </a:solidFill>
                <a:latin typeface="Calibri"/>
              </a:rPr>
              <a:t>wx+b</a:t>
            </a:r>
            <a:r>
              <a:rPr lang="en-US" sz="1400" dirty="0">
                <a:solidFill>
                  <a:srgbClr val="000000"/>
                </a:solidFill>
                <a:latin typeface="Calibri"/>
              </a:rPr>
              <a:t>=0</a:t>
            </a:r>
          </a:p>
        </p:txBody>
      </p:sp>
      <p:sp>
        <p:nvSpPr>
          <p:cNvPr id="41995" name="Text Box 10"/>
          <p:cNvSpPr txBox="1">
            <a:spLocks noChangeArrowheads="1"/>
          </p:cNvSpPr>
          <p:nvPr/>
        </p:nvSpPr>
        <p:spPr bwMode="auto">
          <a:xfrm rot="19800000">
            <a:off x="1903413" y="2952553"/>
            <a:ext cx="990600" cy="3099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lgn="ctr">
              <a:spcBef>
                <a:spcPts val="875"/>
              </a:spcBef>
            </a:pPr>
            <a:r>
              <a:rPr lang="en-US" sz="1400" dirty="0" err="1">
                <a:solidFill>
                  <a:srgbClr val="3333CC"/>
                </a:solidFill>
                <a:latin typeface="Calibri"/>
              </a:rPr>
              <a:t>wx+b</a:t>
            </a:r>
            <a:r>
              <a:rPr lang="en-US" sz="1400" dirty="0">
                <a:solidFill>
                  <a:srgbClr val="3333CC"/>
                </a:solidFill>
                <a:latin typeface="Calibri"/>
              </a:rPr>
              <a:t>=-1</a:t>
            </a:r>
          </a:p>
        </p:txBody>
      </p:sp>
      <p:sp>
        <p:nvSpPr>
          <p:cNvPr id="41996" name="Line 11"/>
          <p:cNvSpPr>
            <a:spLocks noChangeShapeType="1"/>
          </p:cNvSpPr>
          <p:nvPr/>
        </p:nvSpPr>
        <p:spPr bwMode="auto">
          <a:xfrm>
            <a:off x="5170488" y="1019175"/>
            <a:ext cx="327025" cy="598488"/>
          </a:xfrm>
          <a:prstGeom prst="line">
            <a:avLst/>
          </a:prstGeom>
          <a:noFill/>
          <a:ln w="9360">
            <a:solidFill>
              <a:srgbClr val="000000"/>
            </a:solidFill>
            <a:miter lim="800000"/>
            <a:headEnd type="triangle" w="med" len="me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41997" name="Text Box 12"/>
          <p:cNvSpPr txBox="1">
            <a:spLocks noChangeArrowheads="1"/>
          </p:cNvSpPr>
          <p:nvPr/>
        </p:nvSpPr>
        <p:spPr bwMode="auto">
          <a:xfrm>
            <a:off x="5286375" y="973138"/>
            <a:ext cx="2592388" cy="3984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250"/>
              </a:spcBef>
            </a:pPr>
            <a:r>
              <a:rPr lang="en-US" sz="2000" i="1" dirty="0">
                <a:solidFill>
                  <a:srgbClr val="000000"/>
                </a:solidFill>
                <a:latin typeface="Calibri"/>
              </a:rPr>
              <a:t>M =</a:t>
            </a:r>
            <a:r>
              <a:rPr lang="en-US" sz="2000" dirty="0">
                <a:solidFill>
                  <a:srgbClr val="000000"/>
                </a:solidFill>
                <a:latin typeface="Calibri"/>
              </a:rPr>
              <a:t> Margin Width =</a:t>
            </a:r>
          </a:p>
        </p:txBody>
      </p:sp>
      <p:sp>
        <p:nvSpPr>
          <p:cNvPr id="41998" name="Oval 13"/>
          <p:cNvSpPr>
            <a:spLocks noChangeArrowheads="1"/>
          </p:cNvSpPr>
          <p:nvPr/>
        </p:nvSpPr>
        <p:spPr bwMode="auto">
          <a:xfrm>
            <a:off x="4483100" y="2022475"/>
            <a:ext cx="76200" cy="76200"/>
          </a:xfrm>
          <a:prstGeom prst="ellipse">
            <a:avLst/>
          </a:prstGeom>
          <a:solidFill>
            <a:srgbClr val="990099"/>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dirty="0">
              <a:latin typeface="Calibri"/>
            </a:endParaRPr>
          </a:p>
        </p:txBody>
      </p:sp>
      <p:sp>
        <p:nvSpPr>
          <p:cNvPr id="41999" name="Text Box 14"/>
          <p:cNvSpPr txBox="1">
            <a:spLocks noChangeArrowheads="1"/>
          </p:cNvSpPr>
          <p:nvPr/>
        </p:nvSpPr>
        <p:spPr bwMode="auto">
          <a:xfrm>
            <a:off x="4583113" y="2006600"/>
            <a:ext cx="515937" cy="402291"/>
          </a:xfrm>
          <a:prstGeom prst="rect">
            <a:avLst/>
          </a:prstGeom>
          <a:solidFill>
            <a:srgbClr val="FFFFFF"/>
          </a:solidFill>
          <a:ln w="19080">
            <a:solidFill>
              <a:srgbClr val="990099"/>
            </a:solidFill>
            <a:miter lim="800000"/>
            <a:headEnd/>
            <a:tailEnd/>
          </a:ln>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500"/>
              </a:spcBef>
            </a:pPr>
            <a:r>
              <a:rPr lang="en-US" sz="2000" b="1" i="1" dirty="0">
                <a:solidFill>
                  <a:srgbClr val="990099"/>
                </a:solidFill>
                <a:latin typeface="Calibri"/>
              </a:rPr>
              <a:t>x</a:t>
            </a:r>
            <a:r>
              <a:rPr lang="en-US" i="1" baseline="30000" dirty="0">
                <a:solidFill>
                  <a:srgbClr val="990099"/>
                </a:solidFill>
                <a:latin typeface="Calibri"/>
              </a:rPr>
              <a:t>-</a:t>
            </a:r>
          </a:p>
        </p:txBody>
      </p:sp>
      <p:sp>
        <p:nvSpPr>
          <p:cNvPr id="42000" name="Oval 15"/>
          <p:cNvSpPr>
            <a:spLocks noChangeArrowheads="1"/>
          </p:cNvSpPr>
          <p:nvPr/>
        </p:nvSpPr>
        <p:spPr bwMode="auto">
          <a:xfrm>
            <a:off x="4189413" y="1460500"/>
            <a:ext cx="76200" cy="76200"/>
          </a:xfrm>
          <a:prstGeom prst="ellipse">
            <a:avLst/>
          </a:prstGeom>
          <a:solidFill>
            <a:srgbClr val="CC3300"/>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dirty="0">
              <a:latin typeface="Calibri"/>
            </a:endParaRPr>
          </a:p>
        </p:txBody>
      </p:sp>
      <p:sp>
        <p:nvSpPr>
          <p:cNvPr id="42001" name="Text Box 16"/>
          <p:cNvSpPr txBox="1">
            <a:spLocks noChangeArrowheads="1"/>
          </p:cNvSpPr>
          <p:nvPr/>
        </p:nvSpPr>
        <p:spPr bwMode="auto">
          <a:xfrm>
            <a:off x="4300538" y="1022350"/>
            <a:ext cx="515937" cy="402291"/>
          </a:xfrm>
          <a:prstGeom prst="rect">
            <a:avLst/>
          </a:prstGeom>
          <a:solidFill>
            <a:srgbClr val="FFFFFF"/>
          </a:solidFill>
          <a:ln w="19080">
            <a:solidFill>
              <a:srgbClr val="CC3300"/>
            </a:solidFill>
            <a:miter lim="800000"/>
            <a:headEnd/>
            <a:tailEnd/>
          </a:ln>
        </p:spPr>
        <p:txBody>
          <a:bodyPr lIns="90000" tIns="46800" rIns="90000" bIns="46800">
            <a:spAutoFit/>
          </a:bodyPr>
          <a:lstStyle>
            <a:lvl1pP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cs typeface="ＭＳ Ｐゴシック" charset="0"/>
              </a:defRPr>
            </a:lvl1pPr>
            <a:lvl2pPr marL="742950" indent="-28575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2pPr>
            <a:lvl3pPr marL="11430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3pPr>
            <a:lvl4pPr marL="16002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4pPr>
            <a:lvl5pPr marL="2057400" indent="-2286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a:solidFill>
                  <a:schemeClr val="tx1"/>
                </a:solidFill>
                <a:latin typeface="Times New Roman" charset="0"/>
                <a:ea typeface="ＭＳ Ｐゴシック" charset="0"/>
              </a:defRPr>
            </a:lvl9pPr>
          </a:lstStyle>
          <a:p>
            <a:pPr>
              <a:spcBef>
                <a:spcPts val="1500"/>
              </a:spcBef>
            </a:pPr>
            <a:r>
              <a:rPr lang="en-US" sz="2000" b="1" i="1" dirty="0">
                <a:solidFill>
                  <a:srgbClr val="CC3300"/>
                </a:solidFill>
                <a:latin typeface="Calibri"/>
              </a:rPr>
              <a:t>x</a:t>
            </a:r>
            <a:r>
              <a:rPr lang="en-US" i="1" baseline="30000" dirty="0">
                <a:solidFill>
                  <a:srgbClr val="CC3300"/>
                </a:solidFill>
                <a:latin typeface="Calibri"/>
              </a:rPr>
              <a:t>+</a:t>
            </a:r>
          </a:p>
        </p:txBody>
      </p:sp>
      <p:graphicFrame>
        <p:nvGraphicFramePr>
          <p:cNvPr id="42002" name="Object 2"/>
          <p:cNvGraphicFramePr>
            <a:graphicFrameLocks noChangeAspect="1"/>
          </p:cNvGraphicFramePr>
          <p:nvPr/>
        </p:nvGraphicFramePr>
        <p:xfrm>
          <a:off x="7840663" y="842963"/>
          <a:ext cx="720725" cy="679450"/>
        </p:xfrm>
        <a:graphic>
          <a:graphicData uri="http://schemas.openxmlformats.org/presentationml/2006/ole">
            <mc:AlternateContent xmlns:mc="http://schemas.openxmlformats.org/markup-compatibility/2006">
              <mc:Choice xmlns:v="urn:schemas-microsoft-com:vml" Requires="v">
                <p:oleObj spid="_x0000_s42021" name="Equation" r:id="rId4" imgW="444500" imgH="431800" progId="Equation.3">
                  <p:embed/>
                </p:oleObj>
              </mc:Choice>
              <mc:Fallback>
                <p:oleObj name="Equation" r:id="rId4" imgW="444500" imgH="4318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40663" y="842963"/>
                        <a:ext cx="720725" cy="679450"/>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7"/>
          <p:cNvSpPr>
            <a:spLocks noGrp="1"/>
          </p:cNvSpPr>
          <p:nvPr>
            <p:ph type="title"/>
          </p:nvPr>
        </p:nvSpPr>
        <p:spPr>
          <a:xfrm>
            <a:off x="685800" y="76200"/>
            <a:ext cx="7772400" cy="1143000"/>
          </a:xfrm>
        </p:spPr>
        <p:txBody>
          <a:bodyPr/>
          <a:lstStyle/>
          <a:p>
            <a:r>
              <a:rPr lang="en-US" dirty="0">
                <a:ea typeface="ＭＳ Ｐゴシック" charset="0"/>
                <a:cs typeface="ＭＳ Ｐゴシック" charset="0"/>
              </a:rPr>
              <a:t>Learning SVMs</a:t>
            </a:r>
          </a:p>
        </p:txBody>
      </p:sp>
      <p:sp>
        <p:nvSpPr>
          <p:cNvPr id="44034" name="Content Placeholder 8"/>
          <p:cNvSpPr>
            <a:spLocks noGrp="1"/>
          </p:cNvSpPr>
          <p:nvPr>
            <p:ph idx="1"/>
          </p:nvPr>
        </p:nvSpPr>
        <p:spPr>
          <a:xfrm>
            <a:off x="685800" y="1143000"/>
            <a:ext cx="8077200" cy="5257800"/>
          </a:xfrm>
        </p:spPr>
        <p:txBody>
          <a:bodyPr/>
          <a:lstStyle/>
          <a:p>
            <a:r>
              <a:rPr lang="en-US" dirty="0">
                <a:ea typeface="ＭＳ Ｐゴシック" charset="0"/>
                <a:cs typeface="ＭＳ Ｐゴシック" charset="0"/>
              </a:rPr>
              <a:t>Trick #1: Just find the points that would be closest to the optimal separating plane (</a:t>
            </a:r>
            <a:r>
              <a:rPr lang="ja-JP" altLang="en-US" dirty="0">
                <a:ea typeface="ＭＳ Ｐゴシック" charset="0"/>
                <a:cs typeface="ＭＳ Ｐゴシック" charset="0"/>
              </a:rPr>
              <a:t>“</a:t>
            </a:r>
            <a:r>
              <a:rPr lang="en-US" altLang="ja-JP" dirty="0">
                <a:ea typeface="ＭＳ Ｐゴシック" charset="0"/>
                <a:cs typeface="ＭＳ Ｐゴシック" charset="0"/>
              </a:rPr>
              <a:t>support vectors</a:t>
            </a:r>
            <a:r>
              <a:rPr lang="ja-JP" altLang="en-US" dirty="0">
                <a:ea typeface="ＭＳ Ｐゴシック" charset="0"/>
                <a:cs typeface="ＭＳ Ｐゴシック" charset="0"/>
              </a:rPr>
              <a:t>”</a:t>
            </a:r>
            <a:r>
              <a:rPr lang="en-US" altLang="ja-JP" dirty="0">
                <a:ea typeface="ＭＳ Ｐゴシック" charset="0"/>
                <a:cs typeface="ＭＳ Ｐゴシック" charset="0"/>
              </a:rPr>
              <a:t>) and work directly from those instances</a:t>
            </a:r>
          </a:p>
          <a:p>
            <a:r>
              <a:rPr lang="en-US" dirty="0">
                <a:ea typeface="ＭＳ Ｐゴシック" charset="0"/>
                <a:cs typeface="ＭＳ Ｐゴシック" charset="0"/>
              </a:rPr>
              <a:t>Trick #2: Represent as a </a:t>
            </a:r>
            <a:r>
              <a:rPr lang="en-US" b="1" dirty="0">
                <a:ea typeface="ＭＳ Ｐゴシック" charset="0"/>
                <a:cs typeface="ＭＳ Ｐゴシック" charset="0"/>
              </a:rPr>
              <a:t>quadratic optimization problem</a:t>
            </a:r>
            <a:r>
              <a:rPr lang="en-US" dirty="0">
                <a:ea typeface="ＭＳ Ｐゴシック" charset="0"/>
                <a:cs typeface="ＭＳ Ｐゴシック" charset="0"/>
              </a:rPr>
              <a:t>, and use quadratic programming techniques</a:t>
            </a:r>
          </a:p>
          <a:p>
            <a:r>
              <a:rPr lang="en-US" dirty="0">
                <a:ea typeface="ＭＳ Ｐゴシック" charset="0"/>
                <a:cs typeface="ＭＳ Ｐゴシック" charset="0"/>
              </a:rPr>
              <a:t>Trick #3 (</a:t>
            </a:r>
            <a:r>
              <a:rPr lang="ja-JP" altLang="en-US" dirty="0">
                <a:ea typeface="ＭＳ Ｐゴシック" charset="0"/>
                <a:cs typeface="ＭＳ Ｐゴシック" charset="0"/>
              </a:rPr>
              <a:t>“</a:t>
            </a:r>
            <a:r>
              <a:rPr lang="en-US" altLang="ja-JP" dirty="0">
                <a:ea typeface="ＭＳ Ｐゴシック" charset="0"/>
                <a:cs typeface="ＭＳ Ｐゴシック" charset="0"/>
              </a:rPr>
              <a:t>kernel trick</a:t>
            </a:r>
            <a:r>
              <a:rPr lang="ja-JP" altLang="en-US" dirty="0">
                <a:ea typeface="ＭＳ Ｐゴシック" charset="0"/>
                <a:cs typeface="ＭＳ Ｐゴシック" charset="0"/>
              </a:rPr>
              <a:t>”</a:t>
            </a:r>
            <a:r>
              <a:rPr lang="en-US" altLang="ja-JP" dirty="0">
                <a:ea typeface="ＭＳ Ｐゴシック" charset="0"/>
                <a:cs typeface="ＭＳ Ｐゴシック" charset="0"/>
              </a:rPr>
              <a:t>):  </a:t>
            </a:r>
          </a:p>
          <a:p>
            <a:pPr marL="454025" lvl="1" indent="-220663"/>
            <a:r>
              <a:rPr lang="en-US" sz="2400" dirty="0">
                <a:ea typeface="ＭＳ Ｐゴシック" charset="0"/>
              </a:rPr>
              <a:t>Instead of using the raw features, represent data in a high-dimensional feature space constructed from a set of </a:t>
            </a:r>
            <a:r>
              <a:rPr lang="en-US" sz="2400" i="1" dirty="0">
                <a:ea typeface="ＭＳ Ｐゴシック" charset="0"/>
              </a:rPr>
              <a:t>basis functions </a:t>
            </a:r>
            <a:r>
              <a:rPr lang="en-US" sz="2400" dirty="0">
                <a:ea typeface="ＭＳ Ｐゴシック" charset="0"/>
              </a:rPr>
              <a:t>(e.g., polynomial and Gaussian combinations of the base features)</a:t>
            </a:r>
          </a:p>
          <a:p>
            <a:pPr marL="454025" lvl="1" indent="-220663"/>
            <a:r>
              <a:rPr lang="en-US" sz="2400" dirty="0">
                <a:ea typeface="ＭＳ Ｐゴシック" charset="0"/>
              </a:rPr>
              <a:t>Find separating plane / SVM in that high-dimensional space</a:t>
            </a:r>
          </a:p>
          <a:p>
            <a:pPr marL="454025" lvl="1" indent="-220663"/>
            <a:r>
              <a:rPr lang="en-US" sz="2400" dirty="0">
                <a:ea typeface="ＭＳ Ｐゴシック" charset="0"/>
              </a:rPr>
              <a:t>Voila:  A nonlinear classifier!</a:t>
            </a:r>
          </a:p>
        </p:txBody>
      </p:sp>
      <p:pic>
        <p:nvPicPr>
          <p:cNvPr id="2" name="Picture 1"/>
          <p:cNvPicPr>
            <a:picLocks noChangeAspect="1"/>
          </p:cNvPicPr>
          <p:nvPr/>
        </p:nvPicPr>
        <p:blipFill>
          <a:blip r:embed="rId2"/>
          <a:stretch>
            <a:fillRect/>
          </a:stretch>
        </p:blipFill>
        <p:spPr>
          <a:xfrm>
            <a:off x="4038600" y="3733800"/>
            <a:ext cx="4070350" cy="1841500"/>
          </a:xfrm>
          <a:prstGeom prst="rect">
            <a:avLst/>
          </a:prstGeom>
          <a:ln>
            <a:solidFill>
              <a:schemeClr val="tx1">
                <a:lumMod val="50000"/>
                <a:lumOff val="50000"/>
              </a:schemeClr>
            </a:solidFill>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Grp="1" noChangeArrowheads="1"/>
          </p:cNvSpPr>
          <p:nvPr>
            <p:ph type="title" idx="4294967295"/>
          </p:nvPr>
        </p:nvSpPr>
        <p:spPr>
          <a:xfrm>
            <a:off x="304800" y="304800"/>
            <a:ext cx="85344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SVM Performance</a:t>
            </a:r>
          </a:p>
        </p:txBody>
      </p:sp>
      <p:sp>
        <p:nvSpPr>
          <p:cNvPr id="45058" name="Rectangle 2"/>
          <p:cNvSpPr>
            <a:spLocks noGrp="1" noChangeArrowheads="1"/>
          </p:cNvSpPr>
          <p:nvPr>
            <p:ph type="body" idx="4294967295"/>
          </p:nvPr>
        </p:nvSpPr>
        <p:spPr>
          <a:xfrm>
            <a:off x="762000" y="1219200"/>
            <a:ext cx="8001000" cy="4876800"/>
          </a:xfrm>
        </p:spPr>
        <p:txBody>
          <a:bodyPr/>
          <a:lstStyle/>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ea typeface="ＭＳ Ｐゴシック" charset="0"/>
                <a:cs typeface="ＭＳ Ｐゴシック" charset="0"/>
              </a:rPr>
              <a:t>Can handle very large features spaces (e.g., 100K features)</a:t>
            </a:r>
          </a:p>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ea typeface="ＭＳ Ｐゴシック" charset="0"/>
                <a:cs typeface="ＭＳ Ｐゴシック" charset="0"/>
              </a:rPr>
              <a:t>Relatively fast</a:t>
            </a:r>
          </a:p>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ea typeface="ＭＳ Ｐゴシック" charset="0"/>
                <a:cs typeface="ＭＳ Ｐゴシック" charset="0"/>
              </a:rPr>
              <a:t>Anecdotally they work very, very well indeed</a:t>
            </a:r>
          </a:p>
          <a:p>
            <a:pPr marL="341313" indent="-341313">
              <a:buSzPct val="60000"/>
              <a:buFont typeface="Tahoma"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200" dirty="0">
                <a:ea typeface="ＭＳ Ｐゴシック" charset="0"/>
                <a:cs typeface="ＭＳ Ｐゴシック" charset="0"/>
              </a:rPr>
              <a:t>Example: They are among the best-known classifier on a well-studied hand-written-character recognition benchmark</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381000"/>
            <a:ext cx="7772400" cy="1143000"/>
          </a:xfrm>
        </p:spPr>
        <p:txBody>
          <a:bodyPr/>
          <a:lstStyle/>
          <a:p>
            <a:r>
              <a:rPr lang="en-US" dirty="0">
                <a:ea typeface="ＭＳ Ｐゴシック" charset="0"/>
                <a:cs typeface="ＭＳ Ｐゴシック" charset="0"/>
              </a:rPr>
              <a:t>Binary vs. multi classification</a:t>
            </a:r>
          </a:p>
        </p:txBody>
      </p:sp>
      <p:sp>
        <p:nvSpPr>
          <p:cNvPr id="47106" name="Content Placeholder 2"/>
          <p:cNvSpPr>
            <a:spLocks noGrp="1"/>
          </p:cNvSpPr>
          <p:nvPr>
            <p:ph idx="1"/>
          </p:nvPr>
        </p:nvSpPr>
        <p:spPr>
          <a:xfrm>
            <a:off x="457200" y="1447800"/>
            <a:ext cx="8229600" cy="4724400"/>
          </a:xfrm>
        </p:spPr>
        <p:txBody>
          <a:bodyPr/>
          <a:lstStyle/>
          <a:p>
            <a:r>
              <a:rPr lang="en-US" sz="3200" dirty="0">
                <a:ea typeface="ＭＳ Ｐゴシック" charset="0"/>
                <a:cs typeface="ＭＳ Ｐゴシック" charset="0"/>
              </a:rPr>
              <a:t>SVMs can only do binary classification</a:t>
            </a:r>
          </a:p>
          <a:p>
            <a:r>
              <a:rPr lang="en-US" sz="3200" dirty="0">
                <a:ea typeface="ＭＳ Ｐゴシック" charset="0"/>
                <a:cs typeface="ＭＳ Ｐゴシック" charset="0"/>
              </a:rPr>
              <a:t>Two approaches to multi classification:</a:t>
            </a:r>
          </a:p>
          <a:p>
            <a:pPr lvl="1" indent="-334963"/>
            <a:r>
              <a:rPr lang="en-US" sz="3200" dirty="0">
                <a:ea typeface="ＭＳ Ｐゴシック" charset="0"/>
                <a:cs typeface="ＭＳ Ｐゴシック" charset="0"/>
              </a:rPr>
              <a:t>One-</a:t>
            </a:r>
            <a:r>
              <a:rPr lang="en-US" sz="3200" dirty="0" err="1">
                <a:ea typeface="ＭＳ Ｐゴシック" charset="0"/>
                <a:cs typeface="ＭＳ Ｐゴシック" charset="0"/>
              </a:rPr>
              <a:t>vs</a:t>
            </a:r>
            <a:r>
              <a:rPr lang="en-US" sz="3200" dirty="0">
                <a:ea typeface="ＭＳ Ｐゴシック" charset="0"/>
                <a:cs typeface="ＭＳ Ｐゴシック" charset="0"/>
              </a:rPr>
              <a:t>-all: can turn an n-way classification into n binary classification tasks</a:t>
            </a:r>
          </a:p>
          <a:p>
            <a:pPr lvl="2"/>
            <a:r>
              <a:rPr lang="en-US" sz="2800" dirty="0">
                <a:ea typeface="ＭＳ Ｐゴシック" charset="0"/>
              </a:rPr>
              <a:t>E.g., for zoo problem, do mammal vs. not-mammal, fish vs. not-fish, …</a:t>
            </a:r>
          </a:p>
          <a:p>
            <a:pPr lvl="2"/>
            <a:r>
              <a:rPr lang="en-US" sz="2800" dirty="0">
                <a:ea typeface="ＭＳ Ｐゴシック" charset="0"/>
              </a:rPr>
              <a:t>Pick one that results in the highest score</a:t>
            </a:r>
          </a:p>
          <a:p>
            <a:pPr lvl="1" indent="-334963"/>
            <a:r>
              <a:rPr lang="en-US" sz="3200" dirty="0">
                <a:ea typeface="ＭＳ Ｐゴシック" charset="0"/>
                <a:cs typeface="ＭＳ Ｐゴシック" charset="0"/>
              </a:rPr>
              <a:t>N*(N-1)/2 One-</a:t>
            </a:r>
            <a:r>
              <a:rPr lang="en-US" sz="3200" dirty="0" err="1">
                <a:ea typeface="ＭＳ Ｐゴシック" charset="0"/>
                <a:cs typeface="ＭＳ Ｐゴシック" charset="0"/>
              </a:rPr>
              <a:t>vs</a:t>
            </a:r>
            <a:r>
              <a:rPr lang="en-US" sz="3200" dirty="0">
                <a:ea typeface="ＭＳ Ｐゴシック" charset="0"/>
                <a:cs typeface="ＭＳ Ｐゴシック" charset="0"/>
              </a:rPr>
              <a:t>-one classifiers that vote on results</a:t>
            </a:r>
          </a:p>
          <a:p>
            <a:pPr lvl="2"/>
            <a:r>
              <a:rPr lang="en-US" sz="2800" dirty="0">
                <a:ea typeface="ＭＳ Ｐゴシック" charset="0"/>
              </a:rPr>
              <a:t>Mammal vs. fish, mammal vs. reptile, etc… </a:t>
            </a:r>
          </a:p>
          <a:p>
            <a:endParaRPr lang="en-US" sz="2800" dirty="0">
              <a:ea typeface="ＭＳ Ｐゴシック" charset="0"/>
              <a:cs typeface="ＭＳ Ｐゴシック" charset="0"/>
            </a:endParaRPr>
          </a:p>
          <a:p>
            <a:endParaRPr lang="en-US" sz="2800" dirty="0">
              <a:ea typeface="ＭＳ Ｐゴシック" charset="0"/>
              <a:cs typeface="ＭＳ Ｐゴシック" charset="0"/>
            </a:endParaRPr>
          </a:p>
          <a:p>
            <a:pPr lvl="1"/>
            <a:endParaRPr lang="en-US" sz="2800" dirty="0">
              <a:ea typeface="ＭＳ Ｐゴシック" charset="0"/>
            </a:endParaRPr>
          </a:p>
        </p:txBody>
      </p:sp>
      <p:sp>
        <p:nvSpPr>
          <p:cNvPr id="47107" name="Slide Number Placeholder 3"/>
          <p:cNvSpPr>
            <a:spLocks noGrp="1"/>
          </p:cNvSpPr>
          <p:nvPr>
            <p:ph type="sldNum"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4ECE950B-9DA9-4645-B3DC-811306916075}" type="slidenum">
              <a:rPr lang="en-US" sz="1000">
                <a:latin typeface="Calibri"/>
              </a:rPr>
              <a:pPr/>
              <a:t>17</a:t>
            </a:fld>
            <a:endParaRPr lang="en-US" sz="1000" dirty="0">
              <a:latin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dirty="0"/>
              <a:t>Feature Engineering</a:t>
            </a:r>
          </a:p>
        </p:txBody>
      </p:sp>
      <p:sp>
        <p:nvSpPr>
          <p:cNvPr id="3" name="Content Placeholder 2"/>
          <p:cNvSpPr>
            <a:spLocks noGrp="1"/>
          </p:cNvSpPr>
          <p:nvPr>
            <p:ph idx="1"/>
          </p:nvPr>
        </p:nvSpPr>
        <p:spPr>
          <a:xfrm>
            <a:off x="685800" y="1524000"/>
            <a:ext cx="7924800" cy="5105400"/>
          </a:xfrm>
        </p:spPr>
        <p:txBody>
          <a:bodyPr/>
          <a:lstStyle/>
          <a:p>
            <a:r>
              <a:rPr lang="en-US" sz="3200" dirty="0"/>
              <a:t>Finding features for data instances that make machine learning algorithms more effective</a:t>
            </a:r>
          </a:p>
          <a:p>
            <a:r>
              <a:rPr lang="en-US" sz="3200" dirty="0"/>
              <a:t>Usually a combination of domain knowledge and experimentation</a:t>
            </a:r>
          </a:p>
          <a:p>
            <a:r>
              <a:rPr lang="en-US" sz="3200" dirty="0"/>
              <a:t>For example, consider the problem of classifying an email message as spam or not</a:t>
            </a:r>
          </a:p>
          <a:p>
            <a:r>
              <a:rPr lang="en-US" sz="3200" dirty="0"/>
              <a:t>What are good features?</a:t>
            </a:r>
          </a:p>
        </p:txBody>
      </p:sp>
    </p:spTree>
    <p:extLst>
      <p:ext uri="{BB962C8B-B14F-4D97-AF65-F5344CB8AC3E}">
        <p14:creationId xmlns:p14="http://schemas.microsoft.com/office/powerpoint/2010/main" val="4203397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610600" cy="1143000"/>
          </a:xfrm>
        </p:spPr>
        <p:txBody>
          <a:bodyPr/>
          <a:lstStyle/>
          <a:p>
            <a:r>
              <a:rPr lang="en-US" dirty="0"/>
              <a:t>Example of a Spam Message</a:t>
            </a:r>
          </a:p>
        </p:txBody>
      </p:sp>
      <p:sp>
        <p:nvSpPr>
          <p:cNvPr id="3" name="Content Placeholder 2"/>
          <p:cNvSpPr>
            <a:spLocks noGrp="1"/>
          </p:cNvSpPr>
          <p:nvPr>
            <p:ph idx="1"/>
          </p:nvPr>
        </p:nvSpPr>
        <p:spPr>
          <a:xfrm>
            <a:off x="533400" y="1295400"/>
            <a:ext cx="8077200" cy="5181600"/>
          </a:xfrm>
        </p:spPr>
        <p:txBody>
          <a:bodyPr/>
          <a:lstStyle/>
          <a:p>
            <a:pPr marL="0" indent="0">
              <a:buNone/>
            </a:pPr>
            <a:r>
              <a:rPr lang="en-US" sz="2000" dirty="0"/>
              <a:t>Received: from nm37-vm8.bullet.mail.gq1.yahoo.com (nm37-vm8.bullet.mail.gq1.yahoo.com [98.136.217.44])</a:t>
            </a:r>
          </a:p>
          <a:p>
            <a:pPr marL="0" indent="0">
              <a:buNone/>
            </a:pPr>
            <a:r>
              <a:rPr lang="en-US" sz="2000" dirty="0"/>
              <a:t>Date: Mon, 2 May 2016 15:26:36 +0000 (UTC)</a:t>
            </a:r>
          </a:p>
          <a:p>
            <a:pPr marL="0" indent="0">
              <a:buNone/>
            </a:pPr>
            <a:r>
              <a:rPr lang="en-US" sz="2000" dirty="0"/>
              <a:t>From: "</a:t>
            </a:r>
            <a:r>
              <a:rPr lang="en-US" sz="2000" dirty="0" err="1"/>
              <a:t>Mrs.Sabeen</a:t>
            </a:r>
            <a:r>
              <a:rPr lang="en-US" sz="2000" dirty="0"/>
              <a:t> </a:t>
            </a:r>
            <a:r>
              <a:rPr lang="en-US" sz="2000" dirty="0" err="1"/>
              <a:t>Gharam</a:t>
            </a:r>
            <a:r>
              <a:rPr lang="en-US" sz="2000" dirty="0"/>
              <a:t>" &lt;SabeenGharam1@outlook.com&gt;</a:t>
            </a:r>
          </a:p>
          <a:p>
            <a:pPr marL="0" indent="0">
              <a:buNone/>
            </a:pPr>
            <a:r>
              <a:rPr lang="en-US" sz="2000" dirty="0"/>
              <a:t>Reply-To: "</a:t>
            </a:r>
            <a:r>
              <a:rPr lang="en-US" sz="2000" dirty="0" err="1"/>
              <a:t>Mrs.Sabeen</a:t>
            </a:r>
            <a:r>
              <a:rPr lang="en-US" sz="2000" dirty="0"/>
              <a:t> </a:t>
            </a:r>
            <a:r>
              <a:rPr lang="en-US" sz="2000" dirty="0" err="1"/>
              <a:t>Gharam</a:t>
            </a:r>
            <a:r>
              <a:rPr lang="en-US" sz="2000" dirty="0"/>
              <a:t>" &lt;aramsabeen1@gmail.com&gt;</a:t>
            </a:r>
          </a:p>
          <a:p>
            <a:pPr marL="0" indent="0">
              <a:buNone/>
            </a:pPr>
            <a:r>
              <a:rPr lang="en-US" sz="2000" dirty="0"/>
              <a:t>Subject: CAN YOU HANDLE INVESTMENT?</a:t>
            </a:r>
          </a:p>
          <a:p>
            <a:pPr marL="0" indent="0">
              <a:buNone/>
            </a:pPr>
            <a:endParaRPr lang="en-US" sz="1000" dirty="0"/>
          </a:p>
          <a:p>
            <a:pPr marL="0" indent="0">
              <a:buNone/>
            </a:pPr>
            <a:r>
              <a:rPr lang="en-US" sz="2000" dirty="0" err="1"/>
              <a:t>Â</a:t>
            </a:r>
            <a:r>
              <a:rPr lang="en-US" sz="2000" dirty="0"/>
              <a:t> CAN YOU HANDLE INVESTMENT?</a:t>
            </a:r>
          </a:p>
          <a:p>
            <a:pPr marL="0" indent="0">
              <a:buNone/>
            </a:pPr>
            <a:r>
              <a:rPr lang="en-US" sz="2000" dirty="0"/>
              <a:t>My name is Mrs. </a:t>
            </a:r>
            <a:r>
              <a:rPr lang="en-US" sz="2000" dirty="0" err="1"/>
              <a:t>Sabeen</a:t>
            </a:r>
            <a:r>
              <a:rPr lang="en-US" sz="2000" dirty="0"/>
              <a:t> </a:t>
            </a:r>
            <a:r>
              <a:rPr lang="en-US" sz="2000" dirty="0" err="1"/>
              <a:t>Gharam</a:t>
            </a:r>
            <a:r>
              <a:rPr lang="en-US" sz="2000" dirty="0"/>
              <a:t> Aram widow of late Mohamed Assad Aram  from </a:t>
            </a:r>
            <a:r>
              <a:rPr lang="en-US" sz="2000" dirty="0" err="1"/>
              <a:t>idlib</a:t>
            </a:r>
            <a:r>
              <a:rPr lang="en-US" sz="2000" dirty="0"/>
              <a:t> in </a:t>
            </a:r>
            <a:r>
              <a:rPr lang="en-US" sz="2000" dirty="0" err="1"/>
              <a:t>syria</a:t>
            </a:r>
            <a:r>
              <a:rPr lang="en-US" sz="2000" dirty="0"/>
              <a:t> </a:t>
            </a:r>
            <a:r>
              <a:rPr lang="en-US" sz="2000" dirty="0" err="1"/>
              <a:t>arab</a:t>
            </a:r>
            <a:r>
              <a:rPr lang="en-US" sz="2000" dirty="0"/>
              <a:t> republic, am in an urgent need of an individual or organization abroad that is willing to help to secure, move and invest my late husband's fund which he has offshore; the investment will depend on the agreement with me.</a:t>
            </a:r>
          </a:p>
          <a:p>
            <a:pPr marL="0" indent="0">
              <a:buNone/>
            </a:pPr>
            <a:r>
              <a:rPr lang="en-US" sz="2000" dirty="0" err="1"/>
              <a:t>Mrs.Sabeen</a:t>
            </a:r>
            <a:r>
              <a:rPr lang="en-US" sz="2000" dirty="0"/>
              <a:t> </a:t>
            </a:r>
            <a:r>
              <a:rPr lang="en-US" sz="2000" dirty="0" err="1"/>
              <a:t>Gharam</a:t>
            </a:r>
            <a:r>
              <a:rPr lang="en-US" sz="2000" dirty="0"/>
              <a:t> Aram</a:t>
            </a:r>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13408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685800" y="304800"/>
            <a:ext cx="7772400" cy="1143000"/>
          </a:xfrm>
        </p:spPr>
        <p:txBody>
          <a:bodyPr/>
          <a:lstStyle/>
          <a:p>
            <a:pPr eaLnBrk="1" hangingPunct="1"/>
            <a:r>
              <a:rPr lang="en-US" dirty="0">
                <a:ea typeface="ＭＳ Ｐゴシック" charset="0"/>
                <a:cs typeface="ＭＳ Ｐゴシック" charset="0"/>
              </a:rPr>
              <a:t>Support Vector Machines</a:t>
            </a:r>
          </a:p>
        </p:txBody>
      </p:sp>
      <p:sp>
        <p:nvSpPr>
          <p:cNvPr id="17410" name="Rectangle 3"/>
          <p:cNvSpPr>
            <a:spLocks noGrp="1" noChangeArrowheads="1"/>
          </p:cNvSpPr>
          <p:nvPr>
            <p:ph type="body" idx="1"/>
          </p:nvPr>
        </p:nvSpPr>
        <p:spPr>
          <a:xfrm>
            <a:off x="381000" y="1295400"/>
            <a:ext cx="8534400" cy="4953000"/>
          </a:xfrm>
        </p:spPr>
        <p:txBody>
          <a:bodyPr/>
          <a:lstStyle/>
          <a:p>
            <a:pPr eaLnBrk="1" hangingPunct="1">
              <a:lnSpc>
                <a:spcPct val="90000"/>
              </a:lnSpc>
            </a:pPr>
            <a:r>
              <a:rPr lang="en-US" sz="3200" dirty="0">
                <a:ea typeface="ＭＳ Ｐゴシック" charset="0"/>
                <a:cs typeface="ＭＳ Ｐゴシック" charset="0"/>
              </a:rPr>
              <a:t>Very popular ML technique</a:t>
            </a:r>
          </a:p>
          <a:p>
            <a:pPr lvl="1" eaLnBrk="1" hangingPunct="1">
              <a:lnSpc>
                <a:spcPct val="90000"/>
              </a:lnSpc>
            </a:pPr>
            <a:r>
              <a:rPr lang="en-US" sz="2800" dirty="0">
                <a:ea typeface="ＭＳ Ｐゴシック" charset="0"/>
              </a:rPr>
              <a:t>Became popular in the late 90s (</a:t>
            </a:r>
            <a:r>
              <a:rPr lang="en-US" sz="2800" dirty="0" err="1">
                <a:ea typeface="ＭＳ Ｐゴシック" charset="0"/>
              </a:rPr>
              <a:t>Vapnik</a:t>
            </a:r>
            <a:r>
              <a:rPr lang="en-US" sz="2800" dirty="0">
                <a:ea typeface="ＭＳ Ｐゴシック" charset="0"/>
              </a:rPr>
              <a:t> 1995; 1998)</a:t>
            </a:r>
          </a:p>
          <a:p>
            <a:pPr lvl="1" eaLnBrk="1" hangingPunct="1">
              <a:lnSpc>
                <a:spcPct val="90000"/>
              </a:lnSpc>
            </a:pPr>
            <a:r>
              <a:rPr lang="en-US" sz="2800" dirty="0">
                <a:ea typeface="ＭＳ Ｐゴシック" charset="0"/>
              </a:rPr>
              <a:t>Invented in the late 70s (</a:t>
            </a:r>
            <a:r>
              <a:rPr lang="en-US" sz="2800" dirty="0" err="1">
                <a:ea typeface="ＭＳ Ｐゴシック" charset="0"/>
              </a:rPr>
              <a:t>Vapnik</a:t>
            </a:r>
            <a:r>
              <a:rPr lang="en-US" sz="2800" dirty="0">
                <a:ea typeface="ＭＳ Ｐゴシック" charset="0"/>
              </a:rPr>
              <a:t>, 1979)</a:t>
            </a:r>
          </a:p>
          <a:p>
            <a:pPr eaLnBrk="1" hangingPunct="1">
              <a:lnSpc>
                <a:spcPct val="90000"/>
              </a:lnSpc>
            </a:pPr>
            <a:r>
              <a:rPr lang="en-US" sz="3200" dirty="0">
                <a:ea typeface="ＭＳ Ｐゴシック" charset="0"/>
                <a:cs typeface="ＭＳ Ｐゴシック" charset="0"/>
              </a:rPr>
              <a:t>Controls complexity and </a:t>
            </a:r>
            <a:r>
              <a:rPr lang="en-US" sz="3200" dirty="0" err="1">
                <a:ea typeface="ＭＳ Ｐゴシック" charset="0"/>
                <a:cs typeface="ＭＳ Ｐゴシック" charset="0"/>
              </a:rPr>
              <a:t>overfitting</a:t>
            </a:r>
            <a:r>
              <a:rPr lang="en-US" sz="3200" dirty="0">
                <a:ea typeface="ＭＳ Ｐゴシック" charset="0"/>
                <a:cs typeface="ＭＳ Ｐゴシック" charset="0"/>
              </a:rPr>
              <a:t>, so works well on a wide range of practical problems</a:t>
            </a:r>
          </a:p>
          <a:p>
            <a:pPr eaLnBrk="1" hangingPunct="1">
              <a:lnSpc>
                <a:spcPct val="90000"/>
              </a:lnSpc>
            </a:pPr>
            <a:r>
              <a:rPr lang="en-US" sz="3200" dirty="0">
                <a:ea typeface="ＭＳ Ｐゴシック" charset="0"/>
                <a:cs typeface="ＭＳ Ｐゴシック" charset="0"/>
              </a:rPr>
              <a:t>Can handle high dimensional vector spaces, which makes feature selection less critical</a:t>
            </a:r>
          </a:p>
          <a:p>
            <a:pPr eaLnBrk="1" hangingPunct="1">
              <a:lnSpc>
                <a:spcPct val="90000"/>
              </a:lnSpc>
            </a:pPr>
            <a:r>
              <a:rPr lang="en-US" sz="3200" dirty="0">
                <a:ea typeface="ＭＳ Ｐゴシック" charset="0"/>
                <a:cs typeface="ＭＳ Ｐゴシック" charset="0"/>
              </a:rPr>
              <a:t>Very fast and memory efficient </a:t>
            </a:r>
            <a:r>
              <a:rPr lang="en-US" sz="3200" dirty="0" err="1">
                <a:ea typeface="ＭＳ Ｐゴシック" charset="0"/>
                <a:cs typeface="ＭＳ Ｐゴシック" charset="0"/>
              </a:rPr>
              <a:t>implementa-tions</a:t>
            </a:r>
            <a:r>
              <a:rPr lang="en-US" sz="3200" dirty="0">
                <a:ea typeface="ＭＳ Ｐゴシック" charset="0"/>
                <a:cs typeface="ＭＳ Ｐゴシック" charset="0"/>
              </a:rPr>
              <a:t>, e.g., </a:t>
            </a:r>
            <a:r>
              <a:rPr lang="en-US" sz="3200" dirty="0">
                <a:ea typeface="ＭＳ Ｐゴシック" charset="0"/>
                <a:cs typeface="ＭＳ Ｐゴシック" charset="0"/>
                <a:hlinkClick r:id="rId3"/>
              </a:rPr>
              <a:t>svm_light</a:t>
            </a:r>
            <a:endParaRPr lang="en-US" sz="3200" dirty="0">
              <a:ea typeface="ＭＳ Ｐゴシック" charset="0"/>
              <a:cs typeface="ＭＳ Ｐゴシック" charset="0"/>
            </a:endParaRPr>
          </a:p>
          <a:p>
            <a:pPr eaLnBrk="1" hangingPunct="1">
              <a:lnSpc>
                <a:spcPct val="90000"/>
              </a:lnSpc>
            </a:pPr>
            <a:r>
              <a:rPr lang="en-US" altLang="ja-JP" sz="3200" dirty="0">
                <a:ea typeface="ＭＳ Ｐゴシック" charset="0"/>
                <a:cs typeface="ＭＳ Ｐゴシック" charset="0"/>
              </a:rPr>
              <a:t>Not always best solution, especially for problems with small vector spaces</a:t>
            </a:r>
            <a:endParaRPr lang="en-US" sz="3200" dirty="0">
              <a:ea typeface="ＭＳ Ｐゴシック" charset="0"/>
              <a:cs typeface="ＭＳ Ｐゴシック"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a:t>Possible Spam Features</a:t>
            </a:r>
          </a:p>
        </p:txBody>
      </p:sp>
      <p:sp>
        <p:nvSpPr>
          <p:cNvPr id="3" name="Content Placeholder 2"/>
          <p:cNvSpPr>
            <a:spLocks noGrp="1"/>
          </p:cNvSpPr>
          <p:nvPr>
            <p:ph idx="1"/>
          </p:nvPr>
        </p:nvSpPr>
        <p:spPr>
          <a:xfrm>
            <a:off x="685800" y="1524000"/>
            <a:ext cx="8077200" cy="5105400"/>
          </a:xfrm>
        </p:spPr>
        <p:txBody>
          <a:bodyPr/>
          <a:lstStyle/>
          <a:p>
            <a:r>
              <a:rPr lang="en-US" sz="2800" dirty="0"/>
              <a:t>Each of the words in the message</a:t>
            </a:r>
          </a:p>
          <a:p>
            <a:r>
              <a:rPr lang="en-US" sz="2800" dirty="0"/>
              <a:t>Is there a TO: header?</a:t>
            </a:r>
          </a:p>
          <a:p>
            <a:r>
              <a:rPr lang="en-US" sz="2800" dirty="0"/>
              <a:t>Does FROM: match REPLY-TO:?</a:t>
            </a:r>
          </a:p>
          <a:p>
            <a:r>
              <a:rPr lang="en-US" sz="2800" dirty="0"/>
              <a:t>Is FROM: address a free email service?</a:t>
            </a:r>
          </a:p>
          <a:p>
            <a:r>
              <a:rPr lang="en-US" sz="2800" dirty="0"/>
              <a:t>Is the subject in all caps?</a:t>
            </a:r>
          </a:p>
          <a:p>
            <a:r>
              <a:rPr lang="en-US" sz="2800" dirty="0"/>
              <a:t>Length of message in log(#bytes)</a:t>
            </a:r>
          </a:p>
          <a:p>
            <a:r>
              <a:rPr lang="en-US" sz="2800" dirty="0"/>
              <a:t>Are their attachments?</a:t>
            </a:r>
          </a:p>
          <a:p>
            <a:r>
              <a:rPr lang="en-US" sz="2800" dirty="0"/>
              <a:t>Extension of any attached file (e.g., zip, </a:t>
            </a:r>
            <a:r>
              <a:rPr lang="en-US" sz="2800" dirty="0" err="1"/>
              <a:t>pdf</a:t>
            </a:r>
            <a:r>
              <a:rPr lang="en-US" sz="2800" dirty="0"/>
              <a:t>, doc, ..</a:t>
            </a:r>
          </a:p>
          <a:p>
            <a:r>
              <a:rPr lang="en-US" sz="2800" dirty="0"/>
              <a:t>TLD of FROM: address (e.g., .com, .</a:t>
            </a:r>
            <a:r>
              <a:rPr lang="en-US" sz="2800" dirty="0" err="1"/>
              <a:t>edu</a:t>
            </a:r>
            <a:r>
              <a:rPr lang="en-US" sz="2800" dirty="0"/>
              <a:t>, .org, </a:t>
            </a:r>
            <a:r>
              <a:rPr lang="is-IS" sz="2800" dirty="0"/>
              <a:t>…)</a:t>
            </a:r>
          </a:p>
          <a:p>
            <a:r>
              <a:rPr lang="is-IS" sz="2800" dirty="0"/>
              <a:t>... </a:t>
            </a:r>
            <a:r>
              <a:rPr lang="en-US" sz="2800" dirty="0"/>
              <a:t>d</a:t>
            </a:r>
            <a:r>
              <a:rPr lang="is-IS" sz="2800" dirty="0"/>
              <a:t>ozens more ...</a:t>
            </a:r>
            <a:endParaRPr lang="en-US" sz="2800" dirty="0"/>
          </a:p>
        </p:txBody>
      </p:sp>
    </p:spTree>
    <p:extLst>
      <p:ext uri="{BB962C8B-B14F-4D97-AF65-F5344CB8AC3E}">
        <p14:creationId xmlns:p14="http://schemas.microsoft.com/office/powerpoint/2010/main" val="557144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dirty="0"/>
              <a:t>Evaluating Features</a:t>
            </a:r>
          </a:p>
        </p:txBody>
      </p:sp>
      <p:sp>
        <p:nvSpPr>
          <p:cNvPr id="3" name="Content Placeholder 2"/>
          <p:cNvSpPr>
            <a:spLocks noGrp="1"/>
          </p:cNvSpPr>
          <p:nvPr>
            <p:ph idx="1"/>
          </p:nvPr>
        </p:nvSpPr>
        <p:spPr>
          <a:xfrm>
            <a:off x="685800" y="1295400"/>
            <a:ext cx="7848600" cy="4876800"/>
          </a:xfrm>
        </p:spPr>
        <p:txBody>
          <a:bodyPr/>
          <a:lstStyle/>
          <a:p>
            <a:r>
              <a:rPr lang="en-US" sz="2800" dirty="0"/>
              <a:t>Choose some features, generate training data, train system, evaluation using 10-fold cross validation</a:t>
            </a:r>
          </a:p>
          <a:p>
            <a:r>
              <a:rPr lang="en-US" sz="2800" dirty="0"/>
              <a:t>Some systems can show you the features that contribute the most to classification</a:t>
            </a:r>
          </a:p>
          <a:p>
            <a:r>
              <a:rPr lang="en-US" sz="2800" dirty="0"/>
              <a:t>If not, perform </a:t>
            </a:r>
            <a:r>
              <a:rPr lang="en-US" sz="2800" i="1" dirty="0"/>
              <a:t>ablation</a:t>
            </a:r>
            <a:r>
              <a:rPr lang="en-US" sz="2800" dirty="0"/>
              <a:t> experiments by dropping a feature and re-training</a:t>
            </a:r>
          </a:p>
          <a:p>
            <a:r>
              <a:rPr lang="en-US" sz="2800" dirty="0"/>
              <a:t>And try adding a new feature and training</a:t>
            </a:r>
          </a:p>
          <a:p>
            <a:r>
              <a:rPr lang="en-US" sz="2800" dirty="0"/>
              <a:t>You can also automate this to try adding/removing various subsets of features</a:t>
            </a:r>
          </a:p>
          <a:p>
            <a:r>
              <a:rPr lang="en-US" sz="2800" dirty="0"/>
              <a:t>Rely on your own knowledge and intuition also</a:t>
            </a:r>
          </a:p>
        </p:txBody>
      </p:sp>
    </p:spTree>
    <p:extLst>
      <p:ext uri="{BB962C8B-B14F-4D97-AF65-F5344CB8AC3E}">
        <p14:creationId xmlns:p14="http://schemas.microsoft.com/office/powerpoint/2010/main" val="6730135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33338" y="152400"/>
            <a:ext cx="9144000" cy="838200"/>
          </a:xfrm>
        </p:spPr>
        <p:txBody>
          <a:bodyPr/>
          <a:lstStyle/>
          <a:p>
            <a:r>
              <a:rPr lang="en-US" sz="3600" dirty="0">
                <a:ea typeface="ＭＳ Ｐゴシック" charset="0"/>
                <a:cs typeface="ＭＳ Ｐゴシック" charset="0"/>
              </a:rPr>
              <a:t>Feature Engineering for Text Classification</a:t>
            </a:r>
          </a:p>
        </p:txBody>
      </p:sp>
      <p:sp>
        <p:nvSpPr>
          <p:cNvPr id="48130" name="Content Placeholder 2"/>
          <p:cNvSpPr>
            <a:spLocks noGrp="1"/>
          </p:cNvSpPr>
          <p:nvPr>
            <p:ph idx="1"/>
          </p:nvPr>
        </p:nvSpPr>
        <p:spPr>
          <a:xfrm>
            <a:off x="152400" y="1143000"/>
            <a:ext cx="4114800" cy="5029200"/>
          </a:xfrm>
        </p:spPr>
        <p:txBody>
          <a:bodyPr/>
          <a:lstStyle/>
          <a:p>
            <a:pPr marL="177800" indent="-177800"/>
            <a:r>
              <a:rPr lang="en-US" sz="2800" dirty="0">
                <a:ea typeface="ＭＳ Ｐゴシック" charset="0"/>
                <a:cs typeface="ＭＳ Ｐゴシック" charset="0"/>
              </a:rPr>
              <a:t>Typical features: words and/or phrases along with term frequency or (better) </a:t>
            </a:r>
            <a:r>
              <a:rPr lang="en-US" sz="2800" dirty="0">
                <a:ea typeface="ＭＳ Ｐゴシック" charset="0"/>
                <a:cs typeface="ＭＳ Ｐゴシック" charset="0"/>
                <a:hlinkClick r:id="rId2"/>
              </a:rPr>
              <a:t>TF-IDF</a:t>
            </a:r>
            <a:r>
              <a:rPr lang="en-US" sz="2800" dirty="0">
                <a:ea typeface="ＭＳ Ｐゴシック" charset="0"/>
                <a:cs typeface="ＭＳ Ｐゴシック" charset="0"/>
              </a:rPr>
              <a:t> scores</a:t>
            </a:r>
          </a:p>
          <a:p>
            <a:pPr marL="177800" indent="-177800"/>
            <a:r>
              <a:rPr lang="en-US" sz="2800" dirty="0">
                <a:ea typeface="ＭＳ Ｐゴシック" charset="0"/>
                <a:cs typeface="ＭＳ Ｐゴシック" charset="0"/>
              </a:rPr>
              <a:t>ΔTFIDF amplifies the training set signals by using the ratio of the </a:t>
            </a:r>
            <a:r>
              <a:rPr lang="en-US" sz="2800" dirty="0">
                <a:ea typeface="ＭＳ Ｐゴシック" charset="0"/>
                <a:cs typeface="ＭＳ Ｐゴシック" charset="0"/>
                <a:hlinkClick r:id="rId3"/>
              </a:rPr>
              <a:t>IDF</a:t>
            </a:r>
            <a:r>
              <a:rPr lang="en-US" sz="2800" dirty="0">
                <a:ea typeface="ＭＳ Ｐゴシック" charset="0"/>
                <a:cs typeface="ＭＳ Ｐゴシック" charset="0"/>
              </a:rPr>
              <a:t> for the negative and positive collections</a:t>
            </a:r>
          </a:p>
          <a:p>
            <a:pPr marL="177800" indent="-177800"/>
            <a:r>
              <a:rPr lang="en-US" sz="2800" dirty="0">
                <a:ea typeface="ＭＳ Ｐゴシック" charset="0"/>
                <a:cs typeface="ＭＳ Ｐゴシック" charset="0"/>
              </a:rPr>
              <a:t>Results in a significant boost in accuracy</a:t>
            </a:r>
          </a:p>
        </p:txBody>
      </p:sp>
      <p:sp>
        <p:nvSpPr>
          <p:cNvPr id="48131" name="Content Placeholder 2"/>
          <p:cNvSpPr txBox="1">
            <a:spLocks/>
          </p:cNvSpPr>
          <p:nvPr/>
        </p:nvSpPr>
        <p:spPr bwMode="auto">
          <a:xfrm>
            <a:off x="4876800" y="2743200"/>
            <a:ext cx="4114800" cy="3505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nSpc>
                <a:spcPct val="90000"/>
              </a:lnSpc>
            </a:pPr>
            <a:r>
              <a:rPr lang="en-US" b="1">
                <a:latin typeface="Futura Md" charset="0"/>
              </a:rPr>
              <a:t>Text: </a:t>
            </a:r>
            <a:r>
              <a:rPr lang="en-US">
                <a:latin typeface="Futura Md" charset="0"/>
              </a:rPr>
              <a:t>The quick brown fox jumped over the lazy white dog.</a:t>
            </a:r>
          </a:p>
          <a:p>
            <a:pPr>
              <a:lnSpc>
                <a:spcPct val="90000"/>
              </a:lnSpc>
            </a:pPr>
            <a:r>
              <a:rPr lang="en-US" b="1">
                <a:latin typeface="Futura Md" charset="0"/>
              </a:rPr>
              <a:t>Features: </a:t>
            </a:r>
            <a:r>
              <a:rPr lang="en-US">
                <a:latin typeface="Futura Md" charset="0"/>
              </a:rPr>
              <a:t>the 2, quick 1, brown 1, fox 1, jumped 1, over 1, lazy 1, white 1, dog 1, the quick 1, quick brown 1, brown fox 1, fox jumped 1, jumped over 1, over the 1, lazy white 1, white dog 1</a:t>
            </a:r>
          </a:p>
        </p:txBody>
      </p:sp>
      <p:pic>
        <p:nvPicPr>
          <p:cNvPr id="48132" name="Picture 4" descr="Fox Jumps Dog"/>
          <p:cNvPicPr>
            <a:picLocks noChangeAspect="1" noChangeArrowheads="1"/>
          </p:cNvPicPr>
          <p:nvPr/>
        </p:nvPicPr>
        <p:blipFill>
          <a:blip r:embed="rId4">
            <a:extLst>
              <a:ext uri="{28A0092B-C50C-407E-A947-70E740481C1C}">
                <a14:useLocalDpi xmlns:a14="http://schemas.microsoft.com/office/drawing/2010/main" val="0"/>
              </a:ext>
            </a:extLst>
          </a:blip>
          <a:srcRect b="31445"/>
          <a:stretch>
            <a:fillRect/>
          </a:stretch>
        </p:blipFill>
        <p:spPr bwMode="auto">
          <a:xfrm>
            <a:off x="5486400" y="1066800"/>
            <a:ext cx="2717800" cy="1628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r>
              <a:rPr lang="en-US" dirty="0">
                <a:ea typeface="ＭＳ Ｐゴシック" charset="0"/>
                <a:cs typeface="ＭＳ Ｐゴシック" charset="0"/>
              </a:rPr>
              <a:t>ΔTFIDF </a:t>
            </a:r>
            <a:r>
              <a:rPr lang="en-US" dirty="0" err="1">
                <a:ea typeface="ＭＳ Ｐゴシック" charset="0"/>
                <a:cs typeface="ＭＳ Ｐゴシック" charset="0"/>
              </a:rPr>
              <a:t>BoW</a:t>
            </a:r>
            <a:r>
              <a:rPr lang="en-US" dirty="0">
                <a:ea typeface="ＭＳ Ｐゴシック" charset="0"/>
                <a:cs typeface="ＭＳ Ｐゴシック" charset="0"/>
              </a:rPr>
              <a:t> Feature Set</a:t>
            </a:r>
          </a:p>
        </p:txBody>
      </p:sp>
      <p:sp>
        <p:nvSpPr>
          <p:cNvPr id="49154" name="Rectangle 3"/>
          <p:cNvSpPr>
            <a:spLocks noGrp="1" noChangeArrowheads="1"/>
          </p:cNvSpPr>
          <p:nvPr>
            <p:ph type="body" idx="1"/>
          </p:nvPr>
        </p:nvSpPr>
        <p:spPr>
          <a:xfrm>
            <a:off x="685800" y="1981200"/>
            <a:ext cx="8077200" cy="4114800"/>
          </a:xfrm>
        </p:spPr>
        <p:txBody>
          <a:bodyPr/>
          <a:lstStyle/>
          <a:p>
            <a:r>
              <a:rPr lang="en-US" sz="2800" dirty="0">
                <a:ea typeface="ＭＳ Ｐゴシック" charset="0"/>
                <a:cs typeface="ＭＳ Ｐゴシック" charset="0"/>
              </a:rPr>
              <a:t>Value of feature t in document d is </a:t>
            </a:r>
          </a:p>
          <a:p>
            <a:r>
              <a:rPr lang="en-US" sz="2800" dirty="0">
                <a:ea typeface="ＭＳ Ｐゴシック" charset="0"/>
                <a:cs typeface="ＭＳ Ｐゴシック" charset="0"/>
              </a:rPr>
              <a:t>Where</a:t>
            </a:r>
          </a:p>
          <a:p>
            <a:pPr lvl="1"/>
            <a:r>
              <a:rPr lang="en-US" sz="2400" dirty="0" err="1">
                <a:ea typeface="ＭＳ Ｐゴシック" charset="0"/>
              </a:rPr>
              <a:t>C</a:t>
            </a:r>
            <a:r>
              <a:rPr lang="en-US" sz="2400" baseline="-25000" dirty="0" err="1">
                <a:ea typeface="ＭＳ Ｐゴシック" charset="0"/>
              </a:rPr>
              <a:t>t,d</a:t>
            </a:r>
            <a:r>
              <a:rPr lang="en-US" sz="2400" dirty="0">
                <a:ea typeface="ＭＳ Ｐゴシック" charset="0"/>
              </a:rPr>
              <a:t> = count of term t in document d</a:t>
            </a:r>
          </a:p>
          <a:p>
            <a:pPr lvl="1"/>
            <a:r>
              <a:rPr lang="en-US" sz="2400" dirty="0" err="1">
                <a:ea typeface="ＭＳ Ｐゴシック" charset="0"/>
              </a:rPr>
              <a:t>N</a:t>
            </a:r>
            <a:r>
              <a:rPr lang="en-US" sz="2400" baseline="-25000" dirty="0" err="1">
                <a:ea typeface="ＭＳ Ｐゴシック" charset="0"/>
              </a:rPr>
              <a:t>t</a:t>
            </a:r>
            <a:r>
              <a:rPr lang="en-US" sz="2400" baseline="-25000" dirty="0">
                <a:ea typeface="ＭＳ Ｐゴシック" charset="0"/>
              </a:rPr>
              <a:t> </a:t>
            </a:r>
            <a:r>
              <a:rPr lang="en-US" sz="2400" dirty="0">
                <a:ea typeface="ＭＳ Ｐゴシック" charset="0"/>
              </a:rPr>
              <a:t>= number of negative labeled training docs with term t</a:t>
            </a:r>
          </a:p>
          <a:p>
            <a:pPr lvl="1"/>
            <a:r>
              <a:rPr lang="en-US" sz="2400" dirty="0" err="1">
                <a:ea typeface="ＭＳ Ｐゴシック" charset="0"/>
              </a:rPr>
              <a:t>P</a:t>
            </a:r>
            <a:r>
              <a:rPr lang="en-US" sz="2400" baseline="-25000" dirty="0" err="1">
                <a:ea typeface="ＭＳ Ｐゴシック" charset="0"/>
              </a:rPr>
              <a:t>t</a:t>
            </a:r>
            <a:r>
              <a:rPr lang="en-US" sz="2400" dirty="0">
                <a:ea typeface="ＭＳ Ｐゴシック" charset="0"/>
              </a:rPr>
              <a:t> = number of positive labeled training docs with term t</a:t>
            </a:r>
          </a:p>
          <a:p>
            <a:r>
              <a:rPr lang="en-US" sz="2800" dirty="0">
                <a:ea typeface="ＭＳ Ｐゴシック" charset="0"/>
                <a:cs typeface="ＭＳ Ｐゴシック" charset="0"/>
              </a:rPr>
              <a:t>Normalize to avoid bias towards longer documents</a:t>
            </a:r>
          </a:p>
          <a:p>
            <a:r>
              <a:rPr lang="en-US" sz="2800" dirty="0">
                <a:ea typeface="ＭＳ Ｐゴシック" charset="0"/>
                <a:cs typeface="ＭＳ Ｐゴシック" charset="0"/>
              </a:rPr>
              <a:t>Gives greater weight to rare (significant) words</a:t>
            </a:r>
          </a:p>
          <a:p>
            <a:r>
              <a:rPr lang="en-US" sz="2800" dirty="0">
                <a:ea typeface="ＭＳ Ｐゴシック" charset="0"/>
                <a:cs typeface="ＭＳ Ｐゴシック" charset="0"/>
              </a:rPr>
              <a:t>Downplays very common words</a:t>
            </a:r>
          </a:p>
          <a:p>
            <a:r>
              <a:rPr lang="en-US" sz="2800" dirty="0">
                <a:ea typeface="ＭＳ Ｐゴシック" charset="0"/>
                <a:cs typeface="ＭＳ Ｐゴシック" charset="0"/>
              </a:rPr>
              <a:t>Similar to Unigram + Bigram </a:t>
            </a:r>
            <a:r>
              <a:rPr lang="en-US" sz="2800" dirty="0" err="1">
                <a:ea typeface="ＭＳ Ｐゴシック" charset="0"/>
                <a:cs typeface="ＭＳ Ｐゴシック" charset="0"/>
              </a:rPr>
              <a:t>BoW</a:t>
            </a:r>
            <a:r>
              <a:rPr lang="en-US" sz="2800" dirty="0">
                <a:ea typeface="ＭＳ Ｐゴシック" charset="0"/>
                <a:cs typeface="ＭＳ Ｐゴシック" charset="0"/>
              </a:rPr>
              <a:t> in other aspects</a:t>
            </a:r>
          </a:p>
        </p:txBody>
      </p:sp>
      <p:graphicFrame>
        <p:nvGraphicFramePr>
          <p:cNvPr id="49155" name="Object 2"/>
          <p:cNvGraphicFramePr>
            <a:graphicFrameLocks noChangeAspect="1"/>
          </p:cNvGraphicFramePr>
          <p:nvPr>
            <p:extLst>
              <p:ext uri="{D42A27DB-BD31-4B8C-83A1-F6EECF244321}">
                <p14:modId xmlns:p14="http://schemas.microsoft.com/office/powerpoint/2010/main" val="3195448848"/>
              </p:ext>
            </p:extLst>
          </p:nvPr>
        </p:nvGraphicFramePr>
        <p:xfrm>
          <a:off x="6224587" y="1676400"/>
          <a:ext cx="2767013" cy="1346200"/>
        </p:xfrm>
        <a:graphic>
          <a:graphicData uri="http://schemas.openxmlformats.org/presentationml/2006/ole">
            <mc:AlternateContent xmlns:mc="http://schemas.openxmlformats.org/markup-compatibility/2006">
              <mc:Choice xmlns:v="urn:schemas-microsoft-com:vml" Requires="v">
                <p:oleObj spid="_x0000_s49175" name="Equation" r:id="rId3" imgW="939800" imgH="457200" progId="Equation.3">
                  <p:embed/>
                </p:oleObj>
              </mc:Choice>
              <mc:Fallback>
                <p:oleObj name="Equation" r:id="rId3" imgW="939800" imgH="457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4587" y="1676400"/>
                        <a:ext cx="2767013" cy="1346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0"/>
            <a:ext cx="8991600" cy="1143000"/>
          </a:xfrm>
        </p:spPr>
        <p:txBody>
          <a:bodyPr/>
          <a:lstStyle/>
          <a:p>
            <a:r>
              <a:rPr lang="en-US" dirty="0">
                <a:ea typeface="ＭＳ Ｐゴシック" charset="0"/>
                <a:cs typeface="ＭＳ Ｐゴシック" charset="0"/>
              </a:rPr>
              <a:t>Example: ΔTFIDF </a:t>
            </a:r>
            <a:r>
              <a:rPr lang="en-US" dirty="0" err="1">
                <a:ea typeface="ＭＳ Ｐゴシック" charset="0"/>
                <a:cs typeface="ＭＳ Ｐゴシック" charset="0"/>
              </a:rPr>
              <a:t>vs</a:t>
            </a:r>
            <a:r>
              <a:rPr lang="en-US" dirty="0">
                <a:ea typeface="ＭＳ Ｐゴシック" charset="0"/>
                <a:cs typeface="ＭＳ Ｐゴシック" charset="0"/>
              </a:rPr>
              <a:t> TFIDF </a:t>
            </a:r>
            <a:r>
              <a:rPr lang="en-US" dirty="0" err="1">
                <a:ea typeface="ＭＳ Ｐゴシック" charset="0"/>
                <a:cs typeface="ＭＳ Ｐゴシック" charset="0"/>
              </a:rPr>
              <a:t>vs</a:t>
            </a:r>
            <a:r>
              <a:rPr lang="en-US" dirty="0">
                <a:ea typeface="ＭＳ Ｐゴシック" charset="0"/>
                <a:cs typeface="ＭＳ Ｐゴシック" charset="0"/>
              </a:rPr>
              <a:t> TF</a:t>
            </a:r>
          </a:p>
        </p:txBody>
      </p:sp>
      <p:sp>
        <p:nvSpPr>
          <p:cNvPr id="4" name="Content Placeholder 3"/>
          <p:cNvSpPr>
            <a:spLocks noGrp="1"/>
          </p:cNvSpPr>
          <p:nvPr>
            <p:ph idx="1"/>
          </p:nvPr>
        </p:nvSpPr>
        <p:spPr>
          <a:xfrm>
            <a:off x="4343400" y="1143000"/>
            <a:ext cx="4572000" cy="4953000"/>
          </a:xfrm>
          <a:solidFill>
            <a:schemeClr val="bg1">
              <a:lumMod val="85000"/>
            </a:schemeClr>
          </a:solidFill>
        </p:spPr>
        <p:txBody>
          <a:bodyPr/>
          <a:lstStyle/>
          <a:p>
            <a:pPr>
              <a:buFontTx/>
              <a:buNone/>
              <a:tabLst>
                <a:tab pos="1943100" algn="l"/>
                <a:tab pos="3367088" algn="l"/>
              </a:tabLst>
              <a:defRPr/>
            </a:pPr>
            <a:r>
              <a:rPr lang="en-US" sz="3200" b="1" dirty="0" err="1">
                <a:ea typeface="ＭＳ Ｐゴシック" charset="0"/>
                <a:cs typeface="ＭＳ Ｐゴシック" charset="0"/>
              </a:rPr>
              <a:t>Δtfidf</a:t>
            </a:r>
            <a:r>
              <a:rPr lang="en-US" sz="3200" b="1" dirty="0">
                <a:ea typeface="ＭＳ Ｐゴシック" charset="0"/>
                <a:cs typeface="ＭＳ Ｐゴシック" charset="0"/>
              </a:rPr>
              <a:t>	</a:t>
            </a:r>
            <a:r>
              <a:rPr lang="en-US" sz="3200" b="1" dirty="0" err="1">
                <a:ea typeface="ＭＳ Ｐゴシック" charset="0"/>
                <a:cs typeface="ＭＳ Ｐゴシック" charset="0"/>
              </a:rPr>
              <a:t>tfidf</a:t>
            </a:r>
            <a:r>
              <a:rPr lang="en-US" sz="3200" b="1" dirty="0">
                <a:ea typeface="ＭＳ Ｐゴシック" charset="0"/>
                <a:cs typeface="ＭＳ Ｐゴシック" charset="0"/>
              </a:rPr>
              <a:t>	</a:t>
            </a:r>
            <a:r>
              <a:rPr lang="en-US" sz="3200" b="1" dirty="0" err="1">
                <a:ea typeface="ＭＳ Ｐゴシック" charset="0"/>
                <a:cs typeface="ＭＳ Ｐゴシック" charset="0"/>
              </a:rPr>
              <a:t>tf</a:t>
            </a:r>
            <a:endParaRPr lang="en-US" sz="3200" b="1" dirty="0">
              <a:ea typeface="ＭＳ Ｐゴシック" charset="0"/>
              <a:cs typeface="ＭＳ Ｐゴシック" charset="0"/>
            </a:endParaRPr>
          </a:p>
          <a:p>
            <a:pPr>
              <a:buFontTx/>
              <a:buNone/>
              <a:tabLst>
                <a:tab pos="1943100" algn="l"/>
                <a:tab pos="3367088" algn="l"/>
              </a:tabLst>
              <a:defRPr/>
            </a:pPr>
            <a:r>
              <a:rPr lang="en-US" sz="1600" dirty="0">
                <a:ea typeface="ＭＳ Ｐゴシック" charset="0"/>
                <a:cs typeface="ＭＳ Ｐゴシック" charset="0"/>
              </a:rPr>
              <a:t>, city	angels	,</a:t>
            </a:r>
          </a:p>
          <a:p>
            <a:pPr>
              <a:buFontTx/>
              <a:buNone/>
              <a:tabLst>
                <a:tab pos="1943100" algn="l"/>
                <a:tab pos="3367088" algn="l"/>
              </a:tabLst>
              <a:defRPr/>
            </a:pPr>
            <a:r>
              <a:rPr lang="en-US" sz="1600" dirty="0">
                <a:ea typeface="ＭＳ Ｐゴシック" charset="0"/>
                <a:cs typeface="ＭＳ Ｐゴシック" charset="0"/>
              </a:rPr>
              <a:t>cage is	angels is	the</a:t>
            </a:r>
          </a:p>
          <a:p>
            <a:pPr>
              <a:buFontTx/>
              <a:buNone/>
              <a:tabLst>
                <a:tab pos="1943100" algn="l"/>
                <a:tab pos="3367088" algn="l"/>
              </a:tabLst>
              <a:defRPr/>
            </a:pPr>
            <a:r>
              <a:rPr lang="en-US" sz="1600" dirty="0">
                <a:ea typeface="ＭＳ Ｐゴシック" charset="0"/>
                <a:cs typeface="ＭＳ Ｐゴシック" charset="0"/>
              </a:rPr>
              <a:t>mediocrity	, city	.</a:t>
            </a:r>
          </a:p>
          <a:p>
            <a:pPr>
              <a:buFontTx/>
              <a:buNone/>
              <a:tabLst>
                <a:tab pos="1943100" algn="l"/>
                <a:tab pos="3367088" algn="l"/>
              </a:tabLst>
              <a:defRPr/>
            </a:pPr>
            <a:r>
              <a:rPr lang="en-US" sz="1600" dirty="0">
                <a:ea typeface="ＭＳ Ｐゴシック" charset="0"/>
                <a:cs typeface="ＭＳ Ｐゴシック" charset="0"/>
              </a:rPr>
              <a:t>criticized	of angels	to</a:t>
            </a:r>
          </a:p>
          <a:p>
            <a:pPr>
              <a:buFontTx/>
              <a:buNone/>
              <a:tabLst>
                <a:tab pos="1943100" algn="l"/>
                <a:tab pos="3367088" algn="l"/>
              </a:tabLst>
              <a:defRPr/>
            </a:pPr>
            <a:r>
              <a:rPr lang="en-US" sz="1600" dirty="0">
                <a:ea typeface="ＭＳ Ｐゴシック" charset="0"/>
                <a:cs typeface="ＭＳ Ｐゴシック" charset="0"/>
              </a:rPr>
              <a:t>exhilarating	</a:t>
            </a:r>
            <a:r>
              <a:rPr lang="en-US" sz="1600" dirty="0" err="1">
                <a:ea typeface="ＭＳ Ｐゴシック" charset="0"/>
                <a:cs typeface="ＭＳ Ｐゴシック" charset="0"/>
              </a:rPr>
              <a:t>maggie</a:t>
            </a:r>
            <a:r>
              <a:rPr lang="en-US" sz="1600" dirty="0">
                <a:ea typeface="ＭＳ Ｐゴシック" charset="0"/>
                <a:cs typeface="ＭＳ Ｐゴシック" charset="0"/>
              </a:rPr>
              <a:t> ,	of</a:t>
            </a:r>
          </a:p>
          <a:p>
            <a:pPr>
              <a:buFontTx/>
              <a:buNone/>
              <a:tabLst>
                <a:tab pos="1943100" algn="l"/>
                <a:tab pos="3367088" algn="l"/>
              </a:tabLst>
              <a:defRPr/>
            </a:pPr>
            <a:r>
              <a:rPr lang="en-US" sz="1600" dirty="0">
                <a:ea typeface="ＭＳ Ｐゴシック" charset="0"/>
                <a:cs typeface="ＭＳ Ｐゴシック" charset="0"/>
              </a:rPr>
              <a:t>well worth	city of	a</a:t>
            </a:r>
          </a:p>
          <a:p>
            <a:pPr>
              <a:buFontTx/>
              <a:buNone/>
              <a:tabLst>
                <a:tab pos="1943100" algn="l"/>
                <a:tab pos="3367088" algn="l"/>
              </a:tabLst>
              <a:defRPr/>
            </a:pPr>
            <a:r>
              <a:rPr lang="en-US" sz="1600" dirty="0">
                <a:ea typeface="ＭＳ Ｐゴシック" charset="0"/>
                <a:cs typeface="ＭＳ Ｐゴシック" charset="0"/>
              </a:rPr>
              <a:t>out well	</a:t>
            </a:r>
            <a:r>
              <a:rPr lang="en-US" sz="1600" dirty="0" err="1">
                <a:ea typeface="ＭＳ Ｐゴシック" charset="0"/>
                <a:cs typeface="ＭＳ Ｐゴシック" charset="0"/>
              </a:rPr>
              <a:t>maggie</a:t>
            </a:r>
            <a:r>
              <a:rPr lang="en-US" sz="1600" dirty="0">
                <a:ea typeface="ＭＳ Ｐゴシック" charset="0"/>
                <a:cs typeface="ＭＳ Ｐゴシック" charset="0"/>
              </a:rPr>
              <a:t>	and</a:t>
            </a:r>
          </a:p>
          <a:p>
            <a:pPr>
              <a:buFontTx/>
              <a:buNone/>
              <a:tabLst>
                <a:tab pos="1943100" algn="l"/>
                <a:tab pos="3367088" algn="l"/>
              </a:tabLst>
              <a:defRPr/>
            </a:pPr>
            <a:r>
              <a:rPr lang="en-US" sz="1600" dirty="0">
                <a:ea typeface="ＭＳ Ｐゴシック" charset="0"/>
                <a:cs typeface="ＭＳ Ｐゴシック" charset="0"/>
              </a:rPr>
              <a:t>should know	angel who	is</a:t>
            </a:r>
          </a:p>
          <a:p>
            <a:pPr>
              <a:buFontTx/>
              <a:buNone/>
              <a:tabLst>
                <a:tab pos="1943100" algn="l"/>
                <a:tab pos="3367088" algn="l"/>
              </a:tabLst>
              <a:defRPr/>
            </a:pPr>
            <a:r>
              <a:rPr lang="en-US" sz="1600" dirty="0">
                <a:ea typeface="ＭＳ Ｐゴシック" charset="0"/>
                <a:cs typeface="ＭＳ Ｐゴシック" charset="0"/>
              </a:rPr>
              <a:t>really enjoyed	movie goers	that</a:t>
            </a:r>
          </a:p>
          <a:p>
            <a:pPr>
              <a:buFontTx/>
              <a:buNone/>
              <a:tabLst>
                <a:tab pos="1943100" algn="l"/>
                <a:tab pos="3367088" algn="l"/>
              </a:tabLst>
              <a:defRPr/>
            </a:pPr>
            <a:r>
              <a:rPr lang="en-US" sz="1600" dirty="0" err="1">
                <a:ea typeface="ＭＳ Ｐゴシック" charset="0"/>
                <a:cs typeface="ＭＳ Ｐゴシック" charset="0"/>
              </a:rPr>
              <a:t>maggie</a:t>
            </a:r>
            <a:r>
              <a:rPr lang="en-US" sz="1600" dirty="0">
                <a:ea typeface="ＭＳ Ｐゴシック" charset="0"/>
                <a:cs typeface="ＭＳ Ｐゴシック" charset="0"/>
              </a:rPr>
              <a:t> ,	cage is	it</a:t>
            </a:r>
          </a:p>
          <a:p>
            <a:pPr>
              <a:buFontTx/>
              <a:buNone/>
              <a:tabLst>
                <a:tab pos="1943100" algn="l"/>
                <a:tab pos="3367088" algn="l"/>
              </a:tabLst>
              <a:defRPr/>
            </a:pPr>
            <a:r>
              <a:rPr lang="en-US" sz="1600" dirty="0">
                <a:ea typeface="ＭＳ Ｐゴシック" charset="0"/>
                <a:cs typeface="ＭＳ Ｐゴシック" charset="0"/>
              </a:rPr>
              <a:t>it's nice	</a:t>
            </a:r>
            <a:r>
              <a:rPr lang="en-US" sz="1600" dirty="0" err="1">
                <a:ea typeface="ＭＳ Ｐゴシック" charset="0"/>
                <a:cs typeface="ＭＳ Ｐゴシック" charset="0"/>
              </a:rPr>
              <a:t>seth</a:t>
            </a:r>
            <a:r>
              <a:rPr lang="en-US" sz="1600" dirty="0">
                <a:ea typeface="ＭＳ Ｐゴシック" charset="0"/>
                <a:cs typeface="ＭＳ Ｐゴシック" charset="0"/>
              </a:rPr>
              <a:t> ,	who</a:t>
            </a:r>
          </a:p>
          <a:p>
            <a:pPr>
              <a:buFontTx/>
              <a:buNone/>
              <a:tabLst>
                <a:tab pos="1943100" algn="l"/>
                <a:tab pos="3367088" algn="l"/>
              </a:tabLst>
              <a:defRPr/>
            </a:pPr>
            <a:r>
              <a:rPr lang="en-US" sz="1600" dirty="0">
                <a:ea typeface="ＭＳ Ｐゴシック" charset="0"/>
                <a:cs typeface="ＭＳ Ｐゴシック" charset="0"/>
              </a:rPr>
              <a:t>is beautifully	goers	in</a:t>
            </a:r>
          </a:p>
          <a:p>
            <a:pPr>
              <a:buFontTx/>
              <a:buNone/>
              <a:tabLst>
                <a:tab pos="1943100" algn="l"/>
                <a:tab pos="3367088" algn="l"/>
              </a:tabLst>
              <a:defRPr/>
            </a:pPr>
            <a:r>
              <a:rPr lang="en-US" sz="1600" dirty="0">
                <a:ea typeface="ＭＳ Ｐゴシック" charset="0"/>
                <a:cs typeface="ＭＳ Ｐゴシック" charset="0"/>
              </a:rPr>
              <a:t>wonderfully	angels ,	more</a:t>
            </a:r>
          </a:p>
          <a:p>
            <a:pPr>
              <a:buFontTx/>
              <a:buNone/>
              <a:tabLst>
                <a:tab pos="1943100" algn="l"/>
                <a:tab pos="3367088" algn="l"/>
              </a:tabLst>
              <a:defRPr/>
            </a:pPr>
            <a:r>
              <a:rPr lang="en-US" sz="1600" dirty="0">
                <a:ea typeface="ＭＳ Ｐゴシック" charset="0"/>
                <a:cs typeface="ＭＳ Ｐゴシック" charset="0"/>
              </a:rPr>
              <a:t>of angels	us with	you</a:t>
            </a:r>
          </a:p>
          <a:p>
            <a:pPr>
              <a:buFontTx/>
              <a:buNone/>
              <a:tabLst>
                <a:tab pos="1943100" algn="l"/>
                <a:tab pos="3367088" algn="l"/>
              </a:tabLst>
              <a:defRPr/>
            </a:pPr>
            <a:r>
              <a:rPr lang="en-US" sz="1600" dirty="0">
                <a:ea typeface="ＭＳ Ｐゴシック" charset="0"/>
                <a:cs typeface="ＭＳ Ｐゴシック" charset="0"/>
              </a:rPr>
              <a:t>Underneath the	city	but</a:t>
            </a:r>
          </a:p>
          <a:p>
            <a:pPr>
              <a:buFontTx/>
              <a:buNone/>
              <a:tabLst>
                <a:tab pos="1943100" algn="l"/>
                <a:tab pos="3367088" algn="l"/>
              </a:tabLst>
              <a:defRPr/>
            </a:pPr>
            <a:endParaRPr lang="en-US" sz="1600" dirty="0">
              <a:ea typeface="ＭＳ Ｐゴシック" charset="0"/>
              <a:cs typeface="ＭＳ Ｐゴシック" charset="0"/>
            </a:endParaRPr>
          </a:p>
          <a:p>
            <a:pPr>
              <a:buFontTx/>
              <a:buNone/>
              <a:tabLst>
                <a:tab pos="1943100" algn="l"/>
                <a:tab pos="3367088" algn="l"/>
              </a:tabLst>
              <a:defRPr/>
            </a:pPr>
            <a:endParaRPr lang="en-US" sz="1600" dirty="0">
              <a:ea typeface="ＭＳ Ｐゴシック" charset="0"/>
              <a:cs typeface="ＭＳ Ｐゴシック" charset="0"/>
            </a:endParaRPr>
          </a:p>
        </p:txBody>
      </p:sp>
      <p:pic>
        <p:nvPicPr>
          <p:cNvPr id="50179"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19200"/>
            <a:ext cx="2522538" cy="3473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0180" name="TextBox 5"/>
          <p:cNvSpPr txBox="1">
            <a:spLocks noChangeArrowheads="1"/>
          </p:cNvSpPr>
          <p:nvPr/>
        </p:nvSpPr>
        <p:spPr bwMode="auto">
          <a:xfrm>
            <a:off x="685800" y="4724400"/>
            <a:ext cx="2743200" cy="1570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latin typeface="Calibri"/>
              </a:rPr>
              <a:t>15 features with highest values for a review of </a:t>
            </a:r>
            <a:r>
              <a:rPr lang="en-US" i="1" dirty="0">
                <a:latin typeface="Calibri"/>
              </a:rPr>
              <a:t>City of Angels</a:t>
            </a:r>
            <a:endParaRPr lang="en-US" dirty="0">
              <a:latin typeface="Calibri"/>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0" y="76200"/>
            <a:ext cx="9144000" cy="838200"/>
          </a:xfrm>
        </p:spPr>
        <p:txBody>
          <a:bodyPr/>
          <a:lstStyle/>
          <a:p>
            <a:r>
              <a:rPr lang="en-US" sz="3600" dirty="0">
                <a:ea typeface="ＭＳ Ｐゴシック" charset="0"/>
                <a:cs typeface="ＭＳ Ｐゴシック" charset="0"/>
              </a:rPr>
              <a:t>Improvement over TFIDF (</a:t>
            </a:r>
            <a:r>
              <a:rPr lang="en-US" sz="3600" dirty="0" err="1">
                <a:ea typeface="ＭＳ Ｐゴシック" charset="0"/>
                <a:cs typeface="ＭＳ Ｐゴシック" charset="0"/>
              </a:rPr>
              <a:t>Uni</a:t>
            </a:r>
            <a:r>
              <a:rPr lang="en-US" sz="3600" dirty="0">
                <a:ea typeface="ＭＳ Ｐゴシック" charset="0"/>
                <a:cs typeface="ＭＳ Ｐゴシック" charset="0"/>
              </a:rPr>
              <a:t>- + Bi-grams)</a:t>
            </a:r>
          </a:p>
        </p:txBody>
      </p:sp>
      <p:sp>
        <p:nvSpPr>
          <p:cNvPr id="51202" name="Rectangle 3"/>
          <p:cNvSpPr>
            <a:spLocks noGrp="1" noChangeArrowheads="1"/>
          </p:cNvSpPr>
          <p:nvPr>
            <p:ph type="body" idx="1"/>
          </p:nvPr>
        </p:nvSpPr>
        <p:spPr>
          <a:xfrm>
            <a:off x="381000" y="1143000"/>
            <a:ext cx="8686800" cy="4724400"/>
          </a:xfrm>
        </p:spPr>
        <p:txBody>
          <a:bodyPr/>
          <a:lstStyle/>
          <a:p>
            <a:pPr marL="231775" indent="-231775"/>
            <a:r>
              <a:rPr lang="en-US" sz="3200" b="1" dirty="0">
                <a:ea typeface="ＭＳ Ｐゴシック" charset="0"/>
                <a:cs typeface="ＭＳ Ｐゴシック" charset="0"/>
              </a:rPr>
              <a:t>Movie Reviews: </a:t>
            </a:r>
            <a:r>
              <a:rPr lang="en-US" sz="3200" dirty="0">
                <a:ea typeface="ＭＳ Ｐゴシック" charset="0"/>
                <a:cs typeface="ＭＳ Ｐゴシック" charset="0"/>
              </a:rPr>
              <a:t>88.1% accuracy vs. 84.6%</a:t>
            </a:r>
          </a:p>
          <a:p>
            <a:pPr marL="231775" indent="-231775"/>
            <a:r>
              <a:rPr lang="en-US" sz="3200" b="1" dirty="0">
                <a:ea typeface="ＭＳ Ｐゴシック" charset="0"/>
                <a:cs typeface="ＭＳ Ｐゴシック" charset="0"/>
              </a:rPr>
              <a:t>Subjectivity Detection </a:t>
            </a:r>
            <a:r>
              <a:rPr lang="en-US" sz="3200" dirty="0">
                <a:ea typeface="ＭＳ Ｐゴシック" charset="0"/>
                <a:cs typeface="ＭＳ Ｐゴシック" charset="0"/>
              </a:rPr>
              <a:t>(Opinionated or not): 91.3% vs. 89.4%</a:t>
            </a:r>
          </a:p>
          <a:p>
            <a:pPr marL="231775" indent="-231775"/>
            <a:r>
              <a:rPr lang="en-US" sz="3200" b="1" dirty="0">
                <a:ea typeface="ＭＳ Ｐゴシック" charset="0"/>
                <a:cs typeface="ＭＳ Ｐゴシック" charset="0"/>
              </a:rPr>
              <a:t>Congressional Support for Bill </a:t>
            </a:r>
            <a:r>
              <a:rPr lang="en-US" sz="3200" dirty="0">
                <a:ea typeface="ＭＳ Ｐゴシック" charset="0"/>
                <a:cs typeface="ＭＳ Ｐゴシック" charset="0"/>
              </a:rPr>
              <a:t>(Voted for/ against): 72.5% vs. 66.8%</a:t>
            </a:r>
          </a:p>
          <a:p>
            <a:pPr marL="231775" indent="-231775"/>
            <a:r>
              <a:rPr lang="en-US" sz="3200" b="1" dirty="0">
                <a:ea typeface="ＭＳ Ｐゴシック" charset="0"/>
                <a:cs typeface="ＭＳ Ｐゴシック" charset="0"/>
              </a:rPr>
              <a:t>Enron Email Spam Detection</a:t>
            </a:r>
            <a:r>
              <a:rPr lang="en-US" sz="3200" dirty="0">
                <a:ea typeface="ＭＳ Ｐゴシック" charset="0"/>
                <a:cs typeface="ＭＳ Ｐゴシック" charset="0"/>
              </a:rPr>
              <a:t>: (Spam or not): 98.9% vs. 96.6%</a:t>
            </a:r>
          </a:p>
          <a:p>
            <a:pPr marL="231775" indent="-231775"/>
            <a:r>
              <a:rPr lang="en-US" sz="3200" dirty="0">
                <a:ea typeface="ＭＳ Ｐゴシック" charset="0"/>
                <a:cs typeface="ＭＳ Ｐゴシック" charset="0"/>
              </a:rPr>
              <a:t>All tests used 10 fold cross validation</a:t>
            </a:r>
          </a:p>
        </p:txBody>
      </p:sp>
      <p:sp>
        <p:nvSpPr>
          <p:cNvPr id="2" name="TextBox 1"/>
          <p:cNvSpPr txBox="1"/>
          <p:nvPr/>
        </p:nvSpPr>
        <p:spPr>
          <a:xfrm>
            <a:off x="381000" y="5934670"/>
            <a:ext cx="8382000" cy="646331"/>
          </a:xfrm>
          <a:prstGeom prst="rect">
            <a:avLst/>
          </a:prstGeom>
          <a:noFill/>
        </p:spPr>
        <p:txBody>
          <a:bodyPr wrap="square" rtlCol="0">
            <a:spAutoFit/>
          </a:bodyPr>
          <a:lstStyle/>
          <a:p>
            <a:r>
              <a:rPr lang="en-US" sz="1800" dirty="0"/>
              <a:t>Justin Martineau and Tim Finin, </a:t>
            </a:r>
            <a:r>
              <a:rPr lang="en-US" sz="1800" dirty="0">
                <a:hlinkClick r:id="rId2"/>
              </a:rPr>
              <a:t>Delta TFIDF: An Improved Feature Space for</a:t>
            </a:r>
            <a:br>
              <a:rPr lang="en-US" sz="1800" dirty="0">
                <a:hlinkClick r:id="rId2"/>
              </a:rPr>
            </a:br>
            <a:r>
              <a:rPr lang="en-US" sz="1800" dirty="0">
                <a:hlinkClick r:id="rId2"/>
              </a:rPr>
              <a:t>Sentiment Analysis</a:t>
            </a:r>
            <a:r>
              <a:rPr lang="en-US" sz="1800" dirty="0"/>
              <a:t>, 3rd Conf. on Weblogs and Social Media, AAAI Press, May 2009.</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3"/>
          <p:cNvSpPr>
            <a:spLocks noGrp="1"/>
          </p:cNvSpPr>
          <p:nvPr>
            <p:ph type="ftr" sz="quarter" idx="4294967295"/>
          </p:nvPr>
        </p:nvSpPr>
        <p:spPr bwMode="auto">
          <a:xfrm>
            <a:off x="6629400" y="6553200"/>
            <a:ext cx="2514600" cy="3048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19458"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 Linear Classifiers</a:t>
            </a:r>
          </a:p>
        </p:txBody>
      </p:sp>
      <p:sp>
        <p:nvSpPr>
          <p:cNvPr id="19459"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19460"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19461"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19462"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19463"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19464"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19465" name="Text Box 8"/>
          <p:cNvSpPr txBox="1">
            <a:spLocks noChangeArrowheads="1"/>
          </p:cNvSpPr>
          <p:nvPr/>
        </p:nvSpPr>
        <p:spPr bwMode="auto">
          <a:xfrm>
            <a:off x="8305800" y="838200"/>
            <a:ext cx="838200" cy="5869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19466" name="Text Box 9"/>
          <p:cNvSpPr txBox="1">
            <a:spLocks noChangeArrowheads="1"/>
          </p:cNvSpPr>
          <p:nvPr/>
        </p:nvSpPr>
        <p:spPr bwMode="auto">
          <a:xfrm>
            <a:off x="228600" y="1828800"/>
            <a:ext cx="1905000" cy="9934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dirty="0">
                <a:solidFill>
                  <a:srgbClr val="000000"/>
                </a:solidFill>
                <a:latin typeface="Calibri"/>
              </a:rPr>
              <a:t>denotes +1</a:t>
            </a:r>
          </a:p>
          <a:p>
            <a:pPr algn="ctr">
              <a:spcBef>
                <a:spcPts val="1250"/>
              </a:spcBef>
            </a:pPr>
            <a:r>
              <a:rPr lang="en-US" dirty="0">
                <a:solidFill>
                  <a:srgbClr val="000000"/>
                </a:solidFill>
                <a:latin typeface="Calibri"/>
              </a:rPr>
              <a:t>denotes -1</a:t>
            </a:r>
          </a:p>
        </p:txBody>
      </p:sp>
      <p:sp>
        <p:nvSpPr>
          <p:cNvPr id="19467" name="Oval 10"/>
          <p:cNvSpPr>
            <a:spLocks noChangeArrowheads="1"/>
          </p:cNvSpPr>
          <p:nvPr/>
        </p:nvSpPr>
        <p:spPr bwMode="auto">
          <a:xfrm rot="4800000">
            <a:off x="3055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sz="2800" dirty="0">
              <a:latin typeface="Calibri"/>
            </a:endParaRPr>
          </a:p>
        </p:txBody>
      </p:sp>
      <p:sp>
        <p:nvSpPr>
          <p:cNvPr id="19468" name="Oval 11"/>
          <p:cNvSpPr>
            <a:spLocks noChangeArrowheads="1"/>
          </p:cNvSpPr>
          <p:nvPr/>
        </p:nvSpPr>
        <p:spPr bwMode="auto">
          <a:xfrm rot="5880000">
            <a:off x="3063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sz="2800" dirty="0">
              <a:latin typeface="Calibri"/>
            </a:endParaRPr>
          </a:p>
        </p:txBody>
      </p:sp>
      <p:sp>
        <p:nvSpPr>
          <p:cNvPr id="19469"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19470"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19471"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72" name="Oval 15"/>
          <p:cNvSpPr>
            <a:spLocks noChangeArrowheads="1"/>
          </p:cNvSpPr>
          <p:nvPr/>
        </p:nvSpPr>
        <p:spPr bwMode="auto">
          <a:xfrm>
            <a:off x="2438400"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73"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74"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75"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76"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77"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78"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79"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80"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81"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82"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83"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84"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85"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86"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87"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88"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89"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90"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1"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2"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3"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94"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5"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6"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497"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8"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499"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500"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501"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502" name="Oval 45"/>
          <p:cNvSpPr>
            <a:spLocks noChangeArrowheads="1"/>
          </p:cNvSpPr>
          <p:nvPr/>
        </p:nvSpPr>
        <p:spPr bwMode="auto">
          <a:xfrm rot="4800000">
            <a:off x="2456657"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19503"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504"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19505"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19506" name="Text Box 49"/>
          <p:cNvSpPr txBox="1">
            <a:spLocks noChangeArrowheads="1"/>
          </p:cNvSpPr>
          <p:nvPr/>
        </p:nvSpPr>
        <p:spPr bwMode="auto">
          <a:xfrm>
            <a:off x="6248400" y="3200400"/>
            <a:ext cx="24384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19507" name="Text Box 50"/>
          <p:cNvSpPr txBox="1">
            <a:spLocks noChangeArrowheads="1"/>
          </p:cNvSpPr>
          <p:nvPr/>
        </p:nvSpPr>
        <p:spPr bwMode="auto">
          <a:xfrm>
            <a:off x="6629400" y="3429000"/>
            <a:ext cx="2209800" cy="13871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800" dirty="0">
                <a:solidFill>
                  <a:srgbClr val="000000"/>
                </a:solidFill>
                <a:latin typeface="Calibri"/>
              </a:rPr>
              <a:t>How would you classify this data?</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3"/>
          <p:cNvSpPr>
            <a:spLocks noGrp="1"/>
          </p:cNvSpPr>
          <p:nvPr>
            <p:ph type="ftr" sz="quarter" idx="4294967295"/>
          </p:nvPr>
        </p:nvSpPr>
        <p:spPr bwMode="auto">
          <a:xfrm>
            <a:off x="6629400" y="6553200"/>
            <a:ext cx="2514600" cy="3048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21506"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 Linear Classifiers</a:t>
            </a:r>
          </a:p>
        </p:txBody>
      </p:sp>
      <p:sp>
        <p:nvSpPr>
          <p:cNvPr id="21507"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21508"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1509"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21510"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1511"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1512"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1513" name="Text Box 8"/>
          <p:cNvSpPr txBox="1">
            <a:spLocks noChangeArrowheads="1"/>
          </p:cNvSpPr>
          <p:nvPr/>
        </p:nvSpPr>
        <p:spPr bwMode="auto">
          <a:xfrm>
            <a:off x="8305800" y="838200"/>
            <a:ext cx="838200" cy="5869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21514" name="Text Box 9"/>
          <p:cNvSpPr txBox="1">
            <a:spLocks noChangeArrowheads="1"/>
          </p:cNvSpPr>
          <p:nvPr/>
        </p:nvSpPr>
        <p:spPr bwMode="auto">
          <a:xfrm>
            <a:off x="838200" y="1905000"/>
            <a:ext cx="1905000" cy="862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21515" name="Oval 10"/>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16" name="Oval 11"/>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17"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1518"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1519"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20" name="Oval 15"/>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21"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22"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23"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24"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25"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26"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27"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28"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29"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30"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31"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32"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33"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34"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35"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36"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37"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38"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39"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40"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41"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42"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43"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44"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45"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46"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47"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48"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49"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50" name="Oval 45"/>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1551"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52"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1553"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21554" name="Line 49"/>
          <p:cNvSpPr>
            <a:spLocks noChangeShapeType="1"/>
          </p:cNvSpPr>
          <p:nvPr/>
        </p:nvSpPr>
        <p:spPr bwMode="auto">
          <a:xfrm flipV="1">
            <a:off x="2590800" y="2208213"/>
            <a:ext cx="3124200" cy="30511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1555" name="Text Box 50"/>
          <p:cNvSpPr txBox="1">
            <a:spLocks noChangeArrowheads="1"/>
          </p:cNvSpPr>
          <p:nvPr/>
        </p:nvSpPr>
        <p:spPr bwMode="auto">
          <a:xfrm>
            <a:off x="6248400" y="3200400"/>
            <a:ext cx="24384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54" name="Text Box 50"/>
          <p:cNvSpPr txBox="1">
            <a:spLocks noChangeArrowheads="1"/>
          </p:cNvSpPr>
          <p:nvPr/>
        </p:nvSpPr>
        <p:spPr bwMode="auto">
          <a:xfrm>
            <a:off x="6629400" y="3429000"/>
            <a:ext cx="2209800" cy="13871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800" dirty="0">
                <a:solidFill>
                  <a:srgbClr val="000000"/>
                </a:solidFill>
                <a:latin typeface="Calibri"/>
              </a:rPr>
              <a:t>How would you classify this data?</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3"/>
          <p:cNvSpPr>
            <a:spLocks noGrp="1"/>
          </p:cNvSpPr>
          <p:nvPr>
            <p:ph type="ftr" sz="quarter" idx="4294967295"/>
          </p:nvPr>
        </p:nvSpPr>
        <p:spPr bwMode="auto">
          <a:xfrm>
            <a:off x="7239000" y="6553200"/>
            <a:ext cx="1905000" cy="3048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23554"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 Linear Classifiers</a:t>
            </a:r>
          </a:p>
        </p:txBody>
      </p:sp>
      <p:sp>
        <p:nvSpPr>
          <p:cNvPr id="23555"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23556"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3557"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23558"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3559"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3560"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3561" name="Text Box 8"/>
          <p:cNvSpPr txBox="1">
            <a:spLocks noChangeArrowheads="1"/>
          </p:cNvSpPr>
          <p:nvPr/>
        </p:nvSpPr>
        <p:spPr bwMode="auto">
          <a:xfrm>
            <a:off x="8305800" y="838200"/>
            <a:ext cx="838200" cy="5869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23562" name="Text Box 9"/>
          <p:cNvSpPr txBox="1">
            <a:spLocks noChangeArrowheads="1"/>
          </p:cNvSpPr>
          <p:nvPr/>
        </p:nvSpPr>
        <p:spPr bwMode="auto">
          <a:xfrm>
            <a:off x="838200" y="1905000"/>
            <a:ext cx="1905000" cy="862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23563" name="Oval 10"/>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64" name="Oval 11"/>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65"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3566"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3567"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68" name="Oval 15"/>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69"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70"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71"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72"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73"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74"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75"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76"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77"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78"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79"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80"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81"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82"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83"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84"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85"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86"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87"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88"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89"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90"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91"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92"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93"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94"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95"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96"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97"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598" name="Oval 45"/>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3599"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600"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3601"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23602" name="Line 49"/>
          <p:cNvSpPr>
            <a:spLocks noChangeShapeType="1"/>
          </p:cNvSpPr>
          <p:nvPr/>
        </p:nvSpPr>
        <p:spPr bwMode="auto">
          <a:xfrm flipV="1">
            <a:off x="2286000" y="2360613"/>
            <a:ext cx="4038600" cy="25939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3603" name="Text Box 50"/>
          <p:cNvSpPr txBox="1">
            <a:spLocks noChangeArrowheads="1"/>
          </p:cNvSpPr>
          <p:nvPr/>
        </p:nvSpPr>
        <p:spPr bwMode="auto">
          <a:xfrm>
            <a:off x="6248400" y="3200400"/>
            <a:ext cx="24384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54" name="Text Box 50"/>
          <p:cNvSpPr txBox="1">
            <a:spLocks noChangeArrowheads="1"/>
          </p:cNvSpPr>
          <p:nvPr/>
        </p:nvSpPr>
        <p:spPr bwMode="auto">
          <a:xfrm>
            <a:off x="6629400" y="3429000"/>
            <a:ext cx="2209800" cy="13871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800" dirty="0">
                <a:solidFill>
                  <a:srgbClr val="000000"/>
                </a:solidFill>
                <a:latin typeface="Calibri"/>
              </a:rPr>
              <a:t>How would you classify this data?</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Footer Placeholder 3"/>
          <p:cNvSpPr>
            <a:spLocks noGrp="1"/>
          </p:cNvSpPr>
          <p:nvPr>
            <p:ph type="ftr" sz="quarter" idx="4294967295"/>
          </p:nvPr>
        </p:nvSpPr>
        <p:spPr bwMode="auto">
          <a:xfrm>
            <a:off x="6705600" y="6553200"/>
            <a:ext cx="2438400" cy="3048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25602"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 Linear Classifiers</a:t>
            </a:r>
          </a:p>
        </p:txBody>
      </p:sp>
      <p:sp>
        <p:nvSpPr>
          <p:cNvPr id="25603"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25604"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5605"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25606"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5607"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5608"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5609" name="Text Box 8"/>
          <p:cNvSpPr txBox="1">
            <a:spLocks noChangeArrowheads="1"/>
          </p:cNvSpPr>
          <p:nvPr/>
        </p:nvSpPr>
        <p:spPr bwMode="auto">
          <a:xfrm>
            <a:off x="8305800" y="838200"/>
            <a:ext cx="838200" cy="5869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25610" name="Text Box 9"/>
          <p:cNvSpPr txBox="1">
            <a:spLocks noChangeArrowheads="1"/>
          </p:cNvSpPr>
          <p:nvPr/>
        </p:nvSpPr>
        <p:spPr bwMode="auto">
          <a:xfrm>
            <a:off x="838200" y="1905000"/>
            <a:ext cx="1905000" cy="862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25611" name="Oval 10"/>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12" name="Oval 11"/>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13"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5614"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5615"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16" name="Oval 15"/>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17"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18"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19"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20"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21"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22"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23"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24"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25"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26"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27"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28"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29"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30"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31"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32"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33"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34"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35"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36"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37"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38"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39"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40"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41"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42"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43"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44"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45"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46" name="Oval 45"/>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5647"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48"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5649"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25650" name="Line 49"/>
          <p:cNvSpPr>
            <a:spLocks noChangeShapeType="1"/>
          </p:cNvSpPr>
          <p:nvPr/>
        </p:nvSpPr>
        <p:spPr bwMode="auto">
          <a:xfrm flipV="1">
            <a:off x="3429000" y="1674813"/>
            <a:ext cx="1447800" cy="40417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5651" name="Text Box 50"/>
          <p:cNvSpPr txBox="1">
            <a:spLocks noChangeArrowheads="1"/>
          </p:cNvSpPr>
          <p:nvPr/>
        </p:nvSpPr>
        <p:spPr bwMode="auto">
          <a:xfrm>
            <a:off x="6248400" y="3200400"/>
            <a:ext cx="24384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54" name="Text Box 50"/>
          <p:cNvSpPr txBox="1">
            <a:spLocks noChangeArrowheads="1"/>
          </p:cNvSpPr>
          <p:nvPr/>
        </p:nvSpPr>
        <p:spPr bwMode="auto">
          <a:xfrm>
            <a:off x="6629400" y="3429000"/>
            <a:ext cx="2209800" cy="13871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800" dirty="0">
                <a:solidFill>
                  <a:srgbClr val="000000"/>
                </a:solidFill>
                <a:latin typeface="Calibri"/>
              </a:rPr>
              <a:t>How would you classify this data?</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Footer Placeholder 3"/>
          <p:cNvSpPr>
            <a:spLocks noGrp="1"/>
          </p:cNvSpPr>
          <p:nvPr>
            <p:ph type="ftr" sz="quarter" idx="4294967295"/>
          </p:nvPr>
        </p:nvSpPr>
        <p:spPr bwMode="auto">
          <a:xfrm>
            <a:off x="6705600" y="6553200"/>
            <a:ext cx="2438400" cy="3048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27650" name="Rectangle 1"/>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 Linear Classifiers</a:t>
            </a:r>
          </a:p>
        </p:txBody>
      </p:sp>
      <p:sp>
        <p:nvSpPr>
          <p:cNvPr id="27651" name="Rectangle 2"/>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27652" name="Line 3"/>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7653" name="Text Box 4"/>
          <p:cNvSpPr txBox="1">
            <a:spLocks noChangeArrowheads="1"/>
          </p:cNvSpPr>
          <p:nvPr/>
        </p:nvSpPr>
        <p:spPr bwMode="auto">
          <a:xfrm>
            <a:off x="3505200" y="762000"/>
            <a:ext cx="609600" cy="520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27654" name="Line 5"/>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7655" name="Text Box 6"/>
          <p:cNvSpPr txBox="1">
            <a:spLocks noChangeArrowheads="1"/>
          </p:cNvSpPr>
          <p:nvPr/>
        </p:nvSpPr>
        <p:spPr bwMode="auto">
          <a:xfrm>
            <a:off x="5791200" y="0"/>
            <a:ext cx="381000"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7656" name="Line 7"/>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7657" name="Text Box 8"/>
          <p:cNvSpPr txBox="1">
            <a:spLocks noChangeArrowheads="1"/>
          </p:cNvSpPr>
          <p:nvPr/>
        </p:nvSpPr>
        <p:spPr bwMode="auto">
          <a:xfrm>
            <a:off x="8305800" y="838200"/>
            <a:ext cx="838200" cy="5869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27658" name="Text Box 9"/>
          <p:cNvSpPr txBox="1">
            <a:spLocks noChangeArrowheads="1"/>
          </p:cNvSpPr>
          <p:nvPr/>
        </p:nvSpPr>
        <p:spPr bwMode="auto">
          <a:xfrm>
            <a:off x="838200" y="1905000"/>
            <a:ext cx="1905000" cy="862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27659" name="Oval 10"/>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60" name="Oval 11"/>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61" name="Line 12"/>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7662" name="Line 13"/>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7663" name="Oval 14"/>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64" name="Oval 15"/>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65" name="Oval 16"/>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66" name="Oval 17"/>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67" name="Oval 18"/>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68" name="Oval 19"/>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69" name="Oval 20"/>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70" name="Oval 21"/>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71" name="Oval 22"/>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72" name="Oval 23"/>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73" name="Oval 24"/>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74" name="Oval 25"/>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75" name="Oval 26"/>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76" name="Oval 27"/>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77" name="Oval 28"/>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78" name="Oval 29"/>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79" name="Oval 30"/>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80" name="Oval 31"/>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81" name="Oval 32"/>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82" name="Oval 33"/>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83" name="Oval 34"/>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84" name="Oval 35"/>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85" name="Oval 36"/>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86" name="Oval 37"/>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87" name="Oval 38"/>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88" name="Oval 39"/>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89" name="Oval 40"/>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90" name="Oval 41"/>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91" name="Oval 42"/>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92" name="Oval 43"/>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93" name="Oval 44"/>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94" name="Oval 45"/>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7695" name="Oval 46"/>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96" name="Oval 47"/>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7697" name="Text Box 48"/>
          <p:cNvSpPr txBox="1">
            <a:spLocks noChangeArrowheads="1"/>
          </p:cNvSpPr>
          <p:nvPr/>
        </p:nvSpPr>
        <p:spPr bwMode="auto">
          <a:xfrm>
            <a:off x="5486400" y="1676400"/>
            <a:ext cx="32004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27698" name="Line 49"/>
          <p:cNvSpPr>
            <a:spLocks noChangeShapeType="1"/>
          </p:cNvSpPr>
          <p:nvPr/>
        </p:nvSpPr>
        <p:spPr bwMode="auto">
          <a:xfrm flipV="1">
            <a:off x="3429000" y="1674813"/>
            <a:ext cx="1447800" cy="40417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7699" name="Text Box 50"/>
          <p:cNvSpPr txBox="1">
            <a:spLocks noChangeArrowheads="1"/>
          </p:cNvSpPr>
          <p:nvPr/>
        </p:nvSpPr>
        <p:spPr bwMode="auto">
          <a:xfrm>
            <a:off x="6248400" y="3200400"/>
            <a:ext cx="24384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27700" name="Text Box 51"/>
          <p:cNvSpPr txBox="1">
            <a:spLocks noChangeArrowheads="1"/>
          </p:cNvSpPr>
          <p:nvPr/>
        </p:nvSpPr>
        <p:spPr bwMode="auto">
          <a:xfrm>
            <a:off x="6400800" y="3352800"/>
            <a:ext cx="2590800" cy="19783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250"/>
              </a:spcBef>
            </a:pPr>
            <a:r>
              <a:rPr lang="en-US" sz="2800" dirty="0">
                <a:solidFill>
                  <a:srgbClr val="000000"/>
                </a:solidFill>
                <a:latin typeface="Calibri"/>
              </a:rPr>
              <a:t>Any of these would be fine..</a:t>
            </a:r>
          </a:p>
          <a:p>
            <a:pPr>
              <a:spcBef>
                <a:spcPts val="1250"/>
              </a:spcBef>
            </a:pPr>
            <a:r>
              <a:rPr lang="en-US" sz="2800" dirty="0">
                <a:solidFill>
                  <a:srgbClr val="000000"/>
                </a:solidFill>
                <a:latin typeface="Calibri"/>
              </a:rPr>
              <a:t>..but which is best?</a:t>
            </a:r>
          </a:p>
        </p:txBody>
      </p:sp>
      <p:sp>
        <p:nvSpPr>
          <p:cNvPr id="27701" name="Line 52"/>
          <p:cNvSpPr>
            <a:spLocks noChangeShapeType="1"/>
          </p:cNvSpPr>
          <p:nvPr/>
        </p:nvSpPr>
        <p:spPr bwMode="auto">
          <a:xfrm flipV="1">
            <a:off x="2286000" y="2360613"/>
            <a:ext cx="4038600" cy="25939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7702" name="Line 53"/>
          <p:cNvSpPr>
            <a:spLocks noChangeShapeType="1"/>
          </p:cNvSpPr>
          <p:nvPr/>
        </p:nvSpPr>
        <p:spPr bwMode="auto">
          <a:xfrm flipV="1">
            <a:off x="2590800" y="2208213"/>
            <a:ext cx="3124200" cy="30511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7703" name="Line 54"/>
          <p:cNvSpPr>
            <a:spLocks noChangeShapeType="1"/>
          </p:cNvSpPr>
          <p:nvPr/>
        </p:nvSpPr>
        <p:spPr bwMode="auto">
          <a:xfrm flipV="1">
            <a:off x="2057400" y="2436813"/>
            <a:ext cx="4800600" cy="22129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7704" name="Line 55"/>
          <p:cNvSpPr>
            <a:spLocks noChangeShapeType="1"/>
          </p:cNvSpPr>
          <p:nvPr/>
        </p:nvSpPr>
        <p:spPr bwMode="auto">
          <a:xfrm flipV="1">
            <a:off x="2438400" y="2208213"/>
            <a:ext cx="3810000" cy="28225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7705" name="Line 56"/>
          <p:cNvSpPr>
            <a:spLocks noChangeShapeType="1"/>
          </p:cNvSpPr>
          <p:nvPr/>
        </p:nvSpPr>
        <p:spPr bwMode="auto">
          <a:xfrm flipV="1">
            <a:off x="2362200" y="1903413"/>
            <a:ext cx="3886200" cy="33559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7706" name="Line 57"/>
          <p:cNvSpPr>
            <a:spLocks noChangeShapeType="1"/>
          </p:cNvSpPr>
          <p:nvPr/>
        </p:nvSpPr>
        <p:spPr bwMode="auto">
          <a:xfrm flipV="1">
            <a:off x="2590800" y="1751013"/>
            <a:ext cx="3429000" cy="33559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7707" name="Line 58"/>
          <p:cNvSpPr>
            <a:spLocks noChangeShapeType="1"/>
          </p:cNvSpPr>
          <p:nvPr/>
        </p:nvSpPr>
        <p:spPr bwMode="auto">
          <a:xfrm flipV="1">
            <a:off x="2819400" y="2132013"/>
            <a:ext cx="2743200" cy="35083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7708" name="Line 59"/>
          <p:cNvSpPr>
            <a:spLocks noChangeShapeType="1"/>
          </p:cNvSpPr>
          <p:nvPr/>
        </p:nvSpPr>
        <p:spPr bwMode="auto">
          <a:xfrm flipV="1">
            <a:off x="2362200" y="2208213"/>
            <a:ext cx="4114800" cy="28225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Footer Placeholder 3"/>
          <p:cNvSpPr>
            <a:spLocks noGrp="1"/>
          </p:cNvSpPr>
          <p:nvPr>
            <p:ph type="ftr" sz="quarter" idx="4294967295"/>
          </p:nvPr>
        </p:nvSpPr>
        <p:spPr bwMode="auto">
          <a:xfrm>
            <a:off x="6248400" y="6553200"/>
            <a:ext cx="2895600" cy="3048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grpSp>
        <p:nvGrpSpPr>
          <p:cNvPr id="29698" name="Group 1"/>
          <p:cNvGrpSpPr>
            <a:grpSpLocks/>
          </p:cNvGrpSpPr>
          <p:nvPr/>
        </p:nvGrpSpPr>
        <p:grpSpPr bwMode="auto">
          <a:xfrm>
            <a:off x="3200400" y="1219200"/>
            <a:ext cx="2006600" cy="4727575"/>
            <a:chOff x="-442" y="-5680"/>
            <a:chExt cx="5906" cy="16497"/>
          </a:xfrm>
        </p:grpSpPr>
        <p:sp>
          <p:nvSpPr>
            <p:cNvPr id="29749" name="Line 2"/>
            <p:cNvSpPr>
              <a:spLocks noChangeShapeType="1"/>
            </p:cNvSpPr>
            <p:nvPr/>
          </p:nvSpPr>
          <p:spPr bwMode="auto">
            <a:xfrm flipV="1">
              <a:off x="-361" y="-5453"/>
              <a:ext cx="5744" cy="16044"/>
            </a:xfrm>
            <a:prstGeom prst="line">
              <a:avLst/>
            </a:prstGeom>
            <a:noFill/>
            <a:ln w="104760">
              <a:solidFill>
                <a:srgbClr val="FFCF01"/>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9750" name="Line 3"/>
            <p:cNvSpPr>
              <a:spLocks noChangeShapeType="1"/>
            </p:cNvSpPr>
            <p:nvPr/>
          </p:nvSpPr>
          <p:spPr bwMode="auto">
            <a:xfrm flipV="1">
              <a:off x="-442" y="-5680"/>
              <a:ext cx="5906" cy="16497"/>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grpSp>
      <p:sp>
        <p:nvSpPr>
          <p:cNvPr id="29699" name="Rectangle 4"/>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Classifier Margin</a:t>
            </a:r>
          </a:p>
        </p:txBody>
      </p:sp>
      <p:sp>
        <p:nvSpPr>
          <p:cNvPr id="29700" name="Rectangle 5"/>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29701" name="Line 6"/>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9702" name="Text Box 7"/>
          <p:cNvSpPr txBox="1">
            <a:spLocks noChangeArrowheads="1"/>
          </p:cNvSpPr>
          <p:nvPr/>
        </p:nvSpPr>
        <p:spPr bwMode="auto">
          <a:xfrm>
            <a:off x="3505200" y="762000"/>
            <a:ext cx="609600" cy="520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29703" name="Line 8"/>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9704" name="Text Box 9"/>
          <p:cNvSpPr txBox="1">
            <a:spLocks noChangeArrowheads="1"/>
          </p:cNvSpPr>
          <p:nvPr/>
        </p:nvSpPr>
        <p:spPr bwMode="auto">
          <a:xfrm>
            <a:off x="5791200" y="0"/>
            <a:ext cx="381000"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29705" name="Line 10"/>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9706" name="Text Box 11"/>
          <p:cNvSpPr txBox="1">
            <a:spLocks noChangeArrowheads="1"/>
          </p:cNvSpPr>
          <p:nvPr/>
        </p:nvSpPr>
        <p:spPr bwMode="auto">
          <a:xfrm>
            <a:off x="8305800" y="838200"/>
            <a:ext cx="838200" cy="5869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29707" name="Text Box 12"/>
          <p:cNvSpPr txBox="1">
            <a:spLocks noChangeArrowheads="1"/>
          </p:cNvSpPr>
          <p:nvPr/>
        </p:nvSpPr>
        <p:spPr bwMode="auto">
          <a:xfrm>
            <a:off x="838200" y="1905000"/>
            <a:ext cx="1905000" cy="862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29708" name="Oval 13"/>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09" name="Oval 14"/>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10" name="Line 15"/>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9711" name="Line 16"/>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29712" name="Oval 17"/>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13" name="Oval 18"/>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14" name="Oval 19"/>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15" name="Oval 20"/>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16" name="Oval 21"/>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17" name="Oval 22"/>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18" name="Oval 23"/>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19" name="Oval 24"/>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0" name="Oval 25"/>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1" name="Oval 26"/>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2" name="Oval 27"/>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3" name="Oval 28"/>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24" name="Oval 29"/>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5" name="Oval 30"/>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6" name="Oval 31"/>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27" name="Oval 32"/>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28" name="Oval 33"/>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29" name="Oval 34"/>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30" name="Oval 35"/>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31" name="Oval 36"/>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32" name="Oval 37"/>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33" name="Oval 38"/>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34" name="Oval 39"/>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35" name="Oval 40"/>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36" name="Oval 41"/>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37" name="Oval 42"/>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38" name="Oval 43"/>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39" name="Oval 44"/>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40" name="Oval 45"/>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41" name="Oval 46"/>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42" name="Oval 47"/>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43" name="Oval 48"/>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29744" name="Oval 49"/>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45" name="Oval 50"/>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29746" name="Text Box 51"/>
          <p:cNvSpPr txBox="1">
            <a:spLocks noChangeArrowheads="1"/>
          </p:cNvSpPr>
          <p:nvPr/>
        </p:nvSpPr>
        <p:spPr bwMode="auto">
          <a:xfrm>
            <a:off x="5486400" y="1676400"/>
            <a:ext cx="32004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29747" name="Text Box 52"/>
          <p:cNvSpPr txBox="1">
            <a:spLocks noChangeArrowheads="1"/>
          </p:cNvSpPr>
          <p:nvPr/>
        </p:nvSpPr>
        <p:spPr bwMode="auto">
          <a:xfrm>
            <a:off x="6248400" y="3200400"/>
            <a:ext cx="24384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29748" name="Text Box 53"/>
          <p:cNvSpPr txBox="1">
            <a:spLocks noChangeArrowheads="1"/>
          </p:cNvSpPr>
          <p:nvPr/>
        </p:nvSpPr>
        <p:spPr bwMode="auto">
          <a:xfrm>
            <a:off x="6172200" y="2718695"/>
            <a:ext cx="2971800" cy="3110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squar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500"/>
              </a:spcBef>
            </a:pPr>
            <a:r>
              <a:rPr lang="en-US" sz="2800" dirty="0">
                <a:solidFill>
                  <a:srgbClr val="000000"/>
                </a:solidFill>
                <a:latin typeface="Calibri"/>
              </a:rPr>
              <a:t>Define </a:t>
            </a:r>
            <a:r>
              <a:rPr lang="en-US" sz="2800" dirty="0">
                <a:solidFill>
                  <a:srgbClr val="FF0000"/>
                </a:solidFill>
                <a:latin typeface="Calibri"/>
              </a:rPr>
              <a:t>margin</a:t>
            </a:r>
            <a:r>
              <a:rPr lang="en-US" sz="2800" dirty="0">
                <a:solidFill>
                  <a:srgbClr val="000000"/>
                </a:solidFill>
                <a:latin typeface="Calibri"/>
              </a:rPr>
              <a:t> of linear classifier as width that boundary could be increased by before hitting a </a:t>
            </a:r>
            <a:r>
              <a:rPr lang="en-US" sz="2800" dirty="0" err="1">
                <a:solidFill>
                  <a:srgbClr val="000000"/>
                </a:solidFill>
                <a:latin typeface="Calibri"/>
              </a:rPr>
              <a:t>datapoint</a:t>
            </a:r>
            <a:endParaRPr lang="en-US" sz="2800" dirty="0">
              <a:solidFill>
                <a:srgbClr val="000000"/>
              </a:solidFill>
              <a:latin typeface="Calibri"/>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Footer Placeholder 3"/>
          <p:cNvSpPr>
            <a:spLocks noGrp="1"/>
          </p:cNvSpPr>
          <p:nvPr>
            <p:ph type="ftr" sz="quarter" idx="4294967295"/>
          </p:nvPr>
        </p:nvSpPr>
        <p:spPr bwMode="auto">
          <a:xfrm>
            <a:off x="7239000" y="6553200"/>
            <a:ext cx="1905000" cy="304800"/>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000" dirty="0">
                <a:latin typeface="Calibri"/>
              </a:rPr>
              <a:t>Copyright © 2001, 2003, Andrew W. Moore</a:t>
            </a:r>
          </a:p>
        </p:txBody>
      </p:sp>
      <p:sp>
        <p:nvSpPr>
          <p:cNvPr id="31746" name="Line 1"/>
          <p:cNvSpPr>
            <a:spLocks noChangeShapeType="1"/>
          </p:cNvSpPr>
          <p:nvPr/>
        </p:nvSpPr>
        <p:spPr bwMode="auto">
          <a:xfrm flipV="1">
            <a:off x="2506663" y="1784350"/>
            <a:ext cx="2876550" cy="4584700"/>
          </a:xfrm>
          <a:prstGeom prst="line">
            <a:avLst/>
          </a:prstGeom>
          <a:noFill/>
          <a:ln w="361800">
            <a:solidFill>
              <a:srgbClr val="FFCF01"/>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1747" name="Line 2"/>
          <p:cNvSpPr>
            <a:spLocks noChangeShapeType="1"/>
          </p:cNvSpPr>
          <p:nvPr/>
        </p:nvSpPr>
        <p:spPr bwMode="auto">
          <a:xfrm flipV="1">
            <a:off x="2465388" y="1719263"/>
            <a:ext cx="2957512" cy="4714875"/>
          </a:xfrm>
          <a:prstGeom prst="line">
            <a:avLst/>
          </a:prstGeom>
          <a:noFill/>
          <a:ln w="12600">
            <a:solidFill>
              <a:srgbClr val="00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1748" name="Rectangle 3"/>
          <p:cNvSpPr>
            <a:spLocks noGrp="1" noChangeArrowheads="1"/>
          </p:cNvSpPr>
          <p:nvPr>
            <p:ph type="title" idx="4294967295"/>
          </p:nvPr>
        </p:nvSpPr>
        <p:spPr>
          <a:xfrm>
            <a:off x="152400" y="225425"/>
            <a:ext cx="4648200" cy="7635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ea typeface="ＭＳ Ｐゴシック" charset="0"/>
                <a:cs typeface="ＭＳ Ｐゴシック" charset="0"/>
              </a:rPr>
              <a:t>Maximum Margin</a:t>
            </a:r>
          </a:p>
        </p:txBody>
      </p:sp>
      <p:sp>
        <p:nvSpPr>
          <p:cNvPr id="31749" name="Rectangle 4"/>
          <p:cNvSpPr>
            <a:spLocks noChangeArrowheads="1"/>
          </p:cNvSpPr>
          <p:nvPr/>
        </p:nvSpPr>
        <p:spPr bwMode="auto">
          <a:xfrm>
            <a:off x="5334000" y="782638"/>
            <a:ext cx="1600200" cy="642937"/>
          </a:xfrm>
          <a:prstGeom prst="rect">
            <a:avLst/>
          </a:prstGeom>
          <a:solidFill>
            <a:srgbClr val="FFCCFF"/>
          </a:solidFill>
          <a:ln w="12600">
            <a:solidFill>
              <a:srgbClr val="000000"/>
            </a:solidFill>
            <a:miter lim="800000"/>
            <a:headEnd/>
            <a:tailEnd/>
          </a:ln>
        </p:spPr>
        <p:txBody>
          <a:bodyPr lIns="90000" tIns="46800" rIns="90000" bIns="46800" anchor="ctr">
            <a:spAutoFit/>
          </a:bodyPr>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600" i="1" dirty="0">
                <a:solidFill>
                  <a:srgbClr val="000000"/>
                </a:solidFill>
                <a:latin typeface="Calibri"/>
              </a:rPr>
              <a:t>f </a:t>
            </a:r>
            <a:r>
              <a:rPr lang="en-US" sz="2000" dirty="0">
                <a:solidFill>
                  <a:srgbClr val="000000"/>
                </a:solidFill>
                <a:latin typeface="Calibri"/>
              </a:rPr>
              <a:t>        </a:t>
            </a:r>
          </a:p>
        </p:txBody>
      </p:sp>
      <p:sp>
        <p:nvSpPr>
          <p:cNvPr id="31750" name="Line 5"/>
          <p:cNvSpPr>
            <a:spLocks noChangeShapeType="1"/>
          </p:cNvSpPr>
          <p:nvPr/>
        </p:nvSpPr>
        <p:spPr bwMode="auto">
          <a:xfrm>
            <a:off x="39624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1751" name="Text Box 6"/>
          <p:cNvSpPr txBox="1">
            <a:spLocks noChangeArrowheads="1"/>
          </p:cNvSpPr>
          <p:nvPr/>
        </p:nvSpPr>
        <p:spPr bwMode="auto">
          <a:xfrm>
            <a:off x="3505200" y="762000"/>
            <a:ext cx="609600" cy="520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750"/>
              </a:spcBef>
            </a:pPr>
            <a:r>
              <a:rPr lang="en-US" sz="2800" b="1" i="1" dirty="0">
                <a:solidFill>
                  <a:srgbClr val="000000"/>
                </a:solidFill>
                <a:latin typeface="Calibri"/>
              </a:rPr>
              <a:t>x</a:t>
            </a:r>
          </a:p>
        </p:txBody>
      </p:sp>
      <p:sp>
        <p:nvSpPr>
          <p:cNvPr id="31752" name="Line 7"/>
          <p:cNvSpPr>
            <a:spLocks noChangeShapeType="1"/>
          </p:cNvSpPr>
          <p:nvPr/>
        </p:nvSpPr>
        <p:spPr bwMode="auto">
          <a:xfrm>
            <a:off x="6019800" y="381000"/>
            <a:ext cx="1588" cy="381000"/>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1753" name="Text Box 8"/>
          <p:cNvSpPr txBox="1">
            <a:spLocks noChangeArrowheads="1"/>
          </p:cNvSpPr>
          <p:nvPr/>
        </p:nvSpPr>
        <p:spPr bwMode="auto">
          <a:xfrm>
            <a:off x="5791200" y="0"/>
            <a:ext cx="381000"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2000"/>
              </a:spcBef>
            </a:pPr>
            <a:r>
              <a:rPr lang="en-US" sz="3200">
                <a:solidFill>
                  <a:srgbClr val="00CC00"/>
                </a:solidFill>
                <a:latin typeface="Symbol" charset="0"/>
              </a:rPr>
              <a:t></a:t>
            </a:r>
          </a:p>
        </p:txBody>
      </p:sp>
      <p:sp>
        <p:nvSpPr>
          <p:cNvPr id="31754" name="Line 9"/>
          <p:cNvSpPr>
            <a:spLocks noChangeShapeType="1"/>
          </p:cNvSpPr>
          <p:nvPr/>
        </p:nvSpPr>
        <p:spPr bwMode="auto">
          <a:xfrm>
            <a:off x="6934200" y="1066800"/>
            <a:ext cx="1371600" cy="1588"/>
          </a:xfrm>
          <a:prstGeom prst="line">
            <a:avLst/>
          </a:prstGeom>
          <a:noFill/>
          <a:ln w="12600">
            <a:solidFill>
              <a:srgbClr val="000000"/>
            </a:solidFill>
            <a:miter lim="800000"/>
            <a:headEnd/>
            <a:tailEnd type="triangle" w="med" len="me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1755" name="Text Box 10"/>
          <p:cNvSpPr txBox="1">
            <a:spLocks noChangeArrowheads="1"/>
          </p:cNvSpPr>
          <p:nvPr/>
        </p:nvSpPr>
        <p:spPr bwMode="auto">
          <a:xfrm>
            <a:off x="8305800" y="838200"/>
            <a:ext cx="838200" cy="5869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800"/>
              </a:spcBef>
            </a:pPr>
            <a:r>
              <a:rPr lang="en-US" sz="3200" dirty="0" err="1">
                <a:solidFill>
                  <a:srgbClr val="000000"/>
                </a:solidFill>
                <a:latin typeface="Calibri"/>
              </a:rPr>
              <a:t>y</a:t>
            </a:r>
            <a:r>
              <a:rPr lang="en-US" sz="3200" baseline="30000" dirty="0" err="1">
                <a:solidFill>
                  <a:srgbClr val="000000"/>
                </a:solidFill>
                <a:latin typeface="Calibri"/>
              </a:rPr>
              <a:t>est</a:t>
            </a:r>
            <a:endParaRPr lang="en-US" sz="3200" baseline="30000" dirty="0">
              <a:solidFill>
                <a:srgbClr val="000000"/>
              </a:solidFill>
              <a:latin typeface="Calibri"/>
            </a:endParaRPr>
          </a:p>
        </p:txBody>
      </p:sp>
      <p:sp>
        <p:nvSpPr>
          <p:cNvPr id="31756" name="Text Box 11"/>
          <p:cNvSpPr txBox="1">
            <a:spLocks noChangeArrowheads="1"/>
          </p:cNvSpPr>
          <p:nvPr/>
        </p:nvSpPr>
        <p:spPr bwMode="auto">
          <a:xfrm>
            <a:off x="838200" y="1905000"/>
            <a:ext cx="1905000" cy="862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dirty="0">
                <a:solidFill>
                  <a:srgbClr val="000000"/>
                </a:solidFill>
                <a:latin typeface="Calibri"/>
              </a:rPr>
              <a:t>denotes +1</a:t>
            </a:r>
          </a:p>
          <a:p>
            <a:pPr algn="ctr">
              <a:spcBef>
                <a:spcPts val="1250"/>
              </a:spcBef>
            </a:pPr>
            <a:r>
              <a:rPr lang="en-US" sz="2000" dirty="0">
                <a:solidFill>
                  <a:srgbClr val="000000"/>
                </a:solidFill>
                <a:latin typeface="Calibri"/>
              </a:rPr>
              <a:t>denotes -1</a:t>
            </a:r>
          </a:p>
        </p:txBody>
      </p:sp>
      <p:sp>
        <p:nvSpPr>
          <p:cNvPr id="31757" name="Oval 12"/>
          <p:cNvSpPr>
            <a:spLocks noChangeArrowheads="1"/>
          </p:cNvSpPr>
          <p:nvPr/>
        </p:nvSpPr>
        <p:spPr bwMode="auto">
          <a:xfrm rot="4800000">
            <a:off x="915194" y="2056606"/>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58" name="Oval 13"/>
          <p:cNvSpPr>
            <a:spLocks noChangeArrowheads="1"/>
          </p:cNvSpPr>
          <p:nvPr/>
        </p:nvSpPr>
        <p:spPr bwMode="auto">
          <a:xfrm rot="5880000">
            <a:off x="915988" y="2513012"/>
            <a:ext cx="50800"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59" name="Line 14"/>
          <p:cNvSpPr>
            <a:spLocks noChangeShapeType="1"/>
          </p:cNvSpPr>
          <p:nvPr/>
        </p:nvSpPr>
        <p:spPr bwMode="auto">
          <a:xfrm>
            <a:off x="2590800" y="2209800"/>
            <a:ext cx="1588" cy="3505200"/>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1760" name="Line 15"/>
          <p:cNvSpPr>
            <a:spLocks noChangeShapeType="1"/>
          </p:cNvSpPr>
          <p:nvPr/>
        </p:nvSpPr>
        <p:spPr bwMode="auto">
          <a:xfrm>
            <a:off x="2438400" y="5562600"/>
            <a:ext cx="3657600" cy="1588"/>
          </a:xfrm>
          <a:prstGeom prst="line">
            <a:avLst/>
          </a:prstGeom>
          <a:noFill/>
          <a:ln w="38160">
            <a:solidFill>
              <a:srgbClr val="FF0000"/>
            </a:solidFill>
            <a:miter lim="800000"/>
            <a:headEnd/>
            <a:tailEnd/>
          </a:ln>
          <a:extLst>
            <a:ext uri="{909E8E84-426E-40dd-AFC4-6F175D3DCCD1}">
              <a14:hiddenFill xmlns="" xmlns:a14="http://schemas.microsoft.com/office/drawing/2010/main">
                <a:noFill/>
              </a14:hiddenFill>
            </a:ext>
          </a:extLst>
        </p:spPr>
        <p:txBody>
          <a:bodyPr/>
          <a:lstStyle/>
          <a:p>
            <a:endParaRPr lang="en-US" dirty="0">
              <a:latin typeface="Calibri"/>
            </a:endParaRPr>
          </a:p>
        </p:txBody>
      </p:sp>
      <p:sp>
        <p:nvSpPr>
          <p:cNvPr id="31761" name="Oval 16"/>
          <p:cNvSpPr>
            <a:spLocks noChangeArrowheads="1"/>
          </p:cNvSpPr>
          <p:nvPr/>
        </p:nvSpPr>
        <p:spPr bwMode="auto">
          <a:xfrm>
            <a:off x="3717925" y="5032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62" name="Oval 17"/>
          <p:cNvSpPr>
            <a:spLocks noChangeArrowheads="1"/>
          </p:cNvSpPr>
          <p:nvPr/>
        </p:nvSpPr>
        <p:spPr bwMode="auto">
          <a:xfrm>
            <a:off x="2486025" y="3903663"/>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63" name="Oval 18"/>
          <p:cNvSpPr>
            <a:spLocks noChangeArrowheads="1"/>
          </p:cNvSpPr>
          <p:nvPr/>
        </p:nvSpPr>
        <p:spPr bwMode="auto">
          <a:xfrm>
            <a:off x="4340225" y="2814638"/>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64" name="Oval 19"/>
          <p:cNvSpPr>
            <a:spLocks noChangeArrowheads="1"/>
          </p:cNvSpPr>
          <p:nvPr/>
        </p:nvSpPr>
        <p:spPr bwMode="auto">
          <a:xfrm>
            <a:off x="4403725" y="3635375"/>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65" name="Oval 20"/>
          <p:cNvSpPr>
            <a:spLocks noChangeArrowheads="1"/>
          </p:cNvSpPr>
          <p:nvPr/>
        </p:nvSpPr>
        <p:spPr bwMode="auto">
          <a:xfrm>
            <a:off x="3409950" y="2663825"/>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66" name="Oval 21"/>
          <p:cNvSpPr>
            <a:spLocks noChangeArrowheads="1"/>
          </p:cNvSpPr>
          <p:nvPr/>
        </p:nvSpPr>
        <p:spPr bwMode="auto">
          <a:xfrm>
            <a:off x="3886200" y="3733800"/>
            <a:ext cx="5397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67" name="Oval 22"/>
          <p:cNvSpPr>
            <a:spLocks noChangeArrowheads="1"/>
          </p:cNvSpPr>
          <p:nvPr/>
        </p:nvSpPr>
        <p:spPr bwMode="auto">
          <a:xfrm>
            <a:off x="3048000" y="3124200"/>
            <a:ext cx="60325" cy="58738"/>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68" name="Oval 23"/>
          <p:cNvSpPr>
            <a:spLocks noChangeArrowheads="1"/>
          </p:cNvSpPr>
          <p:nvPr/>
        </p:nvSpPr>
        <p:spPr bwMode="auto">
          <a:xfrm>
            <a:off x="5105400" y="41148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69" name="Oval 24"/>
          <p:cNvSpPr>
            <a:spLocks noChangeArrowheads="1"/>
          </p:cNvSpPr>
          <p:nvPr/>
        </p:nvSpPr>
        <p:spPr bwMode="auto">
          <a:xfrm rot="-1140000">
            <a:off x="3886200" y="4443413"/>
            <a:ext cx="5397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70" name="Oval 25"/>
          <p:cNvSpPr>
            <a:spLocks noChangeArrowheads="1"/>
          </p:cNvSpPr>
          <p:nvPr/>
        </p:nvSpPr>
        <p:spPr bwMode="auto">
          <a:xfrm rot="-1140000">
            <a:off x="6003925" y="32305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71" name="Oval 26"/>
          <p:cNvSpPr>
            <a:spLocks noChangeArrowheads="1"/>
          </p:cNvSpPr>
          <p:nvPr/>
        </p:nvSpPr>
        <p:spPr bwMode="auto">
          <a:xfrm rot="-1140000">
            <a:off x="5295900" y="4546600"/>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72" name="Oval 27"/>
          <p:cNvSpPr>
            <a:spLocks noChangeArrowheads="1"/>
          </p:cNvSpPr>
          <p:nvPr/>
        </p:nvSpPr>
        <p:spPr bwMode="auto">
          <a:xfrm rot="-1140000">
            <a:off x="3124200" y="2668588"/>
            <a:ext cx="60325" cy="50800"/>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73" name="Oval 28"/>
          <p:cNvSpPr>
            <a:spLocks noChangeArrowheads="1"/>
          </p:cNvSpPr>
          <p:nvPr/>
        </p:nvSpPr>
        <p:spPr bwMode="auto">
          <a:xfrm rot="-1140000">
            <a:off x="4711700" y="3586163"/>
            <a:ext cx="60325" cy="50800"/>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74" name="Oval 29"/>
          <p:cNvSpPr>
            <a:spLocks noChangeArrowheads="1"/>
          </p:cNvSpPr>
          <p:nvPr/>
        </p:nvSpPr>
        <p:spPr bwMode="auto">
          <a:xfrm rot="-1140000">
            <a:off x="5865813" y="4497388"/>
            <a:ext cx="60325" cy="476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75" name="Oval 30"/>
          <p:cNvSpPr>
            <a:spLocks noChangeArrowheads="1"/>
          </p:cNvSpPr>
          <p:nvPr/>
        </p:nvSpPr>
        <p:spPr bwMode="auto">
          <a:xfrm rot="-1140000">
            <a:off x="3113088" y="3641725"/>
            <a:ext cx="60325" cy="476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76" name="Oval 31"/>
          <p:cNvSpPr>
            <a:spLocks noChangeArrowheads="1"/>
          </p:cNvSpPr>
          <p:nvPr/>
        </p:nvSpPr>
        <p:spPr bwMode="auto">
          <a:xfrm rot="5880000">
            <a:off x="3868738" y="3059113"/>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77" name="Oval 32"/>
          <p:cNvSpPr>
            <a:spLocks noChangeArrowheads="1"/>
          </p:cNvSpPr>
          <p:nvPr/>
        </p:nvSpPr>
        <p:spPr bwMode="auto">
          <a:xfrm rot="5880000">
            <a:off x="4136232" y="5244306"/>
            <a:ext cx="55562"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78" name="Oval 33"/>
          <p:cNvSpPr>
            <a:spLocks noChangeArrowheads="1"/>
          </p:cNvSpPr>
          <p:nvPr/>
        </p:nvSpPr>
        <p:spPr bwMode="auto">
          <a:xfrm rot="5880000">
            <a:off x="3116263" y="41005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79" name="Oval 34"/>
          <p:cNvSpPr>
            <a:spLocks noChangeArrowheads="1"/>
          </p:cNvSpPr>
          <p:nvPr/>
        </p:nvSpPr>
        <p:spPr bwMode="auto">
          <a:xfrm rot="5880000">
            <a:off x="4344988" y="2395538"/>
            <a:ext cx="47625"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80" name="Oval 35"/>
          <p:cNvSpPr>
            <a:spLocks noChangeArrowheads="1"/>
          </p:cNvSpPr>
          <p:nvPr/>
        </p:nvSpPr>
        <p:spPr bwMode="auto">
          <a:xfrm rot="5880000">
            <a:off x="5304632" y="4145756"/>
            <a:ext cx="58738"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1" name="Oval 36"/>
          <p:cNvSpPr>
            <a:spLocks noChangeArrowheads="1"/>
          </p:cNvSpPr>
          <p:nvPr/>
        </p:nvSpPr>
        <p:spPr bwMode="auto">
          <a:xfrm rot="5880000">
            <a:off x="4371975" y="408146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2" name="Oval 37"/>
          <p:cNvSpPr>
            <a:spLocks noChangeArrowheads="1"/>
          </p:cNvSpPr>
          <p:nvPr/>
        </p:nvSpPr>
        <p:spPr bwMode="auto">
          <a:xfrm rot="5880000">
            <a:off x="5621338" y="3365500"/>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3" name="Oval 38"/>
          <p:cNvSpPr>
            <a:spLocks noChangeArrowheads="1"/>
          </p:cNvSpPr>
          <p:nvPr/>
        </p:nvSpPr>
        <p:spPr bwMode="auto">
          <a:xfrm rot="5880000">
            <a:off x="3089275" y="2347913"/>
            <a:ext cx="47625"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84" name="Oval 39"/>
          <p:cNvSpPr>
            <a:spLocks noChangeArrowheads="1"/>
          </p:cNvSpPr>
          <p:nvPr/>
        </p:nvSpPr>
        <p:spPr bwMode="auto">
          <a:xfrm rot="5880000">
            <a:off x="5262563" y="3275013"/>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5" name="Oval 40"/>
          <p:cNvSpPr>
            <a:spLocks noChangeArrowheads="1"/>
          </p:cNvSpPr>
          <p:nvPr/>
        </p:nvSpPr>
        <p:spPr bwMode="auto">
          <a:xfrm rot="5880000">
            <a:off x="5117307" y="4720431"/>
            <a:ext cx="58738"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6" name="Oval 41"/>
          <p:cNvSpPr>
            <a:spLocks noChangeArrowheads="1"/>
          </p:cNvSpPr>
          <p:nvPr/>
        </p:nvSpPr>
        <p:spPr bwMode="auto">
          <a:xfrm rot="4800000">
            <a:off x="3498057" y="3534569"/>
            <a:ext cx="58737"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87" name="Oval 42"/>
          <p:cNvSpPr>
            <a:spLocks noChangeArrowheads="1"/>
          </p:cNvSpPr>
          <p:nvPr/>
        </p:nvSpPr>
        <p:spPr bwMode="auto">
          <a:xfrm rot="4800000">
            <a:off x="4651375" y="5253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8" name="Oval 43"/>
          <p:cNvSpPr>
            <a:spLocks noChangeArrowheads="1"/>
          </p:cNvSpPr>
          <p:nvPr/>
        </p:nvSpPr>
        <p:spPr bwMode="auto">
          <a:xfrm rot="4800000">
            <a:off x="4346575" y="4872038"/>
            <a:ext cx="47625" cy="5397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89" name="Oval 44"/>
          <p:cNvSpPr>
            <a:spLocks noChangeArrowheads="1"/>
          </p:cNvSpPr>
          <p:nvPr/>
        </p:nvSpPr>
        <p:spPr bwMode="auto">
          <a:xfrm rot="4800000">
            <a:off x="2817019" y="3734594"/>
            <a:ext cx="58737"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90" name="Oval 45"/>
          <p:cNvSpPr>
            <a:spLocks noChangeArrowheads="1"/>
          </p:cNvSpPr>
          <p:nvPr/>
        </p:nvSpPr>
        <p:spPr bwMode="auto">
          <a:xfrm rot="4800000">
            <a:off x="3714751" y="2774950"/>
            <a:ext cx="50800" cy="5397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91" name="Oval 46"/>
          <p:cNvSpPr>
            <a:spLocks noChangeArrowheads="1"/>
          </p:cNvSpPr>
          <p:nvPr/>
        </p:nvSpPr>
        <p:spPr bwMode="auto">
          <a:xfrm rot="4800000">
            <a:off x="4357688" y="4364037"/>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92" name="Oval 47"/>
          <p:cNvSpPr>
            <a:spLocks noChangeArrowheads="1"/>
          </p:cNvSpPr>
          <p:nvPr/>
        </p:nvSpPr>
        <p:spPr bwMode="auto">
          <a:xfrm rot="4800000">
            <a:off x="2504282" y="3082131"/>
            <a:ext cx="58738" cy="60325"/>
          </a:xfrm>
          <a:prstGeom prst="ellipse">
            <a:avLst/>
          </a:prstGeom>
          <a:solidFill>
            <a:srgbClr val="333399"/>
          </a:solidFill>
          <a:ln w="9360">
            <a:solidFill>
              <a:srgbClr val="000000"/>
            </a:solidFill>
            <a:miter lim="800000"/>
            <a:headEnd/>
            <a:tailEnd/>
          </a:ln>
        </p:spPr>
        <p:txBody>
          <a:bodyPr wrap="none" anchor="ctr"/>
          <a:lstStyle/>
          <a:p>
            <a:endParaRPr lang="en-US" dirty="0">
              <a:latin typeface="Calibri"/>
            </a:endParaRPr>
          </a:p>
        </p:txBody>
      </p:sp>
      <p:sp>
        <p:nvSpPr>
          <p:cNvPr id="31793" name="Oval 48"/>
          <p:cNvSpPr>
            <a:spLocks noChangeArrowheads="1"/>
          </p:cNvSpPr>
          <p:nvPr/>
        </p:nvSpPr>
        <p:spPr bwMode="auto">
          <a:xfrm rot="4800000">
            <a:off x="3937794" y="5049044"/>
            <a:ext cx="55563"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94" name="Oval 49"/>
          <p:cNvSpPr>
            <a:spLocks noChangeArrowheads="1"/>
          </p:cNvSpPr>
          <p:nvPr/>
        </p:nvSpPr>
        <p:spPr bwMode="auto">
          <a:xfrm rot="4800000">
            <a:off x="5305426" y="4756150"/>
            <a:ext cx="50800" cy="60325"/>
          </a:xfrm>
          <a:prstGeom prst="ellipse">
            <a:avLst/>
          </a:prstGeom>
          <a:solidFill>
            <a:srgbClr val="FFFFFF"/>
          </a:solidFill>
          <a:ln w="9360">
            <a:solidFill>
              <a:srgbClr val="000000"/>
            </a:solidFill>
            <a:miter lim="800000"/>
            <a:headEnd/>
            <a:tailEnd/>
          </a:ln>
        </p:spPr>
        <p:txBody>
          <a:bodyPr wrap="none" anchor="ctr"/>
          <a:lstStyle/>
          <a:p>
            <a:endParaRPr lang="en-US" dirty="0">
              <a:latin typeface="Calibri"/>
            </a:endParaRPr>
          </a:p>
        </p:txBody>
      </p:sp>
      <p:sp>
        <p:nvSpPr>
          <p:cNvPr id="31795" name="Text Box 50"/>
          <p:cNvSpPr txBox="1">
            <a:spLocks noChangeArrowheads="1"/>
          </p:cNvSpPr>
          <p:nvPr/>
        </p:nvSpPr>
        <p:spPr bwMode="auto">
          <a:xfrm>
            <a:off x="5486400" y="1676400"/>
            <a:ext cx="3200400" cy="398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lgn="ctr">
              <a:spcBef>
                <a:spcPts val="1250"/>
              </a:spcBef>
            </a:pPr>
            <a:r>
              <a:rPr lang="en-US" sz="2000" b="1" i="1" dirty="0">
                <a:solidFill>
                  <a:srgbClr val="000000"/>
                </a:solidFill>
                <a:latin typeface="Calibri"/>
              </a:rPr>
              <a:t>f</a:t>
            </a:r>
            <a:r>
              <a:rPr lang="en-US" sz="2000" i="1" dirty="0">
                <a:solidFill>
                  <a:srgbClr val="000000"/>
                </a:solidFill>
                <a:latin typeface="Calibri"/>
              </a:rPr>
              <a:t>(</a:t>
            </a:r>
            <a:r>
              <a:rPr lang="en-US" sz="2000" b="1" i="1" dirty="0" err="1">
                <a:solidFill>
                  <a:srgbClr val="000000"/>
                </a:solidFill>
                <a:latin typeface="Calibri"/>
              </a:rPr>
              <a:t>x</a:t>
            </a:r>
            <a:r>
              <a:rPr lang="en-US" sz="2000" i="1" dirty="0" err="1">
                <a:solidFill>
                  <a:srgbClr val="000000"/>
                </a:solidFill>
                <a:latin typeface="Calibri"/>
              </a:rPr>
              <a:t>,</a:t>
            </a:r>
            <a:r>
              <a:rPr lang="en-US" sz="2000" b="1" i="1" dirty="0" err="1">
                <a:solidFill>
                  <a:srgbClr val="00CC00"/>
                </a:solidFill>
                <a:latin typeface="Calibri"/>
              </a:rPr>
              <a:t>w</a:t>
            </a:r>
            <a:r>
              <a:rPr lang="en-US" sz="2000" i="1" dirty="0" err="1">
                <a:solidFill>
                  <a:srgbClr val="00CC00"/>
                </a:solidFill>
                <a:latin typeface="Calibri"/>
              </a:rPr>
              <a:t>,b</a:t>
            </a:r>
            <a:r>
              <a:rPr lang="en-US" sz="2000" i="1" dirty="0">
                <a:solidFill>
                  <a:srgbClr val="000000"/>
                </a:solidFill>
                <a:latin typeface="Calibri"/>
              </a:rPr>
              <a:t>) = sign(</a:t>
            </a:r>
            <a:r>
              <a:rPr lang="en-US" sz="2000" b="1" i="1" dirty="0">
                <a:solidFill>
                  <a:srgbClr val="00CC00"/>
                </a:solidFill>
                <a:latin typeface="Calibri"/>
              </a:rPr>
              <a:t>w</a:t>
            </a:r>
            <a:r>
              <a:rPr lang="en-US" sz="2000" b="1" i="1" dirty="0">
                <a:solidFill>
                  <a:srgbClr val="000000"/>
                </a:solidFill>
                <a:latin typeface="Calibri"/>
              </a:rPr>
              <a:t>. x</a:t>
            </a:r>
            <a:r>
              <a:rPr lang="en-US" sz="2000" i="1" dirty="0">
                <a:solidFill>
                  <a:srgbClr val="00CC00"/>
                </a:solidFill>
                <a:latin typeface="Calibri"/>
              </a:rPr>
              <a:t> </a:t>
            </a:r>
            <a:r>
              <a:rPr lang="en-US" sz="2000" i="1" dirty="0">
                <a:solidFill>
                  <a:srgbClr val="000000"/>
                </a:solidFill>
                <a:latin typeface="Calibri"/>
              </a:rPr>
              <a:t>- </a:t>
            </a:r>
            <a:r>
              <a:rPr lang="en-US" sz="2000" i="1" dirty="0">
                <a:solidFill>
                  <a:srgbClr val="00CC00"/>
                </a:solidFill>
                <a:latin typeface="Calibri"/>
              </a:rPr>
              <a:t>b</a:t>
            </a:r>
            <a:r>
              <a:rPr lang="en-US" sz="2000" i="1" dirty="0">
                <a:solidFill>
                  <a:srgbClr val="000000"/>
                </a:solidFill>
                <a:latin typeface="Calibri"/>
              </a:rPr>
              <a:t>)</a:t>
            </a:r>
          </a:p>
        </p:txBody>
      </p:sp>
      <p:sp>
        <p:nvSpPr>
          <p:cNvPr id="31796" name="Text Box 51"/>
          <p:cNvSpPr txBox="1">
            <a:spLocks noChangeArrowheads="1"/>
          </p:cNvSpPr>
          <p:nvPr/>
        </p:nvSpPr>
        <p:spPr bwMode="auto">
          <a:xfrm>
            <a:off x="6248400" y="3200400"/>
            <a:ext cx="2438400"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endParaRPr lang="en-US" dirty="0">
              <a:latin typeface="Calibri"/>
            </a:endParaRPr>
          </a:p>
        </p:txBody>
      </p:sp>
      <p:sp>
        <p:nvSpPr>
          <p:cNvPr id="31797" name="Text Box 52"/>
          <p:cNvSpPr txBox="1">
            <a:spLocks noChangeArrowheads="1"/>
          </p:cNvSpPr>
          <p:nvPr/>
        </p:nvSpPr>
        <p:spPr bwMode="auto">
          <a:xfrm>
            <a:off x="6400800" y="2286000"/>
            <a:ext cx="2743200" cy="3611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cs typeface="ＭＳ Ｐゴシック"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Times New Roman" charset="0"/>
                <a:ea typeface="ＭＳ Ｐゴシック" charset="0"/>
              </a:defRPr>
            </a:lvl9pPr>
          </a:lstStyle>
          <a:p>
            <a:pPr>
              <a:spcBef>
                <a:spcPts val="1500"/>
              </a:spcBef>
            </a:pPr>
            <a:r>
              <a:rPr lang="en-US" dirty="0">
                <a:solidFill>
                  <a:srgbClr val="000000"/>
                </a:solidFill>
                <a:latin typeface="Calibri"/>
              </a:rPr>
              <a:t>The </a:t>
            </a:r>
            <a:r>
              <a:rPr lang="en-US" dirty="0">
                <a:solidFill>
                  <a:srgbClr val="FF0000"/>
                </a:solidFill>
                <a:latin typeface="Calibri"/>
              </a:rPr>
              <a:t>maximum margin linear classifier</a:t>
            </a:r>
            <a:r>
              <a:rPr lang="en-US" dirty="0">
                <a:solidFill>
                  <a:srgbClr val="000000"/>
                </a:solidFill>
                <a:latin typeface="Calibri"/>
              </a:rPr>
              <a:t> is the linear classifier with the, um, maximum margin</a:t>
            </a:r>
          </a:p>
          <a:p>
            <a:pPr>
              <a:spcBef>
                <a:spcPts val="1500"/>
              </a:spcBef>
            </a:pPr>
            <a:r>
              <a:rPr lang="en-US" dirty="0">
                <a:solidFill>
                  <a:srgbClr val="000000"/>
                </a:solidFill>
                <a:latin typeface="Calibri"/>
              </a:rPr>
              <a:t>This is the simplest kind of SVM (Called an LSVM)</a:t>
            </a:r>
          </a:p>
        </p:txBody>
      </p:sp>
      <p:sp>
        <p:nvSpPr>
          <p:cNvPr id="31798" name="AutoShape 53"/>
          <p:cNvSpPr>
            <a:spLocks noChangeArrowheads="1"/>
          </p:cNvSpPr>
          <p:nvPr/>
        </p:nvSpPr>
        <p:spPr bwMode="auto">
          <a:xfrm>
            <a:off x="4441825" y="6097588"/>
            <a:ext cx="1758950" cy="381000"/>
          </a:xfrm>
          <a:prstGeom prst="wedgeRectCallout">
            <a:avLst>
              <a:gd name="adj1" fmla="val 64713"/>
              <a:gd name="adj2" fmla="val -86250"/>
            </a:avLst>
          </a:prstGeom>
          <a:solidFill>
            <a:srgbClr val="CCFFCC"/>
          </a:solidFill>
          <a:ln w="12600">
            <a:solidFill>
              <a:srgbClr val="000000"/>
            </a:solidFill>
            <a:miter lim="800000"/>
            <a:headEnd/>
            <a:tailEnd/>
          </a:ln>
        </p:spPr>
        <p:txBody>
          <a:bodyPr lIns="90000" tIns="46800" rIns="90000" bIns="46800"/>
          <a:lstStyle/>
          <a:p>
            <a:pPr algn="ctr">
              <a:spcBef>
                <a:spcPts val="12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000" dirty="0">
                <a:solidFill>
                  <a:srgbClr val="000000"/>
                </a:solidFill>
                <a:latin typeface="Calibri"/>
              </a:rPr>
              <a:t>Linear SVM</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Presentation">
  <a:themeElements>
    <a:clrScheme name="Custom 35">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0000FF"/>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8790</TotalTime>
  <Words>1893</Words>
  <Application>Microsoft Macintosh PowerPoint</Application>
  <PresentationFormat>On-screen Show (4:3)</PresentationFormat>
  <Paragraphs>268</Paragraphs>
  <Slides>25</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MS Gothic</vt:lpstr>
      <vt:lpstr>ＭＳ Ｐゴシック</vt:lpstr>
      <vt:lpstr>Calibri</vt:lpstr>
      <vt:lpstr>Futura Md</vt:lpstr>
      <vt:lpstr>Symbol</vt:lpstr>
      <vt:lpstr>Tahoma</vt:lpstr>
      <vt:lpstr>Times New Roman</vt:lpstr>
      <vt:lpstr>Blank Presentation</vt:lpstr>
      <vt:lpstr>Equation</vt:lpstr>
      <vt:lpstr>Support Vector Machines</vt:lpstr>
      <vt:lpstr>Support Vector Machines</vt:lpstr>
      <vt:lpstr> Linear Classifiers</vt:lpstr>
      <vt:lpstr> Linear Classifiers</vt:lpstr>
      <vt:lpstr> Linear Classifiers</vt:lpstr>
      <vt:lpstr> Linear Classifiers</vt:lpstr>
      <vt:lpstr> Linear Classifiers</vt:lpstr>
      <vt:lpstr>Classifier Margin</vt:lpstr>
      <vt:lpstr>Maximum Margin</vt:lpstr>
      <vt:lpstr>Maximum Margin</vt:lpstr>
      <vt:lpstr>Why Maximum Margin?</vt:lpstr>
      <vt:lpstr>Specifying a line and margin</vt:lpstr>
      <vt:lpstr>Specifying a line and margin</vt:lpstr>
      <vt:lpstr>Learning the Maximum Margin Classifier</vt:lpstr>
      <vt:lpstr>Learning SVMs</vt:lpstr>
      <vt:lpstr>SVM Performance</vt:lpstr>
      <vt:lpstr>Binary vs. multi classification</vt:lpstr>
      <vt:lpstr>Feature Engineering</vt:lpstr>
      <vt:lpstr>Example of a Spam Message</vt:lpstr>
      <vt:lpstr>Possible Spam Features</vt:lpstr>
      <vt:lpstr>Evaluating Features</vt:lpstr>
      <vt:lpstr>Feature Engineering for Text Classification</vt:lpstr>
      <vt:lpstr>ΔTFIDF BoW Feature Set</vt:lpstr>
      <vt:lpstr>Example: ΔTFIDF vs TFIDF vs TF</vt:lpstr>
      <vt:lpstr>Improvement over TFIDF (Uni- + Bi-grams)</vt:lpstr>
    </vt:vector>
  </TitlesOfParts>
  <Manager/>
  <Company>UMBC</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Machine Learning II: k-NN / Bayesian</dc:title>
  <dc:subject/>
  <dc:creator>COGITO</dc:creator>
  <cp:keywords/>
  <dc:description/>
  <cp:lastModifiedBy>Tim Finin</cp:lastModifiedBy>
  <cp:revision>482</cp:revision>
  <cp:lastPrinted>2012-12-05T20:53:30Z</cp:lastPrinted>
  <dcterms:created xsi:type="dcterms:W3CDTF">2009-12-09T21:37:40Z</dcterms:created>
  <dcterms:modified xsi:type="dcterms:W3CDTF">2018-05-09T19:47:29Z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