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50" r:id="rId9"/>
    <p:sldId id="333" r:id="rId10"/>
    <p:sldId id="336" r:id="rId11"/>
    <p:sldId id="340" r:id="rId12"/>
    <p:sldId id="337" r:id="rId13"/>
    <p:sldId id="338" r:id="rId14"/>
    <p:sldId id="351" r:id="rId15"/>
    <p:sldId id="342" r:id="rId16"/>
    <p:sldId id="353" r:id="rId17"/>
    <p:sldId id="352" r:id="rId18"/>
    <p:sldId id="345" r:id="rId19"/>
    <p:sldId id="354" r:id="rId20"/>
    <p:sldId id="346" r:id="rId21"/>
    <p:sldId id="348" r:id="rId22"/>
    <p:sldId id="347" r:id="rId23"/>
    <p:sldId id="349" r:id="rId24"/>
    <p:sldId id="339" r:id="rId2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78"/>
    <p:restoredTop sz="96724" autoAdjust="0"/>
  </p:normalViewPr>
  <p:slideViewPr>
    <p:cSldViewPr showGuides="1">
      <p:cViewPr>
        <p:scale>
          <a:sx n="77" d="100"/>
          <a:sy n="77" d="100"/>
        </p:scale>
        <p:origin x="152" y="1376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UCI Machine Learning Repository maintains 370</a:t>
            </a:r>
            <a:r>
              <a:rPr lang="en-US" baseline="0" dirty="0"/>
              <a:t> (as of 2017-05-01)</a:t>
            </a:r>
            <a:r>
              <a:rPr lang="en-US" dirty="0"/>
              <a:t> data sets as a service to the machine learning community.</a:t>
            </a:r>
          </a:p>
          <a:p>
            <a:endParaRPr lang="en-US" dirty="0"/>
          </a:p>
          <a:p>
            <a:r>
              <a:rPr lang="en-US" dirty="0"/>
              <a:t>The archive was created as an ftp archive in 1987 by David Aha and fellow graduate students at UC Irvine.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Sharks bear their young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vmlight.joachims.org/" TargetMode="External"/><Relationship Id="rId2" Type="http://schemas.openxmlformats.org/officeDocument/2006/relationships/hyperlink" Target="http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/datasets/Zo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3073400"/>
            <a:ext cx="6350000" cy="37846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Machine Learning: Decision Trees in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 and WEKA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Open-source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  <a:hlinkClick r:id="rId2"/>
              </a:rPr>
              <a:t>http://www.cs.waikato.ac.nz/ml/weka/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Implements many classifiers &amp;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Uses common data representation format; easy to try different ML algorithms and compare results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tools and evaluation methods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Three modes of operation: GUI, command line,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12" y="76200"/>
            <a:ext cx="1996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male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{no,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{present,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...</a:t>
            </a:r>
            <a:endParaRPr lang="en-US" sz="2400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1600200"/>
            <a:ext cx="2860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Numeric attribute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3505200"/>
            <a:ext cx="286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Nominal attribute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2971800" y="1861810"/>
            <a:ext cx="2819400" cy="500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4572000" y="3766810"/>
            <a:ext cx="1219200" cy="119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43600" y="4343400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Training data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1295400" y="4495800"/>
            <a:ext cx="4648200" cy="1092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320039" y="6334780"/>
            <a:ext cx="580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2800" dirty="0">
                <a:latin typeface="Calibri"/>
                <a:cs typeface="Calibri"/>
              </a:rPr>
              <a:t>ARFF = Attribute-Relation File Format </a:t>
            </a:r>
          </a:p>
        </p:txBody>
      </p: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sz="96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31E-4212-4942-891A-3079165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Install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3A74-CED4-934C-9737-6B3CA84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3200" dirty="0"/>
              <a:t>Download and install Weka</a:t>
            </a:r>
          </a:p>
          <a:p>
            <a:r>
              <a:rPr lang="en-US" sz="3200" dirty="0"/>
              <a:t>cd to your </a:t>
            </a:r>
            <a:r>
              <a:rPr lang="en-US" sz="3200" dirty="0" err="1"/>
              <a:t>weka</a:t>
            </a:r>
            <a:r>
              <a:rPr lang="en-US" sz="3200" dirty="0"/>
              <a:t> directory</a:t>
            </a:r>
          </a:p>
          <a:p>
            <a:r>
              <a:rPr lang="en-US" sz="3200" dirty="0"/>
              <a:t>Invoke the GUI interface or call components from the command line</a:t>
            </a:r>
          </a:p>
          <a:p>
            <a:pPr lvl="1"/>
            <a:r>
              <a:rPr lang="en-US" sz="2800" dirty="0"/>
              <a:t>You will probably want to set environment variables (e.g., CLASSPATH) or aliases (e.g., </a:t>
            </a:r>
            <a:r>
              <a:rPr lang="en-US" sz="2800" dirty="0" err="1"/>
              <a:t>weka</a:t>
            </a:r>
            <a:r>
              <a:rPr lang="en-US" sz="28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96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Open Weka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395A-BB86-5241-A680-4ED33E81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454" y="2057400"/>
            <a:ext cx="5652654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FB578-5ACB-B04D-9F68-8ECA1FDF319C}"/>
              </a:ext>
            </a:extLst>
          </p:cNvPr>
          <p:cNvSpPr txBox="1"/>
          <p:nvPr/>
        </p:nvSpPr>
        <p:spPr>
          <a:xfrm>
            <a:off x="5029200" y="21336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cd /Applications/</a:t>
            </a:r>
            <a:r>
              <a:rPr lang="en-US" sz="3000" dirty="0" err="1"/>
              <a:t>weka</a:t>
            </a:r>
            <a:br>
              <a:rPr lang="en-US" sz="3000" dirty="0"/>
            </a:br>
            <a:r>
              <a:rPr lang="en-US" sz="3000" dirty="0"/>
              <a:t>java -jar </a:t>
            </a:r>
            <a:r>
              <a:rPr lang="en-US" sz="3000" dirty="0" err="1"/>
              <a:t>weka.jar</a:t>
            </a:r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Available apps </a:t>
            </a:r>
            <a:r>
              <a:rPr lang="en-US" sz="3000" dirty="0" err="1"/>
              <a:t>opti-mized</a:t>
            </a:r>
            <a:r>
              <a:rPr lang="en-US" sz="3000" dirty="0"/>
              <a:t> for different tasks</a:t>
            </a:r>
          </a:p>
          <a:p>
            <a:endParaRPr lang="en-US" sz="3000" dirty="0"/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000" dirty="0"/>
              <a:t>Start with Explorer</a:t>
            </a:r>
          </a:p>
        </p:txBody>
      </p:sp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Explorer Interface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Starts with Data Preprocessing; open file to load data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174"/>
            <a:ext cx="9144000" cy="606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91584-B1B9-FE4C-BDB2-831D77015A12}"/>
              </a:ext>
            </a:extLst>
          </p:cNvPr>
          <p:cNvSpPr/>
          <p:nvPr/>
        </p:nvSpPr>
        <p:spPr bwMode="auto">
          <a:xfrm>
            <a:off x="381000" y="1447800"/>
            <a:ext cx="12192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l"/>
            <a:r>
              <a:rPr lang="en-US" sz="4400" dirty="0"/>
              <a:t>Load </a:t>
            </a:r>
            <a:r>
              <a:rPr lang="en-US" sz="4400" dirty="0" err="1"/>
              <a:t>restaurant.arff</a:t>
            </a:r>
            <a:r>
              <a:rPr lang="en-US" sz="4400" dirty="0"/>
              <a:t> training data</a:t>
            </a:r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86FFE-AC7F-FE43-99DF-A3A054D5C8E8}"/>
              </a:ext>
            </a:extLst>
          </p:cNvPr>
          <p:cNvSpPr/>
          <p:nvPr/>
        </p:nvSpPr>
        <p:spPr bwMode="auto">
          <a:xfrm>
            <a:off x="1905000" y="333487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r>
              <a:rPr lang="en-US" sz="4400" dirty="0"/>
              <a:t>We can inspect/remove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A58B9-F669-2240-8D06-285A6208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66800"/>
            <a:ext cx="8896350" cy="61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76400"/>
            <a:ext cx="1992853" cy="830997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Est. 1987!</a:t>
            </a:r>
          </a:p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370 data sets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Select classify then J48</a:t>
            </a:r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6378B-655A-2F4F-B8DC-6128E9678B0F}"/>
              </a:ext>
            </a:extLst>
          </p:cNvPr>
          <p:cNvSpPr/>
          <p:nvPr/>
        </p:nvSpPr>
        <p:spPr bwMode="auto">
          <a:xfrm>
            <a:off x="1066800" y="167640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80BEE-A5F6-1147-828C-A5048A4CD018}"/>
              </a:ext>
            </a:extLst>
          </p:cNvPr>
          <p:cNvSpPr/>
          <p:nvPr/>
        </p:nvSpPr>
        <p:spPr bwMode="auto">
          <a:xfrm>
            <a:off x="1066800" y="39079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Adjust parameters &amp; training options; click start to train</a:t>
            </a:r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B59772-5678-E949-8F67-5AC87FC3F63B}"/>
              </a:ext>
            </a:extLst>
          </p:cNvPr>
          <p:cNvSpPr/>
          <p:nvPr/>
        </p:nvSpPr>
        <p:spPr bwMode="auto">
          <a:xfrm>
            <a:off x="381000" y="43270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0562E-6126-4A49-8129-7707F860DC97}"/>
              </a:ext>
            </a:extLst>
          </p:cNvPr>
          <p:cNvSpPr/>
          <p:nvPr/>
        </p:nvSpPr>
        <p:spPr bwMode="auto">
          <a:xfrm>
            <a:off x="1085850" y="2209800"/>
            <a:ext cx="1219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88B7D-4B0A-FE4D-9F70-3F86BEAB7207}"/>
              </a:ext>
            </a:extLst>
          </p:cNvPr>
          <p:cNvSpPr/>
          <p:nvPr/>
        </p:nvSpPr>
        <p:spPr bwMode="auto">
          <a:xfrm>
            <a:off x="381000" y="2879212"/>
            <a:ext cx="704850" cy="10069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See the training results</a:t>
            </a:r>
          </a:p>
        </p:txBody>
      </p:sp>
      <p:pic>
        <p:nvPicPr>
          <p:cNvPr id="4" name="Picture 3" descr="Screen Shot 2016-04-24 at 10.2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0668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"/>
            <a:ext cx="7772400" cy="1143000"/>
          </a:xfrm>
        </p:spPr>
        <p:txBody>
          <a:bodyPr/>
          <a:lstStyle/>
          <a:p>
            <a:r>
              <a:rPr lang="en-US" sz="4400" dirty="0"/>
              <a:t>Compare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(2.0)</a:t>
            </a:r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6" y="2271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791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nodes:11; leaves:7, max depth:4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ID3 tree: nodes:12; leaves:8, max depth:4</a:t>
            </a:r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svm_light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90550" y="1447800"/>
            <a:ext cx="8324850" cy="495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Weka: good for experimenting with different ML algorithms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Other tools are more efficient &amp;scalable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popular suite of open-source machine-learning tools in Python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Built on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NumPy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SciPy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and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matplotlib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for efficiency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Use anaconda or do pip install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scikit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-learn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For SVMs, many use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svm_light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Deep learning: </a:t>
            </a:r>
            <a:r>
              <a:rPr lang="en-US" sz="3200">
                <a:ea typeface="ＭＳ Ｐゴシック" charset="0"/>
                <a:cs typeface="ＭＳ Ｐゴシック" charset="0"/>
              </a:rPr>
              <a:t>some support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8978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62132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Zoo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27432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animal name: string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hair: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feathers: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eggs: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milk: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airborne: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aquatic: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predator: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toothed: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backbone: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breathes: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venomous: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fins: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legs: {0,2,4,5,6,8}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tail: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domestic: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 err="1"/>
              <a:t>catsize</a:t>
            </a:r>
            <a:r>
              <a:rPr lang="en-US" sz="1800" dirty="0"/>
              <a:t>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en-US" b="1" dirty="0">
                <a:latin typeface="Calibri"/>
              </a:rPr>
              <a:t>101 Instances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aardvark,1,0,0,1,0,0,1,1,1,1,0,0,4,0,0,1,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252E8-335E-5D4C-9D69-9A1D819EE4DE}"/>
              </a:ext>
            </a:extLst>
          </p:cNvPr>
          <p:cNvSpPr txBox="1"/>
          <p:nvPr/>
        </p:nvSpPr>
        <p:spPr>
          <a:xfrm>
            <a:off x="7543800" y="762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category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label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06D00-6406-EA4B-8417-5CFADC1ABB7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7696200" y="722531"/>
            <a:ext cx="363126" cy="9538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dirty="0" err="1">
                <a:ea typeface="ＭＳ Ｐゴシック" charset="0"/>
                <a:cs typeface="ＭＳ Ｐゴシック" charset="0"/>
              </a:rPr>
              <a:t>aima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-python&gt; python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dt.train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(['shark',0,0,1,0,0,1,1,1,1,0,0,1,0,1,0,0]) #eggs=1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(['shark',0,0,0,0,0,1,1,1,1,0,0,1,0,1,0,0]) #eggs=0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 sz="2500" dirty="0">
                <a:ea typeface="ＭＳ Ｐゴシック" charset="0"/>
                <a:cs typeface="ＭＳ Ｐゴシック" charset="0"/>
              </a:rPr>
              <a:t>’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304800" y="1651000"/>
            <a:ext cx="8839200" cy="474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dt.dt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000500" y="533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legs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" y="2057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fins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293533" y="38862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0" y="2048933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53200" y="20574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a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quadic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urved Connector 10"/>
          <p:cNvCxnSpPr>
            <a:stCxn id="4" idx="2"/>
            <a:endCxn id="5" idx="0"/>
          </p:cNvCxnSpPr>
          <p:nvPr/>
        </p:nvCxnSpPr>
        <p:spPr bwMode="auto">
          <a:xfrm rot="10800000" flipV="1">
            <a:off x="952500" y="876300"/>
            <a:ext cx="3048000" cy="1181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>
            <a:stCxn id="4" idx="3"/>
            <a:endCxn id="6" idx="1"/>
          </p:cNvCxnSpPr>
          <p:nvPr/>
        </p:nvCxnSpPr>
        <p:spPr bwMode="auto">
          <a:xfrm rot="5400000">
            <a:off x="2380472" y="2199217"/>
            <a:ext cx="2867866" cy="706967"/>
          </a:xfrm>
          <a:prstGeom prst="curvedConnector3">
            <a:avLst>
              <a:gd name="adj1" fmla="val 208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>
            <a:stCxn id="4" idx="4"/>
            <a:endCxn id="7" idx="0"/>
          </p:cNvCxnSpPr>
          <p:nvPr/>
        </p:nvCxnSpPr>
        <p:spPr bwMode="auto">
          <a:xfrm rot="5400000">
            <a:off x="4061884" y="1538816"/>
            <a:ext cx="829733" cy="1905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>
            <a:stCxn id="4" idx="6"/>
            <a:endCxn id="8" idx="0"/>
          </p:cNvCxnSpPr>
          <p:nvPr/>
        </p:nvCxnSpPr>
        <p:spPr bwMode="auto">
          <a:xfrm>
            <a:off x="5143500" y="876300"/>
            <a:ext cx="2095500" cy="1181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21336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533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cxnSp>
        <p:nvCxnSpPr>
          <p:cNvPr id="24" name="Curved Connector 23"/>
          <p:cNvCxnSpPr>
            <a:stCxn id="4" idx="5"/>
            <a:endCxn id="21" idx="0"/>
          </p:cNvCxnSpPr>
          <p:nvPr/>
        </p:nvCxnSpPr>
        <p:spPr bwMode="auto">
          <a:xfrm rot="16200000" flipH="1">
            <a:off x="4878345" y="1216534"/>
            <a:ext cx="1014833" cy="81929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>
            <a:stCxn id="4" idx="7"/>
            <a:endCxn id="22" idx="1"/>
          </p:cNvCxnSpPr>
          <p:nvPr/>
        </p:nvCxnSpPr>
        <p:spPr bwMode="auto">
          <a:xfrm rot="16200000" flipH="1">
            <a:off x="6042356" y="-432411"/>
            <a:ext cx="130400" cy="2262888"/>
          </a:xfrm>
          <a:prstGeom prst="curvedConnector4">
            <a:avLst>
              <a:gd name="adj1" fmla="val -175307"/>
              <a:gd name="adj2" fmla="val 5369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33600" y="685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1284087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311906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304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524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eggs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4478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tooth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487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2672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8768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43" name="Curved Connector 42"/>
          <p:cNvCxnSpPr>
            <a:stCxn id="34" idx="3"/>
            <a:endCxn id="38" idx="0"/>
          </p:cNvCxnSpPr>
          <p:nvPr/>
        </p:nvCxnSpPr>
        <p:spPr bwMode="auto">
          <a:xfrm rot="16200000" flipH="1">
            <a:off x="234574" y="3870981"/>
            <a:ext cx="481433" cy="31100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44"/>
          <p:cNvCxnSpPr>
            <a:stCxn id="34" idx="5"/>
            <a:endCxn id="39" idx="0"/>
          </p:cNvCxnSpPr>
          <p:nvPr/>
        </p:nvCxnSpPr>
        <p:spPr bwMode="auto">
          <a:xfrm rot="16200000" flipH="1">
            <a:off x="675373" y="4238406"/>
            <a:ext cx="1091033" cy="18575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urved Connector 46"/>
          <p:cNvCxnSpPr>
            <a:stCxn id="35" idx="3"/>
            <a:endCxn id="40" idx="1"/>
          </p:cNvCxnSpPr>
          <p:nvPr/>
        </p:nvCxnSpPr>
        <p:spPr bwMode="auto">
          <a:xfrm rot="16200000" flipH="1">
            <a:off x="1403961" y="3996994"/>
            <a:ext cx="712266" cy="2898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urved Connector 49"/>
          <p:cNvCxnSpPr>
            <a:stCxn id="35" idx="5"/>
            <a:endCxn id="41" idx="3"/>
          </p:cNvCxnSpPr>
          <p:nvPr/>
        </p:nvCxnSpPr>
        <p:spPr bwMode="auto">
          <a:xfrm rot="16200000" flipH="1">
            <a:off x="2141067" y="4068111"/>
            <a:ext cx="1321866" cy="757177"/>
          </a:xfrm>
          <a:prstGeom prst="curvedConnector4">
            <a:avLst>
              <a:gd name="adj1" fmla="val 37470"/>
              <a:gd name="adj2" fmla="val 130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143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0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4543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6" name="Curved Connector 55"/>
          <p:cNvCxnSpPr>
            <a:stCxn id="5" idx="3"/>
            <a:endCxn id="34" idx="0"/>
          </p:cNvCxnSpPr>
          <p:nvPr/>
        </p:nvCxnSpPr>
        <p:spPr bwMode="auto">
          <a:xfrm rot="16200000" flipH="1">
            <a:off x="357328" y="2833827"/>
            <a:ext cx="557633" cy="17551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urved Connector 57"/>
          <p:cNvCxnSpPr>
            <a:stCxn id="5" idx="5"/>
            <a:endCxn id="35" idx="0"/>
          </p:cNvCxnSpPr>
          <p:nvPr/>
        </p:nvCxnSpPr>
        <p:spPr bwMode="auto">
          <a:xfrm rot="16200000" flipH="1">
            <a:off x="1409140" y="2590239"/>
            <a:ext cx="557633" cy="66268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03943" y="2743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4800" y="48006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86200" y="53340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cxnSp>
        <p:nvCxnSpPr>
          <p:cNvPr id="75" name="Curved Connector 74"/>
          <p:cNvCxnSpPr>
            <a:stCxn id="6" idx="3"/>
            <a:endCxn id="73" idx="1"/>
          </p:cNvCxnSpPr>
          <p:nvPr/>
        </p:nvCxnSpPr>
        <p:spPr bwMode="auto">
          <a:xfrm rot="16200000" flipH="1">
            <a:off x="3126927" y="4805560"/>
            <a:ext cx="1093266" cy="42527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urved Connector 77"/>
          <p:cNvCxnSpPr>
            <a:stCxn id="6" idx="6"/>
            <a:endCxn id="72" idx="0"/>
          </p:cNvCxnSpPr>
          <p:nvPr/>
        </p:nvCxnSpPr>
        <p:spPr bwMode="auto">
          <a:xfrm>
            <a:off x="4436533" y="4229100"/>
            <a:ext cx="309059" cy="571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 flipV="1">
            <a:off x="2608943" y="46482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191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5257800" y="35052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a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quadic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400800" y="44196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tooth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0" y="5486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62800" y="6096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86" name="Curved Connector 85"/>
          <p:cNvCxnSpPr>
            <a:stCxn id="83" idx="3"/>
            <a:endCxn id="84" idx="1"/>
          </p:cNvCxnSpPr>
          <p:nvPr/>
        </p:nvCxnSpPr>
        <p:spPr bwMode="auto">
          <a:xfrm rot="16200000" flipH="1">
            <a:off x="6356961" y="5216194"/>
            <a:ext cx="712266" cy="2898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Curved Connector 86"/>
          <p:cNvCxnSpPr>
            <a:stCxn id="83" idx="5"/>
            <a:endCxn id="85" idx="3"/>
          </p:cNvCxnSpPr>
          <p:nvPr/>
        </p:nvCxnSpPr>
        <p:spPr bwMode="auto">
          <a:xfrm rot="16200000" flipH="1">
            <a:off x="7094067" y="5287311"/>
            <a:ext cx="1321866" cy="757177"/>
          </a:xfrm>
          <a:prstGeom prst="curvedConnector4">
            <a:avLst>
              <a:gd name="adj1" fmla="val 13680"/>
              <a:gd name="adj2" fmla="val 1301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Curved Connector 88"/>
          <p:cNvCxnSpPr>
            <a:stCxn id="7" idx="4"/>
            <a:endCxn id="82" idx="2"/>
          </p:cNvCxnSpPr>
          <p:nvPr/>
        </p:nvCxnSpPr>
        <p:spPr bwMode="auto">
          <a:xfrm rot="16200000" flipH="1">
            <a:off x="4262967" y="2853266"/>
            <a:ext cx="1113367" cy="8763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 flipV="1">
            <a:off x="3581400" y="29718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92" name="Curved Connector 91"/>
          <p:cNvCxnSpPr>
            <a:stCxn id="82" idx="5"/>
            <a:endCxn id="83" idx="0"/>
          </p:cNvCxnSpPr>
          <p:nvPr/>
        </p:nvCxnSpPr>
        <p:spPr bwMode="auto">
          <a:xfrm rot="16200000" flipH="1">
            <a:off x="6535901" y="3983200"/>
            <a:ext cx="329033" cy="54376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7056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57800" y="5715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95" name="Curved Connector 94"/>
          <p:cNvCxnSpPr>
            <a:stCxn id="82" idx="3"/>
            <a:endCxn id="94" idx="0"/>
          </p:cNvCxnSpPr>
          <p:nvPr/>
        </p:nvCxnSpPr>
        <p:spPr bwMode="auto">
          <a:xfrm rot="16200000" flipH="1">
            <a:off x="4788714" y="4760518"/>
            <a:ext cx="1624433" cy="2845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486400" y="4419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5181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153400" y="5029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200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077200" y="2590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insect</a:t>
            </a:r>
          </a:p>
        </p:txBody>
      </p:sp>
      <p:cxnSp>
        <p:nvCxnSpPr>
          <p:cNvPr id="106" name="Curved Connector 105"/>
          <p:cNvCxnSpPr>
            <a:stCxn id="8" idx="3"/>
            <a:endCxn id="103" idx="1"/>
          </p:cNvCxnSpPr>
          <p:nvPr/>
        </p:nvCxnSpPr>
        <p:spPr bwMode="auto">
          <a:xfrm rot="16200000" flipH="1">
            <a:off x="6792800" y="2604033"/>
            <a:ext cx="788466" cy="86593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8" idx="6"/>
            <a:endCxn id="104" idx="0"/>
          </p:cNvCxnSpPr>
          <p:nvPr/>
        </p:nvCxnSpPr>
        <p:spPr bwMode="auto">
          <a:xfrm>
            <a:off x="7924800" y="2400300"/>
            <a:ext cx="603806" cy="190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6600" y="2895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9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029200" y="2274838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After adding the shark example to the training data &amp; retraining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23003</TotalTime>
  <Words>1335</Words>
  <Application>Microsoft Macintosh PowerPoint</Application>
  <PresentationFormat>On-screen Show (4:3)</PresentationFormat>
  <Paragraphs>226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Times New Roman</vt:lpstr>
      <vt:lpstr>Blank Presentation</vt:lpstr>
      <vt:lpstr>Machine Learning: Decision Trees in AIMA and WEKA</vt:lpstr>
      <vt:lpstr>http://archive.ics.uci.edu/ml</vt:lpstr>
      <vt:lpstr>PowerPoint Presentation</vt:lpstr>
      <vt:lpstr>Zoo training data</vt:lpstr>
      <vt:lpstr>Zoo example</vt:lpstr>
      <vt:lpstr>Zoo example</vt:lpstr>
      <vt:lpstr>Zoo example</vt:lpstr>
      <vt:lpstr>PowerPoint Presentation</vt:lpstr>
      <vt:lpstr>Zoo example</vt:lpstr>
      <vt:lpstr>Weka</vt:lpstr>
      <vt:lpstr>PowerPoint Presentation</vt:lpstr>
      <vt:lpstr>Common .arff* data format</vt:lpstr>
      <vt:lpstr>Weka demo</vt:lpstr>
      <vt:lpstr>Install Weka</vt:lpstr>
      <vt:lpstr>Open Weka app</vt:lpstr>
      <vt:lpstr>Explorer Interface</vt:lpstr>
      <vt:lpstr>Starts with Data Preprocessing; open file to load data</vt:lpstr>
      <vt:lpstr>Load restaurant.arff training data</vt:lpstr>
      <vt:lpstr>We can inspect/remove features</vt:lpstr>
      <vt:lpstr>Select classify then J48</vt:lpstr>
      <vt:lpstr>Adjust parameters &amp; training options; click start to train</vt:lpstr>
      <vt:lpstr>See the training results</vt:lpstr>
      <vt:lpstr>Compare results</vt:lpstr>
      <vt:lpstr>Weka vs. svm_light vs. …</vt:lpstr>
    </vt:vector>
  </TitlesOfParts>
  <Company>UMBC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471</cp:revision>
  <cp:lastPrinted>2018-04-30T19:41:01Z</cp:lastPrinted>
  <dcterms:created xsi:type="dcterms:W3CDTF">2009-11-25T19:59:32Z</dcterms:created>
  <dcterms:modified xsi:type="dcterms:W3CDTF">2018-05-02T19:11:32Z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