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8" r:id="rId2"/>
    <p:sldId id="268" r:id="rId3"/>
    <p:sldId id="269" r:id="rId4"/>
    <p:sldId id="336" r:id="rId5"/>
    <p:sldId id="337" r:id="rId6"/>
    <p:sldId id="257" r:id="rId7"/>
    <p:sldId id="270" r:id="rId8"/>
    <p:sldId id="339" r:id="rId9"/>
    <p:sldId id="340" r:id="rId10"/>
    <p:sldId id="344" r:id="rId11"/>
    <p:sldId id="341" r:id="rId12"/>
    <p:sldId id="342" r:id="rId13"/>
    <p:sldId id="343" r:id="rId1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50000" autoAdjust="0"/>
  </p:normalViewPr>
  <p:slideViewPr>
    <p:cSldViewPr showGuides="1">
      <p:cViewPr>
        <p:scale>
          <a:sx n="123" d="100"/>
          <a:sy n="123" d="100"/>
        </p:scale>
        <p:origin x="472" y="384"/>
      </p:cViewPr>
      <p:guideLst>
        <p:guide orient="horz" pos="2448"/>
        <p:guide pos="21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97CFE7-5624-9F4E-BCCE-AE73971EA30E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C6C47B-87AC-9248-B037-50DD5427F438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A872A6-651D-8A4D-8C9C-1B0AAEDA190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03EB65-A0BC-3040-869C-3B312080229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9B22F-BA61-410C-AAFE-E1A0C9401D3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s.waikato.ac.nz/ml/we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rbert_A._Sim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rvin_Minsky" TargetMode="External"/><Relationship Id="rId4" Type="http://schemas.openxmlformats.org/officeDocument/2006/relationships/hyperlink" Target="http://www.mli.gmu.edu/michalsk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erceptrons_(book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ikato.ac.nz/ml/wek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b="1" dirty="0"/>
              <a:t>Machine Learning overview</a:t>
            </a:r>
            <a:br>
              <a:rPr lang="en-US" b="1" dirty="0"/>
            </a:br>
            <a:r>
              <a:rPr lang="en-US" sz="3600" b="0" dirty="0">
                <a:ea typeface="ＭＳ Ｐゴシック" charset="0"/>
                <a:cs typeface="ＭＳ Ｐゴシック" charset="0"/>
              </a:rPr>
              <a:t>Chapter 18, 21</a:t>
            </a:r>
            <a:endParaRPr lang="en-US" sz="3600" b="0" dirty="0"/>
          </a:p>
        </p:txBody>
      </p:sp>
      <p:pic>
        <p:nvPicPr>
          <p:cNvPr id="6" name="Picture 5" descr="m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62" y="1981200"/>
            <a:ext cx="828127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76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2" descr="C:\Users\hays\Desktop\143 Computer Vision\slides\07\machine_learning_spectr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50688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Supervised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334000"/>
          </a:xfrm>
        </p:spPr>
        <p:txBody>
          <a:bodyPr>
            <a:noAutofit/>
          </a:bodyPr>
          <a:lstStyle/>
          <a:p>
            <a:r>
              <a:rPr lang="en-US" sz="3200" dirty="0"/>
              <a:t>G</a:t>
            </a:r>
            <a:r>
              <a:rPr lang="en-US" sz="3200" dirty="0">
                <a:solidFill>
                  <a:schemeClr val="tx1"/>
                </a:solidFill>
                <a:ea typeface="+mn-ea"/>
                <a:cs typeface="+mn-cs"/>
              </a:rPr>
              <a:t>iven training examples of inputs </a:t>
            </a:r>
            <a:r>
              <a:rPr lang="en-US" sz="3200" dirty="0">
                <a:ea typeface="+mn-ea"/>
                <a:cs typeface="+mn-cs"/>
              </a:rPr>
              <a:t>&amp;</a:t>
            </a:r>
            <a:r>
              <a:rPr lang="en-US" sz="32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chemeClr val="tx1"/>
                </a:solidFill>
                <a:ea typeface="+mn-ea"/>
                <a:cs typeface="+mn-cs"/>
              </a:rPr>
              <a:t>corres</a:t>
            </a:r>
            <a:r>
              <a:rPr lang="en-US" sz="3200" dirty="0">
                <a:solidFill>
                  <a:schemeClr val="tx1"/>
                </a:solidFill>
                <a:ea typeface="+mn-ea"/>
                <a:cs typeface="+mn-cs"/>
              </a:rPr>
              <a:t>-ponding outputs, produce “correct” outputs for new inputs</a:t>
            </a:r>
            <a:endParaRPr lang="en-US" sz="3200" dirty="0"/>
          </a:p>
          <a:p>
            <a:r>
              <a:rPr lang="en-US" sz="3200" dirty="0"/>
              <a:t>Two </a:t>
            </a:r>
            <a:r>
              <a:rPr lang="en-US" sz="3200" dirty="0" err="1"/>
              <a:t>imnportant</a:t>
            </a:r>
            <a:r>
              <a:rPr lang="en-US" sz="3200" dirty="0"/>
              <a:t> scenarios:</a:t>
            </a:r>
          </a:p>
          <a:p>
            <a:pPr lvl="1" indent="-330200"/>
            <a:r>
              <a:rPr lang="en-US" sz="2800" b="1" dirty="0"/>
              <a:t>Classification: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outputs </a:t>
            </a:r>
            <a:r>
              <a:rPr lang="en-US" sz="2800" dirty="0"/>
              <a:t>typically 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labels (</a:t>
            </a:r>
            <a:r>
              <a:rPr lang="en-US" sz="2800" dirty="0" err="1">
                <a:solidFill>
                  <a:schemeClr val="tx1"/>
                </a:solidFill>
                <a:ea typeface="+mn-ea"/>
                <a:cs typeface="+mn-cs"/>
              </a:rPr>
              <a:t>goodRisk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, </a:t>
            </a:r>
            <a:r>
              <a:rPr lang="en-US" sz="2800" dirty="0" err="1">
                <a:solidFill>
                  <a:schemeClr val="tx1"/>
                </a:solidFill>
                <a:ea typeface="+mn-ea"/>
                <a:cs typeface="+mn-cs"/>
              </a:rPr>
              <a:t>badRisk</a:t>
            </a:r>
            <a:r>
              <a:rPr lang="en-US" sz="2800" dirty="0"/>
              <a:t>); 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sz="2800" dirty="0"/>
              <a:t>l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earn a decision boundary that separates </a:t>
            </a:r>
            <a:r>
              <a:rPr lang="en-US" sz="2800" dirty="0"/>
              <a:t>classes</a:t>
            </a:r>
          </a:p>
          <a:p>
            <a:pPr lvl="1" indent="-330200"/>
            <a:r>
              <a:rPr lang="en-US" sz="2800" b="1" dirty="0"/>
              <a:t>Regression: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aka “curve fitting” or “function approximation.” Learn a continuous input-output mapping from (possibly noisy) </a:t>
            </a:r>
            <a:r>
              <a:rPr lang="en-US" sz="28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51805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Unsupervised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83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Given only </a:t>
            </a:r>
            <a:r>
              <a:rPr lang="en-US" sz="3200" i="1" dirty="0"/>
              <a:t>unlabeled</a:t>
            </a:r>
            <a:r>
              <a:rPr lang="en-US" sz="3200" dirty="0"/>
              <a:t> data as input, learn some sort of structure, e.g.:</a:t>
            </a:r>
          </a:p>
          <a:p>
            <a:pPr marL="457200" indent="-287338"/>
            <a:r>
              <a:rPr lang="en-US" sz="3200" dirty="0"/>
              <a:t>Clustering: group Facebook friends based on similarity of posts and friends</a:t>
            </a:r>
          </a:p>
          <a:p>
            <a:pPr marL="457200" indent="-287338"/>
            <a:r>
              <a:rPr lang="en-US" sz="3200" dirty="0"/>
              <a:t>Embeddings: Find sets of words whose meanings are related (e.g., doctor, hospital)</a:t>
            </a:r>
          </a:p>
          <a:p>
            <a:pPr marL="457200" indent="-287338"/>
            <a:r>
              <a:rPr lang="en-US" sz="3200" dirty="0"/>
              <a:t>Topic modelling: Induce N topics and words most common in documents about each</a:t>
            </a:r>
          </a:p>
          <a:p>
            <a:pPr marL="457200" indent="-287338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1062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Weka: Waikato Environment for Knowledge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Open source Java software for ML and datamining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http://</a:t>
            </a:r>
            <a:r>
              <a:rPr lang="en-US" sz="3200" dirty="0" err="1">
                <a:hlinkClick r:id="rId2"/>
              </a:rPr>
              <a:t>cs.waikato.ac.nz</a:t>
            </a:r>
            <a:r>
              <a:rPr lang="en-US" sz="3200" dirty="0">
                <a:hlinkClick r:id="rId2"/>
              </a:rPr>
              <a:t>/ml/weka/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 descr="Screen Shot 2016-04-24 at 11.44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80" y="2242772"/>
            <a:ext cx="7168553" cy="5079749"/>
          </a:xfrm>
          <a:prstGeom prst="rect">
            <a:avLst/>
          </a:prstGeom>
        </p:spPr>
      </p:pic>
      <p:pic>
        <p:nvPicPr>
          <p:cNvPr id="5" name="Picture 4" descr="Screen Shot 2016-04-24 at 11.48.5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3581400"/>
            <a:ext cx="3952125" cy="275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2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What is learning?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114800"/>
          </a:xfrm>
        </p:spPr>
        <p:txBody>
          <a:bodyPr/>
          <a:lstStyle/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denotes changes in a system that ... enable a system to do the same task more efficiently the next time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3"/>
              </a:rPr>
              <a:t>Herbert Simon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constructing or modifying representations of what is being experienced </a:t>
            </a:r>
            <a:br>
              <a:rPr lang="en-US" altLang="ja-JP" sz="3200" dirty="0">
                <a:ea typeface="ＭＳ Ｐゴシック" charset="0"/>
                <a:cs typeface="ＭＳ Ｐゴシック" charset="0"/>
              </a:rPr>
            </a:b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4"/>
              </a:rPr>
              <a:t>Ryszard Michalski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en-US" altLang="ja-JP" sz="3200" dirty="0">
                <a:ea typeface="ＭＳ Ｐゴシック" charset="0"/>
                <a:cs typeface="ＭＳ Ｐゴシック" charset="0"/>
              </a:rPr>
              <a:t>Learning is making useful changes in our minds </a:t>
            </a:r>
            <a:r>
              <a:rPr lang="en-US" altLang="ja-JP" sz="3200" dirty="0">
                <a:ea typeface="ＭＳ Ｐゴシック" charset="0"/>
                <a:cs typeface="Calibri"/>
              </a:rPr>
              <a:t>– </a:t>
            </a:r>
            <a:r>
              <a:rPr lang="en-US" altLang="ja-JP" sz="3200" dirty="0">
                <a:ea typeface="ＭＳ Ｐゴシック" charset="0"/>
                <a:cs typeface="ＭＳ Ｐゴシック" charset="0"/>
                <a:hlinkClick r:id="rId5"/>
              </a:rPr>
              <a:t>Marvin Minsky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Why study learning?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77200" cy="5410200"/>
          </a:xfrm>
        </p:spPr>
        <p:txBody>
          <a:bodyPr/>
          <a:lstStyle/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Understand and improve efficiency of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human learning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Use to improve methods for teaching and tutoring people (e.g., better computer-aided instruction)</a:t>
            </a:r>
          </a:p>
          <a:p>
            <a:pPr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Discover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new things or structure previously unknown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Examples: data mining, scientific discovery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Fill in skeletal or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incomplete specifications in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 domain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Large, complex systems can’t be completely built by hand &amp; require dynamic updating to incorporate new information</a:t>
            </a:r>
          </a:p>
          <a:p>
            <a:pPr marL="457200" lvl="1" indent="-228600">
              <a:defRPr/>
            </a:pPr>
            <a:r>
              <a:rPr lang="en-US" sz="2400" dirty="0">
                <a:ea typeface="ＭＳ Ｐゴシック" charset="0"/>
              </a:rPr>
              <a:t>Learning new characteristics expands the domain or expertise and lessens the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sz="2400" dirty="0">
                <a:ea typeface="ＭＳ Ｐゴシック" charset="0"/>
              </a:rPr>
              <a:t>brittleness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sz="2400" dirty="0">
                <a:ea typeface="ＭＳ Ｐゴシック" charset="0"/>
              </a:rPr>
              <a:t> of the system </a:t>
            </a:r>
          </a:p>
          <a:p>
            <a:pPr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Build agents that can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adapt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to users, other agents, and their environment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AI &amp; Learning Today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71500" y="1524000"/>
            <a:ext cx="8001000" cy="4114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Neural network learning was popular in 50s and 60s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Marvin Minsky did neural networks for his dissertation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Replaced in 60s &amp; 70s with paradigm based on manually encoding and using symbolic knowledge</a:t>
            </a:r>
          </a:p>
          <a:p>
            <a:pPr marL="339725" lvl="1" indent="0">
              <a:buNone/>
            </a:pPr>
            <a:r>
              <a:rPr lang="en-US" sz="2400" dirty="0" err="1">
                <a:ea typeface="ＭＳ Ｐゴシック" charset="0"/>
                <a:cs typeface="ＭＳ Ｐゴシック" charset="0"/>
              </a:rPr>
              <a:t>cf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cs typeface="ＭＳ Ｐゴシック" charset="0"/>
                <a:hlinkClick r:id="rId2"/>
              </a:rPr>
              <a:t>Perceptrons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Minsky &amp;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Papet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book showing limitations of the perceptron model of neural networks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the 90s, more data and the Web drove interest in new statistical machine learning (ML) techniques and new data mining applications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Today, ML techniques &amp; big data play an important role almost all successful intelligent systems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Machine Leaning Successes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Games: chess, go, poker, …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Sentiment analysis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Spam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Machine translation,  spoken language understanding, named entity detection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Autonomous vehicles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Motion recognition (Microsoft X-Box)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Understanding digital images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Recommender systems (Netflix, Amazon)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Credit card fraud detection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general model of learning agents </a:t>
            </a:r>
          </a:p>
        </p:txBody>
      </p:sp>
      <p:pic>
        <p:nvPicPr>
          <p:cNvPr id="23554" name="Picture 5" descr="learning-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3152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Many paradigms for machine learning</a:t>
            </a:r>
          </a:p>
        </p:txBody>
      </p:sp>
      <p:sp>
        <p:nvSpPr>
          <p:cNvPr id="2560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Rote learning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 1-1 mapping from inputs to stored </a:t>
            </a:r>
            <a:r>
              <a:rPr lang="en-US" sz="2500" dirty="0" err="1">
                <a:ea typeface="ＭＳ Ｐゴシック" charset="0"/>
                <a:cs typeface="ＭＳ Ｐゴシック" charset="0"/>
              </a:rPr>
              <a:t>representa-tion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, l</a:t>
            </a:r>
            <a:r>
              <a:rPr lang="en-US" altLang="ja-JP" sz="2500" dirty="0">
                <a:ea typeface="ＭＳ Ｐゴシック" charset="0"/>
                <a:cs typeface="ＭＳ Ｐゴシック" charset="0"/>
              </a:rPr>
              <a:t>earning by memorization, association-based storage &amp; retrieval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Induction: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 Use specific examples to reach general conclusions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Clustering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500" dirty="0">
                <a:ea typeface="ＭＳ Ｐゴシック" charset="0"/>
                <a:cs typeface="Calibri"/>
              </a:rPr>
              <a:t> Unsupervised discovery of natural groups in data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Analogy: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Find correspondence between different </a:t>
            </a:r>
            <a:r>
              <a:rPr lang="en-US" sz="2500" dirty="0" err="1">
                <a:ea typeface="ＭＳ Ｐゴシック" charset="0"/>
                <a:cs typeface="ＭＳ Ｐゴシック" charset="0"/>
              </a:rPr>
              <a:t>representa-tions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Discovery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: Unsupervised, specific goal not given 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Genetic algorithms:</a:t>
            </a:r>
            <a:r>
              <a:rPr lang="en-US" sz="2500" dirty="0">
                <a:ea typeface="ＭＳ Ｐゴシック" charset="0"/>
                <a:cs typeface="Calibri"/>
              </a:rPr>
              <a:t> </a:t>
            </a:r>
            <a:r>
              <a:rPr lang="en-US" altLang="ja-JP" sz="2500" i="1" dirty="0">
                <a:ea typeface="ＭＳ Ｐゴシック" charset="0"/>
                <a:cs typeface="Calibri"/>
              </a:rPr>
              <a:t>Evolutionary</a:t>
            </a:r>
            <a:r>
              <a:rPr lang="en-US" altLang="ja-JP" sz="2500" dirty="0">
                <a:ea typeface="ＭＳ Ｐゴシック" charset="0"/>
                <a:cs typeface="Calibri"/>
              </a:rPr>
              <a:t> search techniques, based on an analogy to </a:t>
            </a:r>
            <a:r>
              <a:rPr lang="en-US" altLang="ja-JP" sz="2500" i="1" dirty="0">
                <a:ea typeface="ＭＳ Ｐゴシック" charset="0"/>
                <a:cs typeface="Calibri"/>
              </a:rPr>
              <a:t>survival of the fittest</a:t>
            </a:r>
          </a:p>
          <a:p>
            <a:r>
              <a:rPr lang="en-US" sz="2500" b="1" dirty="0">
                <a:ea typeface="ＭＳ Ｐゴシック" charset="0"/>
                <a:cs typeface="ＭＳ Ｐゴシック" charset="0"/>
              </a:rPr>
              <a:t>Reinforcement </a:t>
            </a:r>
            <a:r>
              <a:rPr lang="en-US" sz="2500" dirty="0">
                <a:ea typeface="ＭＳ Ｐゴシック" charset="0"/>
                <a:cs typeface="Calibri"/>
              </a:rPr>
              <a:t>–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cs typeface="ＭＳ Ｐゴシック" charset="0"/>
              </a:rPr>
              <a:t>Feedback (positive or negative reward) given at the end of a sequence of steps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What we will and won’t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257800"/>
          </a:xfrm>
        </p:spPr>
        <p:txBody>
          <a:bodyPr>
            <a:noAutofit/>
          </a:bodyPr>
          <a:lstStyle/>
          <a:p>
            <a:r>
              <a:rPr lang="en-US" sz="3200" dirty="0"/>
              <a:t>We’ll look at a few popular machine learning problems and algorithms</a:t>
            </a:r>
          </a:p>
          <a:p>
            <a:pPr lvl="1"/>
            <a:r>
              <a:rPr lang="en-US" sz="2800" dirty="0"/>
              <a:t>Take CMSC 478/678 Machine Leaning for more</a:t>
            </a:r>
          </a:p>
          <a:p>
            <a:pPr lvl="1"/>
            <a:r>
              <a:rPr lang="en-US" sz="2800" dirty="0"/>
              <a:t>Use online resources &amp; experiment on your own</a:t>
            </a:r>
          </a:p>
          <a:p>
            <a:r>
              <a:rPr lang="en-US" sz="3200" dirty="0"/>
              <a:t>We’ll focus on when/how to use techniques and only touch on how/why they work</a:t>
            </a:r>
          </a:p>
          <a:p>
            <a:r>
              <a:rPr lang="en-US" sz="3200" dirty="0"/>
              <a:t>We’ll cover basic methodology and evaluation</a:t>
            </a:r>
          </a:p>
          <a:p>
            <a:r>
              <a:rPr lang="en-US" sz="3200" dirty="0"/>
              <a:t>We’ll use </a:t>
            </a:r>
            <a:r>
              <a:rPr lang="en-US" sz="3200" dirty="0">
                <a:hlinkClick r:id="rId2"/>
              </a:rPr>
              <a:t>Weka</a:t>
            </a:r>
            <a:r>
              <a:rPr lang="en-US" sz="3200" dirty="0"/>
              <a:t> platform for examples &amp; demos </a:t>
            </a:r>
          </a:p>
          <a:p>
            <a:pPr lvl="1"/>
            <a:r>
              <a:rPr lang="en-US" sz="2800" dirty="0"/>
              <a:t>Great for exploration and learning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2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Types of learning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412152" cy="5440362"/>
          </a:xfrm>
        </p:spPr>
        <p:txBody>
          <a:bodyPr>
            <a:noAutofit/>
          </a:bodyPr>
          <a:lstStyle/>
          <a:p>
            <a:r>
              <a:rPr lang="en-US" sz="2800" b="1" dirty="0"/>
              <a:t>Supervised</a:t>
            </a:r>
            <a:r>
              <a:rPr lang="en-US" sz="2800" dirty="0"/>
              <a:t>: learn from training examples</a:t>
            </a:r>
          </a:p>
          <a:p>
            <a:pPr lvl="1"/>
            <a:r>
              <a:rPr lang="en-US" sz="2400" dirty="0"/>
              <a:t>Regression</a:t>
            </a:r>
          </a:p>
          <a:p>
            <a:pPr lvl="1"/>
            <a:r>
              <a:rPr lang="en-US" sz="2400" dirty="0"/>
              <a:t>Classification: Decision Trees, SVM</a:t>
            </a:r>
          </a:p>
          <a:p>
            <a:r>
              <a:rPr lang="en-US" sz="2800" b="1" dirty="0"/>
              <a:t>Unsupervised</a:t>
            </a:r>
            <a:r>
              <a:rPr lang="en-US" sz="2800" dirty="0"/>
              <a:t>: learn w/o training examples</a:t>
            </a:r>
          </a:p>
          <a:p>
            <a:pPr lvl="1"/>
            <a:r>
              <a:rPr lang="en-US" sz="2400" dirty="0"/>
              <a:t>Clustering</a:t>
            </a:r>
          </a:p>
          <a:p>
            <a:pPr lvl="1"/>
            <a:r>
              <a:rPr lang="en-US" sz="2400" dirty="0"/>
              <a:t>Dimensionality reduction </a:t>
            </a:r>
          </a:p>
          <a:p>
            <a:r>
              <a:rPr lang="en-US" sz="2800" b="1" dirty="0"/>
              <a:t>Reinforcement learning: </a:t>
            </a:r>
            <a:r>
              <a:rPr lang="en-US" sz="2800" dirty="0"/>
              <a:t>improve performance using feedback from actions taken</a:t>
            </a:r>
            <a:endParaRPr lang="en-US" sz="2800" b="1" dirty="0"/>
          </a:p>
          <a:p>
            <a:r>
              <a:rPr lang="en-US" sz="2800" dirty="0"/>
              <a:t>Lots more we won’t cover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Hidden </a:t>
            </a:r>
            <a:r>
              <a:rPr lang="en-US" sz="2400" dirty="0" err="1"/>
              <a:t>Marrkov</a:t>
            </a:r>
            <a:r>
              <a:rPr lang="en-US" sz="2400" dirty="0"/>
              <a:t> models, Learning to rank, Semi-supervised learning, Active learning …</a:t>
            </a:r>
          </a:p>
        </p:txBody>
      </p:sp>
    </p:spTree>
    <p:extLst>
      <p:ext uri="{BB962C8B-B14F-4D97-AF65-F5344CB8AC3E}">
        <p14:creationId xmlns:p14="http://schemas.microsoft.com/office/powerpoint/2010/main" val="5297399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20722</TotalTime>
  <Words>670</Words>
  <Application>Microsoft Macintosh PowerPoint</Application>
  <PresentationFormat>On-screen Show (4:3)</PresentationFormat>
  <Paragraphs>80</Paragraphs>
  <Slides>13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Calibri</vt:lpstr>
      <vt:lpstr>Times New Roman</vt:lpstr>
      <vt:lpstr>Blank Presentation</vt:lpstr>
      <vt:lpstr>Machine Learning overview Chapter 18, 21</vt:lpstr>
      <vt:lpstr>What is learning?</vt:lpstr>
      <vt:lpstr>Why study learning?</vt:lpstr>
      <vt:lpstr>AI &amp; Learning Today</vt:lpstr>
      <vt:lpstr>Machine Leaning Successes</vt:lpstr>
      <vt:lpstr>A general model of learning agents </vt:lpstr>
      <vt:lpstr>Many paradigms for machine learning</vt:lpstr>
      <vt:lpstr>What we will and won’t cover</vt:lpstr>
      <vt:lpstr>Types of learning problems</vt:lpstr>
      <vt:lpstr>PowerPoint Presentation</vt:lpstr>
      <vt:lpstr>Supervised learning</vt:lpstr>
      <vt:lpstr>Unsupervised Learning</vt:lpstr>
      <vt:lpstr>Weka: Waikato Environment for Knowledge Analysis</vt:lpstr>
    </vt:vector>
  </TitlesOfParts>
  <Company>UMBC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430</cp:revision>
  <cp:lastPrinted>2012-11-28T20:50:13Z</cp:lastPrinted>
  <dcterms:created xsi:type="dcterms:W3CDTF">2009-11-25T19:59:32Z</dcterms:created>
  <dcterms:modified xsi:type="dcterms:W3CDTF">2018-04-30T18:28:16Z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