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77"/>
  </p:notesMasterIdLst>
  <p:handoutMasterIdLst>
    <p:handoutMasterId r:id="rId78"/>
  </p:handoutMasterIdLst>
  <p:sldIdLst>
    <p:sldId id="256" r:id="rId3"/>
    <p:sldId id="300" r:id="rId4"/>
    <p:sldId id="358" r:id="rId5"/>
    <p:sldId id="356" r:id="rId6"/>
    <p:sldId id="360" r:id="rId7"/>
    <p:sldId id="359" r:id="rId8"/>
    <p:sldId id="258" r:id="rId9"/>
    <p:sldId id="259" r:id="rId10"/>
    <p:sldId id="257" r:id="rId11"/>
    <p:sldId id="272" r:id="rId12"/>
    <p:sldId id="338" r:id="rId13"/>
    <p:sldId id="353" r:id="rId14"/>
    <p:sldId id="354" r:id="rId15"/>
    <p:sldId id="355" r:id="rId16"/>
    <p:sldId id="260" r:id="rId17"/>
    <p:sldId id="339" r:id="rId18"/>
    <p:sldId id="317" r:id="rId19"/>
    <p:sldId id="301" r:id="rId20"/>
    <p:sldId id="304" r:id="rId21"/>
    <p:sldId id="261" r:id="rId22"/>
    <p:sldId id="263" r:id="rId23"/>
    <p:sldId id="305" r:id="rId24"/>
    <p:sldId id="264" r:id="rId25"/>
    <p:sldId id="365" r:id="rId26"/>
    <p:sldId id="266" r:id="rId27"/>
    <p:sldId id="275" r:id="rId28"/>
    <p:sldId id="277" r:id="rId29"/>
    <p:sldId id="278" r:id="rId30"/>
    <p:sldId id="285" r:id="rId31"/>
    <p:sldId id="279" r:id="rId32"/>
    <p:sldId id="334" r:id="rId33"/>
    <p:sldId id="333" r:id="rId34"/>
    <p:sldId id="281" r:id="rId35"/>
    <p:sldId id="336" r:id="rId36"/>
    <p:sldId id="335" r:id="rId37"/>
    <p:sldId id="280" r:id="rId38"/>
    <p:sldId id="284" r:id="rId39"/>
    <p:sldId id="337" r:id="rId40"/>
    <p:sldId id="267" r:id="rId41"/>
    <p:sldId id="287" r:id="rId42"/>
    <p:sldId id="289" r:id="rId43"/>
    <p:sldId id="341" r:id="rId44"/>
    <p:sldId id="322" r:id="rId45"/>
    <p:sldId id="321" r:id="rId46"/>
    <p:sldId id="288" r:id="rId47"/>
    <p:sldId id="295" r:id="rId48"/>
    <p:sldId id="362" r:id="rId49"/>
    <p:sldId id="297" r:id="rId50"/>
    <p:sldId id="296" r:id="rId51"/>
    <p:sldId id="302" r:id="rId52"/>
    <p:sldId id="306" r:id="rId53"/>
    <p:sldId id="307" r:id="rId54"/>
    <p:sldId id="308" r:id="rId55"/>
    <p:sldId id="323" r:id="rId56"/>
    <p:sldId id="324" r:id="rId57"/>
    <p:sldId id="325" r:id="rId58"/>
    <p:sldId id="326" r:id="rId59"/>
    <p:sldId id="329" r:id="rId60"/>
    <p:sldId id="331" r:id="rId61"/>
    <p:sldId id="332" r:id="rId62"/>
    <p:sldId id="327" r:id="rId63"/>
    <p:sldId id="364" r:id="rId64"/>
    <p:sldId id="328" r:id="rId65"/>
    <p:sldId id="342" r:id="rId66"/>
    <p:sldId id="343" r:id="rId67"/>
    <p:sldId id="345" r:id="rId68"/>
    <p:sldId id="344" r:id="rId69"/>
    <p:sldId id="346" r:id="rId70"/>
    <p:sldId id="347" r:id="rId71"/>
    <p:sldId id="348" r:id="rId72"/>
    <p:sldId id="349" r:id="rId73"/>
    <p:sldId id="350" r:id="rId74"/>
    <p:sldId id="351" r:id="rId75"/>
    <p:sldId id="352" r:id="rId76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0099"/>
    <a:srgbClr val="D60093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4" autoAdjust="0"/>
    <p:restoredTop sz="91282"/>
  </p:normalViewPr>
  <p:slideViewPr>
    <p:cSldViewPr showGuides="1">
      <p:cViewPr varScale="1">
        <p:scale>
          <a:sx n="120" d="100"/>
          <a:sy n="120" d="100"/>
        </p:scale>
        <p:origin x="912" y="176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8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DCCE89E7-AEDE-334F-A466-906A348559B6}" type="slidenum">
              <a:rPr lang="en-US">
                <a:latin typeface="Calibri" charset="0"/>
              </a:rPr>
              <a:pPr>
                <a:defRPr/>
              </a:pPr>
              <a:t>‹#›</a:t>
            </a:fld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47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41338"/>
            <a:ext cx="3681413" cy="2760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fld id="{B4982A2B-807D-BF46-BBC5-3CC878266B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68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46424D-8099-B646-A3F8-666FB2D627FE}" type="slidenum">
              <a:rPr lang="en-US" sz="1300">
                <a:latin typeface="Calibri" charset="0"/>
              </a:rPr>
              <a:pPr/>
              <a:t>1</a:t>
            </a:fld>
            <a:endParaRPr lang="en-US" sz="1300" dirty="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88DC6-EB14-8A4B-A907-BD553F2FD7BB}" type="slidenum">
              <a:rPr lang="en-US" sz="1300">
                <a:latin typeface="Calibri" charset="0"/>
              </a:rPr>
              <a:pPr/>
              <a:t>10</a:t>
            </a:fld>
            <a:endParaRPr lang="en-US" sz="1300" dirty="0">
              <a:latin typeface="Calibri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5E256E-BD0D-884A-B590-57DF9A25576D}" type="slidenum">
              <a:rPr lang="en-US" sz="1300">
                <a:latin typeface="Calibri" charset="0"/>
              </a:rPr>
              <a:pPr/>
              <a:t>12</a:t>
            </a:fld>
            <a:endParaRPr lang="en-US" sz="1300" dirty="0">
              <a:latin typeface="Calibri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0AB69-3E77-8F48-83BC-1533CD2A43F0}" type="slidenum">
              <a:rPr lang="en-US" sz="1300">
                <a:latin typeface="Calibri" charset="0"/>
              </a:rPr>
              <a:pPr/>
              <a:t>13</a:t>
            </a:fld>
            <a:endParaRPr lang="en-US" sz="1300" dirty="0">
              <a:latin typeface="Calibri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9B6E0F-C106-5149-BA01-5C2E2786F416}" type="slidenum">
              <a:rPr lang="en-US" sz="1300">
                <a:latin typeface="Calibri" charset="0"/>
              </a:rPr>
              <a:pPr/>
              <a:t>14</a:t>
            </a:fld>
            <a:endParaRPr lang="en-US" sz="1300" dirty="0">
              <a:latin typeface="Calibri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BEF241-1333-434A-BB51-D9F1F2C9D99E}" type="slidenum">
              <a:rPr lang="en-US" sz="1300">
                <a:latin typeface="Calibri" charset="0"/>
              </a:rPr>
              <a:pPr/>
              <a:t>15</a:t>
            </a:fld>
            <a:endParaRPr lang="en-US" sz="1300" dirty="0">
              <a:latin typeface="Calibri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110F44-B323-BF43-B933-DD18BA190A76}" type="slidenum">
              <a:rPr lang="en-US" sz="1300">
                <a:latin typeface="Calibri" charset="0"/>
              </a:rPr>
              <a:pPr/>
              <a:t>16</a:t>
            </a:fld>
            <a:endParaRPr lang="en-US" sz="1300" dirty="0">
              <a:latin typeface="Calibri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B09C6C-C10E-DB47-AE39-C52F8FFABD9F}" type="slidenum">
              <a:rPr lang="en-US" sz="1300">
                <a:latin typeface="Calibri" charset="0"/>
              </a:rPr>
              <a:pPr/>
              <a:t>17</a:t>
            </a:fld>
            <a:endParaRPr lang="en-US" sz="1300" dirty="0">
              <a:latin typeface="Calibri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7688"/>
            <a:ext cx="3659188" cy="274478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1912" cy="32924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BC1765-E8F3-254B-9562-EF950893176B}" type="slidenum">
              <a:rPr lang="en-US" sz="1300">
                <a:latin typeface="Calibri" charset="0"/>
              </a:rPr>
              <a:pPr/>
              <a:t>18</a:t>
            </a:fld>
            <a:endParaRPr lang="en-US" sz="1300" dirty="0">
              <a:latin typeface="Calibri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4466F1-2EA5-604C-89E6-FC007FF582CA}" type="slidenum">
              <a:rPr lang="en-US" sz="1300">
                <a:latin typeface="Calibri" charset="0"/>
              </a:rPr>
              <a:pPr/>
              <a:t>19</a:t>
            </a:fld>
            <a:endParaRPr lang="en-US" sz="1300" dirty="0">
              <a:latin typeface="Calibri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B645BB-6780-D947-B8E4-6682906B8696}" type="slidenum">
              <a:rPr lang="en-US" sz="1300">
                <a:latin typeface="Calibri" charset="0"/>
              </a:rPr>
              <a:pPr/>
              <a:t>20</a:t>
            </a:fld>
            <a:endParaRPr lang="en-US" sz="1300" dirty="0">
              <a:latin typeface="Calibri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95D5EA-21DB-5044-8295-D35464A6F79F}" type="slidenum">
              <a:rPr lang="en-US" sz="1300">
                <a:latin typeface="Calibri" charset="0"/>
              </a:rPr>
              <a:pPr/>
              <a:t>2</a:t>
            </a:fld>
            <a:endParaRPr lang="en-US" sz="1300" dirty="0">
              <a:latin typeface="Calibri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6D4C1A-2CAC-CE4F-836F-E47F0EBBB454}" type="slidenum">
              <a:rPr lang="en-US" sz="1300">
                <a:latin typeface="Calibri" charset="0"/>
              </a:rPr>
              <a:pPr/>
              <a:t>21</a:t>
            </a:fld>
            <a:endParaRPr lang="en-US" sz="1300" dirty="0">
              <a:latin typeface="Calibri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C27AEE-28D2-6E41-B03D-459C04E85DDC}" type="slidenum">
              <a:rPr lang="en-US" sz="1300">
                <a:latin typeface="Calibri" charset="0"/>
              </a:rPr>
              <a:pPr/>
              <a:t>22</a:t>
            </a:fld>
            <a:endParaRPr lang="en-US" sz="1300" dirty="0">
              <a:latin typeface="Calibri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9702F5-60F3-4B4F-A8A8-4F69F251032A}" type="slidenum">
              <a:rPr lang="en-US" sz="1300">
                <a:latin typeface="Calibri" charset="0"/>
              </a:rPr>
              <a:pPr/>
              <a:t>23</a:t>
            </a:fld>
            <a:endParaRPr lang="en-US" sz="1300" dirty="0">
              <a:latin typeface="Calibri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BECEDD-2692-0E4E-AC56-51A985344E26}" type="slidenum">
              <a:rPr lang="en-US" sz="1300">
                <a:latin typeface="Calibri" charset="0"/>
              </a:rPr>
              <a:pPr/>
              <a:t>25</a:t>
            </a:fld>
            <a:endParaRPr lang="en-US" sz="1300" dirty="0">
              <a:latin typeface="Calibri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A1E733-4A02-9E49-8499-FB868AC9D0B8}" type="slidenum">
              <a:rPr lang="en-US" sz="1300">
                <a:latin typeface="Calibri" charset="0"/>
              </a:rPr>
              <a:pPr/>
              <a:t>26</a:t>
            </a:fld>
            <a:endParaRPr lang="en-US" sz="1300" dirty="0">
              <a:latin typeface="Calibri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B653F-8143-3D44-A79B-21733CBB9BED}" type="slidenum">
              <a:rPr lang="en-US" sz="1300">
                <a:latin typeface="Calibri" charset="0"/>
              </a:rPr>
              <a:pPr/>
              <a:t>27</a:t>
            </a:fld>
            <a:endParaRPr lang="en-US" sz="1300" dirty="0"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E77F26-78E8-FF4A-8842-7D7614783CDA}" type="slidenum">
              <a:rPr lang="en-US" sz="1300">
                <a:latin typeface="Calibri" charset="0"/>
              </a:rPr>
              <a:pPr/>
              <a:t>28</a:t>
            </a:fld>
            <a:endParaRPr lang="en-US" sz="1300" dirty="0">
              <a:latin typeface="Calibri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A56497-13D3-324C-8FD6-06C8CDE1A9A6}" type="slidenum">
              <a:rPr lang="en-US" sz="1300">
                <a:latin typeface="Calibri" charset="0"/>
              </a:rPr>
              <a:pPr/>
              <a:t>29</a:t>
            </a:fld>
            <a:endParaRPr lang="en-US" sz="1300" dirty="0">
              <a:latin typeface="Calibri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225E8A-A6FB-3F40-BF23-3125C389171B}" type="slidenum">
              <a:rPr lang="en-US" sz="1300">
                <a:latin typeface="Calibri" charset="0"/>
              </a:rPr>
              <a:pPr/>
              <a:t>30</a:t>
            </a:fld>
            <a:endParaRPr lang="en-US" sz="1300" dirty="0">
              <a:latin typeface="Calibri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F2D857-93E0-3F46-BE30-A7D108F9A1EE}" type="slidenum">
              <a:rPr lang="en-US" sz="1300">
                <a:latin typeface="Calibri" charset="0"/>
              </a:rPr>
              <a:pPr/>
              <a:t>31</a:t>
            </a:fld>
            <a:endParaRPr lang="en-US" sz="1300" dirty="0">
              <a:latin typeface="Calibri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67F101-6B2B-DA41-9B45-4C34D74CABBE}" type="slidenum">
              <a:rPr lang="en-US" sz="1300">
                <a:latin typeface="Calibri" charset="0"/>
              </a:rPr>
              <a:pPr/>
              <a:t>3</a:t>
            </a:fld>
            <a:endParaRPr lang="en-US" sz="1300" dirty="0">
              <a:latin typeface="Calibri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1C149E-8E65-B745-8572-47220640BB90}" type="slidenum">
              <a:rPr lang="en-US" sz="1300">
                <a:latin typeface="Calibri" charset="0"/>
              </a:rPr>
              <a:pPr/>
              <a:t>32</a:t>
            </a:fld>
            <a:endParaRPr lang="en-US" sz="1300" dirty="0">
              <a:latin typeface="Calibri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057112-046A-BC42-A146-E8173A16B61B}" type="slidenum">
              <a:rPr lang="en-US" sz="1300">
                <a:latin typeface="Calibri" charset="0"/>
              </a:rPr>
              <a:pPr/>
              <a:t>33</a:t>
            </a:fld>
            <a:endParaRPr lang="en-US" sz="1300" dirty="0">
              <a:latin typeface="Calibri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508904-69F6-654C-A4D9-85B9679E8ABF}" type="slidenum">
              <a:rPr lang="en-US" sz="1300">
                <a:latin typeface="Calibri" charset="0"/>
              </a:rPr>
              <a:pPr/>
              <a:t>34</a:t>
            </a:fld>
            <a:endParaRPr lang="en-US" sz="1300" dirty="0">
              <a:latin typeface="Calibri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C76462-09CB-BC4A-928C-FF9DE236CE5B}" type="slidenum">
              <a:rPr lang="en-US" sz="1300">
                <a:latin typeface="Calibri" charset="0"/>
              </a:rPr>
              <a:pPr/>
              <a:t>35</a:t>
            </a:fld>
            <a:endParaRPr lang="en-US" sz="1300" dirty="0">
              <a:latin typeface="Calibri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DFEC31-76AF-394A-82B1-B9164B6F8A3D}" type="slidenum">
              <a:rPr lang="en-US" sz="1300">
                <a:latin typeface="Calibri" charset="0"/>
              </a:rPr>
              <a:pPr/>
              <a:t>36</a:t>
            </a:fld>
            <a:endParaRPr lang="en-US" sz="1300" dirty="0">
              <a:latin typeface="Calibri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59687-F6B0-9E47-A778-2E9A5966B563}" type="slidenum">
              <a:rPr lang="en-US" sz="1300">
                <a:latin typeface="Calibri" charset="0"/>
              </a:rPr>
              <a:pPr/>
              <a:t>37</a:t>
            </a:fld>
            <a:endParaRPr lang="en-US" sz="1300" dirty="0">
              <a:latin typeface="Calibri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67AA1D-E8B0-D94D-9E35-81110A0DA41C}" type="slidenum">
              <a:rPr lang="en-US" sz="1300">
                <a:latin typeface="Calibri" charset="0"/>
              </a:rPr>
              <a:pPr/>
              <a:t>38</a:t>
            </a:fld>
            <a:endParaRPr lang="en-US" sz="1300" dirty="0">
              <a:latin typeface="Calibri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694537-5A50-7044-A963-3404727DCD8C}" type="slidenum">
              <a:rPr lang="en-US" sz="1300">
                <a:latin typeface="Calibri" charset="0"/>
              </a:rPr>
              <a:pPr/>
              <a:t>39</a:t>
            </a:fld>
            <a:endParaRPr lang="en-US" sz="1300" dirty="0">
              <a:latin typeface="Calibri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645A45-2A5A-964B-9172-BBE1AF18D099}" type="slidenum">
              <a:rPr lang="en-US" sz="1300">
                <a:latin typeface="Calibri" charset="0"/>
              </a:rPr>
              <a:pPr/>
              <a:t>40</a:t>
            </a:fld>
            <a:endParaRPr lang="en-US" sz="1300" dirty="0">
              <a:latin typeface="Calibri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3A401B-7F8C-2D4B-A35F-1D2A465FD062}" type="slidenum">
              <a:rPr lang="en-US" sz="1300">
                <a:latin typeface="Calibri" charset="0"/>
              </a:rPr>
              <a:pPr/>
              <a:t>41</a:t>
            </a:fld>
            <a:endParaRPr lang="en-US" sz="1300" dirty="0">
              <a:latin typeface="Calibri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1D765A-83BC-E646-8994-8879F217EFAE}" type="slidenum">
              <a:rPr lang="en-US" sz="1300">
                <a:latin typeface="Calibri" charset="0"/>
              </a:rPr>
              <a:pPr/>
              <a:t>4</a:t>
            </a:fld>
            <a:endParaRPr lang="en-US" sz="1300" dirty="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22A92E-4629-3F4A-A9C4-F11B6DB59A9B}" type="slidenum">
              <a:rPr lang="en-US" sz="1300">
                <a:latin typeface="Calibri" charset="0"/>
              </a:rPr>
              <a:pPr/>
              <a:t>43</a:t>
            </a:fld>
            <a:endParaRPr lang="en-US" sz="1300" dirty="0">
              <a:latin typeface="Calibri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8A25B2-2C8D-4B47-BF5A-F454A7191AED}" type="slidenum">
              <a:rPr lang="en-US" sz="1300">
                <a:latin typeface="Calibri" charset="0"/>
              </a:rPr>
              <a:pPr/>
              <a:t>44</a:t>
            </a:fld>
            <a:endParaRPr lang="en-US" sz="1300" dirty="0">
              <a:latin typeface="Calibri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BDDA8F-FAA7-8A4F-8FDB-DC1F9CA01A08}" type="slidenum">
              <a:rPr lang="en-US" sz="1300">
                <a:latin typeface="Calibri" charset="0"/>
              </a:rPr>
              <a:pPr/>
              <a:t>45</a:t>
            </a:fld>
            <a:endParaRPr lang="en-US" sz="1300" dirty="0">
              <a:latin typeface="Calibri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91FF06-CBCC-4445-B3DE-24BC57B09967}" type="slidenum">
              <a:rPr lang="en-US" sz="1300">
                <a:latin typeface="Calibri" charset="0"/>
              </a:rPr>
              <a:pPr/>
              <a:t>46</a:t>
            </a:fld>
            <a:endParaRPr lang="en-US" sz="1300" dirty="0">
              <a:latin typeface="Calibri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9F2BD0-B351-B046-BC4F-0B9A25B9C837}" type="slidenum">
              <a:rPr lang="en-US" sz="1300">
                <a:latin typeface="Calibri" charset="0"/>
              </a:rPr>
              <a:pPr/>
              <a:t>47</a:t>
            </a:fld>
            <a:endParaRPr lang="en-US" sz="1300" dirty="0">
              <a:latin typeface="Calibri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F52109-E25C-5C40-9C42-60B3555F2695}" type="slidenum">
              <a:rPr lang="en-US" sz="1300">
                <a:latin typeface="Calibri" charset="0"/>
              </a:rPr>
              <a:pPr/>
              <a:t>48</a:t>
            </a:fld>
            <a:endParaRPr lang="en-US" sz="1300" dirty="0">
              <a:latin typeface="Calibri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7E3681-0753-6949-AC5F-3121B16ACA91}" type="slidenum">
              <a:rPr lang="en-US" sz="1300">
                <a:latin typeface="Calibri" charset="0"/>
              </a:rPr>
              <a:pPr/>
              <a:t>49</a:t>
            </a:fld>
            <a:endParaRPr lang="en-US" sz="1300" dirty="0">
              <a:latin typeface="Calibri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CF3D51-8606-624F-BE14-288DB8B3E808}" type="slidenum">
              <a:rPr lang="en-US" sz="1300">
                <a:latin typeface="Calibri" charset="0"/>
              </a:rPr>
              <a:pPr/>
              <a:t>50</a:t>
            </a:fld>
            <a:endParaRPr lang="en-US" sz="1300" dirty="0">
              <a:latin typeface="Calibri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B4DFDA-5165-A546-99CD-8110940155DD}" type="slidenum">
              <a:rPr lang="en-US" sz="1300">
                <a:latin typeface="Calibri" charset="0"/>
              </a:rPr>
              <a:pPr/>
              <a:t>51</a:t>
            </a:fld>
            <a:endParaRPr lang="en-US" sz="1300" dirty="0">
              <a:latin typeface="Calibri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77F80A-4264-D64D-8462-970BB7D82E98}" type="slidenum">
              <a:rPr lang="en-US" sz="1300">
                <a:latin typeface="Calibri" charset="0"/>
              </a:rPr>
              <a:pPr/>
              <a:t>52</a:t>
            </a:fld>
            <a:endParaRPr lang="en-US" sz="1300" dirty="0">
              <a:latin typeface="Calibri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AC09BB-7989-1443-9979-478180C92334}" type="slidenum">
              <a:rPr lang="en-US" sz="1300">
                <a:latin typeface="Calibri" charset="0"/>
              </a:rPr>
              <a:pPr/>
              <a:t>5</a:t>
            </a:fld>
            <a:endParaRPr lang="en-US" sz="1300" dirty="0">
              <a:latin typeface="Calibri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3B640F-CC59-3247-83E2-180A20F1C0F5}" type="slidenum">
              <a:rPr lang="en-US" sz="1300">
                <a:latin typeface="Calibri" charset="0"/>
              </a:rPr>
              <a:pPr/>
              <a:t>53</a:t>
            </a:fld>
            <a:endParaRPr lang="en-US" sz="1300" dirty="0">
              <a:latin typeface="Calibri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F04C98-3AB3-F546-9200-6354AFFDBA3B}" type="slidenum">
              <a:rPr lang="en-US" sz="1300">
                <a:latin typeface="Calibri" charset="0"/>
              </a:rPr>
              <a:pPr/>
              <a:t>54</a:t>
            </a:fld>
            <a:endParaRPr lang="en-US" sz="1300" dirty="0">
              <a:latin typeface="Calibri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665B977-ADAC-784E-8167-AB587F64BFEC}" type="slidenum">
              <a:rPr lang="en-US" sz="1300">
                <a:latin typeface="Calibri" charset="0"/>
              </a:rPr>
              <a:pPr/>
              <a:t>55</a:t>
            </a:fld>
            <a:endParaRPr lang="en-US" sz="1300" dirty="0">
              <a:latin typeface="Calibri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5DF610-E8AD-3642-BDA8-BC4AACBD9A24}" type="slidenum">
              <a:rPr lang="en-US" sz="1300">
                <a:latin typeface="Calibri" charset="0"/>
              </a:rPr>
              <a:pPr/>
              <a:t>56</a:t>
            </a:fld>
            <a:endParaRPr lang="en-US" sz="1300" dirty="0">
              <a:latin typeface="Calibri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5DA18D-D010-A449-98C3-2E89079CFB7E}" type="slidenum">
              <a:rPr lang="en-US" sz="1300">
                <a:latin typeface="Calibri" charset="0"/>
              </a:rPr>
              <a:pPr/>
              <a:t>57</a:t>
            </a:fld>
            <a:endParaRPr lang="en-US" sz="1300" dirty="0">
              <a:latin typeface="Calibri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5CE0AF-5C38-EF45-BB46-5F83008F947E}" type="slidenum">
              <a:rPr lang="en-US" sz="1300">
                <a:latin typeface="Calibri" charset="0"/>
              </a:rPr>
              <a:pPr/>
              <a:t>58</a:t>
            </a:fld>
            <a:endParaRPr lang="en-US" sz="1300" dirty="0">
              <a:latin typeface="Calibri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CF11D3-28F2-A440-8724-95C70DE2D5BC}" type="slidenum">
              <a:rPr lang="en-US" sz="1300">
                <a:latin typeface="Calibri" charset="0"/>
              </a:rPr>
              <a:pPr/>
              <a:t>59</a:t>
            </a:fld>
            <a:endParaRPr lang="en-US" sz="1300" dirty="0">
              <a:latin typeface="Calibri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BC44DE-A87D-3B46-9562-648E347986C3}" type="slidenum">
              <a:rPr lang="en-US" sz="1300">
                <a:latin typeface="Calibri" charset="0"/>
              </a:rPr>
              <a:pPr/>
              <a:t>60</a:t>
            </a:fld>
            <a:endParaRPr lang="en-US" sz="1300" dirty="0">
              <a:latin typeface="Calibri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FAA4C0-2765-DB47-9CBB-915C940F194F}" type="slidenum">
              <a:rPr lang="en-US" sz="1300">
                <a:latin typeface="Calibri" charset="0"/>
              </a:rPr>
              <a:pPr/>
              <a:t>61</a:t>
            </a:fld>
            <a:endParaRPr lang="en-US" sz="1300" dirty="0">
              <a:latin typeface="Calibri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1BDDE2-FC54-D04C-8DF5-53411A3B2E26}" type="slidenum">
              <a:rPr lang="en-US" sz="1300">
                <a:solidFill>
                  <a:prstClr val="black"/>
                </a:solidFill>
                <a:latin typeface="Calibri" charset="0"/>
              </a:rPr>
              <a:pPr/>
              <a:t>62</a:t>
            </a:fld>
            <a:endParaRPr lang="en-US" sz="13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27F0A-E84B-5849-A77D-69BF8FA82CC5}" type="slidenum">
              <a:rPr lang="en-US" sz="1300">
                <a:latin typeface="Calibri" charset="0"/>
              </a:rPr>
              <a:pPr/>
              <a:t>6</a:t>
            </a:fld>
            <a:endParaRPr lang="en-US" sz="1300" dirty="0">
              <a:latin typeface="Calibri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888565-44F6-2D40-805C-52679DD10B6A}" type="slidenum">
              <a:rPr lang="en-US" sz="1300">
                <a:latin typeface="Calibri" charset="0"/>
              </a:rPr>
              <a:pPr/>
              <a:t>63</a:t>
            </a:fld>
            <a:endParaRPr lang="en-US" sz="1300" dirty="0">
              <a:latin typeface="Calibri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1CF9E9-F5C0-AA40-8F99-07706CC815FA}" type="slidenum">
              <a:rPr lang="en-US" sz="1300">
                <a:latin typeface="Calibri" charset="0"/>
              </a:rPr>
              <a:pPr/>
              <a:t>74</a:t>
            </a:fld>
            <a:endParaRPr lang="en-US" sz="13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CD514E-0B58-F84F-935E-89D7A3633E68}" type="slidenum">
              <a:rPr lang="en-US" sz="1300">
                <a:latin typeface="Calibri" charset="0"/>
              </a:rPr>
              <a:pPr/>
              <a:t>7</a:t>
            </a:fld>
            <a:endParaRPr lang="en-US" sz="1300" dirty="0">
              <a:latin typeface="Calibri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A3967C-8A21-774E-8527-43DB755A5C37}" type="slidenum">
              <a:rPr lang="en-US" sz="1300">
                <a:latin typeface="Calibri" charset="0"/>
              </a:rPr>
              <a:pPr/>
              <a:t>8</a:t>
            </a:fld>
            <a:endParaRPr lang="en-US" sz="1300" dirty="0">
              <a:latin typeface="Calibri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B67D0C-6E1F-C640-9E8C-35F64760320F}" type="slidenum">
              <a:rPr lang="en-US" sz="1300">
                <a:latin typeface="Calibri" charset="0"/>
              </a:rPr>
              <a:pPr/>
              <a:t>9</a:t>
            </a:fld>
            <a:endParaRPr lang="en-US" sz="1300" dirty="0">
              <a:latin typeface="Calibri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16D9-B5DF-B449-ACA0-D9C9DF8FE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5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BD18F-49DF-E24A-927E-74145940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B15EF-43CF-C547-8323-0FA41A60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05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72F27-10E3-4941-8D11-14B025BD85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93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441A-D32F-DF46-87BB-E2C074702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2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A2B3A-972C-9F40-9653-D0D4CDDF4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54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90C11-F389-3D46-B9CC-42F3CF6924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61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B102-8296-B64F-88AC-27182C256D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51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DB3FB-7F46-504E-9A4D-C7319D02DE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64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81B8D-8423-0740-9B1A-C480A7C190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81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F8F2-605B-B342-B7AF-AA0C54454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5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EEDB-512D-A340-B269-5E545E50A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83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35EA-92C2-F74B-8AB8-A179A0F911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0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89366-C3BE-7B47-A758-CE5DDA5FA4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3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CD5A6-37CB-754E-A010-0563C6D46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3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3BAE-BD64-EC47-99FD-C9DC83A36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2C44C-BA7E-F74B-9A0E-4083A2A5C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CC56-77E3-BA4A-8B51-F7E5F181C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69080-3B39-E04B-8316-0F49EF857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4950-22A9-8D44-9176-7EA2A61F6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8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9869-A51F-F445-9C16-2C6E0DEC4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8BB4-E1CB-3D46-A6C1-CD0AF7753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1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latin typeface="Calibri" charset="0"/>
              </a:defRPr>
            </a:lvl1pPr>
          </a:lstStyle>
          <a:p>
            <a:pPr>
              <a:defRPr/>
            </a:pPr>
            <a:fld id="{36BFB7CB-C26B-F04D-AF39-7603ED528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Calibri" charset="0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libri" charset="0"/>
          <a:ea typeface="ＭＳ Ｐゴシック" pitchFamily="-109" charset="-128"/>
          <a:cs typeface="ＭＳ Ｐゴシック" pitchFamily="-109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libri" charset="0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 b="0" i="0">
          <a:solidFill>
            <a:schemeClr val="tx1"/>
          </a:solidFill>
          <a:latin typeface="Calibri" charset="0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0" i="0">
          <a:solidFill>
            <a:schemeClr val="tx1"/>
          </a:solidFill>
          <a:latin typeface="Calibri" charset="0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Calibri" charset="0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latin typeface="Calibri" charset="0"/>
              </a:defRPr>
            </a:lvl1pPr>
          </a:lstStyle>
          <a:p>
            <a:pPr>
              <a:defRPr/>
            </a:pPr>
            <a:fld id="{6A85176D-644B-4F44-A2ED-92200BFB472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0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Calibri" charset="0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libri" charset="0"/>
          <a:ea typeface="ＭＳ Ｐゴシック" pitchFamily="-109" charset="-128"/>
          <a:cs typeface="ＭＳ Ｐゴシック" pitchFamily="-109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libri" charset="0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 b="0" i="0">
          <a:solidFill>
            <a:schemeClr val="tx1"/>
          </a:solidFill>
          <a:latin typeface="Calibri" charset="0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0" i="0">
          <a:solidFill>
            <a:schemeClr val="tx1"/>
          </a:solidFill>
          <a:latin typeface="Calibri" charset="0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Calibri" charset="0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neral_Problem_Solve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embed/7bsEN8mwUB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embed/GmU7SimFkp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IP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Shakey_the_robot" TargetMode="Externa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ssman_Anomaly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s_worl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opological_sortin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ierarchical_task_network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3886200"/>
          </a:xfrm>
        </p:spPr>
        <p:txBody>
          <a:bodyPr/>
          <a:lstStyle/>
          <a:p>
            <a:pPr>
              <a:defRPr/>
            </a:pPr>
            <a:r>
              <a:rPr lang="en-US" sz="10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Planning</a:t>
            </a:r>
            <a:endParaRPr lang="en-US" sz="9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343400"/>
            <a:ext cx="6400800" cy="9906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Chapter 11.1-11.3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638800" y="5881688"/>
            <a:ext cx="35052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 dirty="0">
                <a:latin typeface="Calibri" charset="0"/>
              </a:rPr>
              <a:t>Some material adopted from notes by </a:t>
            </a:r>
            <a:r>
              <a:rPr lang="en-US" sz="2000" dirty="0">
                <a:latin typeface="Calibri" charset="0"/>
              </a:rPr>
              <a:t>Andreas Geyer-Schulz</a:t>
            </a:r>
          </a:p>
          <a:p>
            <a:pPr algn="r"/>
            <a:r>
              <a:rPr lang="en-US" sz="2000" dirty="0">
                <a:latin typeface="Calibri" charset="0"/>
              </a:rPr>
              <a:t>and Chuck Dyer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Blocks world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 blocks world consists of a table, a set of blocks and a robot hand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Some domain constraints:</a:t>
            </a:r>
          </a:p>
          <a:p>
            <a:pPr lvl="1"/>
            <a:r>
              <a:rPr lang="en-US" sz="2400" dirty="0">
                <a:ea typeface="ＭＳ Ｐゴシック" charset="0"/>
              </a:rPr>
              <a:t>Only one block can be on another block</a:t>
            </a:r>
          </a:p>
          <a:p>
            <a:pPr lvl="1"/>
            <a:r>
              <a:rPr lang="en-US" sz="2400" dirty="0">
                <a:ea typeface="ＭＳ Ｐゴシック" charset="0"/>
              </a:rPr>
              <a:t>Any number of blocks can be on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the table</a:t>
            </a:r>
          </a:p>
          <a:p>
            <a:pPr lvl="1"/>
            <a:r>
              <a:rPr lang="en-US" sz="2400" dirty="0">
                <a:ea typeface="ＭＳ Ｐゴシック" charset="0"/>
              </a:rPr>
              <a:t>The hand can only hold one block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Typical representation:</a:t>
            </a:r>
          </a:p>
          <a:p>
            <a:pPr lvl="1">
              <a:buFontTx/>
              <a:buNone/>
            </a:pP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(b) </a:t>
            </a: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(d)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on(</a:t>
            </a:r>
            <a:r>
              <a:rPr lang="en-US" sz="2800" dirty="0" err="1">
                <a:ea typeface="ＭＳ Ｐゴシック" charset="0"/>
              </a:rPr>
              <a:t>c,d</a:t>
            </a:r>
            <a:r>
              <a:rPr lang="en-US" sz="2800" dirty="0">
                <a:ea typeface="ＭＳ Ｐゴシック" charset="0"/>
              </a:rPr>
              <a:t>)      holding(a)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clear(b)     clear(c)</a:t>
            </a:r>
          </a:p>
        </p:txBody>
      </p:sp>
      <p:sp>
        <p:nvSpPr>
          <p:cNvPr id="34819" name="Text Box 15"/>
          <p:cNvSpPr txBox="1">
            <a:spLocks noChangeArrowheads="1"/>
          </p:cNvSpPr>
          <p:nvPr/>
        </p:nvSpPr>
        <p:spPr bwMode="auto">
          <a:xfrm>
            <a:off x="5200650" y="6319838"/>
            <a:ext cx="379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Meant to be a simple model!</a:t>
            </a:r>
          </a:p>
        </p:txBody>
      </p:sp>
      <p:pic>
        <p:nvPicPr>
          <p:cNvPr id="34820" name="Picture 14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124200"/>
            <a:ext cx="39814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6866" name="Content Placeholder 5" descr="Picture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74" r="-17674"/>
          <a:stretch>
            <a:fillRect/>
          </a:stretch>
        </p:blipFill>
        <p:spPr>
          <a:xfrm>
            <a:off x="-1447800" y="0"/>
            <a:ext cx="12234863" cy="6477000"/>
          </a:xfrm>
        </p:spPr>
      </p:pic>
      <p:pic>
        <p:nvPicPr>
          <p:cNvPr id="36867" name="Picture 6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158750"/>
            <a:ext cx="39814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378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37891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7901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7902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7903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7904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7905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7906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7907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37892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7894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7895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7896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7897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7898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7899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7900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37893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9949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50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51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52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53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9954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55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39940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9942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43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44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45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46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9947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48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39941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c,b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45720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572000" y="3200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C</a:t>
            </a:r>
          </a:p>
        </p:txBody>
      </p:sp>
      <p:grpSp>
        <p:nvGrpSpPr>
          <p:cNvPr id="41991" name="Group 8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42001" name="AutoShape 9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42002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41992" name="Group 11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41994" name="Rectangle 12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41995" name="Rectangle 13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41996" name="Rectangle 14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41997" name="Rectangle 15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41998" name="Group 16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41999" name="AutoShape 17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42000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41993" name="Rectangle 19"/>
          <p:cNvSpPr>
            <a:spLocks noChangeArrowheads="1"/>
          </p:cNvSpPr>
          <p:nvPr/>
        </p:nvSpPr>
        <p:spPr bwMode="auto">
          <a:xfrm>
            <a:off x="6934200" y="838200"/>
            <a:ext cx="17526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latin typeface="Calibri" charset="0"/>
              </a:rPr>
              <a:t>unstack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 err="1">
                <a:latin typeface="Calibri" charset="0"/>
              </a:rPr>
              <a:t>c,b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latin typeface="Calibri" charset="0"/>
              </a:rPr>
              <a:t>unstack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stack(</a:t>
            </a: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a,b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unstack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(</a:t>
            </a: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a,b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putdown(a)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  <a:endParaRPr lang="en-US" sz="16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Major approaches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724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Planning as search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GPS / STRIPS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Situation calculus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Partial order planning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Hierarchical decomposition (HTN planning)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Planning with constraints (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SATplan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Graphplan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Reactive planning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sz="5400" b="1" dirty="0">
                <a:ea typeface="ＭＳ Ｐゴシック" charset="0"/>
                <a:cs typeface="ＭＳ Ｐゴシック" charset="0"/>
              </a:rPr>
              <a:t>Planning as Search</a:t>
            </a: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81001" y="1524000"/>
            <a:ext cx="8458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3600" dirty="0">
                <a:latin typeface="Calibri" charset="0"/>
              </a:rPr>
              <a:t>Actions: generate successor states</a:t>
            </a:r>
          </a:p>
          <a:p>
            <a:pPr eaLnBrk="1" hangingPunct="1">
              <a:buFontTx/>
              <a:buChar char="•"/>
            </a:pPr>
            <a:r>
              <a:rPr lang="en-US" sz="3600" dirty="0">
                <a:latin typeface="Calibri" charset="0"/>
              </a:rPr>
              <a:t>States: completely described &amp; only used for successor generation, heuristic fn. evaluation &amp; goal testing</a:t>
            </a:r>
            <a:endParaRPr lang="en-US" sz="3600" u="sng" dirty="0">
              <a:latin typeface="Calibri" charset="0"/>
            </a:endParaRPr>
          </a:p>
          <a:p>
            <a:pPr eaLnBrk="1" hangingPunct="1">
              <a:buFontTx/>
              <a:buChar char="•"/>
            </a:pPr>
            <a:r>
              <a:rPr lang="en-US" sz="3600" dirty="0">
                <a:latin typeface="Calibri" charset="0"/>
              </a:rPr>
              <a:t>Goals:  represented as goal test and using a heuristic function</a:t>
            </a:r>
          </a:p>
          <a:p>
            <a:pPr eaLnBrk="1" hangingPunct="1">
              <a:buFontTx/>
              <a:buChar char="•"/>
            </a:pPr>
            <a:r>
              <a:rPr lang="en-US" sz="3600" dirty="0">
                <a:latin typeface="Calibri" charset="0"/>
              </a:rPr>
              <a:t>Plan representation: unbroken sequences of actions forward from initial states or backward from goal state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0638"/>
            <a:ext cx="8763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/>
          <a:lstStyle/>
          <a:p>
            <a:r>
              <a:rPr lang="ja-JP" altLang="en-US" sz="36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dirty="0">
                <a:ea typeface="ＭＳ Ｐゴシック" charset="0"/>
                <a:cs typeface="ＭＳ Ｐゴシック" charset="0"/>
              </a:rPr>
              <a:t>Get a quart of milk, a bunch of bananas</a:t>
            </a:r>
            <a:br>
              <a:rPr lang="en-US" altLang="ja-JP" sz="3600" dirty="0">
                <a:ea typeface="ＭＳ Ｐゴシック" charset="0"/>
                <a:cs typeface="ＭＳ Ｐゴシック" charset="0"/>
              </a:rPr>
            </a:br>
            <a:r>
              <a:rPr lang="en-US" altLang="ja-JP" sz="3600" dirty="0">
                <a:ea typeface="ＭＳ Ｐゴシック" charset="0"/>
                <a:cs typeface="ＭＳ Ｐゴシック" charset="0"/>
              </a:rPr>
              <a:t>and a variable-speed cordless drill.</a:t>
            </a:r>
            <a:r>
              <a:rPr lang="ja-JP" altLang="en-US" sz="3600" dirty="0">
                <a:ea typeface="ＭＳ Ｐゴシック" charset="0"/>
                <a:cs typeface="ＭＳ Ｐゴシック" charset="0"/>
              </a:rPr>
              <a:t>”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951538"/>
            <a:ext cx="3810000" cy="830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Calibri" charset="0"/>
              </a:rPr>
              <a:t>Treating planning as a search problem isn’t very efficient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algn="l"/>
            <a:r>
              <a:rPr lang="en-US" sz="4200" dirty="0">
                <a:ea typeface="ＭＳ Ｐゴシック" charset="0"/>
                <a:cs typeface="ＭＳ Ｐゴシック" charset="0"/>
              </a:rPr>
              <a:t>General Problem Solver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410200"/>
          </a:xfrm>
        </p:spPr>
        <p:txBody>
          <a:bodyPr/>
          <a:lstStyle/>
          <a:p>
            <a:r>
              <a:rPr lang="en-US" sz="26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2600" dirty="0">
                <a:ea typeface="ＭＳ Ｐゴシック" charset="0"/>
                <a:cs typeface="ＭＳ Ｐゴシック" charset="0"/>
                <a:hlinkClick r:id="rId3"/>
              </a:rPr>
              <a:t>General Problem Solver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(GPS)</a:t>
            </a:r>
            <a:br>
              <a:rPr lang="en-US" sz="2600" dirty="0">
                <a:ea typeface="ＭＳ Ｐゴシック" charset="0"/>
                <a:cs typeface="ＭＳ Ｐゴシック" charset="0"/>
              </a:rPr>
            </a:br>
            <a:r>
              <a:rPr lang="en-US" sz="2600" dirty="0">
                <a:ea typeface="ＭＳ Ｐゴシック" charset="0"/>
                <a:cs typeface="ＭＳ Ｐゴシック" charset="0"/>
              </a:rPr>
              <a:t>system was an early  planner</a:t>
            </a:r>
            <a:br>
              <a:rPr lang="en-US" sz="2600" dirty="0">
                <a:ea typeface="ＭＳ Ｐゴシック" charset="0"/>
                <a:cs typeface="ＭＳ Ｐゴシック" charset="0"/>
              </a:rPr>
            </a:br>
            <a:r>
              <a:rPr lang="en-US" sz="2600" dirty="0">
                <a:ea typeface="ＭＳ Ｐゴシック" charset="0"/>
                <a:cs typeface="ＭＳ Ｐゴシック" charset="0"/>
              </a:rPr>
              <a:t>(Newell, Shaw, and Simon, 1957) 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GPS generated actions that reduced the difference between some state and a goal state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GPS used Means-Ends Analysis</a:t>
            </a:r>
          </a:p>
          <a:p>
            <a:pPr lvl="1"/>
            <a:r>
              <a:rPr lang="en-US" sz="2200" dirty="0">
                <a:ea typeface="ＭＳ Ｐゴシック" charset="0"/>
              </a:rPr>
              <a:t>Compare given to desired states; select best action to do next</a:t>
            </a:r>
          </a:p>
          <a:p>
            <a:pPr lvl="1"/>
            <a:r>
              <a:rPr lang="en-US" sz="2200" dirty="0">
                <a:ea typeface="ＭＳ Ｐゴシック" charset="0"/>
              </a:rPr>
              <a:t>Table of differences identifies actions to reduce types of differences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GPS was a state space planner: operated in domain of state space problems specified by initial state, some goal states, and set of operations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Introduced general way to use domain knowledge to select most promising action to take next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76200"/>
            <a:ext cx="303847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Situation calculus planning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51054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Intuition: Represent planning problem using first-order logic</a:t>
            </a:r>
          </a:p>
          <a:p>
            <a:pPr lvl="1"/>
            <a:r>
              <a:rPr lang="en-US" sz="3600" dirty="0">
                <a:ea typeface="ＭＳ Ｐゴシック" charset="0"/>
              </a:rPr>
              <a:t>Situation calculus lets us reason about changes in the world</a:t>
            </a:r>
          </a:p>
          <a:p>
            <a:pPr lvl="1"/>
            <a:r>
              <a:rPr lang="en-US" sz="3600" dirty="0">
                <a:ea typeface="ＭＳ Ｐゴシック" charset="0"/>
              </a:rPr>
              <a:t>Use theorem proving to find action </a:t>
            </a:r>
            <a:r>
              <a:rPr lang="en-US" altLang="ja-JP" sz="3600" dirty="0">
                <a:ea typeface="ＭＳ Ｐゴシック" charset="0"/>
              </a:rPr>
              <a:t>sequence, when applied to initial situation leads to desired result</a:t>
            </a:r>
          </a:p>
          <a:p>
            <a:r>
              <a:rPr lang="en-US" sz="3600" dirty="0">
                <a:ea typeface="ＭＳ Ｐゴシック" charset="0"/>
                <a:cs typeface="ＭＳ Ｐゴシック" charset="0"/>
              </a:rPr>
              <a:t>How </a:t>
            </a:r>
            <a:r>
              <a:rPr lang="ja-JP" altLang="en-US" sz="36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dirty="0" err="1">
                <a:ea typeface="ＭＳ Ｐゴシック" charset="0"/>
                <a:cs typeface="ＭＳ Ｐゴシック" charset="0"/>
              </a:rPr>
              <a:t>neats</a:t>
            </a:r>
            <a:r>
              <a:rPr lang="ja-JP" altLang="en-US" sz="36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 dirty="0">
                <a:ea typeface="ＭＳ Ｐゴシック" charset="0"/>
                <a:cs typeface="ＭＳ Ｐゴシック" charset="0"/>
              </a:rPr>
              <a:t> approach the problem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7200" dirty="0">
                <a:ea typeface="ＭＳ Ｐゴシック" charset="0"/>
                <a:cs typeface="ＭＳ Ｐゴシック" charset="0"/>
              </a:rPr>
              <a:t>Overview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5600" indent="-355600"/>
            <a:r>
              <a:rPr lang="en-US" sz="3600" dirty="0">
                <a:ea typeface="ＭＳ Ｐゴシック" charset="0"/>
                <a:cs typeface="ＭＳ Ｐゴシック" charset="0"/>
              </a:rPr>
              <a:t>What is planning?</a:t>
            </a:r>
          </a:p>
          <a:p>
            <a:pPr marL="355600" indent="-355600"/>
            <a:r>
              <a:rPr lang="en-US" sz="3600" dirty="0">
                <a:ea typeface="ＭＳ Ｐゴシック" charset="0"/>
                <a:cs typeface="ＭＳ Ｐゴシック" charset="0"/>
              </a:rPr>
              <a:t>Approaches to planning</a:t>
            </a:r>
          </a:p>
          <a:p>
            <a:pPr marL="642938" lvl="1" indent="-303213"/>
            <a:r>
              <a:rPr lang="en-US" sz="3200" dirty="0">
                <a:ea typeface="ＭＳ Ｐゴシック" charset="0"/>
              </a:rPr>
              <a:t>GPS / STRIPS</a:t>
            </a:r>
          </a:p>
          <a:p>
            <a:pPr marL="642938" lvl="1" indent="-303213"/>
            <a:r>
              <a:rPr lang="en-US" sz="3200" dirty="0">
                <a:ea typeface="ＭＳ Ｐゴシック" charset="0"/>
              </a:rPr>
              <a:t>Situation calculus formalism [revisited]</a:t>
            </a:r>
          </a:p>
          <a:p>
            <a:pPr marL="642938" lvl="1" indent="-303213"/>
            <a:r>
              <a:rPr lang="en-US" sz="3200" dirty="0">
                <a:ea typeface="ＭＳ Ｐゴシック" charset="0"/>
              </a:rPr>
              <a:t>Partial-order planning</a:t>
            </a:r>
          </a:p>
          <a:p>
            <a:pPr lvl="1"/>
            <a:endParaRPr lang="en-US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Situation calculus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610600" cy="5638800"/>
          </a:xfrm>
        </p:spPr>
        <p:txBody>
          <a:bodyPr/>
          <a:lstStyle/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Initial state: logical sentence about (situation) S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0</a:t>
            </a:r>
          </a:p>
          <a:p>
            <a:pPr marL="288925" lvl="1" indent="0">
              <a:buFontTx/>
              <a:buNone/>
            </a:pPr>
            <a:r>
              <a:rPr lang="en-US" dirty="0">
                <a:ea typeface="ＭＳ Ｐゴシック" charset="0"/>
              </a:rPr>
              <a:t>At(Home, S</a:t>
            </a:r>
            <a:r>
              <a:rPr lang="en-US" baseline="-25000" dirty="0">
                <a:ea typeface="ＭＳ Ｐゴシック" charset="0"/>
              </a:rPr>
              <a:t>0</a:t>
            </a:r>
            <a:r>
              <a:rPr lang="en-US" dirty="0">
                <a:ea typeface="ＭＳ Ｐゴシック" charset="0"/>
              </a:rPr>
              <a:t>) </a:t>
            </a:r>
            <a:r>
              <a:rPr lang="en-US" dirty="0"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  <a:sym typeface="Symbol" charset="0"/>
              </a:rPr>
              <a:t></a:t>
            </a:r>
            <a:r>
              <a:rPr lang="en-US" dirty="0">
                <a:ea typeface="ＭＳ Ｐゴシック" charset="0"/>
              </a:rPr>
              <a:t>Have(Milk, S</a:t>
            </a:r>
            <a:r>
              <a:rPr lang="en-US" baseline="-25000" dirty="0">
                <a:ea typeface="ＭＳ Ｐゴシック" charset="0"/>
              </a:rPr>
              <a:t>0</a:t>
            </a:r>
            <a:r>
              <a:rPr lang="en-US" dirty="0">
                <a:ea typeface="ＭＳ Ｐゴシック" charset="0"/>
              </a:rPr>
              <a:t>) </a:t>
            </a:r>
            <a:r>
              <a:rPr lang="en-US" dirty="0"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  <a:sym typeface="Symbol" charset="0"/>
              </a:rPr>
              <a:t></a:t>
            </a:r>
            <a:r>
              <a:rPr lang="en-US" dirty="0">
                <a:ea typeface="ＭＳ Ｐゴシック" charset="0"/>
              </a:rPr>
              <a:t> Have(Bananas, S</a:t>
            </a:r>
            <a:r>
              <a:rPr lang="en-US" baseline="-25000" dirty="0">
                <a:ea typeface="ＭＳ Ｐゴシック" charset="0"/>
              </a:rPr>
              <a:t>0</a:t>
            </a:r>
            <a:r>
              <a:rPr lang="en-US" dirty="0">
                <a:ea typeface="ＭＳ Ｐゴシック" charset="0"/>
              </a:rPr>
              <a:t>) </a:t>
            </a:r>
            <a:r>
              <a:rPr lang="en-US" dirty="0"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  <a:sym typeface="Symbol" charset="0"/>
              </a:rPr>
              <a:t></a:t>
            </a:r>
            <a:r>
              <a:rPr lang="en-US" dirty="0">
                <a:ea typeface="ＭＳ Ｐゴシック" charset="0"/>
              </a:rPr>
              <a:t> Have(Drill, S</a:t>
            </a:r>
            <a:r>
              <a:rPr lang="en-US" baseline="-25000" dirty="0">
                <a:ea typeface="ＭＳ Ｐゴシック" charset="0"/>
              </a:rPr>
              <a:t>0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Goal state: </a:t>
            </a:r>
          </a:p>
          <a:p>
            <a:pPr marL="288925" lvl="1" indent="0">
              <a:buFontTx/>
              <a:buNone/>
            </a:pPr>
            <a:r>
              <a:rPr lang="en-US" dirty="0">
                <a:ea typeface="ＭＳ Ｐゴシック" charset="0"/>
              </a:rPr>
              <a:t>(</a:t>
            </a:r>
            <a:r>
              <a:rPr lang="en-US" dirty="0"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ea typeface="ＭＳ Ｐゴシック" charset="0"/>
              </a:rPr>
              <a:t>s) At(</a:t>
            </a:r>
            <a:r>
              <a:rPr lang="en-US" dirty="0" err="1">
                <a:ea typeface="ＭＳ Ｐゴシック" charset="0"/>
              </a:rPr>
              <a:t>Home,s</a:t>
            </a:r>
            <a:r>
              <a:rPr lang="en-US" dirty="0">
                <a:ea typeface="ＭＳ Ｐゴシック" charset="0"/>
              </a:rPr>
              <a:t>) </a:t>
            </a:r>
            <a:r>
              <a:rPr lang="en-US" dirty="0"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ea typeface="ＭＳ Ｐゴシック" charset="0"/>
              </a:rPr>
              <a:t> Have(</a:t>
            </a:r>
            <a:r>
              <a:rPr lang="en-US" dirty="0" err="1">
                <a:ea typeface="ＭＳ Ｐゴシック" charset="0"/>
              </a:rPr>
              <a:t>Milk,s</a:t>
            </a:r>
            <a:r>
              <a:rPr lang="en-US" dirty="0">
                <a:ea typeface="ＭＳ Ｐゴシック" charset="0"/>
              </a:rPr>
              <a:t>) </a:t>
            </a:r>
            <a:r>
              <a:rPr lang="en-US" dirty="0"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ea typeface="ＭＳ Ｐゴシック" charset="0"/>
              </a:rPr>
              <a:t> Have(</a:t>
            </a:r>
            <a:r>
              <a:rPr lang="en-US" dirty="0" err="1">
                <a:ea typeface="ＭＳ Ｐゴシック" charset="0"/>
              </a:rPr>
              <a:t>Bananas,s</a:t>
            </a:r>
            <a:r>
              <a:rPr lang="en-US" dirty="0">
                <a:ea typeface="ＭＳ Ｐゴシック" charset="0"/>
              </a:rPr>
              <a:t>) </a:t>
            </a:r>
            <a:r>
              <a:rPr lang="en-US" dirty="0"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ea typeface="ＭＳ Ｐゴシック" charset="0"/>
              </a:rPr>
              <a:t> Have(</a:t>
            </a:r>
            <a:r>
              <a:rPr lang="en-US" dirty="0" err="1">
                <a:ea typeface="ＭＳ Ｐゴシック" charset="0"/>
              </a:rPr>
              <a:t>Drill,s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Actions describe how world changes: </a:t>
            </a:r>
          </a:p>
          <a:p>
            <a:pPr marL="288925" lvl="1" indent="0">
              <a:buFontTx/>
              <a:buNone/>
            </a:pPr>
            <a:r>
              <a:rPr lang="en-US" dirty="0">
                <a:ea typeface="ＭＳ Ｐゴシック" charset="0"/>
                <a:sym typeface="Symbol" charset="0"/>
              </a:rPr>
              <a:t></a:t>
            </a:r>
            <a:r>
              <a:rPr lang="en-US" dirty="0">
                <a:ea typeface="ＭＳ Ｐゴシック" charset="0"/>
              </a:rPr>
              <a:t>(</a:t>
            </a:r>
            <a:r>
              <a:rPr lang="en-US" dirty="0" err="1">
                <a:ea typeface="ＭＳ Ｐゴシック" charset="0"/>
              </a:rPr>
              <a:t>a,s</a:t>
            </a:r>
            <a:r>
              <a:rPr lang="en-US" dirty="0">
                <a:ea typeface="ＭＳ Ｐゴシック" charset="0"/>
              </a:rPr>
              <a:t>) Have(</a:t>
            </a:r>
            <a:r>
              <a:rPr lang="en-US" dirty="0" err="1">
                <a:ea typeface="ＭＳ Ｐゴシック" charset="0"/>
              </a:rPr>
              <a:t>Milk,Result</a:t>
            </a:r>
            <a:r>
              <a:rPr lang="en-US" dirty="0">
                <a:ea typeface="ＭＳ Ｐゴシック" charset="0"/>
              </a:rPr>
              <a:t>(</a:t>
            </a:r>
            <a:r>
              <a:rPr lang="en-US" dirty="0" err="1">
                <a:ea typeface="ＭＳ Ｐゴシック" charset="0"/>
              </a:rPr>
              <a:t>a,s</a:t>
            </a:r>
            <a:r>
              <a:rPr lang="en-US" dirty="0">
                <a:ea typeface="ＭＳ Ｐゴシック" charset="0"/>
              </a:rPr>
              <a:t>)) </a:t>
            </a:r>
            <a:r>
              <a:rPr lang="en-US" dirty="0">
                <a:ea typeface="ＭＳ Ｐゴシック" charset="0"/>
                <a:sym typeface="Symbol" charset="0"/>
              </a:rPr>
              <a:t></a:t>
            </a:r>
            <a:r>
              <a:rPr lang="en-US" dirty="0">
                <a:ea typeface="ＭＳ Ｐゴシック" charset="0"/>
              </a:rPr>
              <a:t>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  ((a=Buy(Milk) </a:t>
            </a:r>
            <a:r>
              <a:rPr lang="en-US" dirty="0"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ea typeface="ＭＳ Ｐゴシック" charset="0"/>
              </a:rPr>
              <a:t> At(</a:t>
            </a:r>
            <a:r>
              <a:rPr lang="en-US" dirty="0" err="1">
                <a:ea typeface="ＭＳ Ｐゴシック" charset="0"/>
              </a:rPr>
              <a:t>Grocery,s</a:t>
            </a:r>
            <a:r>
              <a:rPr lang="en-US" dirty="0">
                <a:ea typeface="ＭＳ Ｐゴシック" charset="0"/>
              </a:rPr>
              <a:t>)) </a:t>
            </a:r>
            <a:r>
              <a:rPr lang="en-US" dirty="0">
                <a:ea typeface="ＭＳ Ｐゴシック" charset="0"/>
                <a:sym typeface="Symbol" charset="0"/>
              </a:rPr>
              <a:t></a:t>
            </a:r>
            <a:r>
              <a:rPr lang="en-US" dirty="0">
                <a:ea typeface="ＭＳ Ｐゴシック" charset="0"/>
              </a:rPr>
              <a:t> (Have(Milk, s) </a:t>
            </a:r>
            <a:r>
              <a:rPr lang="en-US" dirty="0"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ea typeface="ＭＳ Ｐゴシック" charset="0"/>
              </a:rPr>
              <a:t> a </a:t>
            </a:r>
            <a:r>
              <a:rPr lang="en-US" dirty="0">
                <a:ea typeface="ＭＳ Ｐゴシック" charset="0"/>
                <a:sym typeface="Symbol" charset="0"/>
              </a:rPr>
              <a:t> </a:t>
            </a:r>
            <a:r>
              <a:rPr lang="en-US" dirty="0">
                <a:ea typeface="ＭＳ Ｐゴシック" charset="0"/>
              </a:rPr>
              <a:t>Drop(Milk)))</a:t>
            </a:r>
          </a:p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Result(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a,s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names situation resulting from doing action a in situation s</a:t>
            </a:r>
          </a:p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Action sequences: Result'(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l,s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is result of executing list of actions (l) starting in s:</a:t>
            </a:r>
          </a:p>
          <a:p>
            <a:pPr marL="288925" lvl="1" indent="0">
              <a:buFontTx/>
              <a:buNone/>
            </a:pPr>
            <a:r>
              <a:rPr lang="en-US" dirty="0">
                <a:ea typeface="ＭＳ Ｐゴシック" charset="0"/>
              </a:rPr>
              <a:t>(</a:t>
            </a:r>
            <a:r>
              <a:rPr lang="en-US" dirty="0">
                <a:ea typeface="ＭＳ Ｐゴシック" charset="0"/>
                <a:sym typeface="Symbol" charset="0"/>
              </a:rPr>
              <a:t></a:t>
            </a:r>
            <a:r>
              <a:rPr lang="en-US" dirty="0">
                <a:ea typeface="ＭＳ Ｐゴシック" charset="0"/>
              </a:rPr>
              <a:t>s) Result'([],s) = s</a:t>
            </a:r>
          </a:p>
          <a:p>
            <a:pPr marL="288925" lvl="1" indent="0">
              <a:buFontTx/>
              <a:buNone/>
            </a:pPr>
            <a:r>
              <a:rPr lang="en-US" dirty="0">
                <a:ea typeface="ＭＳ Ｐゴシック" charset="0"/>
              </a:rPr>
              <a:t>(</a:t>
            </a:r>
            <a:r>
              <a:rPr lang="en-US" dirty="0">
                <a:ea typeface="ＭＳ Ｐゴシック" charset="0"/>
                <a:sym typeface="Symbol" charset="0"/>
              </a:rPr>
              <a:t></a:t>
            </a:r>
            <a:r>
              <a:rPr lang="en-US" dirty="0" err="1">
                <a:ea typeface="ＭＳ Ｐゴシック" charset="0"/>
              </a:rPr>
              <a:t>a,p,s</a:t>
            </a:r>
            <a:r>
              <a:rPr lang="en-US" dirty="0">
                <a:ea typeface="ＭＳ Ｐゴシック" charset="0"/>
              </a:rPr>
              <a:t>) Result'([</a:t>
            </a:r>
            <a:r>
              <a:rPr lang="en-US" dirty="0" err="1">
                <a:ea typeface="ＭＳ Ｐゴシック" charset="0"/>
              </a:rPr>
              <a:t>a|p</a:t>
            </a:r>
            <a:r>
              <a:rPr lang="en-US" dirty="0">
                <a:ea typeface="ＭＳ Ｐゴシック" charset="0"/>
              </a:rPr>
              <a:t>]s) = Result'(</a:t>
            </a:r>
            <a:r>
              <a:rPr lang="en-US" dirty="0" err="1">
                <a:ea typeface="ＭＳ Ｐゴシック" charset="0"/>
              </a:rPr>
              <a:t>p,Result</a:t>
            </a:r>
            <a:r>
              <a:rPr lang="en-US" dirty="0">
                <a:ea typeface="ＭＳ Ｐゴシック" charset="0"/>
              </a:rPr>
              <a:t>(</a:t>
            </a:r>
            <a:r>
              <a:rPr lang="en-US" dirty="0" err="1">
                <a:ea typeface="ＭＳ Ｐゴシック" charset="0"/>
              </a:rPr>
              <a:t>a,s</a:t>
            </a:r>
            <a:r>
              <a:rPr lang="en-US" dirty="0">
                <a:ea typeface="ＭＳ Ｐゴシック" charset="0"/>
              </a:rPr>
              <a:t>))</a:t>
            </a:r>
          </a:p>
          <a:p>
            <a:pPr marL="174625" indent="-174625">
              <a:buFontTx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Situation calculus II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5029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Solution is plan that when applied to initial state yields situation satisfying the goal: </a:t>
            </a:r>
          </a:p>
          <a:p>
            <a:pPr lvl="1" indent="11113">
              <a:buFontTx/>
              <a:buNone/>
            </a:pPr>
            <a:r>
              <a:rPr lang="en-US" sz="2800" dirty="0">
                <a:ea typeface="ＭＳ Ｐゴシック" charset="0"/>
              </a:rPr>
              <a:t>At(Home, Result'(p,S</a:t>
            </a:r>
            <a:r>
              <a:rPr lang="en-US" sz="2800" baseline="-25000" dirty="0">
                <a:ea typeface="ＭＳ Ｐゴシック" charset="0"/>
              </a:rPr>
              <a:t>0</a:t>
            </a:r>
            <a:r>
              <a:rPr lang="en-US" sz="2800" dirty="0">
                <a:ea typeface="ＭＳ Ｐゴシック" charset="0"/>
              </a:rPr>
              <a:t>)) </a:t>
            </a:r>
          </a:p>
          <a:p>
            <a:pPr lvl="1" indent="11113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    </a:t>
            </a:r>
            <a:r>
              <a:rPr lang="en-US" sz="2800" dirty="0">
                <a:ea typeface="ＭＳ Ｐゴシック" charset="0"/>
              </a:rPr>
              <a:t> Have(Milk, Result'(p,S</a:t>
            </a:r>
            <a:r>
              <a:rPr lang="en-US" sz="2800" baseline="-25000" dirty="0">
                <a:ea typeface="ＭＳ Ｐゴシック" charset="0"/>
              </a:rPr>
              <a:t>0</a:t>
            </a:r>
            <a:r>
              <a:rPr lang="en-US" sz="2800" dirty="0">
                <a:ea typeface="ＭＳ Ｐゴシック" charset="0"/>
              </a:rPr>
              <a:t>))</a:t>
            </a:r>
          </a:p>
          <a:p>
            <a:pPr lvl="1" indent="11113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    </a:t>
            </a:r>
            <a:r>
              <a:rPr lang="en-US" sz="2800" dirty="0">
                <a:ea typeface="ＭＳ Ｐゴシック" charset="0"/>
              </a:rPr>
              <a:t> Have(Bananas, Result'(p,S</a:t>
            </a:r>
            <a:r>
              <a:rPr lang="en-US" sz="2800" baseline="-25000" dirty="0">
                <a:ea typeface="ＭＳ Ｐゴシック" charset="0"/>
              </a:rPr>
              <a:t>0</a:t>
            </a:r>
            <a:r>
              <a:rPr lang="en-US" sz="2800" dirty="0">
                <a:ea typeface="ＭＳ Ｐゴシック" charset="0"/>
              </a:rPr>
              <a:t>))</a:t>
            </a:r>
          </a:p>
          <a:p>
            <a:pPr lvl="1" indent="11113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    </a:t>
            </a:r>
            <a:r>
              <a:rPr lang="en-US" sz="2800" dirty="0">
                <a:ea typeface="ＭＳ Ｐゴシック" charset="0"/>
              </a:rPr>
              <a:t> Have(Drill, Result'(p,S</a:t>
            </a:r>
            <a:r>
              <a:rPr lang="en-US" sz="2800" baseline="-25000" dirty="0">
                <a:ea typeface="ＭＳ Ｐゴシック" charset="0"/>
              </a:rPr>
              <a:t>0</a:t>
            </a:r>
            <a:r>
              <a:rPr lang="en-US" sz="2800" dirty="0">
                <a:ea typeface="ＭＳ Ｐゴシック" charset="0"/>
              </a:rPr>
              <a:t>))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We expect a plan (i.e., variable assignment through unification) such as: </a:t>
            </a:r>
          </a:p>
          <a:p>
            <a:pPr lvl="1" indent="11113">
              <a:buFontTx/>
              <a:buNone/>
            </a:pPr>
            <a:r>
              <a:rPr lang="en-US" sz="2800" dirty="0">
                <a:ea typeface="ＭＳ Ｐゴシック" charset="0"/>
              </a:rPr>
              <a:t>p = [Go(Grocery), Buy(Milk), Buy(Bananas),</a:t>
            </a:r>
            <a:br>
              <a:rPr lang="en-US" sz="2800" dirty="0">
                <a:ea typeface="ＭＳ Ｐゴシック" charset="0"/>
              </a:rPr>
            </a:br>
            <a:r>
              <a:rPr lang="en-US" sz="2800" dirty="0">
                <a:ea typeface="ＭＳ Ｐゴシック" charset="0"/>
              </a:rPr>
              <a:t>        Go(</a:t>
            </a:r>
            <a:r>
              <a:rPr lang="en-US" sz="2800" dirty="0" err="1">
                <a:ea typeface="ＭＳ Ｐゴシック" charset="0"/>
              </a:rPr>
              <a:t>HardwareStore</a:t>
            </a:r>
            <a:r>
              <a:rPr lang="en-US" sz="2800" dirty="0">
                <a:ea typeface="ＭＳ Ｐゴシック" charset="0"/>
              </a:rPr>
              <a:t>), Buy(Drill), Go(Home)]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Situation calculus: Blocks world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610600" cy="5715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A situation calculus rule for the blocks world</a:t>
            </a:r>
          </a:p>
          <a:p>
            <a:pPr marL="346075" lvl="1" indent="-6350">
              <a:buFontTx/>
              <a:buNone/>
            </a:pPr>
            <a:r>
              <a:rPr lang="en-US" sz="2200" dirty="0">
                <a:ea typeface="ＭＳ Ｐゴシック" charset="0"/>
              </a:rPr>
              <a:t>Clear (X, Result(A,S)) </a:t>
            </a:r>
            <a:r>
              <a:rPr lang="en-US" sz="2200" dirty="0">
                <a:ea typeface="ＭＳ Ｐゴシック" charset="0"/>
                <a:sym typeface="Symbol" charset="0"/>
              </a:rPr>
              <a:t> </a:t>
            </a:r>
            <a:br>
              <a:rPr lang="en-US" sz="2200" dirty="0">
                <a:ea typeface="ＭＳ Ｐゴシック" charset="0"/>
                <a:sym typeface="Symbol" charset="0"/>
              </a:rPr>
            </a:br>
            <a:r>
              <a:rPr lang="en-US" sz="2200" dirty="0">
                <a:ea typeface="ＭＳ Ｐゴシック" charset="0"/>
                <a:sym typeface="Symbol" charset="0"/>
              </a:rPr>
              <a:t>    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  <a:t>[Clear (X, S)  </a:t>
            </a:r>
            <a:b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</a:br>
            <a: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  <a:t>      ((A=Stack(Y,X)  A=Pickup(X))</a:t>
            </a:r>
            <a:b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</a:br>
            <a: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  <a:t>       (A=Stack(Y,X)  (holding(Y,S))</a:t>
            </a:r>
            <a:b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</a:br>
            <a: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  <a:t>       (A=Pickup(X)  (</a:t>
            </a:r>
            <a:r>
              <a:rPr lang="en-US" sz="2200" dirty="0" err="1">
                <a:solidFill>
                  <a:schemeClr val="accent2"/>
                </a:solidFill>
                <a:ea typeface="ＭＳ Ｐゴシック" charset="0"/>
                <a:sym typeface="Symbol" charset="0"/>
              </a:rPr>
              <a:t>handempty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  <a:t>(S)  </a:t>
            </a:r>
            <a:r>
              <a:rPr lang="en-US" sz="2200" dirty="0" err="1">
                <a:solidFill>
                  <a:schemeClr val="accent2"/>
                </a:solidFill>
                <a:ea typeface="ＭＳ Ｐゴシック" charset="0"/>
                <a:sym typeface="Symbol" charset="0"/>
              </a:rPr>
              <a:t>ontable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  <a:t>(X,S)  clear(X,S))))]</a:t>
            </a:r>
            <a:b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</a:br>
            <a:r>
              <a:rPr lang="en-US" sz="2200" dirty="0">
                <a:ea typeface="ＭＳ Ｐゴシック" charset="0"/>
                <a:sym typeface="Symbol" charset="0"/>
              </a:rPr>
              <a:t>    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[A=Stack(X,Y)  holding(X,S)  clear(Y,S)]</a:t>
            </a:r>
            <a:br>
              <a:rPr lang="en-US" sz="2200" dirty="0">
                <a:solidFill>
                  <a:srgbClr val="FF0000"/>
                </a:solidFill>
                <a:ea typeface="ＭＳ Ｐゴシック" charset="0"/>
                <a:sym typeface="Symbol" charset="0"/>
              </a:rPr>
            </a:br>
            <a:r>
              <a:rPr lang="en-US" sz="2200" dirty="0">
                <a:ea typeface="ＭＳ Ｐゴシック" charset="0"/>
                <a:sym typeface="Symbol" charset="0"/>
              </a:rPr>
              <a:t>     </a:t>
            </a:r>
            <a:r>
              <a:rPr lang="en-US" sz="2200" dirty="0">
                <a:solidFill>
                  <a:schemeClr val="accent1"/>
                </a:solidFill>
                <a:ea typeface="ＭＳ Ｐゴシック" charset="0"/>
                <a:sym typeface="Symbol" charset="0"/>
              </a:rPr>
              <a:t>[A=Unstack(Y,X)  on(Y,X,S)  clear(Y,S)  </a:t>
            </a:r>
            <a:r>
              <a:rPr lang="en-US" sz="2200" dirty="0" err="1">
                <a:solidFill>
                  <a:schemeClr val="accent1"/>
                </a:solidFill>
                <a:ea typeface="ＭＳ Ｐゴシック" charset="0"/>
                <a:sym typeface="Symbol" charset="0"/>
              </a:rPr>
              <a:t>handempty</a:t>
            </a:r>
            <a:r>
              <a:rPr lang="en-US" sz="2200" dirty="0">
                <a:solidFill>
                  <a:schemeClr val="accent1"/>
                </a:solidFill>
                <a:ea typeface="ＭＳ Ｐゴシック" charset="0"/>
                <a:sym typeface="Symbol" charset="0"/>
              </a:rPr>
              <a:t>(S)]</a:t>
            </a:r>
            <a:br>
              <a:rPr lang="en-US" sz="2200" dirty="0">
                <a:ea typeface="ＭＳ Ｐゴシック" charset="0"/>
                <a:sym typeface="Symbol" charset="0"/>
              </a:rPr>
            </a:br>
            <a:r>
              <a:rPr lang="en-US" sz="2200" dirty="0">
                <a:ea typeface="ＭＳ Ｐゴシック" charset="0"/>
                <a:sym typeface="Symbol" charset="0"/>
              </a:rPr>
              <a:t>     </a:t>
            </a:r>
            <a:r>
              <a:rPr lang="en-US" sz="2200" dirty="0">
                <a:solidFill>
                  <a:srgbClr val="D60093"/>
                </a:solidFill>
                <a:ea typeface="ＭＳ Ｐゴシック" charset="0"/>
                <a:sym typeface="Symbol" charset="0"/>
              </a:rPr>
              <a:t>[A=Putdown(X)  holding(X,S)]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Translation: 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A block is clear if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  <a:sym typeface="Symbol" charset="0"/>
              </a:rPr>
              <a:t>(a) in previous state it was clear &amp; we didn’t pick it up or stack something on it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, or (b)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we stacked it on something else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, or (c)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  <a:sym typeface="Symbol" charset="0"/>
              </a:rPr>
              <a:t>something was on it that we unstacked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, or (d) </a:t>
            </a:r>
            <a:r>
              <a:rPr lang="en-US" dirty="0">
                <a:solidFill>
                  <a:srgbClr val="D60093"/>
                </a:solidFill>
                <a:ea typeface="ＭＳ Ｐゴシック" charset="0"/>
                <a:cs typeface="ＭＳ Ｐゴシック" charset="0"/>
                <a:sym typeface="Symbol" charset="0"/>
              </a:rPr>
              <a:t>we were holding it and we put it down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Whew!!! There’s</a:t>
            </a:r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altLang="ja-JP" sz="2800" dirty="0" err="1">
                <a:ea typeface="ＭＳ Ｐゴシック" charset="0"/>
                <a:cs typeface="ＭＳ Ｐゴシック" charset="0"/>
                <a:sym typeface="Symbol" charset="0"/>
              </a:rPr>
              <a:t>gotta</a:t>
            </a:r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 be a better way!</a:t>
            </a:r>
            <a:endParaRPr lang="en-US" sz="2800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Situation calculus planning: Analysis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5486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Fine in theory, but problem solving (search) is exponential in worst case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Resolution theorem proving only finds a proof (plan), not necessarily a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good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plan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So, restrict language and use special-purpose algorithm (a planner) rather than general theorem prover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Planning is a common task for intelligent agents, so it’s reasonable to have a special subsystem for it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914A-A315-4F40-9017-3F715EA4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9" y="381000"/>
            <a:ext cx="7772400" cy="1143000"/>
          </a:xfrm>
        </p:spPr>
        <p:txBody>
          <a:bodyPr/>
          <a:lstStyle/>
          <a:p>
            <a:r>
              <a:rPr lang="en-US" dirty="0"/>
              <a:t>Shakey the robot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CC78C-372F-F34D-9018-663E374AF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89" y="1524000"/>
            <a:ext cx="77724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First general-purpose mobile robot to be able to reason about its own actions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768C654-9BAB-C44B-9224-6EB148683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89" y="2895600"/>
            <a:ext cx="3253539" cy="1850354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8710023-3108-694D-A7FD-D76424086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989" y="2819400"/>
            <a:ext cx="3956050" cy="2890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092686-A10E-7046-AB15-A4FE77253EB3}"/>
              </a:ext>
            </a:extLst>
          </p:cNvPr>
          <p:cNvSpPr txBox="1"/>
          <p:nvPr/>
        </p:nvSpPr>
        <p:spPr>
          <a:xfrm>
            <a:off x="4547936" y="5769114"/>
            <a:ext cx="3976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Shakey: Experiments in Robot Plan-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Learning (1972, 24 min)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E8D79-CBB8-7142-8DD9-503378E65F93}"/>
              </a:ext>
            </a:extLst>
          </p:cNvPr>
          <p:cNvSpPr txBox="1"/>
          <p:nvPr/>
        </p:nvSpPr>
        <p:spPr>
          <a:xfrm>
            <a:off x="709862" y="4883951"/>
            <a:ext cx="3225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Shakey the Robot: 1st Robot to Embody Artificial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Intelli-gence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(2017, 6 min.)</a:t>
            </a:r>
          </a:p>
        </p:txBody>
      </p:sp>
    </p:spTree>
    <p:extLst>
      <p:ext uri="{BB962C8B-B14F-4D97-AF65-F5344CB8AC3E}">
        <p14:creationId xmlns:p14="http://schemas.microsoft.com/office/powerpoint/2010/main" val="4146604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algn="l"/>
            <a:r>
              <a:rPr lang="en-US" sz="3600" dirty="0">
                <a:ea typeface="ＭＳ Ｐゴシック" charset="0"/>
                <a:cs typeface="ＭＳ Ｐゴシック" charset="0"/>
              </a:rPr>
              <a:t>  Strips planning representation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990600"/>
            <a:ext cx="8458200" cy="5486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Classic approach first used in the </a:t>
            </a:r>
            <a:r>
              <a:rPr lang="en-US" dirty="0">
                <a:ea typeface="ＭＳ Ｐゴシック" charset="0"/>
                <a:cs typeface="ＭＳ Ｐゴシック" charset="0"/>
                <a:hlinkClick r:id="rId3"/>
              </a:rPr>
              <a:t>STRIPS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sz="2200" dirty="0">
                <a:ea typeface="ＭＳ Ｐゴシック" charset="0"/>
                <a:cs typeface="ＭＳ Ｐゴシック" charset="0"/>
              </a:rPr>
              <a:t>(Stanford Research Institute Problem Solver)</a:t>
            </a:r>
            <a:r>
              <a:rPr lang="en-US" dirty="0">
                <a:ea typeface="ＭＳ Ｐゴシック" charset="0"/>
                <a:cs typeface="ＭＳ Ｐゴシック" charset="0"/>
              </a:rPr>
              <a:t> planner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 State is a conjunction of ground literals</a:t>
            </a: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at(Home)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sym typeface="Symbol" charset="0"/>
              </a:rPr>
              <a:t></a:t>
            </a:r>
            <a:r>
              <a:rPr lang="en-US" sz="2400" dirty="0">
                <a:ea typeface="ＭＳ Ｐゴシック" charset="0"/>
              </a:rPr>
              <a:t>have(Milk)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sym typeface="Symbol" charset="0"/>
              </a:rPr>
              <a:t></a:t>
            </a:r>
            <a:r>
              <a:rPr lang="en-US" sz="2400" dirty="0">
                <a:ea typeface="ＭＳ Ｐゴシック" charset="0"/>
              </a:rPr>
              <a:t>have(bananas) ...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Goals are conjunctions of literals, but may have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variables, assumed to be existentially quantified</a:t>
            </a: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at(?x)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have(Milk)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have(bananas) ...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Need not fully specify state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Non-specified conditions either don’t-care or assumed false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Represent many cases in small storage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May only represent changes in state rather than entire situation 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Unlike theorem prover, not seeking whether goal is true, but is there a sequence of actions to attain it 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76200"/>
            <a:ext cx="2171700" cy="2895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6858000" y="2971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hlinkClick r:id="rId5"/>
              </a:rPr>
              <a:t>Shakey the robot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Operator/action representation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620000" cy="5562600"/>
          </a:xfrm>
        </p:spPr>
        <p:txBody>
          <a:bodyPr/>
          <a:lstStyle/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Action operators have three components:</a:t>
            </a:r>
          </a:p>
          <a:p>
            <a:pPr marL="457200" lvl="1" indent="-168275"/>
            <a:r>
              <a:rPr lang="en-US" sz="2200" dirty="0">
                <a:ea typeface="ＭＳ Ｐゴシック" charset="0"/>
              </a:rPr>
              <a:t>Action description </a:t>
            </a:r>
          </a:p>
          <a:p>
            <a:pPr marL="457200" lvl="1" indent="-168275"/>
            <a:r>
              <a:rPr lang="en-US" sz="2200" dirty="0">
                <a:ea typeface="ＭＳ Ｐゴシック" charset="0"/>
              </a:rPr>
              <a:t>Precondition: conjunction of positive literals </a:t>
            </a:r>
          </a:p>
          <a:p>
            <a:pPr marL="457200" lvl="1" indent="-168275"/>
            <a:r>
              <a:rPr lang="en-US" sz="2200" dirty="0">
                <a:ea typeface="ＭＳ Ｐゴシック" charset="0"/>
              </a:rPr>
              <a:t>Effect: conjunction of positive or negative literals describing how situation changes when operator is applied </a:t>
            </a:r>
          </a:p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Example:</a:t>
            </a:r>
          </a:p>
          <a:p>
            <a:pPr marL="457200" lvl="1" indent="-168275">
              <a:lnSpc>
                <a:spcPct val="90000"/>
              </a:lnSpc>
              <a:buFontTx/>
              <a:buNone/>
            </a:pPr>
            <a:r>
              <a:rPr lang="en-US" sz="2200" dirty="0">
                <a:ea typeface="ＭＳ Ｐゴシック" charset="0"/>
              </a:rPr>
              <a:t>Op[Action:  Go(there), </a:t>
            </a:r>
          </a:p>
          <a:p>
            <a:pPr marL="457200" lvl="1" indent="-168275">
              <a:lnSpc>
                <a:spcPct val="90000"/>
              </a:lnSpc>
              <a:buFontTx/>
              <a:buNone/>
            </a:pPr>
            <a:r>
              <a:rPr lang="en-US" sz="2200" dirty="0">
                <a:ea typeface="ＭＳ Ｐゴシック" charset="0"/>
              </a:rPr>
              <a:t>      </a:t>
            </a:r>
            <a:r>
              <a:rPr lang="en-US" sz="2200" dirty="0" err="1">
                <a:ea typeface="ＭＳ Ｐゴシック" charset="0"/>
              </a:rPr>
              <a:t>Precond</a:t>
            </a:r>
            <a:r>
              <a:rPr lang="en-US" sz="2200" dirty="0">
                <a:ea typeface="ＭＳ Ｐゴシック" charset="0"/>
              </a:rPr>
              <a:t>:  At(here) </a:t>
            </a:r>
            <a:r>
              <a:rPr lang="en-US" sz="2200" dirty="0"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ea typeface="ＭＳ Ｐゴシック" charset="0"/>
              </a:rPr>
              <a:t> Path(</a:t>
            </a:r>
            <a:r>
              <a:rPr lang="en-US" sz="2200" dirty="0" err="1">
                <a:ea typeface="ＭＳ Ｐゴシック" charset="0"/>
              </a:rPr>
              <a:t>here,there</a:t>
            </a:r>
            <a:r>
              <a:rPr lang="en-US" sz="2200" dirty="0">
                <a:ea typeface="ＭＳ Ｐゴシック" charset="0"/>
              </a:rPr>
              <a:t>), </a:t>
            </a:r>
          </a:p>
          <a:p>
            <a:pPr marL="457200" lvl="1" indent="-168275">
              <a:lnSpc>
                <a:spcPct val="90000"/>
              </a:lnSpc>
              <a:buFontTx/>
              <a:buNone/>
            </a:pPr>
            <a:r>
              <a:rPr lang="en-US" sz="2200" dirty="0">
                <a:ea typeface="ＭＳ Ｐゴシック" charset="0"/>
              </a:rPr>
              <a:t>      Effect:  At(there) </a:t>
            </a:r>
            <a:r>
              <a:rPr lang="en-US" sz="2200" dirty="0"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ea typeface="ＭＳ Ｐゴシック" charset="0"/>
              </a:rPr>
              <a:t> </a:t>
            </a:r>
            <a:r>
              <a:rPr lang="en-US" sz="2200" dirty="0">
                <a:ea typeface="ＭＳ Ｐゴシック" charset="0"/>
                <a:sym typeface="Symbol" charset="0"/>
              </a:rPr>
              <a:t></a:t>
            </a:r>
            <a:r>
              <a:rPr lang="en-US" sz="2200" dirty="0">
                <a:ea typeface="ＭＳ Ｐゴシック" charset="0"/>
              </a:rPr>
              <a:t>At(here)]</a:t>
            </a:r>
          </a:p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All variables are universally quantified </a:t>
            </a:r>
          </a:p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Situation variables are implicit</a:t>
            </a:r>
          </a:p>
          <a:p>
            <a:pPr marL="457200" lvl="1" indent="-168275">
              <a:lnSpc>
                <a:spcPct val="90000"/>
              </a:lnSpc>
            </a:pPr>
            <a:r>
              <a:rPr lang="en-US" sz="2200" dirty="0">
                <a:ea typeface="ＭＳ Ｐゴシック" charset="0"/>
              </a:rPr>
              <a:t>preconditions must be true in the state immediately before operator is applied; effects are true immediately after</a:t>
            </a: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6934200" y="3124200"/>
            <a:ext cx="1600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7010400" y="3200400"/>
            <a:ext cx="1452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Go(there)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6604000" y="2743200"/>
            <a:ext cx="2622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 charset="0"/>
              </a:rPr>
              <a:t>At(here) ,Path(</a:t>
            </a:r>
            <a:r>
              <a:rPr lang="en-US" sz="1800" dirty="0" err="1">
                <a:latin typeface="Calibri" charset="0"/>
              </a:rPr>
              <a:t>here,there</a:t>
            </a:r>
            <a:r>
              <a:rPr lang="en-US" sz="1800" dirty="0">
                <a:latin typeface="Calibri" charset="0"/>
              </a:rPr>
              <a:t>)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689725" y="4071938"/>
            <a:ext cx="2132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 charset="0"/>
              </a:rPr>
              <a:t>At(there) , </a:t>
            </a:r>
            <a:r>
              <a:rPr lang="en-US" sz="1800" dirty="0">
                <a:latin typeface="Calibri" charset="0"/>
                <a:sym typeface="Symbol" charset="0"/>
              </a:rPr>
              <a:t></a:t>
            </a:r>
            <a:r>
              <a:rPr lang="en-US" sz="1800" dirty="0">
                <a:latin typeface="Calibri" charset="0"/>
              </a:rPr>
              <a:t>At(here)</a:t>
            </a:r>
          </a:p>
        </p:txBody>
      </p:sp>
      <p:sp>
        <p:nvSpPr>
          <p:cNvPr id="65543" name="Line 8"/>
          <p:cNvSpPr>
            <a:spLocks noChangeShapeType="1"/>
          </p:cNvSpPr>
          <p:nvPr/>
        </p:nvSpPr>
        <p:spPr bwMode="auto">
          <a:xfrm flipV="1">
            <a:off x="3352800" y="3429000"/>
            <a:ext cx="3657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5544" name="Line 9"/>
          <p:cNvSpPr>
            <a:spLocks noChangeShapeType="1"/>
          </p:cNvSpPr>
          <p:nvPr/>
        </p:nvSpPr>
        <p:spPr bwMode="auto">
          <a:xfrm flipV="1">
            <a:off x="4572000" y="4267200"/>
            <a:ext cx="19812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5545" name="Line 10"/>
          <p:cNvSpPr>
            <a:spLocks noChangeShapeType="1"/>
          </p:cNvSpPr>
          <p:nvPr/>
        </p:nvSpPr>
        <p:spPr bwMode="auto">
          <a:xfrm flipV="1">
            <a:off x="5410200" y="3048000"/>
            <a:ext cx="1295400" cy="952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Blocks world operators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715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Classic basic operations for the blocks world</a:t>
            </a:r>
          </a:p>
          <a:p>
            <a:pPr lvl="1"/>
            <a:r>
              <a:rPr lang="en-US" dirty="0">
                <a:ea typeface="ＭＳ Ｐゴシック" charset="0"/>
              </a:rPr>
              <a:t>stack(X,Y): put block X on block Y</a:t>
            </a:r>
          </a:p>
          <a:p>
            <a:pPr lvl="1"/>
            <a:r>
              <a:rPr lang="en-US" dirty="0" err="1">
                <a:ea typeface="ＭＳ Ｐゴシック" charset="0"/>
              </a:rPr>
              <a:t>unstack</a:t>
            </a:r>
            <a:r>
              <a:rPr lang="en-US" dirty="0">
                <a:ea typeface="ＭＳ Ｐゴシック" charset="0"/>
              </a:rPr>
              <a:t>(X,Y): remove block X from block Y</a:t>
            </a:r>
          </a:p>
          <a:p>
            <a:pPr lvl="1"/>
            <a:r>
              <a:rPr lang="en-US" dirty="0">
                <a:ea typeface="ＭＳ Ｐゴシック" charset="0"/>
              </a:rPr>
              <a:t>pickup(X): pickup block X</a:t>
            </a:r>
          </a:p>
          <a:p>
            <a:pPr lvl="1"/>
            <a:r>
              <a:rPr lang="en-US" dirty="0">
                <a:ea typeface="ＭＳ Ｐゴシック" charset="0"/>
              </a:rPr>
              <a:t>putdown(X): put block X on the table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Each represented by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list of preconditions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list of new facts to be added (add-effects)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list of facts to be removed (delete-effects)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optionally, set of (simple) variable constraints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For example stack(X,Y):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preconditions(stack(X,Y), [holding(X), clear(Y)])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deletes(stack(X,Y), [holding(X), clear(Y)]).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adds(stack(X,Y), [</a:t>
            </a:r>
            <a:r>
              <a:rPr lang="en-US" dirty="0" err="1">
                <a:ea typeface="ＭＳ Ｐゴシック" charset="0"/>
              </a:rPr>
              <a:t>handempty</a:t>
            </a:r>
            <a:r>
              <a:rPr lang="en-US" dirty="0">
                <a:ea typeface="ＭＳ Ｐゴシック" charset="0"/>
              </a:rPr>
              <a:t>, on(X,Y), clear(X)])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constraints(stack(X,Y), [X</a:t>
            </a:r>
            <a:r>
              <a:rPr lang="en-US" dirty="0">
                <a:ea typeface="ＭＳ Ｐゴシック" charset="0"/>
                <a:sym typeface="Symbol" charset="0"/>
              </a:rPr>
              <a:t></a:t>
            </a:r>
            <a:r>
              <a:rPr lang="en-US" dirty="0">
                <a:ea typeface="ＭＳ Ｐゴシック" charset="0"/>
              </a:rPr>
              <a:t>Y, </a:t>
            </a:r>
            <a:r>
              <a:rPr lang="en-US" dirty="0" err="1">
                <a:ea typeface="ＭＳ Ｐゴシック" charset="0"/>
              </a:rPr>
              <a:t>Y</a:t>
            </a:r>
            <a:r>
              <a:rPr lang="en-US" dirty="0" err="1">
                <a:ea typeface="ＭＳ Ｐゴシック" charset="0"/>
                <a:sym typeface="Symbol" charset="0"/>
              </a:rPr>
              <a:t></a:t>
            </a:r>
            <a:r>
              <a:rPr lang="en-US" dirty="0" err="1">
                <a:ea typeface="ＭＳ Ｐゴシック" charset="0"/>
              </a:rPr>
              <a:t>table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X</a:t>
            </a:r>
            <a:r>
              <a:rPr lang="en-US" dirty="0" err="1">
                <a:ea typeface="ＭＳ Ｐゴシック" charset="0"/>
                <a:sym typeface="Symbol" charset="0"/>
              </a:rPr>
              <a:t></a:t>
            </a:r>
            <a:r>
              <a:rPr lang="en-US" dirty="0" err="1">
                <a:ea typeface="ＭＳ Ｐゴシック" charset="0"/>
              </a:rPr>
              <a:t>table</a:t>
            </a:r>
            <a:r>
              <a:rPr lang="en-US" dirty="0">
                <a:ea typeface="ＭＳ Ｐゴシック" charset="0"/>
              </a:rPr>
              <a:t>])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Blocks world operators (Prolog)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44196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operator(stack(X,Y), </a:t>
            </a: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   [holding(X), clear(Y)],</a:t>
            </a: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   [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handempty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, on(X,Y), clear(X)],</a:t>
            </a: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   [holding(X), clear(Y)],</a:t>
            </a: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	[X</a:t>
            </a:r>
            <a:r>
              <a:rPr lang="en-US" sz="2200" dirty="0"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Y, 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Y</a:t>
            </a:r>
            <a:r>
              <a:rPr lang="en-US" sz="2200" dirty="0" err="1"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table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X</a:t>
            </a:r>
            <a:r>
              <a:rPr lang="en-US" sz="2200" dirty="0" err="1"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table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]).</a:t>
            </a:r>
          </a:p>
          <a:p>
            <a:pPr>
              <a:buFontTx/>
              <a:buNone/>
            </a:pPr>
            <a:endParaRPr lang="en-US" sz="22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operator(pickup(X),</a:t>
            </a: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  [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(X), clear(X), 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handempty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],</a:t>
            </a: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   [holding(X)],</a:t>
            </a: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   [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(X), clear(X), 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handempty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],</a:t>
            </a: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   [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X</a:t>
            </a:r>
            <a:r>
              <a:rPr lang="en-US" sz="2200" dirty="0" err="1"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table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]).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572000" y="1676400"/>
            <a:ext cx="464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operator(unstack(X,Y), </a:t>
            </a: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        [on(X,Y), clear(X), </a:t>
            </a:r>
            <a:r>
              <a:rPr lang="en-US" sz="2200" dirty="0" err="1">
                <a:latin typeface="Calibri" charset="0"/>
              </a:rPr>
              <a:t>handempty</a:t>
            </a:r>
            <a:r>
              <a:rPr lang="en-US" sz="2200" dirty="0">
                <a:latin typeface="Calibri" charset="0"/>
              </a:rPr>
              <a:t>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        [holding(X), clear(Y)],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        [</a:t>
            </a:r>
            <a:r>
              <a:rPr lang="en-US" sz="2200" dirty="0" err="1">
                <a:latin typeface="Calibri" charset="0"/>
              </a:rPr>
              <a:t>handempty</a:t>
            </a:r>
            <a:r>
              <a:rPr lang="en-US" sz="2200" dirty="0">
                <a:latin typeface="Calibri" charset="0"/>
              </a:rPr>
              <a:t>, clear(X), on(X,Y)],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        [X</a:t>
            </a:r>
            <a:r>
              <a:rPr lang="en-US" sz="2200" dirty="0">
                <a:latin typeface="Calibri" charset="0"/>
                <a:sym typeface="Symbol" charset="0"/>
              </a:rPr>
              <a:t></a:t>
            </a:r>
            <a:r>
              <a:rPr lang="en-US" sz="2200" dirty="0">
                <a:latin typeface="Calibri" charset="0"/>
              </a:rPr>
              <a:t>Y, </a:t>
            </a:r>
            <a:r>
              <a:rPr lang="en-US" sz="2200" dirty="0" err="1">
                <a:latin typeface="Calibri" charset="0"/>
              </a:rPr>
              <a:t>Y</a:t>
            </a:r>
            <a:r>
              <a:rPr lang="en-US" sz="2200" dirty="0" err="1">
                <a:latin typeface="Calibri" charset="0"/>
                <a:sym typeface="Symbol" charset="0"/>
              </a:rPr>
              <a:t></a:t>
            </a:r>
            <a:r>
              <a:rPr lang="en-US" sz="2200" dirty="0" err="1">
                <a:latin typeface="Calibri" charset="0"/>
              </a:rPr>
              <a:t>table</a:t>
            </a:r>
            <a:r>
              <a:rPr lang="en-US" sz="2200" dirty="0">
                <a:latin typeface="Calibri" charset="0"/>
              </a:rPr>
              <a:t>, </a:t>
            </a:r>
            <a:r>
              <a:rPr lang="en-US" sz="2200" dirty="0" err="1">
                <a:latin typeface="Calibri" charset="0"/>
              </a:rPr>
              <a:t>X</a:t>
            </a:r>
            <a:r>
              <a:rPr lang="en-US" sz="2200" dirty="0" err="1">
                <a:latin typeface="Calibri" charset="0"/>
                <a:sym typeface="Symbol" charset="0"/>
              </a:rPr>
              <a:t></a:t>
            </a:r>
            <a:r>
              <a:rPr lang="en-US" sz="2200" dirty="0" err="1">
                <a:latin typeface="Calibri" charset="0"/>
              </a:rPr>
              <a:t>table</a:t>
            </a:r>
            <a:r>
              <a:rPr lang="en-US" sz="2200" dirty="0">
                <a:latin typeface="Calibri" charset="0"/>
              </a:rPr>
              <a:t>]).</a:t>
            </a:r>
          </a:p>
          <a:p>
            <a:pPr marL="225425" indent="-225425">
              <a:spcBef>
                <a:spcPct val="20000"/>
              </a:spcBef>
            </a:pPr>
            <a:endParaRPr lang="en-US" sz="22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22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operator(putdown(X), </a:t>
            </a: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         [holding(X)],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         [</a:t>
            </a:r>
            <a:r>
              <a:rPr lang="en-US" sz="2200" dirty="0" err="1">
                <a:latin typeface="Calibri" charset="0"/>
              </a:rPr>
              <a:t>ontable</a:t>
            </a:r>
            <a:r>
              <a:rPr lang="en-US" sz="2200" dirty="0">
                <a:latin typeface="Calibri" charset="0"/>
              </a:rPr>
              <a:t>(X), </a:t>
            </a:r>
            <a:r>
              <a:rPr lang="en-US" sz="2200" dirty="0" err="1">
                <a:latin typeface="Calibri" charset="0"/>
              </a:rPr>
              <a:t>handempty</a:t>
            </a:r>
            <a:r>
              <a:rPr lang="en-US" sz="2200" dirty="0">
                <a:latin typeface="Calibri" charset="0"/>
              </a:rPr>
              <a:t>, clear(X)],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         [holding(X)],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         [</a:t>
            </a:r>
            <a:r>
              <a:rPr lang="en-US" sz="2200" dirty="0" err="1">
                <a:latin typeface="Calibri" charset="0"/>
              </a:rPr>
              <a:t>X</a:t>
            </a:r>
            <a:r>
              <a:rPr lang="en-US" sz="2200" dirty="0" err="1">
                <a:latin typeface="Calibri" charset="0"/>
                <a:sym typeface="Symbol" charset="0"/>
              </a:rPr>
              <a:t></a:t>
            </a:r>
            <a:r>
              <a:rPr lang="en-US" sz="2200" dirty="0" err="1">
                <a:latin typeface="Calibri" charset="0"/>
              </a:rPr>
              <a:t>table</a:t>
            </a:r>
            <a:r>
              <a:rPr lang="en-US" sz="2200" dirty="0">
                <a:latin typeface="Calibri" charset="0"/>
              </a:rPr>
              <a:t>]).</a:t>
            </a:r>
          </a:p>
          <a:p>
            <a:pPr marL="225425" indent="-225425">
              <a:spcBef>
                <a:spcPct val="20000"/>
              </a:spcBef>
            </a:pPr>
            <a:endParaRPr lang="en-US" sz="2200" dirty="0"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54B7DD-F540-194C-B9B6-4224F91351B5}"/>
              </a:ext>
            </a:extLst>
          </p:cNvPr>
          <p:cNvSpPr txBox="1"/>
          <p:nvPr/>
        </p:nvSpPr>
        <p:spPr>
          <a:xfrm>
            <a:off x="651212" y="1066800"/>
            <a:ext cx="7981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operator(op, preconditions, adds, deletes, constraints)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STRIPS planning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STRIPS maintains two additional data structures:</a:t>
            </a:r>
          </a:p>
          <a:p>
            <a:pPr lvl="1"/>
            <a:r>
              <a:rPr lang="en-US" sz="2400" dirty="0">
                <a:ea typeface="ＭＳ Ｐゴシック" charset="0"/>
              </a:rPr>
              <a:t>State List - all currently true predicates.</a:t>
            </a:r>
          </a:p>
          <a:p>
            <a:pPr lvl="1"/>
            <a:r>
              <a:rPr lang="en-US" sz="2400" dirty="0">
                <a:ea typeface="ＭＳ Ｐゴシック" charset="0"/>
              </a:rPr>
              <a:t>Goal Stack - push down stack of goals to be solved, with current goal on top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If current goal not satisfied by present state, find operator that adds it and push operator and its preconditions 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subgoals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on stack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When a current goal is satisfied, POP from stack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When an operator is on top stack, record application of that operator on plan sequence and use operator’s add and delete lists to update  current state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Blocks World Planning</a:t>
            </a:r>
          </a:p>
        </p:txBody>
      </p:sp>
      <p:grpSp>
        <p:nvGrpSpPr>
          <p:cNvPr id="17410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17419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7420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17421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17422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17423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17424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7425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17411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17412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7413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17414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17415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17416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17417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7418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737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73731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73741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3742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3743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3744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3745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73746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3747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73732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73734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3735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3736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3737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3738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73739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3740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73733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Strips in Prolog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4724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ea typeface="ＭＳ Ｐゴシック" charset="0"/>
                <a:cs typeface="ＭＳ Ｐゴシック" charset="0"/>
              </a:rPr>
              <a:t>% strips(+Goals, +</a:t>
            </a:r>
            <a:r>
              <a:rPr lang="en-US" sz="1800" dirty="0" err="1">
                <a:ea typeface="ＭＳ Ｐゴシック" charset="0"/>
                <a:cs typeface="ＭＳ Ｐゴシック" charset="0"/>
              </a:rPr>
              <a:t>InitState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, -Plan)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strips(Goal,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InitState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, Plan):-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strips(Goal,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InitState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, [],  _,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RevPlan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),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reverse(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RevPlan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, Plan).</a:t>
            </a:r>
          </a:p>
          <a:p>
            <a:pPr>
              <a:buFontTx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1600" dirty="0">
                <a:ea typeface="ＭＳ Ｐゴシック" charset="0"/>
                <a:cs typeface="ＭＳ Ｐゴシック" charset="0"/>
              </a:rPr>
              <a:t>% strips(+Goals,+State,+Plan,-</a:t>
            </a:r>
            <a:r>
              <a:rPr lang="en-US" sz="1600" dirty="0" err="1">
                <a:ea typeface="ＭＳ Ｐゴシック" charset="0"/>
                <a:cs typeface="ＭＳ Ｐゴシック" charset="0"/>
              </a:rPr>
              <a:t>NewState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 err="1">
                <a:ea typeface="ＭＳ Ｐゴシック" charset="0"/>
                <a:cs typeface="ＭＳ Ｐゴシック" charset="0"/>
              </a:rPr>
              <a:t>NewPlan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 )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% Finished if each goal in Goals is true 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% in current State.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strips(Goals, State, Plan, State, Plan) :-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subset(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Goals,State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).</a:t>
            </a:r>
          </a:p>
          <a:p>
            <a:pPr>
              <a:buFontTx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4572000" y="1295400"/>
            <a:ext cx="457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strips(Goals, State, Plan, </a:t>
            </a:r>
            <a:r>
              <a:rPr lang="en-US" sz="1800" dirty="0" err="1">
                <a:latin typeface="Calibri" charset="0"/>
              </a:rPr>
              <a:t>NewState</a:t>
            </a:r>
            <a:r>
              <a:rPr lang="en-US" sz="1800" dirty="0">
                <a:latin typeface="Calibri" charset="0"/>
              </a:rPr>
              <a:t>, </a:t>
            </a:r>
            <a:r>
              <a:rPr lang="en-US" sz="1800" dirty="0" err="1">
                <a:latin typeface="Calibri" charset="0"/>
              </a:rPr>
              <a:t>NewPlan</a:t>
            </a:r>
            <a:r>
              <a:rPr lang="en-US" sz="1800" dirty="0">
                <a:latin typeface="Calibri" charset="0"/>
              </a:rPr>
              <a:t>):-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% Goal is an unsatisfied goal.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member(Goal, Goals),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(\+ member(Goal, State)),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% Op is an Operator with Goal as a result.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operator(Op, Preconditions, Adds, Deletes,_),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member(</a:t>
            </a:r>
            <a:r>
              <a:rPr lang="en-US" sz="1800" dirty="0" err="1">
                <a:latin typeface="Calibri" charset="0"/>
              </a:rPr>
              <a:t>Goal,Adds</a:t>
            </a:r>
            <a:r>
              <a:rPr lang="en-US" sz="1800" dirty="0">
                <a:latin typeface="Calibri" charset="0"/>
              </a:rPr>
              <a:t>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% Achieve the preconditions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strips(Preconditions, State, Plan, TmpState1, TmpPlan1), 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% Apply the Operator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diff(TmpState1, Deletes, TmpState2),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union(Adds, TmpState2, TmpState3).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% Continue planning.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strips(</a:t>
            </a:r>
            <a:r>
              <a:rPr lang="en-US" sz="1800" dirty="0" err="1">
                <a:latin typeface="Calibri" charset="0"/>
              </a:rPr>
              <a:t>GoalList</a:t>
            </a:r>
            <a:r>
              <a:rPr lang="en-US" sz="1800" dirty="0">
                <a:latin typeface="Calibri" charset="0"/>
              </a:rPr>
              <a:t>, TmpState3, [Op|TmpPlan1], </a:t>
            </a:r>
            <a:r>
              <a:rPr lang="en-US" sz="1800" dirty="0" err="1">
                <a:latin typeface="Calibri" charset="0"/>
              </a:rPr>
              <a:t>NewState</a:t>
            </a:r>
            <a:r>
              <a:rPr lang="en-US" sz="1800" dirty="0">
                <a:latin typeface="Calibri" charset="0"/>
              </a:rPr>
              <a:t>, </a:t>
            </a:r>
            <a:r>
              <a:rPr lang="en-US" sz="1800" dirty="0" err="1">
                <a:latin typeface="Calibri" charset="0"/>
              </a:rPr>
              <a:t>NewPlan</a:t>
            </a:r>
            <a:r>
              <a:rPr lang="en-US" sz="1800" dirty="0">
                <a:latin typeface="Calibri" charset="0"/>
              </a:rPr>
              <a:t>).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Trace (Prolog)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5334000"/>
          </a:xfrm>
        </p:spPr>
        <p:txBody>
          <a:bodyPr/>
          <a:lstStyle/>
          <a:p>
            <a:pPr marL="115888" indent="-115888">
              <a:buFontTx/>
              <a:buNone/>
            </a:pPr>
            <a:r>
              <a:rPr lang="en-US" sz="1400" dirty="0">
                <a:ea typeface="ＭＳ Ｐゴシック" charset="0"/>
                <a:cs typeface="ＭＳ Ｐゴシック" charset="0"/>
              </a:rPr>
              <a:t>strips([on(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(c)],[clear(a),clear(b),clear(c),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(a),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(b),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(c),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handempty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],[])</a:t>
            </a:r>
          </a:p>
          <a:p>
            <a:pPr marL="115888" indent="-115888">
              <a:buFontTx/>
              <a:buNone/>
            </a:pPr>
            <a:r>
              <a:rPr lang="en-US" sz="1400" dirty="0">
                <a:ea typeface="ＭＳ Ｐゴシック" charset="0"/>
                <a:cs typeface="ＭＳ Ｐゴシック" charset="0"/>
              </a:rPr>
              <a:t>Achieve 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 via stack(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 with 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preconds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: [holding(b),clear(c)]</a:t>
            </a:r>
          </a:p>
          <a:p>
            <a:pPr marL="230188" lvl="1" indent="0">
              <a:buFontTx/>
              <a:buNone/>
            </a:pPr>
            <a:r>
              <a:rPr lang="en-US" sz="1400" dirty="0">
                <a:ea typeface="ＭＳ Ｐゴシック" charset="0"/>
              </a:rPr>
              <a:t>strips([holding(b),clear(c)],[clear(a),clear(b),clear(c),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(a),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(b),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(c),</a:t>
            </a:r>
            <a:r>
              <a:rPr lang="en-US" sz="1400" dirty="0" err="1">
                <a:ea typeface="ＭＳ Ｐゴシック" charset="0"/>
              </a:rPr>
              <a:t>handempty</a:t>
            </a:r>
            <a:r>
              <a:rPr lang="en-US" sz="1400" dirty="0">
                <a:ea typeface="ＭＳ Ｐゴシック" charset="0"/>
              </a:rPr>
              <a:t>],[])</a:t>
            </a:r>
          </a:p>
          <a:p>
            <a:pPr marL="230188" lvl="1" indent="0">
              <a:buFontTx/>
              <a:buNone/>
            </a:pPr>
            <a:r>
              <a:rPr lang="en-US" sz="1400" dirty="0">
                <a:ea typeface="ＭＳ Ｐゴシック" charset="0"/>
              </a:rPr>
              <a:t>Achieve holding(b) via pickup(b) with </a:t>
            </a:r>
            <a:r>
              <a:rPr lang="en-US" sz="1400" dirty="0" err="1">
                <a:ea typeface="ＭＳ Ｐゴシック" charset="0"/>
              </a:rPr>
              <a:t>preconds</a:t>
            </a:r>
            <a:r>
              <a:rPr lang="en-US" sz="1400" dirty="0">
                <a:ea typeface="ＭＳ Ｐゴシック" charset="0"/>
              </a:rPr>
              <a:t>: [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(b),clear(b),</a:t>
            </a:r>
            <a:r>
              <a:rPr lang="en-US" sz="1400" dirty="0" err="1">
                <a:ea typeface="ＭＳ Ｐゴシック" charset="0"/>
              </a:rPr>
              <a:t>handempty</a:t>
            </a:r>
            <a:r>
              <a:rPr lang="en-US" sz="1400" dirty="0">
                <a:ea typeface="ＭＳ Ｐゴシック" charset="0"/>
              </a:rPr>
              <a:t>]</a:t>
            </a:r>
          </a:p>
          <a:p>
            <a:pPr marL="346075" lvl="2" indent="-1588">
              <a:buFontTx/>
              <a:buNone/>
            </a:pPr>
            <a:r>
              <a:rPr lang="en-US" sz="1400" dirty="0">
                <a:ea typeface="ＭＳ Ｐゴシック" charset="0"/>
              </a:rPr>
              <a:t>strips([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(b),clear(b),</a:t>
            </a:r>
            <a:r>
              <a:rPr lang="en-US" sz="1400" dirty="0" err="1">
                <a:ea typeface="ＭＳ Ｐゴシック" charset="0"/>
              </a:rPr>
              <a:t>handempty</a:t>
            </a:r>
            <a:r>
              <a:rPr lang="en-US" sz="1400" dirty="0">
                <a:ea typeface="ＭＳ Ｐゴシック" charset="0"/>
              </a:rPr>
              <a:t>],[clear(a),clear(b),clear(c),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(a),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(b),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(c),</a:t>
            </a:r>
            <a:r>
              <a:rPr lang="en-US" sz="1400" dirty="0" err="1">
                <a:ea typeface="ＭＳ Ｐゴシック" charset="0"/>
              </a:rPr>
              <a:t>handempty</a:t>
            </a:r>
            <a:r>
              <a:rPr lang="en-US" sz="1400" dirty="0">
                <a:ea typeface="ＭＳ Ｐゴシック" charset="0"/>
              </a:rPr>
              <a:t>],[])</a:t>
            </a:r>
          </a:p>
          <a:p>
            <a:pPr marL="230188" lvl="1" indent="0">
              <a:buFontTx/>
              <a:buNone/>
            </a:pPr>
            <a:r>
              <a:rPr lang="en-US" sz="1400" dirty="0">
                <a:ea typeface="ＭＳ Ｐゴシック" charset="0"/>
              </a:rPr>
              <a:t>Applying pickup(b) </a:t>
            </a:r>
          </a:p>
          <a:p>
            <a:pPr marL="230188" lvl="1" indent="0">
              <a:buFontTx/>
              <a:buNone/>
            </a:pPr>
            <a:r>
              <a:rPr lang="en-US" sz="1400" dirty="0">
                <a:ea typeface="ＭＳ Ｐゴシック" charset="0"/>
              </a:rPr>
              <a:t>strips([holding(b),clear(c)],[clear(a),clear(c),holding(b),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(a),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(c)],[pickup(b)])</a:t>
            </a:r>
          </a:p>
          <a:p>
            <a:pPr marL="115888" indent="-115888">
              <a:buFontTx/>
              <a:buNone/>
            </a:pPr>
            <a:r>
              <a:rPr lang="en-US" sz="1400" dirty="0">
                <a:ea typeface="ＭＳ Ｐゴシック" charset="0"/>
                <a:cs typeface="ＭＳ Ｐゴシック" charset="0"/>
              </a:rPr>
              <a:t>Applying stack(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 </a:t>
            </a:r>
          </a:p>
          <a:p>
            <a:pPr marL="115888" indent="-115888">
              <a:buFontTx/>
              <a:buNone/>
            </a:pPr>
            <a:r>
              <a:rPr lang="en-US" sz="1400" dirty="0">
                <a:ea typeface="ＭＳ Ｐゴシック" charset="0"/>
                <a:cs typeface="ＭＳ Ｐゴシック" charset="0"/>
              </a:rPr>
              <a:t>strips([on(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(c)],[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handempty,clear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(a),clear(b),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(a),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(c),on(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)],[stack(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),pickup(b)])</a:t>
            </a:r>
          </a:p>
          <a:p>
            <a:pPr marL="115888" indent="-115888">
              <a:buFontTx/>
              <a:buNone/>
            </a:pPr>
            <a:r>
              <a:rPr lang="en-US" sz="1400" dirty="0">
                <a:ea typeface="ＭＳ Ｐゴシック" charset="0"/>
                <a:cs typeface="ＭＳ Ｐゴシック" charset="0"/>
              </a:rPr>
              <a:t>Achieve 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 via stack(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 with 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preconds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: [holding(a),clear(b)]</a:t>
            </a:r>
          </a:p>
          <a:p>
            <a:pPr marL="230188" lvl="1" indent="0">
              <a:buFontTx/>
              <a:buNone/>
            </a:pPr>
            <a:r>
              <a:rPr lang="en-US" sz="1400" dirty="0">
                <a:ea typeface="ＭＳ Ｐゴシック" charset="0"/>
              </a:rPr>
              <a:t>strips([holding(a),clear(b)],[</a:t>
            </a:r>
            <a:r>
              <a:rPr lang="en-US" sz="1400" dirty="0" err="1">
                <a:ea typeface="ＭＳ Ｐゴシック" charset="0"/>
              </a:rPr>
              <a:t>handempty,clear</a:t>
            </a:r>
            <a:r>
              <a:rPr lang="en-US" sz="1400" dirty="0">
                <a:ea typeface="ＭＳ Ｐゴシック" charset="0"/>
              </a:rPr>
              <a:t>(a),clear(b),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(a),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(c),on(</a:t>
            </a:r>
            <a:r>
              <a:rPr lang="en-US" sz="1400" dirty="0" err="1">
                <a:ea typeface="ＭＳ Ｐゴシック" charset="0"/>
              </a:rPr>
              <a:t>b,c</a:t>
            </a:r>
            <a:r>
              <a:rPr lang="en-US" sz="1400" dirty="0">
                <a:ea typeface="ＭＳ Ｐゴシック" charset="0"/>
              </a:rPr>
              <a:t>)],[stack(</a:t>
            </a:r>
            <a:r>
              <a:rPr lang="en-US" sz="1400" dirty="0" err="1">
                <a:ea typeface="ＭＳ Ｐゴシック" charset="0"/>
              </a:rPr>
              <a:t>b,c</a:t>
            </a:r>
            <a:r>
              <a:rPr lang="en-US" sz="1400" dirty="0">
                <a:ea typeface="ＭＳ Ｐゴシック" charset="0"/>
              </a:rPr>
              <a:t>),pickup(b)])</a:t>
            </a:r>
          </a:p>
          <a:p>
            <a:pPr marL="230188" lvl="1" indent="0">
              <a:buFontTx/>
              <a:buNone/>
            </a:pPr>
            <a:r>
              <a:rPr lang="en-US" sz="1400" dirty="0">
                <a:ea typeface="ＭＳ Ｐゴシック" charset="0"/>
              </a:rPr>
              <a:t>Achieve holding(a) via pickup(a) with </a:t>
            </a:r>
            <a:r>
              <a:rPr lang="en-US" sz="1400" dirty="0" err="1">
                <a:ea typeface="ＭＳ Ｐゴシック" charset="0"/>
              </a:rPr>
              <a:t>preconds</a:t>
            </a:r>
            <a:r>
              <a:rPr lang="en-US" sz="1400" dirty="0">
                <a:ea typeface="ＭＳ Ｐゴシック" charset="0"/>
              </a:rPr>
              <a:t>: [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(a),clear(a),</a:t>
            </a:r>
            <a:r>
              <a:rPr lang="en-US" sz="1400" dirty="0" err="1">
                <a:ea typeface="ＭＳ Ｐゴシック" charset="0"/>
              </a:rPr>
              <a:t>handempty</a:t>
            </a:r>
            <a:r>
              <a:rPr lang="en-US" sz="1400" dirty="0">
                <a:ea typeface="ＭＳ Ｐゴシック" charset="0"/>
              </a:rPr>
              <a:t>]</a:t>
            </a:r>
          </a:p>
          <a:p>
            <a:pPr marL="346075" lvl="2" indent="-1588">
              <a:buFontTx/>
              <a:buNone/>
            </a:pPr>
            <a:r>
              <a:rPr lang="en-US" sz="1400" dirty="0">
                <a:ea typeface="ＭＳ Ｐゴシック" charset="0"/>
              </a:rPr>
              <a:t>strips([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(a),clear(a),</a:t>
            </a:r>
            <a:r>
              <a:rPr lang="en-US" sz="1400" dirty="0" err="1">
                <a:ea typeface="ＭＳ Ｐゴシック" charset="0"/>
              </a:rPr>
              <a:t>handempty</a:t>
            </a:r>
            <a:r>
              <a:rPr lang="en-US" sz="1400" dirty="0">
                <a:ea typeface="ＭＳ Ｐゴシック" charset="0"/>
              </a:rPr>
              <a:t>],[</a:t>
            </a:r>
            <a:r>
              <a:rPr lang="en-US" sz="1400" dirty="0" err="1">
                <a:ea typeface="ＭＳ Ｐゴシック" charset="0"/>
              </a:rPr>
              <a:t>handempty,clear</a:t>
            </a:r>
            <a:r>
              <a:rPr lang="en-US" sz="1400" dirty="0">
                <a:ea typeface="ＭＳ Ｐゴシック" charset="0"/>
              </a:rPr>
              <a:t>(a),clear(b),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(a),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(c),on(</a:t>
            </a:r>
            <a:r>
              <a:rPr lang="en-US" sz="1400" dirty="0" err="1">
                <a:ea typeface="ＭＳ Ｐゴシック" charset="0"/>
              </a:rPr>
              <a:t>b,c</a:t>
            </a:r>
            <a:r>
              <a:rPr lang="en-US" sz="1400" dirty="0">
                <a:ea typeface="ＭＳ Ｐゴシック" charset="0"/>
              </a:rPr>
              <a:t>)],[stack(</a:t>
            </a:r>
            <a:r>
              <a:rPr lang="en-US" sz="1400" dirty="0" err="1">
                <a:ea typeface="ＭＳ Ｐゴシック" charset="0"/>
              </a:rPr>
              <a:t>b,c</a:t>
            </a:r>
            <a:r>
              <a:rPr lang="en-US" sz="1400" dirty="0">
                <a:ea typeface="ＭＳ Ｐゴシック" charset="0"/>
              </a:rPr>
              <a:t>),pickup(b)])</a:t>
            </a:r>
          </a:p>
          <a:p>
            <a:pPr marL="230188" lvl="1" indent="0">
              <a:buFontTx/>
              <a:buNone/>
            </a:pPr>
            <a:r>
              <a:rPr lang="en-US" sz="1400" dirty="0">
                <a:ea typeface="ＭＳ Ｐゴシック" charset="0"/>
              </a:rPr>
              <a:t>Applying pickup(a) </a:t>
            </a:r>
          </a:p>
          <a:p>
            <a:pPr marL="230188" lvl="1" indent="0">
              <a:buFontTx/>
              <a:buNone/>
            </a:pPr>
            <a:r>
              <a:rPr lang="en-US" sz="1400" dirty="0">
                <a:ea typeface="ＭＳ Ｐゴシック" charset="0"/>
              </a:rPr>
              <a:t>strips([holding(a),clear(b)],[clear(b),holding(a),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(c),on(</a:t>
            </a:r>
            <a:r>
              <a:rPr lang="en-US" sz="1400" dirty="0" err="1">
                <a:ea typeface="ＭＳ Ｐゴシック" charset="0"/>
              </a:rPr>
              <a:t>b,c</a:t>
            </a:r>
            <a:r>
              <a:rPr lang="en-US" sz="1400" dirty="0">
                <a:ea typeface="ＭＳ Ｐゴシック" charset="0"/>
              </a:rPr>
              <a:t>)],[pickup(a),stack(</a:t>
            </a:r>
            <a:r>
              <a:rPr lang="en-US" sz="1400" dirty="0" err="1">
                <a:ea typeface="ＭＳ Ｐゴシック" charset="0"/>
              </a:rPr>
              <a:t>b,c</a:t>
            </a:r>
            <a:r>
              <a:rPr lang="en-US" sz="1400" dirty="0">
                <a:ea typeface="ＭＳ Ｐゴシック" charset="0"/>
              </a:rPr>
              <a:t>),pickup(b)])</a:t>
            </a:r>
          </a:p>
          <a:p>
            <a:pPr marL="115888" indent="-115888">
              <a:buFontTx/>
              <a:buNone/>
            </a:pPr>
            <a:r>
              <a:rPr lang="en-US" sz="1400" dirty="0">
                <a:ea typeface="ＭＳ Ｐゴシック" charset="0"/>
                <a:cs typeface="ＭＳ Ｐゴシック" charset="0"/>
              </a:rPr>
              <a:t>Applying stack(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 </a:t>
            </a:r>
          </a:p>
          <a:p>
            <a:pPr marL="115888" indent="-115888">
              <a:buFontTx/>
              <a:buNone/>
            </a:pPr>
            <a:r>
              <a:rPr lang="en-US" sz="1400" dirty="0">
                <a:ea typeface="ＭＳ Ｐゴシック" charset="0"/>
                <a:cs typeface="ＭＳ Ｐゴシック" charset="0"/>
              </a:rPr>
              <a:t>strips([on(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(c)],[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handempty,clear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(a),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(c),on(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)],[stack(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),pickup(a),stack(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),pickup(b)])</a:t>
            </a:r>
          </a:p>
          <a:p>
            <a:pPr marL="115888" indent="-115888">
              <a:buFontTx/>
              <a:buNone/>
            </a:pP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115888" indent="-115888">
              <a:buFontTx/>
              <a:buNone/>
            </a:pP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115888" indent="-115888">
              <a:buFontTx/>
              <a:buNone/>
            </a:pPr>
            <a:r>
              <a:rPr lang="en-US" sz="1400" dirty="0">
                <a:ea typeface="ＭＳ Ｐゴシック" charset="0"/>
                <a:cs typeface="ＭＳ Ｐゴシック" charset="0"/>
              </a:rPr>
              <a:t>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79875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79885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9886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9887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9888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9889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79890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9891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79876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79878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9879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9880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9881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9882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79883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9884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79877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c,b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45720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81925" name="Rectangle 6"/>
          <p:cNvSpPr>
            <a:spLocks noChangeArrowheads="1"/>
          </p:cNvSpPr>
          <p:nvPr/>
        </p:nvSpPr>
        <p:spPr bwMode="auto">
          <a:xfrm>
            <a:off x="4572000" y="3200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sp>
        <p:nvSpPr>
          <p:cNvPr id="81926" name="Rectangle 7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C</a:t>
            </a:r>
          </a:p>
        </p:txBody>
      </p:sp>
      <p:grpSp>
        <p:nvGrpSpPr>
          <p:cNvPr id="81927" name="Group 8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81937" name="AutoShape 9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1938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81928" name="Group 11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81930" name="Rectangle 12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1931" name="Rectangle 13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81932" name="Rectangle 14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81933" name="Rectangle 15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81934" name="Group 16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81935" name="AutoShape 17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1936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81929" name="Rectangle 19"/>
          <p:cNvSpPr>
            <a:spLocks noChangeArrowheads="1"/>
          </p:cNvSpPr>
          <p:nvPr/>
        </p:nvSpPr>
        <p:spPr bwMode="auto">
          <a:xfrm>
            <a:off x="6934200" y="838200"/>
            <a:ext cx="17526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c,b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  <a:endParaRPr lang="en-US" sz="16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32766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5486400" y="3581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grpSp>
        <p:nvGrpSpPr>
          <p:cNvPr id="83974" name="Group 7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83981" name="AutoShape 8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3982" name="Line 9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83975" name="Rectangle 10"/>
          <p:cNvSpPr>
            <a:spLocks noChangeArrowheads="1"/>
          </p:cNvSpPr>
          <p:nvPr/>
        </p:nvSpPr>
        <p:spPr bwMode="auto">
          <a:xfrm>
            <a:off x="2819400" y="63246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grpSp>
        <p:nvGrpSpPr>
          <p:cNvPr id="83976" name="Group 11"/>
          <p:cNvGrpSpPr>
            <a:grpSpLocks/>
          </p:cNvGrpSpPr>
          <p:nvPr/>
        </p:nvGrpSpPr>
        <p:grpSpPr bwMode="auto">
          <a:xfrm>
            <a:off x="4419600" y="4953000"/>
            <a:ext cx="571500" cy="995363"/>
            <a:chOff x="3912" y="1872"/>
            <a:chExt cx="360" cy="627"/>
          </a:xfrm>
        </p:grpSpPr>
        <p:sp>
          <p:nvSpPr>
            <p:cNvPr id="83979" name="AutoShape 12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3980" name="Line 13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83977" name="Rectangle 14"/>
          <p:cNvSpPr>
            <a:spLocks noChangeArrowheads="1"/>
          </p:cNvSpPr>
          <p:nvPr/>
        </p:nvSpPr>
        <p:spPr bwMode="auto">
          <a:xfrm>
            <a:off x="7010400" y="3048000"/>
            <a:ext cx="1752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600" dirty="0">
                <a:latin typeface="Calibri" charset="0"/>
              </a:rPr>
              <a:t>??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  <p:sp>
        <p:nvSpPr>
          <p:cNvPr id="83978" name="AutoShape 15"/>
          <p:cNvSpPr>
            <a:spLocks noChangeArrowheads="1"/>
          </p:cNvSpPr>
          <p:nvPr/>
        </p:nvSpPr>
        <p:spPr bwMode="auto">
          <a:xfrm>
            <a:off x="5257800" y="5105400"/>
            <a:ext cx="1066800" cy="1066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Goal interaction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3962400"/>
          </a:xfrm>
        </p:spPr>
        <p:txBody>
          <a:bodyPr/>
          <a:lstStyle/>
          <a:p>
            <a:r>
              <a:rPr lang="en-US" sz="2600" dirty="0">
                <a:ea typeface="ＭＳ Ｐゴシック" charset="0"/>
                <a:cs typeface="ＭＳ Ｐゴシック" charset="0"/>
              </a:rPr>
              <a:t>Simple planning algorithms assume independent sub-goals</a:t>
            </a:r>
          </a:p>
          <a:p>
            <a:pPr lvl="1"/>
            <a:r>
              <a:rPr lang="en-US" sz="2400" dirty="0">
                <a:ea typeface="ＭＳ Ｐゴシック" charset="0"/>
              </a:rPr>
              <a:t>Solve each separately and concatenate the solutions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sz="26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 dirty="0">
                <a:ea typeface="ＭＳ Ｐゴシック" charset="0"/>
                <a:cs typeface="ＭＳ Ｐゴシック" charset="0"/>
                <a:hlinkClick r:id="rId3"/>
              </a:rPr>
              <a:t>Sussman Anomaly</a:t>
            </a:r>
            <a:r>
              <a:rPr lang="ja-JP" altLang="en-US" sz="26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 is the classic example of the goal interaction problem: </a:t>
            </a:r>
          </a:p>
          <a:p>
            <a:pPr lvl="1"/>
            <a:r>
              <a:rPr lang="en-US" sz="2300" dirty="0">
                <a:ea typeface="ＭＳ Ｐゴシック" charset="0"/>
              </a:rPr>
              <a:t>Solving on(A,B) first (via </a:t>
            </a:r>
            <a:r>
              <a:rPr lang="en-US" sz="2300" dirty="0" err="1">
                <a:ea typeface="ＭＳ Ｐゴシック" charset="0"/>
              </a:rPr>
              <a:t>unstack</a:t>
            </a:r>
            <a:r>
              <a:rPr lang="en-US" sz="2300" dirty="0">
                <a:ea typeface="ＭＳ Ｐゴシック" charset="0"/>
              </a:rPr>
              <a:t>(C,A), stack(A,B)) is undone when solving 2nd goal on(B,C) (via </a:t>
            </a:r>
            <a:r>
              <a:rPr lang="en-US" sz="2300" dirty="0" err="1">
                <a:ea typeface="ＭＳ Ｐゴシック" charset="0"/>
              </a:rPr>
              <a:t>unstack</a:t>
            </a:r>
            <a:r>
              <a:rPr lang="en-US" sz="2300" dirty="0">
                <a:ea typeface="ＭＳ Ｐゴシック" charset="0"/>
              </a:rPr>
              <a:t>(A,B), stack(B,C))</a:t>
            </a:r>
          </a:p>
          <a:p>
            <a:pPr lvl="1"/>
            <a:r>
              <a:rPr lang="en-US" sz="2300" dirty="0">
                <a:ea typeface="ＭＳ Ｐゴシック" charset="0"/>
              </a:rPr>
              <a:t>Solving on(B,C) first will be undone when solving on(A,B)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Classic STRIPS couldn’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t handle this, although minor modifications can get it to do simple cases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86019" name="Group 19"/>
          <p:cNvGrpSpPr>
            <a:grpSpLocks/>
          </p:cNvGrpSpPr>
          <p:nvPr/>
        </p:nvGrpSpPr>
        <p:grpSpPr bwMode="auto">
          <a:xfrm>
            <a:off x="533400" y="4724400"/>
            <a:ext cx="3581400" cy="1600200"/>
            <a:chOff x="432" y="3120"/>
            <a:chExt cx="2256" cy="1008"/>
          </a:xfrm>
        </p:grpSpPr>
        <p:sp>
          <p:nvSpPr>
            <p:cNvPr id="86031" name="Rectangle 5"/>
            <p:cNvSpPr>
              <a:spLocks noChangeArrowheads="1"/>
            </p:cNvSpPr>
            <p:nvPr/>
          </p:nvSpPr>
          <p:spPr bwMode="auto">
            <a:xfrm>
              <a:off x="432" y="4032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6032" name="Rectangle 6"/>
            <p:cNvSpPr>
              <a:spLocks noChangeArrowheads="1"/>
            </p:cNvSpPr>
            <p:nvPr/>
          </p:nvSpPr>
          <p:spPr bwMode="auto">
            <a:xfrm>
              <a:off x="720" y="37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86033" name="Rectangle 7"/>
            <p:cNvSpPr>
              <a:spLocks noChangeArrowheads="1"/>
            </p:cNvSpPr>
            <p:nvPr/>
          </p:nvSpPr>
          <p:spPr bwMode="auto">
            <a:xfrm>
              <a:off x="2112" y="3792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86034" name="Rectangle 8"/>
            <p:cNvSpPr>
              <a:spLocks noChangeArrowheads="1"/>
            </p:cNvSpPr>
            <p:nvPr/>
          </p:nvSpPr>
          <p:spPr bwMode="auto">
            <a:xfrm>
              <a:off x="720" y="35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86035" name="Group 9"/>
            <p:cNvGrpSpPr>
              <a:grpSpLocks/>
            </p:cNvGrpSpPr>
            <p:nvPr/>
          </p:nvGrpSpPr>
          <p:grpSpPr bwMode="auto">
            <a:xfrm>
              <a:off x="1104" y="3120"/>
              <a:ext cx="360" cy="627"/>
              <a:chOff x="3912" y="1872"/>
              <a:chExt cx="360" cy="627"/>
            </a:xfrm>
          </p:grpSpPr>
          <p:sp>
            <p:nvSpPr>
              <p:cNvPr id="86036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6037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86020" name="Text Box 21"/>
          <p:cNvSpPr txBox="1">
            <a:spLocks noChangeArrowheads="1"/>
          </p:cNvSpPr>
          <p:nvPr/>
        </p:nvSpPr>
        <p:spPr bwMode="auto">
          <a:xfrm>
            <a:off x="1584325" y="6365875"/>
            <a:ext cx="15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Initial state</a:t>
            </a:r>
          </a:p>
        </p:txBody>
      </p:sp>
      <p:grpSp>
        <p:nvGrpSpPr>
          <p:cNvPr id="86021" name="Group 1"/>
          <p:cNvGrpSpPr>
            <a:grpSpLocks/>
          </p:cNvGrpSpPr>
          <p:nvPr/>
        </p:nvGrpSpPr>
        <p:grpSpPr bwMode="auto">
          <a:xfrm>
            <a:off x="4876800" y="4724400"/>
            <a:ext cx="3581400" cy="2061865"/>
            <a:chOff x="4876800" y="4724400"/>
            <a:chExt cx="3581400" cy="2061865"/>
          </a:xfrm>
        </p:grpSpPr>
        <p:grpSp>
          <p:nvGrpSpPr>
            <p:cNvPr id="86022" name="Group 23"/>
            <p:cNvGrpSpPr>
              <a:grpSpLocks/>
            </p:cNvGrpSpPr>
            <p:nvPr/>
          </p:nvGrpSpPr>
          <p:grpSpPr bwMode="auto">
            <a:xfrm>
              <a:off x="4876800" y="4724400"/>
              <a:ext cx="3581400" cy="1600200"/>
              <a:chOff x="3072" y="2928"/>
              <a:chExt cx="2256" cy="1008"/>
            </a:xfrm>
          </p:grpSpPr>
          <p:sp>
            <p:nvSpPr>
              <p:cNvPr id="86024" name="Rectangle 12"/>
              <p:cNvSpPr>
                <a:spLocks noChangeArrowheads="1"/>
              </p:cNvSpPr>
              <p:nvPr/>
            </p:nvSpPr>
            <p:spPr bwMode="auto">
              <a:xfrm>
                <a:off x="3072" y="3840"/>
                <a:ext cx="225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6025" name="Rectangle 13"/>
              <p:cNvSpPr>
                <a:spLocks noChangeArrowheads="1"/>
              </p:cNvSpPr>
              <p:nvPr/>
            </p:nvSpPr>
            <p:spPr bwMode="auto">
              <a:xfrm>
                <a:off x="4704" y="31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A</a:t>
                </a:r>
              </a:p>
            </p:txBody>
          </p:sp>
          <p:sp>
            <p:nvSpPr>
              <p:cNvPr id="86026" name="Rectangle 14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240" cy="24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B</a:t>
                </a:r>
              </a:p>
            </p:txBody>
          </p:sp>
          <p:sp>
            <p:nvSpPr>
              <p:cNvPr id="86027" name="Rectangle 15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C</a:t>
                </a:r>
              </a:p>
            </p:txBody>
          </p:sp>
          <p:grpSp>
            <p:nvGrpSpPr>
              <p:cNvPr id="86028" name="Group 16"/>
              <p:cNvGrpSpPr>
                <a:grpSpLocks/>
              </p:cNvGrpSpPr>
              <p:nvPr/>
            </p:nvGrpSpPr>
            <p:grpSpPr bwMode="auto">
              <a:xfrm>
                <a:off x="3744" y="2928"/>
                <a:ext cx="360" cy="627"/>
                <a:chOff x="3912" y="1872"/>
                <a:chExt cx="360" cy="627"/>
              </a:xfrm>
            </p:grpSpPr>
            <p:sp>
              <p:nvSpPr>
                <p:cNvPr id="86029" name="AutoShape 17"/>
                <p:cNvSpPr>
                  <a:spLocks/>
                </p:cNvSpPr>
                <p:nvPr/>
              </p:nvSpPr>
              <p:spPr bwMode="auto">
                <a:xfrm rot="16200000" flipV="1">
                  <a:off x="3934" y="2162"/>
                  <a:ext cx="315" cy="360"/>
                </a:xfrm>
                <a:prstGeom prst="rightBracket">
                  <a:avLst>
                    <a:gd name="adj" fmla="val 9524"/>
                  </a:avLst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 charset="0"/>
                  </a:endParaRPr>
                </a:p>
              </p:txBody>
            </p:sp>
            <p:sp>
              <p:nvSpPr>
                <p:cNvPr id="86030" name="Line 18"/>
                <p:cNvSpPr>
                  <a:spLocks noChangeShapeType="1"/>
                </p:cNvSpPr>
                <p:nvPr/>
              </p:nvSpPr>
              <p:spPr bwMode="auto">
                <a:xfrm>
                  <a:off x="4080" y="187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 charset="0"/>
                  </a:endParaRPr>
                </a:p>
              </p:txBody>
            </p:sp>
          </p:grpSp>
        </p:grpSp>
        <p:sp>
          <p:nvSpPr>
            <p:cNvPr id="86023" name="Text Box 22"/>
            <p:cNvSpPr txBox="1">
              <a:spLocks noChangeArrowheads="1"/>
            </p:cNvSpPr>
            <p:nvPr/>
          </p:nvSpPr>
          <p:spPr bwMode="auto">
            <a:xfrm>
              <a:off x="6019800" y="6324600"/>
              <a:ext cx="14412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alibri" charset="0"/>
                </a:rPr>
                <a:t>Goal state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Sussman Anomaly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77200" cy="2743200"/>
          </a:xfrm>
        </p:spPr>
        <p:txBody>
          <a:bodyPr/>
          <a:lstStyle/>
          <a:p>
            <a:endParaRPr lang="en-US" sz="2000" dirty="0">
              <a:ea typeface="ＭＳ Ｐゴシック" charset="0"/>
              <a:cs typeface="ＭＳ Ｐゴシック" charset="0"/>
            </a:endParaRPr>
          </a:p>
          <a:p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88067" name="Group 4"/>
          <p:cNvGrpSpPr>
            <a:grpSpLocks/>
          </p:cNvGrpSpPr>
          <p:nvPr/>
        </p:nvGrpSpPr>
        <p:grpSpPr bwMode="auto">
          <a:xfrm>
            <a:off x="457200" y="5105400"/>
            <a:ext cx="3581400" cy="1600200"/>
            <a:chOff x="432" y="3120"/>
            <a:chExt cx="2256" cy="1008"/>
          </a:xfrm>
        </p:grpSpPr>
        <p:sp>
          <p:nvSpPr>
            <p:cNvPr id="88080" name="Rectangle 5"/>
            <p:cNvSpPr>
              <a:spLocks noChangeArrowheads="1"/>
            </p:cNvSpPr>
            <p:nvPr/>
          </p:nvSpPr>
          <p:spPr bwMode="auto">
            <a:xfrm>
              <a:off x="432" y="4032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8081" name="Rectangle 6"/>
            <p:cNvSpPr>
              <a:spLocks noChangeArrowheads="1"/>
            </p:cNvSpPr>
            <p:nvPr/>
          </p:nvSpPr>
          <p:spPr bwMode="auto">
            <a:xfrm>
              <a:off x="720" y="37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88082" name="Rectangle 7"/>
            <p:cNvSpPr>
              <a:spLocks noChangeArrowheads="1"/>
            </p:cNvSpPr>
            <p:nvPr/>
          </p:nvSpPr>
          <p:spPr bwMode="auto">
            <a:xfrm>
              <a:off x="2112" y="3792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88083" name="Rectangle 8"/>
            <p:cNvSpPr>
              <a:spLocks noChangeArrowheads="1"/>
            </p:cNvSpPr>
            <p:nvPr/>
          </p:nvSpPr>
          <p:spPr bwMode="auto">
            <a:xfrm>
              <a:off x="720" y="35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88084" name="Group 9"/>
            <p:cNvGrpSpPr>
              <a:grpSpLocks/>
            </p:cNvGrpSpPr>
            <p:nvPr/>
          </p:nvGrpSpPr>
          <p:grpSpPr bwMode="auto">
            <a:xfrm>
              <a:off x="1104" y="3120"/>
              <a:ext cx="360" cy="627"/>
              <a:chOff x="3912" y="1872"/>
              <a:chExt cx="360" cy="627"/>
            </a:xfrm>
          </p:grpSpPr>
          <p:sp>
            <p:nvSpPr>
              <p:cNvPr id="88085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8086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88068" name="Text Box 20"/>
          <p:cNvSpPr txBox="1">
            <a:spLocks noChangeArrowheads="1"/>
          </p:cNvSpPr>
          <p:nvPr/>
        </p:nvSpPr>
        <p:spPr bwMode="auto">
          <a:xfrm>
            <a:off x="2438400" y="5562600"/>
            <a:ext cx="15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Initial state</a:t>
            </a:r>
          </a:p>
        </p:txBody>
      </p:sp>
      <p:sp>
        <p:nvSpPr>
          <p:cNvPr id="88069" name="Text Box 21"/>
          <p:cNvSpPr txBox="1">
            <a:spLocks noChangeArrowheads="1"/>
          </p:cNvSpPr>
          <p:nvPr/>
        </p:nvSpPr>
        <p:spPr bwMode="auto">
          <a:xfrm>
            <a:off x="7467600" y="4953000"/>
            <a:ext cx="1441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Goal state</a:t>
            </a:r>
          </a:p>
        </p:txBody>
      </p:sp>
      <p:sp>
        <p:nvSpPr>
          <p:cNvPr id="88070" name="Text Box 22"/>
          <p:cNvSpPr txBox="1">
            <a:spLocks noChangeArrowheads="1"/>
          </p:cNvSpPr>
          <p:nvPr/>
        </p:nvSpPr>
        <p:spPr bwMode="auto">
          <a:xfrm>
            <a:off x="152400" y="1066800"/>
            <a:ext cx="5257800" cy="411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Calibri" charset="0"/>
              </a:rPr>
              <a:t>Achieve on(</a:t>
            </a:r>
            <a:r>
              <a:rPr lang="en-US" sz="1200" dirty="0" err="1">
                <a:latin typeface="Calibri" charset="0"/>
              </a:rPr>
              <a:t>a,b</a:t>
            </a:r>
            <a:r>
              <a:rPr lang="en-US" sz="1200" dirty="0">
                <a:latin typeface="Calibri" charset="0"/>
              </a:rPr>
              <a:t>) via stack(</a:t>
            </a:r>
            <a:r>
              <a:rPr lang="en-US" sz="1200" dirty="0" err="1">
                <a:latin typeface="Calibri" charset="0"/>
              </a:rPr>
              <a:t>a,b</a:t>
            </a:r>
            <a:r>
              <a:rPr lang="en-US" sz="1200" dirty="0">
                <a:latin typeface="Calibri" charset="0"/>
              </a:rPr>
              <a:t>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[holding(a),clear(b)]</a:t>
            </a:r>
          </a:p>
          <a:p>
            <a:r>
              <a:rPr lang="en-US" sz="1200" dirty="0">
                <a:latin typeface="Calibri" charset="0"/>
              </a:rPr>
              <a:t>|Achieve holding(a) via pickup(a)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</a:t>
            </a:r>
            <a:r>
              <a:rPr lang="en-US" sz="1200" dirty="0" err="1">
                <a:latin typeface="Calibri" charset="0"/>
              </a:rPr>
              <a:t>ontable</a:t>
            </a:r>
            <a:r>
              <a:rPr lang="en-US" sz="1200" dirty="0">
                <a:latin typeface="Calibri" charset="0"/>
              </a:rPr>
              <a:t>(a),clear(a),</a:t>
            </a:r>
            <a:r>
              <a:rPr lang="en-US" sz="1200" dirty="0" err="1">
                <a:latin typeface="Calibri" charset="0"/>
              </a:rPr>
              <a:t>handempty</a:t>
            </a:r>
            <a:r>
              <a:rPr lang="en-US" sz="1200" dirty="0">
                <a:latin typeface="Calibri" charset="0"/>
              </a:rPr>
              <a:t>]</a:t>
            </a:r>
          </a:p>
          <a:p>
            <a:r>
              <a:rPr lang="en-US" sz="1200" dirty="0">
                <a:latin typeface="Calibri" charset="0"/>
              </a:rPr>
              <a:t>||Achieve clear(a) via </a:t>
            </a:r>
            <a:r>
              <a:rPr lang="en-US" sz="1200" dirty="0" err="1">
                <a:latin typeface="Calibri" charset="0"/>
              </a:rPr>
              <a:t>unstack</a:t>
            </a:r>
            <a:r>
              <a:rPr lang="en-US" sz="1200" dirty="0">
                <a:latin typeface="Calibri" charset="0"/>
              </a:rPr>
              <a:t>(_1584,a)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[on(_1584,a),clear(_1584),</a:t>
            </a:r>
            <a:r>
              <a:rPr lang="en-US" sz="1200" dirty="0" err="1">
                <a:latin typeface="Calibri" charset="0"/>
              </a:rPr>
              <a:t>handempty</a:t>
            </a:r>
            <a:r>
              <a:rPr lang="en-US" sz="1200" dirty="0">
                <a:latin typeface="Calibri" charset="0"/>
              </a:rPr>
              <a:t>]</a:t>
            </a:r>
          </a:p>
          <a:p>
            <a:r>
              <a:rPr lang="en-US" sz="1200" dirty="0">
                <a:latin typeface="Calibri" charset="0"/>
              </a:rPr>
              <a:t>||Applying </a:t>
            </a:r>
            <a:r>
              <a:rPr lang="en-US" sz="1200" dirty="0" err="1">
                <a:latin typeface="Calibri" charset="0"/>
              </a:rPr>
              <a:t>unstack</a:t>
            </a:r>
            <a:r>
              <a:rPr lang="en-US" sz="1200" dirty="0">
                <a:latin typeface="Calibri" charset="0"/>
              </a:rPr>
              <a:t>(</a:t>
            </a:r>
            <a:r>
              <a:rPr lang="en-US" sz="1200" dirty="0" err="1">
                <a:latin typeface="Calibri" charset="0"/>
              </a:rPr>
              <a:t>c,a</a:t>
            </a:r>
            <a:r>
              <a:rPr lang="en-US" sz="1200" dirty="0">
                <a:latin typeface="Calibri" charset="0"/>
              </a:rPr>
              <a:t>) </a:t>
            </a:r>
          </a:p>
          <a:p>
            <a:r>
              <a:rPr lang="en-US" sz="1200" dirty="0">
                <a:latin typeface="Calibri" charset="0"/>
              </a:rPr>
              <a:t>||Achieve </a:t>
            </a:r>
            <a:r>
              <a:rPr lang="en-US" sz="1200" dirty="0" err="1">
                <a:latin typeface="Calibri" charset="0"/>
              </a:rPr>
              <a:t>handempty</a:t>
            </a:r>
            <a:r>
              <a:rPr lang="en-US" sz="1200" dirty="0">
                <a:latin typeface="Calibri" charset="0"/>
              </a:rPr>
              <a:t> via putdown(_2691)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[holding(_2691)]</a:t>
            </a:r>
          </a:p>
          <a:p>
            <a:r>
              <a:rPr lang="en-US" sz="1200" dirty="0">
                <a:latin typeface="Calibri" charset="0"/>
              </a:rPr>
              <a:t>||Applying putdown(c) </a:t>
            </a:r>
          </a:p>
          <a:p>
            <a:r>
              <a:rPr lang="en-US" sz="1200" dirty="0">
                <a:latin typeface="Calibri" charset="0"/>
              </a:rPr>
              <a:t>|Applying pickup(a) </a:t>
            </a:r>
          </a:p>
          <a:p>
            <a:r>
              <a:rPr lang="en-US" sz="1200" dirty="0">
                <a:latin typeface="Calibri" charset="0"/>
              </a:rPr>
              <a:t>Applying stack(</a:t>
            </a:r>
            <a:r>
              <a:rPr lang="en-US" sz="1200" dirty="0" err="1">
                <a:latin typeface="Calibri" charset="0"/>
              </a:rPr>
              <a:t>a,b</a:t>
            </a:r>
            <a:r>
              <a:rPr lang="en-US" sz="1200" dirty="0">
                <a:latin typeface="Calibri" charset="0"/>
              </a:rPr>
              <a:t>) </a:t>
            </a:r>
          </a:p>
          <a:p>
            <a:r>
              <a:rPr lang="en-US" sz="1200" dirty="0">
                <a:latin typeface="Calibri" charset="0"/>
              </a:rPr>
              <a:t>Achieve on(</a:t>
            </a:r>
            <a:r>
              <a:rPr lang="en-US" sz="1200" dirty="0" err="1">
                <a:latin typeface="Calibri" charset="0"/>
              </a:rPr>
              <a:t>b,c</a:t>
            </a:r>
            <a:r>
              <a:rPr lang="en-US" sz="1200" dirty="0">
                <a:latin typeface="Calibri" charset="0"/>
              </a:rPr>
              <a:t>) via stack(</a:t>
            </a:r>
            <a:r>
              <a:rPr lang="en-US" sz="1200" dirty="0" err="1">
                <a:latin typeface="Calibri" charset="0"/>
              </a:rPr>
              <a:t>b,c</a:t>
            </a:r>
            <a:r>
              <a:rPr lang="en-US" sz="1200" dirty="0">
                <a:latin typeface="Calibri" charset="0"/>
              </a:rPr>
              <a:t>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[holding(b),clear(c)]</a:t>
            </a:r>
          </a:p>
          <a:p>
            <a:r>
              <a:rPr lang="en-US" sz="1200" dirty="0">
                <a:latin typeface="Calibri" charset="0"/>
              </a:rPr>
              <a:t>|Achieve holding(b) via pickup(b)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</a:t>
            </a:r>
            <a:r>
              <a:rPr lang="en-US" sz="1200" dirty="0" err="1">
                <a:latin typeface="Calibri" charset="0"/>
              </a:rPr>
              <a:t>ontable</a:t>
            </a:r>
            <a:r>
              <a:rPr lang="en-US" sz="1200" dirty="0">
                <a:latin typeface="Calibri" charset="0"/>
              </a:rPr>
              <a:t>(b),clear(b),</a:t>
            </a:r>
            <a:r>
              <a:rPr lang="en-US" sz="1200" dirty="0" err="1">
                <a:latin typeface="Calibri" charset="0"/>
              </a:rPr>
              <a:t>handempty</a:t>
            </a:r>
            <a:r>
              <a:rPr lang="en-US" sz="1200" dirty="0">
                <a:latin typeface="Calibri" charset="0"/>
              </a:rPr>
              <a:t>]</a:t>
            </a:r>
          </a:p>
          <a:p>
            <a:r>
              <a:rPr lang="en-US" sz="1200" dirty="0">
                <a:latin typeface="Calibri" charset="0"/>
              </a:rPr>
              <a:t>||Achieve clear(b) via </a:t>
            </a:r>
            <a:r>
              <a:rPr lang="en-US" sz="1200" dirty="0" err="1">
                <a:latin typeface="Calibri" charset="0"/>
              </a:rPr>
              <a:t>unstack</a:t>
            </a:r>
            <a:r>
              <a:rPr lang="en-US" sz="1200" dirty="0">
                <a:latin typeface="Calibri" charset="0"/>
              </a:rPr>
              <a:t>(_5625,b)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[on(_5625,b),clear(_5625),</a:t>
            </a:r>
            <a:r>
              <a:rPr lang="en-US" sz="1200" dirty="0" err="1">
                <a:latin typeface="Calibri" charset="0"/>
              </a:rPr>
              <a:t>handempty</a:t>
            </a:r>
            <a:r>
              <a:rPr lang="en-US" sz="1200" dirty="0">
                <a:latin typeface="Calibri" charset="0"/>
              </a:rPr>
              <a:t>]</a:t>
            </a:r>
          </a:p>
          <a:p>
            <a:r>
              <a:rPr lang="en-US" sz="1200" dirty="0">
                <a:latin typeface="Calibri" charset="0"/>
              </a:rPr>
              <a:t>||Applying </a:t>
            </a:r>
            <a:r>
              <a:rPr lang="en-US" sz="1200" dirty="0" err="1">
                <a:latin typeface="Calibri" charset="0"/>
              </a:rPr>
              <a:t>unstack</a:t>
            </a:r>
            <a:r>
              <a:rPr lang="en-US" sz="1200" dirty="0">
                <a:latin typeface="Calibri" charset="0"/>
              </a:rPr>
              <a:t>(</a:t>
            </a:r>
            <a:r>
              <a:rPr lang="en-US" sz="1200" dirty="0" err="1">
                <a:latin typeface="Calibri" charset="0"/>
              </a:rPr>
              <a:t>a,b</a:t>
            </a:r>
            <a:r>
              <a:rPr lang="en-US" sz="1200" dirty="0">
                <a:latin typeface="Calibri" charset="0"/>
              </a:rPr>
              <a:t>) </a:t>
            </a:r>
          </a:p>
          <a:p>
            <a:r>
              <a:rPr lang="en-US" sz="1200" dirty="0">
                <a:latin typeface="Calibri" charset="0"/>
              </a:rPr>
              <a:t>||Achieve </a:t>
            </a:r>
            <a:r>
              <a:rPr lang="en-US" sz="1200" dirty="0" err="1">
                <a:latin typeface="Calibri" charset="0"/>
              </a:rPr>
              <a:t>handempty</a:t>
            </a:r>
            <a:r>
              <a:rPr lang="en-US" sz="1200" dirty="0">
                <a:latin typeface="Calibri" charset="0"/>
              </a:rPr>
              <a:t> via putdown(_6648)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[holding(_6648)]</a:t>
            </a:r>
          </a:p>
          <a:p>
            <a:r>
              <a:rPr lang="en-US" sz="1200" dirty="0">
                <a:latin typeface="Calibri" charset="0"/>
              </a:rPr>
              <a:t>||Applying putdown(a) </a:t>
            </a:r>
          </a:p>
          <a:p>
            <a:r>
              <a:rPr lang="en-US" sz="1200" dirty="0">
                <a:latin typeface="Calibri" charset="0"/>
              </a:rPr>
              <a:t>|Applying pickup(b) </a:t>
            </a:r>
          </a:p>
          <a:p>
            <a:r>
              <a:rPr lang="en-US" sz="1200" dirty="0">
                <a:latin typeface="Calibri" charset="0"/>
              </a:rPr>
              <a:t>Applying stack(</a:t>
            </a:r>
            <a:r>
              <a:rPr lang="en-US" sz="1200" dirty="0" err="1">
                <a:latin typeface="Calibri" charset="0"/>
              </a:rPr>
              <a:t>b,c</a:t>
            </a:r>
            <a:r>
              <a:rPr lang="en-US" sz="1200" dirty="0">
                <a:latin typeface="Calibri" charset="0"/>
              </a:rPr>
              <a:t>) </a:t>
            </a:r>
          </a:p>
          <a:p>
            <a:r>
              <a:rPr lang="en-US" sz="1200" dirty="0">
                <a:latin typeface="Calibri" charset="0"/>
              </a:rPr>
              <a:t>Achieve on(</a:t>
            </a:r>
            <a:r>
              <a:rPr lang="en-US" sz="1200" dirty="0" err="1">
                <a:latin typeface="Calibri" charset="0"/>
              </a:rPr>
              <a:t>a,b</a:t>
            </a:r>
            <a:r>
              <a:rPr lang="en-US" sz="1200" dirty="0">
                <a:latin typeface="Calibri" charset="0"/>
              </a:rPr>
              <a:t>) via stack(</a:t>
            </a:r>
            <a:r>
              <a:rPr lang="en-US" sz="1200" dirty="0" err="1">
                <a:latin typeface="Calibri" charset="0"/>
              </a:rPr>
              <a:t>a,b</a:t>
            </a:r>
            <a:r>
              <a:rPr lang="en-US" sz="1200" dirty="0">
                <a:latin typeface="Calibri" charset="0"/>
              </a:rPr>
              <a:t>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[holding(a),clear(b)]</a:t>
            </a:r>
          </a:p>
          <a:p>
            <a:r>
              <a:rPr lang="en-US" sz="1200" dirty="0">
                <a:latin typeface="Calibri" charset="0"/>
              </a:rPr>
              <a:t>|Achieve holding(a) via pickup(a)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</a:t>
            </a:r>
            <a:r>
              <a:rPr lang="en-US" sz="1200" dirty="0" err="1">
                <a:latin typeface="Calibri" charset="0"/>
              </a:rPr>
              <a:t>ontable</a:t>
            </a:r>
            <a:r>
              <a:rPr lang="en-US" sz="1200" dirty="0">
                <a:latin typeface="Calibri" charset="0"/>
              </a:rPr>
              <a:t>(a),clear(a),</a:t>
            </a:r>
            <a:r>
              <a:rPr lang="en-US" sz="1200" dirty="0" err="1">
                <a:latin typeface="Calibri" charset="0"/>
              </a:rPr>
              <a:t>handempty</a:t>
            </a:r>
            <a:r>
              <a:rPr lang="en-US" sz="1200" dirty="0">
                <a:latin typeface="Calibri" charset="0"/>
              </a:rPr>
              <a:t>]</a:t>
            </a:r>
          </a:p>
          <a:p>
            <a:r>
              <a:rPr lang="en-US" sz="1200" dirty="0">
                <a:latin typeface="Calibri" charset="0"/>
              </a:rPr>
              <a:t>|Applying pickup(a) </a:t>
            </a:r>
          </a:p>
          <a:p>
            <a:r>
              <a:rPr lang="en-US" sz="1200" dirty="0">
                <a:latin typeface="Calibri" charset="0"/>
              </a:rPr>
              <a:t>Applying stack(</a:t>
            </a:r>
            <a:r>
              <a:rPr lang="en-US" sz="1200" dirty="0" err="1">
                <a:latin typeface="Calibri" charset="0"/>
              </a:rPr>
              <a:t>a,b</a:t>
            </a:r>
            <a:r>
              <a:rPr lang="en-US" sz="1200" dirty="0">
                <a:latin typeface="Calibri" charset="0"/>
              </a:rPr>
              <a:t>) </a:t>
            </a:r>
          </a:p>
        </p:txBody>
      </p:sp>
      <p:sp>
        <p:nvSpPr>
          <p:cNvPr id="88071" name="Text Box 23"/>
          <p:cNvSpPr txBox="1">
            <a:spLocks noChangeArrowheads="1"/>
          </p:cNvSpPr>
          <p:nvPr/>
        </p:nvSpPr>
        <p:spPr bwMode="auto">
          <a:xfrm>
            <a:off x="5638800" y="1219200"/>
            <a:ext cx="3200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 charset="0"/>
              </a:rPr>
              <a:t>From [clear(b),clear(c),</a:t>
            </a:r>
            <a:r>
              <a:rPr lang="en-US" sz="1400" dirty="0" err="1">
                <a:latin typeface="Calibri" charset="0"/>
              </a:rPr>
              <a:t>ontable</a:t>
            </a:r>
            <a:r>
              <a:rPr lang="en-US" sz="1400" dirty="0">
                <a:latin typeface="Calibri" charset="0"/>
              </a:rPr>
              <a:t>(a),</a:t>
            </a:r>
            <a:r>
              <a:rPr lang="en-US" sz="1400" dirty="0" err="1">
                <a:latin typeface="Calibri" charset="0"/>
              </a:rPr>
              <a:t>ontable</a:t>
            </a:r>
            <a:r>
              <a:rPr lang="en-US" sz="1400" dirty="0">
                <a:latin typeface="Calibri" charset="0"/>
              </a:rPr>
              <a:t>(b),on(</a:t>
            </a:r>
            <a:r>
              <a:rPr lang="en-US" sz="1400" dirty="0" err="1">
                <a:latin typeface="Calibri" charset="0"/>
              </a:rPr>
              <a:t>c,a</a:t>
            </a:r>
            <a:r>
              <a:rPr lang="en-US" sz="1400" dirty="0">
                <a:latin typeface="Calibri" charset="0"/>
              </a:rPr>
              <a:t>),</a:t>
            </a:r>
            <a:r>
              <a:rPr lang="en-US" sz="1400" dirty="0" err="1">
                <a:latin typeface="Calibri" charset="0"/>
              </a:rPr>
              <a:t>handempty</a:t>
            </a:r>
            <a:r>
              <a:rPr lang="en-US" sz="1400" dirty="0">
                <a:latin typeface="Calibri" charset="0"/>
              </a:rPr>
              <a:t>]</a:t>
            </a:r>
          </a:p>
          <a:p>
            <a:r>
              <a:rPr lang="en-US" sz="1400" dirty="0">
                <a:latin typeface="Calibri" charset="0"/>
              </a:rPr>
              <a:t>  To [on(</a:t>
            </a:r>
            <a:r>
              <a:rPr lang="en-US" sz="1400" dirty="0" err="1">
                <a:latin typeface="Calibri" charset="0"/>
              </a:rPr>
              <a:t>a,b</a:t>
            </a:r>
            <a:r>
              <a:rPr lang="en-US" sz="1400" dirty="0">
                <a:latin typeface="Calibri" charset="0"/>
              </a:rPr>
              <a:t>),on(</a:t>
            </a:r>
            <a:r>
              <a:rPr lang="en-US" sz="1400" dirty="0" err="1">
                <a:latin typeface="Calibri" charset="0"/>
              </a:rPr>
              <a:t>b,c</a:t>
            </a:r>
            <a:r>
              <a:rPr lang="en-US" sz="1400" dirty="0">
                <a:latin typeface="Calibri" charset="0"/>
              </a:rPr>
              <a:t>),</a:t>
            </a:r>
            <a:r>
              <a:rPr lang="en-US" sz="1400" dirty="0" err="1">
                <a:latin typeface="Calibri" charset="0"/>
              </a:rPr>
              <a:t>ontable</a:t>
            </a:r>
            <a:r>
              <a:rPr lang="en-US" sz="1400" dirty="0">
                <a:latin typeface="Calibri" charset="0"/>
              </a:rPr>
              <a:t>(c)]</a:t>
            </a:r>
          </a:p>
          <a:p>
            <a:r>
              <a:rPr lang="en-US" sz="1400" dirty="0">
                <a:latin typeface="Calibri" charset="0"/>
              </a:rPr>
              <a:t>  Do:</a:t>
            </a:r>
          </a:p>
          <a:p>
            <a:r>
              <a:rPr lang="en-US" sz="1400" dirty="0">
                <a:latin typeface="Calibri" charset="0"/>
              </a:rPr>
              <a:t>       unstack(</a:t>
            </a:r>
            <a:r>
              <a:rPr lang="en-US" sz="1400" dirty="0" err="1">
                <a:latin typeface="Calibri" charset="0"/>
              </a:rPr>
              <a:t>c,a</a:t>
            </a:r>
            <a:r>
              <a:rPr lang="en-US" sz="1400" dirty="0">
                <a:latin typeface="Calibri" charset="0"/>
              </a:rPr>
              <a:t>)</a:t>
            </a:r>
          </a:p>
          <a:p>
            <a:r>
              <a:rPr lang="en-US" sz="1400" dirty="0">
                <a:latin typeface="Calibri" charset="0"/>
              </a:rPr>
              <a:t>       putdown(c)</a:t>
            </a:r>
          </a:p>
          <a:p>
            <a:r>
              <a:rPr lang="en-US" sz="1400" dirty="0">
                <a:latin typeface="Calibri" charset="0"/>
              </a:rPr>
              <a:t>       pickup(a)</a:t>
            </a:r>
          </a:p>
          <a:p>
            <a:r>
              <a:rPr lang="en-US" sz="1400" dirty="0">
                <a:latin typeface="Calibri" charset="0"/>
              </a:rPr>
              <a:t>       stack(</a:t>
            </a:r>
            <a:r>
              <a:rPr lang="en-US" sz="1400" dirty="0" err="1">
                <a:latin typeface="Calibri" charset="0"/>
              </a:rPr>
              <a:t>a,b</a:t>
            </a:r>
            <a:r>
              <a:rPr lang="en-US" sz="1400" dirty="0">
                <a:latin typeface="Calibri" charset="0"/>
              </a:rPr>
              <a:t>)</a:t>
            </a:r>
          </a:p>
          <a:p>
            <a:r>
              <a:rPr lang="en-US" sz="1400" dirty="0">
                <a:latin typeface="Calibri" charset="0"/>
              </a:rPr>
              <a:t>       unstack(</a:t>
            </a:r>
            <a:r>
              <a:rPr lang="en-US" sz="1400" dirty="0" err="1">
                <a:latin typeface="Calibri" charset="0"/>
              </a:rPr>
              <a:t>a,b</a:t>
            </a:r>
            <a:r>
              <a:rPr lang="en-US" sz="1400" dirty="0">
                <a:latin typeface="Calibri" charset="0"/>
              </a:rPr>
              <a:t>)</a:t>
            </a:r>
          </a:p>
          <a:p>
            <a:r>
              <a:rPr lang="en-US" sz="1400" dirty="0">
                <a:latin typeface="Calibri" charset="0"/>
              </a:rPr>
              <a:t>       putdown(a)</a:t>
            </a:r>
          </a:p>
          <a:p>
            <a:r>
              <a:rPr lang="en-US" sz="1400" dirty="0">
                <a:latin typeface="Calibri" charset="0"/>
              </a:rPr>
              <a:t>       pickup(b)</a:t>
            </a:r>
          </a:p>
          <a:p>
            <a:r>
              <a:rPr lang="en-US" sz="1400" dirty="0">
                <a:latin typeface="Calibri" charset="0"/>
              </a:rPr>
              <a:t>       stack(</a:t>
            </a:r>
            <a:r>
              <a:rPr lang="en-US" sz="1400" dirty="0" err="1">
                <a:latin typeface="Calibri" charset="0"/>
              </a:rPr>
              <a:t>b,c</a:t>
            </a:r>
            <a:r>
              <a:rPr lang="en-US" sz="1400" dirty="0">
                <a:latin typeface="Calibri" charset="0"/>
              </a:rPr>
              <a:t>)</a:t>
            </a:r>
          </a:p>
          <a:p>
            <a:r>
              <a:rPr lang="en-US" sz="1400" dirty="0">
                <a:latin typeface="Calibri" charset="0"/>
              </a:rPr>
              <a:t>       pickup(a)</a:t>
            </a:r>
          </a:p>
          <a:p>
            <a:r>
              <a:rPr lang="en-US" sz="1400" dirty="0">
                <a:latin typeface="Calibri" charset="0"/>
              </a:rPr>
              <a:t>       stack(</a:t>
            </a:r>
            <a:r>
              <a:rPr lang="en-US" sz="1400" dirty="0" err="1">
                <a:latin typeface="Calibri" charset="0"/>
              </a:rPr>
              <a:t>a,b</a:t>
            </a:r>
            <a:r>
              <a:rPr lang="en-US" sz="1400" dirty="0">
                <a:latin typeface="Calibri" charset="0"/>
              </a:rPr>
              <a:t>)</a:t>
            </a:r>
          </a:p>
          <a:p>
            <a:endParaRPr lang="en-US" sz="1400" dirty="0">
              <a:latin typeface="Calibri" charset="0"/>
            </a:endParaRPr>
          </a:p>
        </p:txBody>
      </p:sp>
      <p:grpSp>
        <p:nvGrpSpPr>
          <p:cNvPr id="88072" name="Group 33"/>
          <p:cNvGrpSpPr>
            <a:grpSpLocks/>
          </p:cNvGrpSpPr>
          <p:nvPr/>
        </p:nvGrpSpPr>
        <p:grpSpPr bwMode="auto">
          <a:xfrm>
            <a:off x="5029200" y="5105400"/>
            <a:ext cx="3581400" cy="1600200"/>
            <a:chOff x="3072" y="2928"/>
            <a:chExt cx="2256" cy="1008"/>
          </a:xfrm>
        </p:grpSpPr>
        <p:sp>
          <p:nvSpPr>
            <p:cNvPr id="88073" name="Rectangle 34"/>
            <p:cNvSpPr>
              <a:spLocks noChangeArrowheads="1"/>
            </p:cNvSpPr>
            <p:nvPr/>
          </p:nvSpPr>
          <p:spPr bwMode="auto">
            <a:xfrm>
              <a:off x="3072" y="384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8074" name="Rectangle 35"/>
            <p:cNvSpPr>
              <a:spLocks noChangeArrowheads="1"/>
            </p:cNvSpPr>
            <p:nvPr/>
          </p:nvSpPr>
          <p:spPr bwMode="auto">
            <a:xfrm>
              <a:off x="4704" y="312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88075" name="Rectangle 36"/>
            <p:cNvSpPr>
              <a:spLocks noChangeArrowheads="1"/>
            </p:cNvSpPr>
            <p:nvPr/>
          </p:nvSpPr>
          <p:spPr bwMode="auto">
            <a:xfrm>
              <a:off x="4704" y="33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88076" name="Rectangle 37"/>
            <p:cNvSpPr>
              <a:spLocks noChangeArrowheads="1"/>
            </p:cNvSpPr>
            <p:nvPr/>
          </p:nvSpPr>
          <p:spPr bwMode="auto">
            <a:xfrm>
              <a:off x="4704" y="360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88077" name="Group 38"/>
            <p:cNvGrpSpPr>
              <a:grpSpLocks/>
            </p:cNvGrpSpPr>
            <p:nvPr/>
          </p:nvGrpSpPr>
          <p:grpSpPr bwMode="auto">
            <a:xfrm>
              <a:off x="3744" y="2928"/>
              <a:ext cx="360" cy="627"/>
              <a:chOff x="3912" y="1872"/>
              <a:chExt cx="360" cy="627"/>
            </a:xfrm>
          </p:grpSpPr>
          <p:sp>
            <p:nvSpPr>
              <p:cNvPr id="88078" name="AutoShape 39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8079" name="Line 40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Sussman Anomaly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Classic Strips assumed that once a goal had been satisfied it would stay satisfied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Simple Prolog version selects any currently unsatisfied goal to tackle at each iteration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This can handle this problem, at the expense of looping for other problems 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e.g., achieving goal [on(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, on 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b,a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)]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What’s needed? A notion of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protecting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a sub-goal so it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s not undone by later steps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State-space planning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4102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STRIPS searches thru a space of situations (where you are, what you have, etc.)</a:t>
            </a:r>
          </a:p>
          <a:p>
            <a:pPr lvl="1"/>
            <a:r>
              <a:rPr lang="en-US" sz="2400" dirty="0">
                <a:ea typeface="ＭＳ Ｐゴシック" charset="0"/>
              </a:rPr>
              <a:t>Plan is a solution found by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searching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 through situations to get to goal</a:t>
            </a:r>
          </a:p>
          <a:p>
            <a:r>
              <a:rPr lang="en-US" sz="30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Progression planners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search forward from initial state to goal state</a:t>
            </a:r>
          </a:p>
          <a:p>
            <a:pPr lvl="1"/>
            <a:r>
              <a:rPr lang="en-US" sz="2400" dirty="0">
                <a:ea typeface="ＭＳ Ｐゴシック" charset="0"/>
              </a:rPr>
              <a:t>Usually results in a high branching factor</a:t>
            </a:r>
          </a:p>
          <a:p>
            <a:r>
              <a:rPr lang="en-US" sz="30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Regression planners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search backward from goal</a:t>
            </a:r>
          </a:p>
          <a:p>
            <a:pPr lvl="1"/>
            <a:r>
              <a:rPr lang="en-US" sz="2400" dirty="0">
                <a:ea typeface="ＭＳ Ｐゴシック" charset="0"/>
              </a:rPr>
              <a:t>OK if operators have enough information to go both ways</a:t>
            </a:r>
          </a:p>
          <a:p>
            <a:pPr lvl="1"/>
            <a:r>
              <a:rPr lang="en-US" sz="2400" dirty="0">
                <a:ea typeface="ＭＳ Ｐゴシック" charset="0"/>
              </a:rPr>
              <a:t>Can reduce branching: you’re only considering things relevant to goal</a:t>
            </a:r>
          </a:p>
          <a:p>
            <a:pPr lvl="1"/>
            <a:r>
              <a:rPr lang="en-US" sz="2400" dirty="0">
                <a:ea typeface="ＭＳ Ｐゴシック" charset="0"/>
              </a:rPr>
              <a:t>Handling a conjunction of goals is difficult (e.g., STRIPS)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Blocks world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blocks world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a micro-world consisting of a table, a set of blocks and a robot hand</a:t>
            </a:r>
          </a:p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Some domain constraints:</a:t>
            </a:r>
          </a:p>
          <a:p>
            <a:pPr lvl="1"/>
            <a:r>
              <a:rPr lang="en-US" sz="2800" dirty="0">
                <a:ea typeface="ＭＳ Ｐゴシック" charset="0"/>
              </a:rPr>
              <a:t>Only one block can be on another block</a:t>
            </a:r>
          </a:p>
          <a:p>
            <a:pPr lvl="1"/>
            <a:r>
              <a:rPr lang="en-US" sz="2800" dirty="0">
                <a:ea typeface="ＭＳ Ｐゴシック" charset="0"/>
              </a:rPr>
              <a:t>Any number of blocks can be on the table</a:t>
            </a:r>
          </a:p>
          <a:p>
            <a:pPr lvl="1"/>
            <a:r>
              <a:rPr lang="en-US" sz="2800" dirty="0">
                <a:ea typeface="ＭＳ Ｐゴシック" charset="0"/>
              </a:rPr>
              <a:t>The hand can only hold one block</a:t>
            </a:r>
          </a:p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Typical representation uses a logic notation:</a:t>
            </a:r>
          </a:p>
          <a:p>
            <a:pPr lvl="1">
              <a:buFontTx/>
              <a:buNone/>
            </a:pP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(b) </a:t>
            </a: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(d)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on(</a:t>
            </a:r>
            <a:r>
              <a:rPr lang="en-US" sz="2800" dirty="0" err="1">
                <a:ea typeface="ＭＳ Ｐゴシック" charset="0"/>
              </a:rPr>
              <a:t>c,d</a:t>
            </a:r>
            <a:r>
              <a:rPr lang="en-US" sz="2800" dirty="0">
                <a:ea typeface="ＭＳ Ｐゴシック" charset="0"/>
              </a:rPr>
              <a:t>)      holding(a)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clear(b)     clear(c)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Plan-space planning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305800" cy="5486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An alternative is to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search through the space of plans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rather than situations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Start from a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partial plan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which is expanded and refined until a complete plan is generated</a:t>
            </a:r>
          </a:p>
          <a:p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Refinement operators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add constraints to the partial plan and modification operators for other changes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We can still use STRIPS-style operators: </a:t>
            </a:r>
          </a:p>
          <a:p>
            <a:pPr lvl="1">
              <a:buFontTx/>
              <a:buNone/>
            </a:pPr>
            <a:r>
              <a:rPr lang="en-US" sz="1800" dirty="0">
                <a:ea typeface="ＭＳ Ｐゴシック" charset="0"/>
              </a:rPr>
              <a:t>Op(ACTION: </a:t>
            </a:r>
            <a:r>
              <a:rPr lang="en-US" sz="1800" dirty="0" err="1">
                <a:ea typeface="ＭＳ Ｐゴシック" charset="0"/>
              </a:rPr>
              <a:t>RightShoe</a:t>
            </a:r>
            <a:r>
              <a:rPr lang="en-US" sz="1800" dirty="0">
                <a:ea typeface="ＭＳ Ｐゴシック" charset="0"/>
              </a:rPr>
              <a:t>, PRECOND: </a:t>
            </a:r>
            <a:r>
              <a:rPr lang="en-US" sz="1800" dirty="0" err="1">
                <a:ea typeface="ＭＳ Ｐゴシック" charset="0"/>
              </a:rPr>
              <a:t>RightSockOn</a:t>
            </a:r>
            <a:r>
              <a:rPr lang="en-US" sz="1800" dirty="0">
                <a:ea typeface="ＭＳ Ｐゴシック" charset="0"/>
              </a:rPr>
              <a:t>, EFFECT: </a:t>
            </a:r>
            <a:r>
              <a:rPr lang="en-US" sz="1800" dirty="0" err="1">
                <a:ea typeface="ＭＳ Ｐゴシック" charset="0"/>
              </a:rPr>
              <a:t>RightShoeOn</a:t>
            </a:r>
            <a:r>
              <a:rPr lang="en-US" sz="1800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sz="1800" dirty="0">
                <a:ea typeface="ＭＳ Ｐゴシック" charset="0"/>
              </a:rPr>
              <a:t>Op(ACTION: </a:t>
            </a:r>
            <a:r>
              <a:rPr lang="en-US" sz="1800" dirty="0" err="1">
                <a:ea typeface="ＭＳ Ｐゴシック" charset="0"/>
              </a:rPr>
              <a:t>RightSock</a:t>
            </a:r>
            <a:r>
              <a:rPr lang="en-US" sz="1800" dirty="0">
                <a:ea typeface="ＭＳ Ｐゴシック" charset="0"/>
              </a:rPr>
              <a:t>, EFFECT: </a:t>
            </a:r>
            <a:r>
              <a:rPr lang="en-US" sz="1800" dirty="0" err="1">
                <a:ea typeface="ＭＳ Ｐゴシック" charset="0"/>
              </a:rPr>
              <a:t>RightSockOn</a:t>
            </a:r>
            <a:r>
              <a:rPr lang="en-US" sz="1800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sz="1800" dirty="0">
                <a:ea typeface="ＭＳ Ｐゴシック" charset="0"/>
              </a:rPr>
              <a:t>Op(ACTION: </a:t>
            </a:r>
            <a:r>
              <a:rPr lang="en-US" sz="1800" dirty="0" err="1">
                <a:ea typeface="ＭＳ Ｐゴシック" charset="0"/>
              </a:rPr>
              <a:t>LeftShoe</a:t>
            </a:r>
            <a:r>
              <a:rPr lang="en-US" sz="1800" dirty="0">
                <a:ea typeface="ＭＳ Ｐゴシック" charset="0"/>
              </a:rPr>
              <a:t>, PRECOND: </a:t>
            </a:r>
            <a:r>
              <a:rPr lang="en-US" sz="1800" dirty="0" err="1">
                <a:ea typeface="ＭＳ Ｐゴシック" charset="0"/>
              </a:rPr>
              <a:t>LeftSockOn</a:t>
            </a:r>
            <a:r>
              <a:rPr lang="en-US" sz="1800" dirty="0">
                <a:ea typeface="ＭＳ Ｐゴシック" charset="0"/>
              </a:rPr>
              <a:t>, EFFECT: </a:t>
            </a:r>
            <a:r>
              <a:rPr lang="en-US" sz="1800" dirty="0" err="1">
                <a:ea typeface="ＭＳ Ｐゴシック" charset="0"/>
              </a:rPr>
              <a:t>LeftShoeOn</a:t>
            </a:r>
            <a:r>
              <a:rPr lang="en-US" sz="1800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sz="1800" dirty="0">
                <a:ea typeface="ＭＳ Ｐゴシック" charset="0"/>
              </a:rPr>
              <a:t>Op(ACTION: </a:t>
            </a:r>
            <a:r>
              <a:rPr lang="en-US" sz="1800" dirty="0" err="1">
                <a:ea typeface="ＭＳ Ｐゴシック" charset="0"/>
              </a:rPr>
              <a:t>LeftSock</a:t>
            </a:r>
            <a:r>
              <a:rPr lang="en-US" sz="1800" dirty="0">
                <a:ea typeface="ＭＳ Ｐゴシック" charset="0"/>
              </a:rPr>
              <a:t>, EFFECT: </a:t>
            </a:r>
            <a:r>
              <a:rPr lang="en-US" sz="1800" dirty="0" err="1">
                <a:ea typeface="ＭＳ Ｐゴシック" charset="0"/>
              </a:rPr>
              <a:t>leftSockOn</a:t>
            </a:r>
            <a:r>
              <a:rPr lang="en-US" sz="1800" dirty="0">
                <a:ea typeface="ＭＳ Ｐゴシック" charset="0"/>
              </a:rPr>
              <a:t>)</a:t>
            </a:r>
          </a:p>
          <a:p>
            <a:pPr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could result in a partial plan of </a:t>
            </a: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[ … </a:t>
            </a:r>
            <a:r>
              <a:rPr lang="en-US" sz="2400" dirty="0" err="1">
                <a:ea typeface="ＭＳ Ｐゴシック" charset="0"/>
              </a:rPr>
              <a:t>RightShoe</a:t>
            </a:r>
            <a:r>
              <a:rPr lang="en-US" sz="2400" dirty="0">
                <a:ea typeface="ＭＳ Ｐゴシック" charset="0"/>
              </a:rPr>
              <a:t> … </a:t>
            </a:r>
            <a:r>
              <a:rPr lang="en-US" sz="2400" dirty="0" err="1">
                <a:ea typeface="ＭＳ Ｐゴシック" charset="0"/>
              </a:rPr>
              <a:t>LeftShoe</a:t>
            </a:r>
            <a:r>
              <a:rPr lang="en-US" sz="2400" dirty="0">
                <a:ea typeface="ＭＳ Ｐゴシック" charset="0"/>
              </a:rPr>
              <a:t> …]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Partial-order planning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95400"/>
            <a:ext cx="8001000" cy="51816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Linear planners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build plans as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totally ordered sequences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of steps</a:t>
            </a:r>
          </a:p>
          <a:p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Non-linear planners (aka partial-order planners)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build plans as sets of steps with temporal constraints </a:t>
            </a:r>
          </a:p>
          <a:p>
            <a:pPr lvl="1"/>
            <a:r>
              <a:rPr lang="en-US" sz="2400" dirty="0">
                <a:ea typeface="ＭＳ Ｐゴシック" charset="0"/>
              </a:rPr>
              <a:t>constraints like S1&lt;S2 if step S1 must come before S2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One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refines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a partially ordered plan (POP) by either: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adding a new plan step</a:t>
            </a:r>
            <a:r>
              <a:rPr lang="en-US" sz="2400" dirty="0">
                <a:ea typeface="ＭＳ Ｐゴシック" charset="0"/>
              </a:rPr>
              <a:t>, or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adding a new constraint</a:t>
            </a:r>
            <a:r>
              <a:rPr lang="en-US" sz="2400" dirty="0">
                <a:ea typeface="ＭＳ Ｐゴシック" charset="0"/>
              </a:rPr>
              <a:t> to the steps already in the plan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 POP can be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linearized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(converted to a totally ordered plan) by </a:t>
            </a:r>
            <a:r>
              <a:rPr lang="en-US" sz="2800" dirty="0">
                <a:ea typeface="ＭＳ Ｐゴシック" charset="0"/>
                <a:cs typeface="ＭＳ Ｐゴシック" charset="0"/>
                <a:hlinkClick r:id="rId3"/>
              </a:rPr>
              <a:t>topological sorting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Some example domains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We’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ll use some simple problems with a real world flavor to illustrate planning problems and algorithms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Putting on your socks and shoes in the morning</a:t>
            </a:r>
          </a:p>
          <a:p>
            <a:pPr lvl="1"/>
            <a:r>
              <a:rPr lang="en-US" sz="2800" dirty="0">
                <a:ea typeface="ＭＳ Ｐゴシック" charset="0"/>
              </a:rPr>
              <a:t>Actions like put-on-left-sock, put-on-right-shoe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Planning a shopping trip involving buying several kinds of items</a:t>
            </a:r>
          </a:p>
          <a:p>
            <a:pPr lvl="1"/>
            <a:r>
              <a:rPr lang="en-US" sz="2800" dirty="0">
                <a:ea typeface="ＭＳ Ｐゴシック" charset="0"/>
              </a:rPr>
              <a:t>Actions like go(X), buy(Y)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 simple graphical notation</a:t>
            </a:r>
          </a:p>
        </p:txBody>
      </p:sp>
      <p:grpSp>
        <p:nvGrpSpPr>
          <p:cNvPr id="99330" name="Group 4"/>
          <p:cNvGrpSpPr>
            <a:grpSpLocks/>
          </p:cNvGrpSpPr>
          <p:nvPr/>
        </p:nvGrpSpPr>
        <p:grpSpPr bwMode="auto">
          <a:xfrm>
            <a:off x="1462088" y="1981200"/>
            <a:ext cx="6218237" cy="3927475"/>
            <a:chOff x="1056" y="960"/>
            <a:chExt cx="3917" cy="2474"/>
          </a:xfrm>
        </p:grpSpPr>
        <p:sp>
          <p:nvSpPr>
            <p:cNvPr id="99331" name="Rectangle 5"/>
            <p:cNvSpPr>
              <a:spLocks noChangeArrowheads="1"/>
            </p:cNvSpPr>
            <p:nvPr/>
          </p:nvSpPr>
          <p:spPr bwMode="auto">
            <a:xfrm>
              <a:off x="1056" y="960"/>
              <a:ext cx="115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99332" name="Rectangle 6"/>
            <p:cNvSpPr>
              <a:spLocks noChangeArrowheads="1"/>
            </p:cNvSpPr>
            <p:nvPr/>
          </p:nvSpPr>
          <p:spPr bwMode="auto">
            <a:xfrm>
              <a:off x="1056" y="2352"/>
              <a:ext cx="115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99333" name="Rectangle 7"/>
            <p:cNvSpPr>
              <a:spLocks noChangeArrowheads="1"/>
            </p:cNvSpPr>
            <p:nvPr/>
          </p:nvSpPr>
          <p:spPr bwMode="auto">
            <a:xfrm>
              <a:off x="3264" y="960"/>
              <a:ext cx="115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99334" name="Rectangle 8"/>
            <p:cNvSpPr>
              <a:spLocks noChangeArrowheads="1"/>
            </p:cNvSpPr>
            <p:nvPr/>
          </p:nvSpPr>
          <p:spPr bwMode="auto">
            <a:xfrm>
              <a:off x="3264" y="2352"/>
              <a:ext cx="115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99335" name="Line 9"/>
            <p:cNvSpPr>
              <a:spLocks noChangeShapeType="1"/>
            </p:cNvSpPr>
            <p:nvPr/>
          </p:nvSpPr>
          <p:spPr bwMode="auto">
            <a:xfrm>
              <a:off x="1632" y="16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99336" name="Line 10"/>
            <p:cNvSpPr>
              <a:spLocks noChangeShapeType="1"/>
            </p:cNvSpPr>
            <p:nvPr/>
          </p:nvSpPr>
          <p:spPr bwMode="auto">
            <a:xfrm>
              <a:off x="3840" y="16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99337" name="Text Box 11"/>
            <p:cNvSpPr txBox="1">
              <a:spLocks noChangeArrowheads="1"/>
            </p:cNvSpPr>
            <p:nvPr/>
          </p:nvSpPr>
          <p:spPr bwMode="auto">
            <a:xfrm>
              <a:off x="1392" y="1104"/>
              <a:ext cx="49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</a:rPr>
                <a:t>Start</a:t>
              </a:r>
            </a:p>
          </p:txBody>
        </p:sp>
        <p:sp>
          <p:nvSpPr>
            <p:cNvPr id="99338" name="Text Box 12"/>
            <p:cNvSpPr txBox="1">
              <a:spLocks noChangeArrowheads="1"/>
            </p:cNvSpPr>
            <p:nvPr/>
          </p:nvSpPr>
          <p:spPr bwMode="auto">
            <a:xfrm>
              <a:off x="3600" y="1104"/>
              <a:ext cx="49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</a:rPr>
                <a:t>Start</a:t>
              </a:r>
            </a:p>
          </p:txBody>
        </p:sp>
        <p:sp>
          <p:nvSpPr>
            <p:cNvPr id="99339" name="Text Box 13"/>
            <p:cNvSpPr txBox="1">
              <a:spLocks noChangeArrowheads="1"/>
            </p:cNvSpPr>
            <p:nvPr/>
          </p:nvSpPr>
          <p:spPr bwMode="auto">
            <a:xfrm>
              <a:off x="1056" y="1632"/>
              <a:ext cx="118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</a:rPr>
                <a:t>Initial    State</a:t>
              </a:r>
            </a:p>
            <a:p>
              <a:pPr eaLnBrk="1" hangingPunct="1"/>
              <a:endParaRPr lang="en-US" dirty="0">
                <a:latin typeface="Calibri" charset="0"/>
              </a:endParaRPr>
            </a:p>
            <a:p>
              <a:pPr eaLnBrk="1" hangingPunct="1"/>
              <a:r>
                <a:rPr lang="en-US" dirty="0">
                  <a:latin typeface="Calibri" charset="0"/>
                </a:rPr>
                <a:t>Goal      State</a:t>
              </a:r>
            </a:p>
          </p:txBody>
        </p:sp>
        <p:sp>
          <p:nvSpPr>
            <p:cNvPr id="99340" name="Text Box 14"/>
            <p:cNvSpPr txBox="1">
              <a:spLocks noChangeArrowheads="1"/>
            </p:cNvSpPr>
            <p:nvPr/>
          </p:nvSpPr>
          <p:spPr bwMode="auto">
            <a:xfrm>
              <a:off x="1296" y="2544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</a:rPr>
                <a:t>Finish</a:t>
              </a:r>
            </a:p>
          </p:txBody>
        </p:sp>
        <p:sp>
          <p:nvSpPr>
            <p:cNvPr id="99341" name="Text Box 15"/>
            <p:cNvSpPr txBox="1">
              <a:spLocks noChangeArrowheads="1"/>
            </p:cNvSpPr>
            <p:nvPr/>
          </p:nvSpPr>
          <p:spPr bwMode="auto">
            <a:xfrm>
              <a:off x="3552" y="2544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</a:rPr>
                <a:t>Finish</a:t>
              </a:r>
            </a:p>
          </p:txBody>
        </p:sp>
        <p:sp>
          <p:nvSpPr>
            <p:cNvPr id="99342" name="Text Box 16"/>
            <p:cNvSpPr txBox="1">
              <a:spLocks noChangeArrowheads="1"/>
            </p:cNvSpPr>
            <p:nvPr/>
          </p:nvSpPr>
          <p:spPr bwMode="auto">
            <a:xfrm>
              <a:off x="2784" y="2064"/>
              <a:ext cx="21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err="1">
                  <a:latin typeface="Calibri" charset="0"/>
                </a:rPr>
                <a:t>LeftShoeOn</a:t>
              </a:r>
              <a:r>
                <a:rPr lang="en-US" dirty="0">
                  <a:latin typeface="Calibri" charset="0"/>
                </a:rPr>
                <a:t>   </a:t>
              </a:r>
              <a:r>
                <a:rPr lang="en-US" dirty="0" err="1">
                  <a:latin typeface="Calibri" charset="0"/>
                </a:rPr>
                <a:t>RightShoeOn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99343" name="Text Box 17"/>
            <p:cNvSpPr txBox="1">
              <a:spLocks noChangeArrowheads="1"/>
            </p:cNvSpPr>
            <p:nvPr/>
          </p:nvSpPr>
          <p:spPr bwMode="auto">
            <a:xfrm>
              <a:off x="1478" y="3146"/>
              <a:ext cx="3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</a:rPr>
                <a:t>(a)</a:t>
              </a:r>
            </a:p>
          </p:txBody>
        </p:sp>
        <p:sp>
          <p:nvSpPr>
            <p:cNvPr id="99344" name="Text Box 18"/>
            <p:cNvSpPr txBox="1">
              <a:spLocks noChangeArrowheads="1"/>
            </p:cNvSpPr>
            <p:nvPr/>
          </p:nvSpPr>
          <p:spPr bwMode="auto">
            <a:xfrm>
              <a:off x="3734" y="3146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</a:rPr>
                <a:t>(b)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Partial Order Plan vs. Total Order Plan</a:t>
            </a:r>
          </a:p>
        </p:txBody>
      </p:sp>
      <p:pic>
        <p:nvPicPr>
          <p:cNvPr id="1013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914400"/>
            <a:ext cx="8072437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0" y="62134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Calibri" charset="0"/>
              </a:rPr>
              <a:t>The space of POPs is smaller than TOPs and hence involve less search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3716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Least commitment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51816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Non-linear planners embody the principle of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least commitment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800" dirty="0">
                <a:ea typeface="ＭＳ Ｐゴシック" charset="0"/>
              </a:rPr>
              <a:t>only choose actions, orderings &amp; variable bindings  absolutely necessary, postponing other decisions</a:t>
            </a:r>
          </a:p>
          <a:p>
            <a:pPr lvl="1"/>
            <a:r>
              <a:rPr lang="en-US" sz="2800" dirty="0">
                <a:ea typeface="ＭＳ Ｐゴシック" charset="0"/>
              </a:rPr>
              <a:t>avoids early commitment to decisions that don’</a:t>
            </a:r>
            <a:r>
              <a:rPr lang="en-US" altLang="ja-JP" sz="2800" dirty="0">
                <a:ea typeface="ＭＳ Ｐゴシック" charset="0"/>
              </a:rPr>
              <a:t>t really matter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Linear planners always choose to add a plan step in a particular place in the sequence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Non-linear planners choose to add a step and possibly some temporal constraints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3716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Non-linear plan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 non-linear plan consists of</a:t>
            </a:r>
          </a:p>
          <a:p>
            <a:pPr marL="461963" lvl="1" indent="-179388">
              <a:buFontTx/>
              <a:buNone/>
            </a:pPr>
            <a:r>
              <a:rPr lang="en-US" sz="2200" dirty="0">
                <a:ea typeface="ＭＳ Ｐゴシック" charset="0"/>
              </a:rPr>
              <a:t>(1) A set of 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</a:rPr>
              <a:t>steps</a:t>
            </a:r>
            <a:r>
              <a:rPr lang="en-US" sz="2200" dirty="0">
                <a:ea typeface="ＭＳ Ｐゴシック" charset="0"/>
              </a:rPr>
              <a:t> {S</a:t>
            </a:r>
            <a:r>
              <a:rPr lang="en-US" sz="2200" baseline="-25000" dirty="0">
                <a:ea typeface="ＭＳ Ｐゴシック" charset="0"/>
              </a:rPr>
              <a:t>1</a:t>
            </a:r>
            <a:r>
              <a:rPr lang="en-US" sz="2200" dirty="0">
                <a:ea typeface="ＭＳ Ｐゴシック" charset="0"/>
              </a:rPr>
              <a:t>, S</a:t>
            </a:r>
            <a:r>
              <a:rPr lang="en-US" sz="2200" baseline="-25000" dirty="0">
                <a:ea typeface="ＭＳ Ｐゴシック" charset="0"/>
              </a:rPr>
              <a:t>2</a:t>
            </a:r>
            <a:r>
              <a:rPr lang="en-US" sz="2200" dirty="0">
                <a:ea typeface="ＭＳ Ｐゴシック" charset="0"/>
              </a:rPr>
              <a:t>, S</a:t>
            </a:r>
            <a:r>
              <a:rPr lang="en-US" sz="2200" baseline="-25000" dirty="0">
                <a:ea typeface="ＭＳ Ｐゴシック" charset="0"/>
              </a:rPr>
              <a:t>3</a:t>
            </a:r>
            <a:r>
              <a:rPr lang="en-US" sz="2200" dirty="0">
                <a:ea typeface="ＭＳ Ｐゴシック" charset="0"/>
              </a:rPr>
              <a:t>, S</a:t>
            </a:r>
            <a:r>
              <a:rPr lang="en-US" sz="2200" baseline="-25000" dirty="0">
                <a:ea typeface="ＭＳ Ｐゴシック" charset="0"/>
              </a:rPr>
              <a:t>4</a:t>
            </a:r>
            <a:r>
              <a:rPr lang="en-US" sz="2200" dirty="0">
                <a:ea typeface="ＭＳ Ｐゴシック" charset="0"/>
              </a:rPr>
              <a:t>…} </a:t>
            </a:r>
          </a:p>
          <a:p>
            <a:pPr marL="682625" lvl="2" indent="-106363">
              <a:buFontTx/>
              <a:buNone/>
            </a:pPr>
            <a:r>
              <a:rPr lang="en-US" sz="2200" dirty="0">
                <a:ea typeface="ＭＳ Ｐゴシック" charset="0"/>
              </a:rPr>
              <a:t>Steps have operator descriptions, preconditions &amp; post-conditions</a:t>
            </a:r>
          </a:p>
          <a:p>
            <a:pPr marL="461963" lvl="1" indent="-179388">
              <a:buFontTx/>
              <a:buNone/>
            </a:pPr>
            <a:r>
              <a:rPr lang="en-US" sz="2200" dirty="0">
                <a:ea typeface="ＭＳ Ｐゴシック" charset="0"/>
              </a:rPr>
              <a:t>(2) A set of 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</a:rPr>
              <a:t>causal links</a:t>
            </a:r>
            <a:r>
              <a:rPr lang="en-US" sz="2200" dirty="0">
                <a:ea typeface="ＭＳ Ｐゴシック" charset="0"/>
              </a:rPr>
              <a:t> { … (</a:t>
            </a:r>
            <a:r>
              <a:rPr lang="en-US" sz="2200" dirty="0" err="1">
                <a:ea typeface="ＭＳ Ｐゴシック" charset="0"/>
              </a:rPr>
              <a:t>S</a:t>
            </a:r>
            <a:r>
              <a:rPr lang="en-US" sz="2200" baseline="-25000" dirty="0" err="1">
                <a:ea typeface="ＭＳ Ｐゴシック" charset="0"/>
              </a:rPr>
              <a:t>i</a:t>
            </a:r>
            <a:r>
              <a:rPr lang="en-US" sz="2200" dirty="0" err="1">
                <a:ea typeface="ＭＳ Ｐゴシック" charset="0"/>
              </a:rPr>
              <a:t>,C,S</a:t>
            </a:r>
            <a:r>
              <a:rPr lang="en-US" sz="2200" baseline="-25000" dirty="0" err="1">
                <a:ea typeface="ＭＳ Ｐゴシック" charset="0"/>
              </a:rPr>
              <a:t>j</a:t>
            </a:r>
            <a:r>
              <a:rPr lang="en-US" sz="2200" dirty="0">
                <a:ea typeface="ＭＳ Ｐゴシック" charset="0"/>
              </a:rPr>
              <a:t>) …}</a:t>
            </a:r>
          </a:p>
          <a:p>
            <a:pPr marL="682625" lvl="2" indent="-106363">
              <a:buFontTx/>
              <a:buNone/>
            </a:pPr>
            <a:r>
              <a:rPr lang="en-US" sz="2200" dirty="0">
                <a:ea typeface="ＭＳ Ｐゴシック" charset="0"/>
              </a:rPr>
              <a:t>Purpose of step S</a:t>
            </a:r>
            <a:r>
              <a:rPr lang="en-US" sz="2200" baseline="-25000" dirty="0">
                <a:ea typeface="ＭＳ Ｐゴシック" charset="0"/>
              </a:rPr>
              <a:t>i</a:t>
            </a:r>
            <a:r>
              <a:rPr lang="en-US" sz="2200" dirty="0">
                <a:ea typeface="ＭＳ Ｐゴシック" charset="0"/>
              </a:rPr>
              <a:t> is to achieve precondition C of step </a:t>
            </a:r>
            <a:r>
              <a:rPr lang="en-US" sz="2200" dirty="0" err="1">
                <a:ea typeface="ＭＳ Ｐゴシック" charset="0"/>
              </a:rPr>
              <a:t>S</a:t>
            </a:r>
            <a:r>
              <a:rPr lang="en-US" sz="2200" baseline="-25000" dirty="0" err="1">
                <a:ea typeface="ＭＳ Ｐゴシック" charset="0"/>
              </a:rPr>
              <a:t>j</a:t>
            </a:r>
            <a:endParaRPr lang="en-US" sz="2200" baseline="-25000" dirty="0">
              <a:ea typeface="ＭＳ Ｐゴシック" charset="0"/>
            </a:endParaRPr>
          </a:p>
          <a:p>
            <a:pPr marL="461963" lvl="1" indent="-179388">
              <a:buFontTx/>
              <a:buNone/>
            </a:pPr>
            <a:r>
              <a:rPr lang="en-US" sz="2200" dirty="0">
                <a:ea typeface="ＭＳ Ｐゴシック" charset="0"/>
              </a:rPr>
              <a:t>(3) A set of 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</a:rPr>
              <a:t>ordering constraints</a:t>
            </a:r>
            <a:r>
              <a:rPr lang="en-US" sz="2200" dirty="0">
                <a:ea typeface="ＭＳ Ｐゴシック" charset="0"/>
              </a:rPr>
              <a:t> { … S</a:t>
            </a:r>
            <a:r>
              <a:rPr lang="en-US" sz="2200" baseline="-25000" dirty="0">
                <a:ea typeface="ＭＳ Ｐゴシック" charset="0"/>
              </a:rPr>
              <a:t>i</a:t>
            </a:r>
            <a:r>
              <a:rPr lang="en-US" sz="2200" dirty="0">
                <a:ea typeface="ＭＳ Ｐゴシック" charset="0"/>
              </a:rPr>
              <a:t>&lt;</a:t>
            </a:r>
            <a:r>
              <a:rPr lang="en-US" sz="2200" dirty="0" err="1">
                <a:ea typeface="ＭＳ Ｐゴシック" charset="0"/>
              </a:rPr>
              <a:t>S</a:t>
            </a:r>
            <a:r>
              <a:rPr lang="en-US" sz="2200" baseline="-25000" dirty="0" err="1">
                <a:ea typeface="ＭＳ Ｐゴシック" charset="0"/>
              </a:rPr>
              <a:t>j</a:t>
            </a:r>
            <a:r>
              <a:rPr lang="en-US" sz="2200" dirty="0">
                <a:ea typeface="ＭＳ Ｐゴシック" charset="0"/>
              </a:rPr>
              <a:t> … }</a:t>
            </a:r>
          </a:p>
          <a:p>
            <a:pPr marL="682625" lvl="2" indent="-106363">
              <a:buFontTx/>
              <a:buNone/>
            </a:pPr>
            <a:r>
              <a:rPr lang="en-US" sz="2200" dirty="0">
                <a:ea typeface="ＭＳ Ｐゴシック" charset="0"/>
              </a:rPr>
              <a:t>Step S</a:t>
            </a:r>
            <a:r>
              <a:rPr lang="en-US" sz="2200" baseline="-25000" dirty="0">
                <a:ea typeface="ＭＳ Ｐゴシック" charset="0"/>
              </a:rPr>
              <a:t>i</a:t>
            </a:r>
            <a:r>
              <a:rPr lang="en-US" sz="2200" dirty="0">
                <a:ea typeface="ＭＳ Ｐゴシック" charset="0"/>
              </a:rPr>
              <a:t> must come before step </a:t>
            </a:r>
            <a:r>
              <a:rPr lang="en-US" sz="2200" dirty="0" err="1">
                <a:ea typeface="ＭＳ Ｐゴシック" charset="0"/>
              </a:rPr>
              <a:t>S</a:t>
            </a:r>
            <a:r>
              <a:rPr lang="en-US" sz="2200" baseline="-25000" dirty="0" err="1">
                <a:ea typeface="ＭＳ Ｐゴシック" charset="0"/>
              </a:rPr>
              <a:t>j</a:t>
            </a:r>
            <a:endParaRPr lang="en-US" sz="2200" baseline="-250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3716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Non-linear plan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 non-linear plan consists of</a:t>
            </a:r>
          </a:p>
          <a:p>
            <a:pPr marL="461963" lvl="1" indent="-179388">
              <a:buFontTx/>
              <a:buNone/>
            </a:pPr>
            <a:r>
              <a:rPr lang="en-US" sz="2200" dirty="0">
                <a:ea typeface="ＭＳ Ｐゴシック" charset="0"/>
              </a:rPr>
              <a:t>(1) A set of 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</a:rPr>
              <a:t>steps</a:t>
            </a:r>
            <a:r>
              <a:rPr lang="en-US" sz="2200" dirty="0">
                <a:ea typeface="ＭＳ Ｐゴシック" charset="0"/>
              </a:rPr>
              <a:t> {S</a:t>
            </a:r>
            <a:r>
              <a:rPr lang="en-US" sz="2200" baseline="-25000" dirty="0">
                <a:ea typeface="ＭＳ Ｐゴシック" charset="0"/>
              </a:rPr>
              <a:t>1</a:t>
            </a:r>
            <a:r>
              <a:rPr lang="en-US" sz="2200" dirty="0">
                <a:ea typeface="ＭＳ Ｐゴシック" charset="0"/>
              </a:rPr>
              <a:t>, S</a:t>
            </a:r>
            <a:r>
              <a:rPr lang="en-US" sz="2200" baseline="-25000" dirty="0">
                <a:ea typeface="ＭＳ Ｐゴシック" charset="0"/>
              </a:rPr>
              <a:t>2</a:t>
            </a:r>
            <a:r>
              <a:rPr lang="en-US" sz="2200" dirty="0">
                <a:ea typeface="ＭＳ Ｐゴシック" charset="0"/>
              </a:rPr>
              <a:t>, S</a:t>
            </a:r>
            <a:r>
              <a:rPr lang="en-US" sz="2200" baseline="-25000" dirty="0">
                <a:ea typeface="ＭＳ Ｐゴシック" charset="0"/>
              </a:rPr>
              <a:t>3</a:t>
            </a:r>
            <a:r>
              <a:rPr lang="en-US" sz="2200" dirty="0">
                <a:ea typeface="ＭＳ Ｐゴシック" charset="0"/>
              </a:rPr>
              <a:t>, S</a:t>
            </a:r>
            <a:r>
              <a:rPr lang="en-US" sz="2200" baseline="-25000" dirty="0">
                <a:ea typeface="ＭＳ Ｐゴシック" charset="0"/>
              </a:rPr>
              <a:t>4</a:t>
            </a:r>
            <a:r>
              <a:rPr lang="en-US" sz="2200" dirty="0">
                <a:ea typeface="ＭＳ Ｐゴシック" charset="0"/>
              </a:rPr>
              <a:t>…} </a:t>
            </a:r>
          </a:p>
          <a:p>
            <a:pPr marL="682625" lvl="2" indent="-106363">
              <a:buFontTx/>
              <a:buNone/>
            </a:pPr>
            <a:r>
              <a:rPr lang="en-US" sz="2200" dirty="0">
                <a:ea typeface="ＭＳ Ｐゴシック" charset="0"/>
              </a:rPr>
              <a:t>Steps have operator descriptions, preconditions &amp; post-conditions</a:t>
            </a:r>
          </a:p>
          <a:p>
            <a:pPr marL="461963" lvl="1" indent="-179388">
              <a:buFontTx/>
              <a:buNone/>
            </a:pPr>
            <a:r>
              <a:rPr lang="en-US" sz="2200" dirty="0">
                <a:ea typeface="ＭＳ Ｐゴシック" charset="0"/>
              </a:rPr>
              <a:t>(2) A set of 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</a:rPr>
              <a:t>causal links</a:t>
            </a:r>
            <a:r>
              <a:rPr lang="en-US" sz="2200" dirty="0">
                <a:ea typeface="ＭＳ Ｐゴシック" charset="0"/>
              </a:rPr>
              <a:t> { … (</a:t>
            </a:r>
            <a:r>
              <a:rPr lang="en-US" sz="2200" dirty="0" err="1">
                <a:ea typeface="ＭＳ Ｐゴシック" charset="0"/>
              </a:rPr>
              <a:t>S</a:t>
            </a:r>
            <a:r>
              <a:rPr lang="en-US" sz="2200" baseline="-25000" dirty="0" err="1">
                <a:ea typeface="ＭＳ Ｐゴシック" charset="0"/>
              </a:rPr>
              <a:t>i</a:t>
            </a:r>
            <a:r>
              <a:rPr lang="en-US" sz="2200" dirty="0" err="1">
                <a:ea typeface="ＭＳ Ｐゴシック" charset="0"/>
              </a:rPr>
              <a:t>,C,S</a:t>
            </a:r>
            <a:r>
              <a:rPr lang="en-US" sz="2200" baseline="-25000" dirty="0" err="1">
                <a:ea typeface="ＭＳ Ｐゴシック" charset="0"/>
              </a:rPr>
              <a:t>j</a:t>
            </a:r>
            <a:r>
              <a:rPr lang="en-US" sz="2200" dirty="0">
                <a:ea typeface="ＭＳ Ｐゴシック" charset="0"/>
              </a:rPr>
              <a:t>) …}</a:t>
            </a:r>
          </a:p>
          <a:p>
            <a:pPr marL="682625" lvl="2" indent="-106363">
              <a:buFontTx/>
              <a:buNone/>
            </a:pPr>
            <a:r>
              <a:rPr lang="en-US" sz="2200" dirty="0">
                <a:ea typeface="ＭＳ Ｐゴシック" charset="0"/>
              </a:rPr>
              <a:t>Purpose of step S</a:t>
            </a:r>
            <a:r>
              <a:rPr lang="en-US" sz="2200" baseline="-25000" dirty="0">
                <a:ea typeface="ＭＳ Ｐゴシック" charset="0"/>
              </a:rPr>
              <a:t>i</a:t>
            </a:r>
            <a:r>
              <a:rPr lang="en-US" sz="2200" dirty="0">
                <a:ea typeface="ＭＳ Ｐゴシック" charset="0"/>
              </a:rPr>
              <a:t> is to achieve precondition C of step </a:t>
            </a:r>
            <a:r>
              <a:rPr lang="en-US" sz="2200" dirty="0" err="1">
                <a:ea typeface="ＭＳ Ｐゴシック" charset="0"/>
              </a:rPr>
              <a:t>S</a:t>
            </a:r>
            <a:r>
              <a:rPr lang="en-US" sz="2200" baseline="-25000" dirty="0" err="1">
                <a:ea typeface="ＭＳ Ｐゴシック" charset="0"/>
              </a:rPr>
              <a:t>j</a:t>
            </a:r>
            <a:endParaRPr lang="en-US" sz="2200" baseline="-25000" dirty="0">
              <a:ea typeface="ＭＳ Ｐゴシック" charset="0"/>
            </a:endParaRPr>
          </a:p>
          <a:p>
            <a:pPr marL="461963" lvl="1" indent="-179388">
              <a:buFontTx/>
              <a:buNone/>
            </a:pPr>
            <a:r>
              <a:rPr lang="en-US" sz="2200" dirty="0">
                <a:ea typeface="ＭＳ Ｐゴシック" charset="0"/>
              </a:rPr>
              <a:t>(3) A set of 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</a:rPr>
              <a:t>ordering constraints</a:t>
            </a:r>
            <a:r>
              <a:rPr lang="en-US" sz="2200" dirty="0">
                <a:ea typeface="ＭＳ Ｐゴシック" charset="0"/>
              </a:rPr>
              <a:t> { … S</a:t>
            </a:r>
            <a:r>
              <a:rPr lang="en-US" sz="2200" baseline="-25000" dirty="0">
                <a:ea typeface="ＭＳ Ｐゴシック" charset="0"/>
              </a:rPr>
              <a:t>i</a:t>
            </a:r>
            <a:r>
              <a:rPr lang="en-US" sz="2200" dirty="0">
                <a:ea typeface="ＭＳ Ｐゴシック" charset="0"/>
              </a:rPr>
              <a:t>&lt;</a:t>
            </a:r>
            <a:r>
              <a:rPr lang="en-US" sz="2200" dirty="0" err="1">
                <a:ea typeface="ＭＳ Ｐゴシック" charset="0"/>
              </a:rPr>
              <a:t>S</a:t>
            </a:r>
            <a:r>
              <a:rPr lang="en-US" sz="2200" baseline="-25000" dirty="0" err="1">
                <a:ea typeface="ＭＳ Ｐゴシック" charset="0"/>
              </a:rPr>
              <a:t>j</a:t>
            </a:r>
            <a:r>
              <a:rPr lang="en-US" sz="2200" dirty="0">
                <a:ea typeface="ＭＳ Ｐゴシック" charset="0"/>
              </a:rPr>
              <a:t> … }</a:t>
            </a:r>
          </a:p>
          <a:p>
            <a:pPr marL="682625" lvl="2" indent="-106363">
              <a:buFontTx/>
              <a:buNone/>
            </a:pPr>
            <a:r>
              <a:rPr lang="en-US" sz="2200" dirty="0">
                <a:ea typeface="ＭＳ Ｐゴシック" charset="0"/>
              </a:rPr>
              <a:t>Step S</a:t>
            </a:r>
            <a:r>
              <a:rPr lang="en-US" sz="2200" baseline="-25000" dirty="0">
                <a:ea typeface="ＭＳ Ｐゴシック" charset="0"/>
              </a:rPr>
              <a:t>i</a:t>
            </a:r>
            <a:r>
              <a:rPr lang="en-US" sz="2200" dirty="0">
                <a:ea typeface="ＭＳ Ｐゴシック" charset="0"/>
              </a:rPr>
              <a:t> must come before step </a:t>
            </a:r>
            <a:r>
              <a:rPr lang="en-US" sz="2200" dirty="0" err="1">
                <a:ea typeface="ＭＳ Ｐゴシック" charset="0"/>
              </a:rPr>
              <a:t>S</a:t>
            </a:r>
            <a:r>
              <a:rPr lang="en-US" sz="2200" baseline="-25000" dirty="0" err="1">
                <a:ea typeface="ＭＳ Ｐゴシック" charset="0"/>
              </a:rPr>
              <a:t>j</a:t>
            </a:r>
            <a:endParaRPr lang="en-US" sz="2200" baseline="-250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 non-linear plan is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complete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iff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61963" lvl="1" indent="-179388"/>
            <a:r>
              <a:rPr lang="en-US" sz="2200" dirty="0">
                <a:ea typeface="ＭＳ Ｐゴシック" charset="0"/>
              </a:rPr>
              <a:t>Every step mentioned in (2) and (3) is in (1)</a:t>
            </a:r>
          </a:p>
          <a:p>
            <a:pPr marL="461963" lvl="1" indent="-179388"/>
            <a:r>
              <a:rPr lang="en-US" sz="2200" dirty="0">
                <a:ea typeface="ＭＳ Ｐゴシック" charset="0"/>
              </a:rPr>
              <a:t>If </a:t>
            </a:r>
            <a:r>
              <a:rPr lang="en-US" sz="2200" dirty="0" err="1">
                <a:ea typeface="ＭＳ Ｐゴシック" charset="0"/>
              </a:rPr>
              <a:t>S</a:t>
            </a:r>
            <a:r>
              <a:rPr lang="en-US" sz="2200" baseline="-25000" dirty="0" err="1">
                <a:ea typeface="ＭＳ Ｐゴシック" charset="0"/>
              </a:rPr>
              <a:t>j</a:t>
            </a:r>
            <a:r>
              <a:rPr lang="en-US" sz="2200" dirty="0">
                <a:ea typeface="ＭＳ Ｐゴシック" charset="0"/>
              </a:rPr>
              <a:t> has prerequisite C, then there exists a causal link in (2) of the form (</a:t>
            </a:r>
            <a:r>
              <a:rPr lang="en-US" sz="2200" dirty="0" err="1">
                <a:ea typeface="ＭＳ Ｐゴシック" charset="0"/>
              </a:rPr>
              <a:t>S</a:t>
            </a:r>
            <a:r>
              <a:rPr lang="en-US" sz="2200" baseline="-25000" dirty="0" err="1">
                <a:ea typeface="ＭＳ Ｐゴシック" charset="0"/>
              </a:rPr>
              <a:t>i</a:t>
            </a:r>
            <a:r>
              <a:rPr lang="en-US" sz="2200" dirty="0" err="1">
                <a:ea typeface="ＭＳ Ｐゴシック" charset="0"/>
              </a:rPr>
              <a:t>,C,S</a:t>
            </a:r>
            <a:r>
              <a:rPr lang="en-US" sz="2200" baseline="-25000" dirty="0" err="1">
                <a:ea typeface="ＭＳ Ｐゴシック" charset="0"/>
              </a:rPr>
              <a:t>j</a:t>
            </a:r>
            <a:r>
              <a:rPr lang="en-US" sz="2200" dirty="0">
                <a:ea typeface="ＭＳ Ｐゴシック" charset="0"/>
              </a:rPr>
              <a:t>) for some S</a:t>
            </a:r>
            <a:r>
              <a:rPr lang="en-US" sz="2200" baseline="-25000" dirty="0">
                <a:ea typeface="ＭＳ Ｐゴシック" charset="0"/>
              </a:rPr>
              <a:t>i</a:t>
            </a:r>
            <a:endParaRPr lang="en-US" sz="2200" dirty="0">
              <a:ea typeface="ＭＳ Ｐゴシック" charset="0"/>
            </a:endParaRPr>
          </a:p>
          <a:p>
            <a:pPr marL="461963" lvl="1" indent="-179388"/>
            <a:r>
              <a:rPr lang="en-US" sz="2200" dirty="0">
                <a:ea typeface="ＭＳ Ｐゴシック" charset="0"/>
              </a:rPr>
              <a:t>If (</a:t>
            </a:r>
            <a:r>
              <a:rPr lang="en-US" sz="2200" dirty="0" err="1">
                <a:ea typeface="ＭＳ Ｐゴシック" charset="0"/>
              </a:rPr>
              <a:t>S</a:t>
            </a:r>
            <a:r>
              <a:rPr lang="en-US" sz="2200" baseline="-25000" dirty="0" err="1">
                <a:ea typeface="ＭＳ Ｐゴシック" charset="0"/>
              </a:rPr>
              <a:t>i</a:t>
            </a:r>
            <a:r>
              <a:rPr lang="en-US" sz="2200" dirty="0" err="1">
                <a:ea typeface="ＭＳ Ｐゴシック" charset="0"/>
              </a:rPr>
              <a:t>,C,S</a:t>
            </a:r>
            <a:r>
              <a:rPr lang="en-US" sz="2200" baseline="-25000" dirty="0" err="1">
                <a:ea typeface="ＭＳ Ｐゴシック" charset="0"/>
              </a:rPr>
              <a:t>j</a:t>
            </a:r>
            <a:r>
              <a:rPr lang="en-US" sz="2200" dirty="0">
                <a:ea typeface="ＭＳ Ｐゴシック" charset="0"/>
              </a:rPr>
              <a:t>) is in (2) and step </a:t>
            </a:r>
            <a:r>
              <a:rPr lang="en-US" sz="2200" dirty="0" err="1">
                <a:ea typeface="ＭＳ Ｐゴシック" charset="0"/>
              </a:rPr>
              <a:t>S</a:t>
            </a:r>
            <a:r>
              <a:rPr lang="en-US" sz="2200" baseline="-25000" dirty="0" err="1">
                <a:ea typeface="ＭＳ Ｐゴシック" charset="0"/>
              </a:rPr>
              <a:t>k</a:t>
            </a:r>
            <a:r>
              <a:rPr lang="en-US" sz="2200" dirty="0">
                <a:ea typeface="ＭＳ Ｐゴシック" charset="0"/>
              </a:rPr>
              <a:t> is in (1), and </a:t>
            </a:r>
            <a:r>
              <a:rPr lang="en-US" sz="2200" dirty="0" err="1">
                <a:ea typeface="ＭＳ Ｐゴシック" charset="0"/>
              </a:rPr>
              <a:t>S</a:t>
            </a:r>
            <a:r>
              <a:rPr lang="en-US" sz="2200" baseline="-25000" dirty="0" err="1">
                <a:ea typeface="ＭＳ Ｐゴシック" charset="0"/>
              </a:rPr>
              <a:t>k</a:t>
            </a:r>
            <a:r>
              <a:rPr lang="en-US" sz="2200" dirty="0">
                <a:ea typeface="ＭＳ Ｐゴシック" charset="0"/>
              </a:rPr>
              <a:t> threatens (</a:t>
            </a:r>
            <a:r>
              <a:rPr lang="en-US" sz="2200" dirty="0" err="1">
                <a:ea typeface="ＭＳ Ｐゴシック" charset="0"/>
              </a:rPr>
              <a:t>S</a:t>
            </a:r>
            <a:r>
              <a:rPr lang="en-US" sz="2200" baseline="-25000" dirty="0" err="1">
                <a:ea typeface="ＭＳ Ｐゴシック" charset="0"/>
              </a:rPr>
              <a:t>i</a:t>
            </a:r>
            <a:r>
              <a:rPr lang="en-US" sz="2200" dirty="0" err="1">
                <a:ea typeface="ＭＳ Ｐゴシック" charset="0"/>
              </a:rPr>
              <a:t>,C,S</a:t>
            </a:r>
            <a:r>
              <a:rPr lang="en-US" sz="2200" baseline="-25000" dirty="0" err="1">
                <a:ea typeface="ＭＳ Ｐゴシック" charset="0"/>
              </a:rPr>
              <a:t>j</a:t>
            </a:r>
            <a:r>
              <a:rPr lang="en-US" sz="2200" dirty="0">
                <a:ea typeface="ＭＳ Ｐゴシック" charset="0"/>
              </a:rPr>
              <a:t>) (i.e., makes C false), then (3) contains either </a:t>
            </a:r>
            <a:r>
              <a:rPr lang="en-US" sz="2200" dirty="0" err="1">
                <a:ea typeface="ＭＳ Ｐゴシック" charset="0"/>
              </a:rPr>
              <a:t>S</a:t>
            </a:r>
            <a:r>
              <a:rPr lang="en-US" sz="2200" baseline="-25000" dirty="0" err="1">
                <a:ea typeface="ＭＳ Ｐゴシック" charset="0"/>
              </a:rPr>
              <a:t>k</a:t>
            </a:r>
            <a:r>
              <a:rPr lang="en-US" sz="2200" dirty="0">
                <a:ea typeface="ＭＳ Ｐゴシック" charset="0"/>
              </a:rPr>
              <a:t>&lt;S</a:t>
            </a:r>
            <a:r>
              <a:rPr lang="en-US" sz="2200" baseline="-25000" dirty="0">
                <a:ea typeface="ＭＳ Ｐゴシック" charset="0"/>
              </a:rPr>
              <a:t>i</a:t>
            </a:r>
            <a:r>
              <a:rPr lang="en-US" sz="2200" dirty="0">
                <a:ea typeface="ＭＳ Ｐゴシック" charset="0"/>
              </a:rPr>
              <a:t> or </a:t>
            </a:r>
            <a:r>
              <a:rPr lang="en-US" sz="2200" dirty="0" err="1">
                <a:ea typeface="ＭＳ Ｐゴシック" charset="0"/>
              </a:rPr>
              <a:t>S</a:t>
            </a:r>
            <a:r>
              <a:rPr lang="en-US" sz="2200" baseline="-25000" dirty="0" err="1">
                <a:ea typeface="ＭＳ Ｐゴシック" charset="0"/>
              </a:rPr>
              <a:t>j</a:t>
            </a:r>
            <a:r>
              <a:rPr lang="en-US" sz="2200" dirty="0">
                <a:ea typeface="ＭＳ Ｐゴシック" charset="0"/>
              </a:rPr>
              <a:t>&lt;</a:t>
            </a:r>
            <a:r>
              <a:rPr lang="en-US" sz="2200" dirty="0" err="1">
                <a:ea typeface="ＭＳ Ｐゴシック" charset="0"/>
              </a:rPr>
              <a:t>S</a:t>
            </a:r>
            <a:r>
              <a:rPr lang="en-US" sz="2200" baseline="-25000" dirty="0" err="1">
                <a:ea typeface="ＭＳ Ｐゴシック" charset="0"/>
              </a:rPr>
              <a:t>k</a:t>
            </a:r>
            <a:endParaRPr lang="en-US" sz="2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initial plan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Every plan starts the same way</a:t>
            </a:r>
          </a:p>
        </p:txBody>
      </p:sp>
      <p:grpSp>
        <p:nvGrpSpPr>
          <p:cNvPr id="109571" name="Group 16"/>
          <p:cNvGrpSpPr>
            <a:grpSpLocks/>
          </p:cNvGrpSpPr>
          <p:nvPr/>
        </p:nvGrpSpPr>
        <p:grpSpPr bwMode="auto">
          <a:xfrm>
            <a:off x="3886200" y="3124200"/>
            <a:ext cx="1371600" cy="2590800"/>
            <a:chOff x="2448" y="1968"/>
            <a:chExt cx="864" cy="1632"/>
          </a:xfrm>
        </p:grpSpPr>
        <p:sp>
          <p:nvSpPr>
            <p:cNvPr id="109572" name="Rectangle 4"/>
            <p:cNvSpPr>
              <a:spLocks noChangeArrowheads="1"/>
            </p:cNvSpPr>
            <p:nvPr/>
          </p:nvSpPr>
          <p:spPr bwMode="auto">
            <a:xfrm>
              <a:off x="2592" y="1968"/>
              <a:ext cx="624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09573" name="Text Box 7"/>
            <p:cNvSpPr txBox="1">
              <a:spLocks noChangeArrowheads="1"/>
            </p:cNvSpPr>
            <p:nvPr/>
          </p:nvSpPr>
          <p:spPr bwMode="auto">
            <a:xfrm>
              <a:off x="2640" y="2064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latin typeface="Calibri" charset="0"/>
                </a:rPr>
                <a:t>S1:Start</a:t>
              </a:r>
              <a:endParaRPr lang="en-US" sz="2000" dirty="0">
                <a:latin typeface="Calibri" charset="0"/>
              </a:endParaRPr>
            </a:p>
          </p:txBody>
        </p:sp>
        <p:grpSp>
          <p:nvGrpSpPr>
            <p:cNvPr id="109574" name="Group 13"/>
            <p:cNvGrpSpPr>
              <a:grpSpLocks/>
            </p:cNvGrpSpPr>
            <p:nvPr/>
          </p:nvGrpSpPr>
          <p:grpSpPr bwMode="auto">
            <a:xfrm>
              <a:off x="2592" y="3168"/>
              <a:ext cx="643" cy="432"/>
              <a:chOff x="2592" y="2448"/>
              <a:chExt cx="643" cy="432"/>
            </a:xfrm>
          </p:grpSpPr>
          <p:sp>
            <p:nvSpPr>
              <p:cNvPr id="109578" name="Rectangle 10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628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09579" name="Text Box 11"/>
              <p:cNvSpPr txBox="1">
                <a:spLocks noChangeArrowheads="1"/>
              </p:cNvSpPr>
              <p:nvPr/>
            </p:nvSpPr>
            <p:spPr bwMode="auto">
              <a:xfrm>
                <a:off x="2592" y="2575"/>
                <a:ext cx="64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latin typeface="Calibri" charset="0"/>
                  </a:rPr>
                  <a:t>S2:Finish</a:t>
                </a:r>
                <a:endParaRPr lang="en-US" sz="2000" dirty="0">
                  <a:latin typeface="Calibri" charset="0"/>
                </a:endParaRPr>
              </a:p>
            </p:txBody>
          </p:sp>
        </p:grpSp>
        <p:sp>
          <p:nvSpPr>
            <p:cNvPr id="109575" name="Text Box 12"/>
            <p:cNvSpPr txBox="1">
              <a:spLocks noChangeArrowheads="1"/>
            </p:cNvSpPr>
            <p:nvPr/>
          </p:nvSpPr>
          <p:spPr bwMode="auto">
            <a:xfrm>
              <a:off x="2448" y="2400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Calibri" charset="0"/>
                </a:rPr>
                <a:t>Initial   State</a:t>
              </a:r>
            </a:p>
          </p:txBody>
        </p:sp>
        <p:sp>
          <p:nvSpPr>
            <p:cNvPr id="109576" name="Text Box 14"/>
            <p:cNvSpPr txBox="1">
              <a:spLocks noChangeArrowheads="1"/>
            </p:cNvSpPr>
            <p:nvPr/>
          </p:nvSpPr>
          <p:spPr bwMode="auto">
            <a:xfrm>
              <a:off x="2460" y="2928"/>
              <a:ext cx="8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Calibri" charset="0"/>
                </a:rPr>
                <a:t>Goal   State</a:t>
              </a:r>
            </a:p>
          </p:txBody>
        </p:sp>
        <p:sp>
          <p:nvSpPr>
            <p:cNvPr id="109577" name="Line 15"/>
            <p:cNvSpPr>
              <a:spLocks noChangeShapeType="1"/>
            </p:cNvSpPr>
            <p:nvPr/>
          </p:nvSpPr>
          <p:spPr bwMode="auto">
            <a:xfrm>
              <a:off x="2880" y="2400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Trivial example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Operators:</a:t>
            </a:r>
          </a:p>
          <a:p>
            <a:pPr lvl="1">
              <a:buFontTx/>
              <a:buNone/>
            </a:pPr>
            <a:r>
              <a:rPr lang="en-US" sz="1800" dirty="0">
                <a:ea typeface="ＭＳ Ｐゴシック" charset="0"/>
              </a:rPr>
              <a:t>Op(ACTION: </a:t>
            </a:r>
            <a:r>
              <a:rPr lang="en-US" sz="1800" dirty="0" err="1">
                <a:ea typeface="ＭＳ Ｐゴシック" charset="0"/>
              </a:rPr>
              <a:t>RightShoe</a:t>
            </a:r>
            <a:r>
              <a:rPr lang="en-US" sz="1800" dirty="0">
                <a:ea typeface="ＭＳ Ｐゴシック" charset="0"/>
              </a:rPr>
              <a:t>, PRECOND: </a:t>
            </a:r>
            <a:r>
              <a:rPr lang="en-US" sz="1800" dirty="0" err="1">
                <a:ea typeface="ＭＳ Ｐゴシック" charset="0"/>
              </a:rPr>
              <a:t>RightSockOn</a:t>
            </a:r>
            <a:r>
              <a:rPr lang="en-US" sz="1800" dirty="0">
                <a:ea typeface="ＭＳ Ｐゴシック" charset="0"/>
              </a:rPr>
              <a:t>, EFFECT: </a:t>
            </a:r>
            <a:r>
              <a:rPr lang="en-US" sz="1800" dirty="0" err="1">
                <a:ea typeface="ＭＳ Ｐゴシック" charset="0"/>
              </a:rPr>
              <a:t>RightShoeOn</a:t>
            </a:r>
            <a:r>
              <a:rPr lang="en-US" sz="1800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sz="1800" dirty="0">
                <a:ea typeface="ＭＳ Ｐゴシック" charset="0"/>
              </a:rPr>
              <a:t>Op(ACTION: </a:t>
            </a:r>
            <a:r>
              <a:rPr lang="en-US" sz="1800" dirty="0" err="1">
                <a:ea typeface="ＭＳ Ｐゴシック" charset="0"/>
              </a:rPr>
              <a:t>RightSock</a:t>
            </a:r>
            <a:r>
              <a:rPr lang="en-US" sz="1800" dirty="0">
                <a:ea typeface="ＭＳ Ｐゴシック" charset="0"/>
              </a:rPr>
              <a:t>, EFFECT: </a:t>
            </a:r>
            <a:r>
              <a:rPr lang="en-US" sz="1800" dirty="0" err="1">
                <a:ea typeface="ＭＳ Ｐゴシック" charset="0"/>
              </a:rPr>
              <a:t>RightSockOn</a:t>
            </a:r>
            <a:r>
              <a:rPr lang="en-US" sz="1800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sz="1800" dirty="0">
                <a:ea typeface="ＭＳ Ｐゴシック" charset="0"/>
              </a:rPr>
              <a:t>Op(ACTION: </a:t>
            </a:r>
            <a:r>
              <a:rPr lang="en-US" sz="1800" dirty="0" err="1">
                <a:ea typeface="ＭＳ Ｐゴシック" charset="0"/>
              </a:rPr>
              <a:t>LeftShoe</a:t>
            </a:r>
            <a:r>
              <a:rPr lang="en-US" sz="1800" dirty="0">
                <a:ea typeface="ＭＳ Ｐゴシック" charset="0"/>
              </a:rPr>
              <a:t>, PRECOND: </a:t>
            </a:r>
            <a:r>
              <a:rPr lang="en-US" sz="1800" dirty="0" err="1">
                <a:ea typeface="ＭＳ Ｐゴシック" charset="0"/>
              </a:rPr>
              <a:t>LeftSockOn</a:t>
            </a:r>
            <a:r>
              <a:rPr lang="en-US" sz="1800" dirty="0">
                <a:ea typeface="ＭＳ Ｐゴシック" charset="0"/>
              </a:rPr>
              <a:t>, EFFECT: </a:t>
            </a:r>
            <a:r>
              <a:rPr lang="en-US" sz="1800" dirty="0" err="1">
                <a:ea typeface="ＭＳ Ｐゴシック" charset="0"/>
              </a:rPr>
              <a:t>LeftShoeOn</a:t>
            </a:r>
            <a:r>
              <a:rPr lang="en-US" sz="1800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sz="1800" dirty="0">
                <a:ea typeface="ＭＳ Ｐゴシック" charset="0"/>
              </a:rPr>
              <a:t>Op(ACTION: </a:t>
            </a:r>
            <a:r>
              <a:rPr lang="en-US" sz="1800" dirty="0" err="1">
                <a:ea typeface="ＭＳ Ｐゴシック" charset="0"/>
              </a:rPr>
              <a:t>LeftSock</a:t>
            </a:r>
            <a:r>
              <a:rPr lang="en-US" sz="1800" dirty="0">
                <a:ea typeface="ＭＳ Ｐゴシック" charset="0"/>
              </a:rPr>
              <a:t>, EFFECT: </a:t>
            </a:r>
            <a:r>
              <a:rPr lang="en-US" sz="1800" dirty="0" err="1">
                <a:ea typeface="ＭＳ Ｐゴシック" charset="0"/>
              </a:rPr>
              <a:t>leftSockOn</a:t>
            </a:r>
            <a:r>
              <a:rPr lang="en-US" sz="1800" dirty="0">
                <a:ea typeface="ＭＳ Ｐゴシック" charset="0"/>
              </a:rPr>
              <a:t>)</a:t>
            </a:r>
            <a:endParaRPr lang="en-US" dirty="0">
              <a:ea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1619" name="Group 4"/>
          <p:cNvGrpSpPr>
            <a:grpSpLocks/>
          </p:cNvGrpSpPr>
          <p:nvPr/>
        </p:nvGrpSpPr>
        <p:grpSpPr bwMode="auto">
          <a:xfrm>
            <a:off x="457200" y="3429000"/>
            <a:ext cx="2466975" cy="2590800"/>
            <a:chOff x="2083" y="1968"/>
            <a:chExt cx="1554" cy="1632"/>
          </a:xfrm>
        </p:grpSpPr>
        <p:sp>
          <p:nvSpPr>
            <p:cNvPr id="111621" name="Rectangle 5"/>
            <p:cNvSpPr>
              <a:spLocks noChangeArrowheads="1"/>
            </p:cNvSpPr>
            <p:nvPr/>
          </p:nvSpPr>
          <p:spPr bwMode="auto">
            <a:xfrm>
              <a:off x="2592" y="1968"/>
              <a:ext cx="624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11622" name="Text Box 6"/>
            <p:cNvSpPr txBox="1">
              <a:spLocks noChangeArrowheads="1"/>
            </p:cNvSpPr>
            <p:nvPr/>
          </p:nvSpPr>
          <p:spPr bwMode="auto">
            <a:xfrm>
              <a:off x="2640" y="2064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latin typeface="Calibri" charset="0"/>
                </a:rPr>
                <a:t>S1:Start</a:t>
              </a:r>
              <a:endParaRPr lang="en-US" sz="2000" dirty="0">
                <a:latin typeface="Calibri" charset="0"/>
              </a:endParaRPr>
            </a:p>
          </p:txBody>
        </p:sp>
        <p:grpSp>
          <p:nvGrpSpPr>
            <p:cNvPr id="111623" name="Group 7"/>
            <p:cNvGrpSpPr>
              <a:grpSpLocks/>
            </p:cNvGrpSpPr>
            <p:nvPr/>
          </p:nvGrpSpPr>
          <p:grpSpPr bwMode="auto">
            <a:xfrm>
              <a:off x="2592" y="3168"/>
              <a:ext cx="643" cy="432"/>
              <a:chOff x="2592" y="2448"/>
              <a:chExt cx="643" cy="432"/>
            </a:xfrm>
          </p:grpSpPr>
          <p:sp>
            <p:nvSpPr>
              <p:cNvPr id="111627" name="Rectangle 8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628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11628" name="Text Box 9"/>
              <p:cNvSpPr txBox="1">
                <a:spLocks noChangeArrowheads="1"/>
              </p:cNvSpPr>
              <p:nvPr/>
            </p:nvSpPr>
            <p:spPr bwMode="auto">
              <a:xfrm>
                <a:off x="2592" y="2575"/>
                <a:ext cx="64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latin typeface="Calibri" charset="0"/>
                  </a:rPr>
                  <a:t>S2:Finish</a:t>
                </a:r>
                <a:endParaRPr lang="en-US" sz="2000" dirty="0">
                  <a:latin typeface="Calibri" charset="0"/>
                </a:endParaRPr>
              </a:p>
            </p:txBody>
          </p:sp>
        </p:grpSp>
        <p:sp>
          <p:nvSpPr>
            <p:cNvPr id="111624" name="Text Box 10"/>
            <p:cNvSpPr txBox="1">
              <a:spLocks noChangeArrowheads="1"/>
            </p:cNvSpPr>
            <p:nvPr/>
          </p:nvSpPr>
          <p:spPr bwMode="auto">
            <a:xfrm>
              <a:off x="2822" y="2400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 sz="1800" dirty="0">
                <a:latin typeface="Calibri" charset="0"/>
              </a:endParaRPr>
            </a:p>
          </p:txBody>
        </p:sp>
        <p:sp>
          <p:nvSpPr>
            <p:cNvPr id="111625" name="Text Box 11"/>
            <p:cNvSpPr txBox="1">
              <a:spLocks noChangeArrowheads="1"/>
            </p:cNvSpPr>
            <p:nvPr/>
          </p:nvSpPr>
          <p:spPr bwMode="auto">
            <a:xfrm>
              <a:off x="2083" y="2943"/>
              <a:ext cx="155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 err="1">
                  <a:latin typeface="Calibri" charset="0"/>
                </a:rPr>
                <a:t>RightShoeOn</a:t>
              </a:r>
              <a:r>
                <a:rPr lang="en-US" sz="1600" dirty="0">
                  <a:latin typeface="Calibri" charset="0"/>
                </a:rPr>
                <a:t>  ^ </a:t>
              </a:r>
              <a:r>
                <a:rPr lang="en-US" sz="1600" dirty="0" err="1">
                  <a:latin typeface="Calibri" charset="0"/>
                </a:rPr>
                <a:t>LeftShoeOn</a:t>
              </a:r>
              <a:endParaRPr lang="en-US" sz="1800" dirty="0">
                <a:latin typeface="Calibri" charset="0"/>
              </a:endParaRPr>
            </a:p>
          </p:txBody>
        </p:sp>
        <p:sp>
          <p:nvSpPr>
            <p:cNvPr id="111626" name="Line 12"/>
            <p:cNvSpPr>
              <a:spLocks noChangeShapeType="1"/>
            </p:cNvSpPr>
            <p:nvPr/>
          </p:nvSpPr>
          <p:spPr bwMode="auto">
            <a:xfrm>
              <a:off x="2880" y="2400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111620" name="Text Box 13"/>
          <p:cNvSpPr txBox="1">
            <a:spLocks noChangeArrowheads="1"/>
          </p:cNvSpPr>
          <p:nvPr/>
        </p:nvSpPr>
        <p:spPr bwMode="auto">
          <a:xfrm>
            <a:off x="3505200" y="3657600"/>
            <a:ext cx="48006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libri" charset="0"/>
              </a:rPr>
              <a:t>Steps: {S1:[Op(</a:t>
            </a:r>
            <a:r>
              <a:rPr lang="en-US" sz="1800" dirty="0" err="1">
                <a:latin typeface="Calibri" charset="0"/>
              </a:rPr>
              <a:t>Action:Start</a:t>
            </a:r>
            <a:r>
              <a:rPr lang="en-US" sz="1800" dirty="0">
                <a:latin typeface="Calibri" charset="0"/>
              </a:rPr>
              <a:t>)],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alibri" charset="0"/>
              </a:rPr>
              <a:t>             S2:[Op(</a:t>
            </a:r>
            <a:r>
              <a:rPr lang="en-US" sz="1800" dirty="0" err="1">
                <a:latin typeface="Calibri" charset="0"/>
              </a:rPr>
              <a:t>Action:Finish</a:t>
            </a:r>
            <a:r>
              <a:rPr lang="en-US" sz="1800" dirty="0">
                <a:latin typeface="Calibri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alibri" charset="0"/>
              </a:rPr>
              <a:t>	   Pre: </a:t>
            </a:r>
            <a:r>
              <a:rPr lang="en-US" sz="1800" dirty="0" err="1">
                <a:latin typeface="Calibri" charset="0"/>
              </a:rPr>
              <a:t>RightShoeOn^LeftShoeOn</a:t>
            </a:r>
            <a:r>
              <a:rPr lang="en-US" sz="1800" dirty="0">
                <a:latin typeface="Calibri" charset="0"/>
              </a:rPr>
              <a:t>)]}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alibri" charset="0"/>
              </a:rPr>
              <a:t> Links: {}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alibri" charset="0"/>
              </a:rPr>
              <a:t>Orderings: {S1&lt;S2}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2150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21507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21516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1517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1518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1519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1520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21521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1522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21508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21509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1510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1511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1512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1513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21514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1515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4676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Solution</a:t>
            </a:r>
          </a:p>
        </p:txBody>
      </p:sp>
      <p:sp>
        <p:nvSpPr>
          <p:cNvPr id="113666" name="Rectangle 18"/>
          <p:cNvSpPr>
            <a:spLocks noChangeArrowheads="1"/>
          </p:cNvSpPr>
          <p:nvPr/>
        </p:nvSpPr>
        <p:spPr bwMode="auto">
          <a:xfrm>
            <a:off x="4076700" y="17526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Start</a:t>
            </a:r>
          </a:p>
        </p:txBody>
      </p:sp>
      <p:sp>
        <p:nvSpPr>
          <p:cNvPr id="113667" name="Rectangle 20"/>
          <p:cNvSpPr>
            <a:spLocks noChangeArrowheads="1"/>
          </p:cNvSpPr>
          <p:nvPr/>
        </p:nvSpPr>
        <p:spPr bwMode="auto">
          <a:xfrm>
            <a:off x="3162300" y="29718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Left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Sock</a:t>
            </a:r>
          </a:p>
        </p:txBody>
      </p:sp>
      <p:sp>
        <p:nvSpPr>
          <p:cNvPr id="113668" name="Rectangle 21"/>
          <p:cNvSpPr>
            <a:spLocks noChangeArrowheads="1"/>
          </p:cNvSpPr>
          <p:nvPr/>
        </p:nvSpPr>
        <p:spPr bwMode="auto">
          <a:xfrm>
            <a:off x="5067300" y="29718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Right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Sock</a:t>
            </a:r>
          </a:p>
        </p:txBody>
      </p:sp>
      <p:sp>
        <p:nvSpPr>
          <p:cNvPr id="113669" name="Rectangle 22"/>
          <p:cNvSpPr>
            <a:spLocks noChangeArrowheads="1"/>
          </p:cNvSpPr>
          <p:nvPr/>
        </p:nvSpPr>
        <p:spPr bwMode="auto">
          <a:xfrm>
            <a:off x="5067300" y="41910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Right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Shoe</a:t>
            </a:r>
          </a:p>
        </p:txBody>
      </p:sp>
      <p:sp>
        <p:nvSpPr>
          <p:cNvPr id="113670" name="Rectangle 23"/>
          <p:cNvSpPr>
            <a:spLocks noChangeArrowheads="1"/>
          </p:cNvSpPr>
          <p:nvPr/>
        </p:nvSpPr>
        <p:spPr bwMode="auto">
          <a:xfrm>
            <a:off x="3162300" y="41910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Left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Shoe</a:t>
            </a:r>
          </a:p>
        </p:txBody>
      </p:sp>
      <p:sp>
        <p:nvSpPr>
          <p:cNvPr id="113671" name="Rectangle 24"/>
          <p:cNvSpPr>
            <a:spLocks noChangeArrowheads="1"/>
          </p:cNvSpPr>
          <p:nvPr/>
        </p:nvSpPr>
        <p:spPr bwMode="auto">
          <a:xfrm>
            <a:off x="4152900" y="53340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Finish</a:t>
            </a:r>
          </a:p>
        </p:txBody>
      </p:sp>
      <p:sp>
        <p:nvSpPr>
          <p:cNvPr id="113672" name="Line 25"/>
          <p:cNvSpPr>
            <a:spLocks noChangeShapeType="1"/>
          </p:cNvSpPr>
          <p:nvPr/>
        </p:nvSpPr>
        <p:spPr bwMode="auto">
          <a:xfrm flipH="1">
            <a:off x="3695700" y="2590800"/>
            <a:ext cx="762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13673" name="Line 26"/>
          <p:cNvSpPr>
            <a:spLocks noChangeShapeType="1"/>
          </p:cNvSpPr>
          <p:nvPr/>
        </p:nvSpPr>
        <p:spPr bwMode="auto">
          <a:xfrm>
            <a:off x="4686300" y="2590800"/>
            <a:ext cx="762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13674" name="Line 27"/>
          <p:cNvSpPr>
            <a:spLocks noChangeShapeType="1"/>
          </p:cNvSpPr>
          <p:nvPr/>
        </p:nvSpPr>
        <p:spPr bwMode="auto">
          <a:xfrm>
            <a:off x="3619500" y="3810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13675" name="Line 28"/>
          <p:cNvSpPr>
            <a:spLocks noChangeShapeType="1"/>
          </p:cNvSpPr>
          <p:nvPr/>
        </p:nvSpPr>
        <p:spPr bwMode="auto">
          <a:xfrm>
            <a:off x="5524500" y="3810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13676" name="Line 29"/>
          <p:cNvSpPr>
            <a:spLocks noChangeShapeType="1"/>
          </p:cNvSpPr>
          <p:nvPr/>
        </p:nvSpPr>
        <p:spPr bwMode="auto">
          <a:xfrm>
            <a:off x="3771900" y="5029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13677" name="Line 30"/>
          <p:cNvSpPr>
            <a:spLocks noChangeShapeType="1"/>
          </p:cNvSpPr>
          <p:nvPr/>
        </p:nvSpPr>
        <p:spPr bwMode="auto">
          <a:xfrm flipH="1">
            <a:off x="4838700" y="5029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POP constraints and search heuristics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305800" cy="495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Only add steps that achieve a currently unachieved precondition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Use a least-commitment approach: </a:t>
            </a:r>
          </a:p>
          <a:p>
            <a:pPr lvl="1"/>
            <a:r>
              <a:rPr lang="en-US" sz="2400" dirty="0">
                <a:ea typeface="ＭＳ Ｐゴシック" charset="0"/>
              </a:rPr>
              <a:t>Don’</a:t>
            </a:r>
            <a:r>
              <a:rPr lang="en-US" altLang="ja-JP" sz="2400" dirty="0">
                <a:ea typeface="ＭＳ Ｐゴシック" charset="0"/>
              </a:rPr>
              <a:t>t order steps unless they need to be ordered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Honor causal links S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 S</a:t>
            </a:r>
            <a:r>
              <a:rPr lang="en-US" sz="3200" baseline="-25000" dirty="0"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that protect condition c: </a:t>
            </a:r>
          </a:p>
          <a:p>
            <a:pPr lvl="1"/>
            <a:r>
              <a:rPr lang="en-US" sz="2400" dirty="0">
                <a:ea typeface="ＭＳ Ｐゴシック" charset="0"/>
              </a:rPr>
              <a:t>Never add an intervening step S</a:t>
            </a:r>
            <a:r>
              <a:rPr lang="en-US" sz="2400" baseline="-25000" dirty="0">
                <a:ea typeface="ＭＳ Ｐゴシック" charset="0"/>
              </a:rPr>
              <a:t>3</a:t>
            </a:r>
            <a:r>
              <a:rPr lang="en-US" sz="2400" dirty="0">
                <a:ea typeface="ＭＳ Ｐゴシック" charset="0"/>
              </a:rPr>
              <a:t> that violates c</a:t>
            </a:r>
          </a:p>
          <a:p>
            <a:pPr lvl="1"/>
            <a:r>
              <a:rPr lang="en-US" sz="2400" dirty="0">
                <a:ea typeface="ＭＳ Ｐゴシック" charset="0"/>
              </a:rPr>
              <a:t>If a parallel action threatens c (i.e., has effect of negating or clobbering c), resolve threat by adding ordering links:</a:t>
            </a:r>
          </a:p>
          <a:p>
            <a:pPr lvl="2"/>
            <a:r>
              <a:rPr lang="en-US" sz="2400" dirty="0">
                <a:ea typeface="ＭＳ Ｐゴシック" charset="0"/>
              </a:rPr>
              <a:t>Order S</a:t>
            </a:r>
            <a:r>
              <a:rPr lang="en-US" sz="2400" baseline="-25000" dirty="0">
                <a:ea typeface="ＭＳ Ｐゴシック" charset="0"/>
              </a:rPr>
              <a:t>3 </a:t>
            </a:r>
            <a:r>
              <a:rPr lang="en-US" sz="2400" dirty="0">
                <a:ea typeface="ＭＳ Ｐゴシック" charset="0"/>
              </a:rPr>
              <a:t>before S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 (demotion)</a:t>
            </a:r>
          </a:p>
          <a:p>
            <a:pPr lvl="2"/>
            <a:r>
              <a:rPr lang="en-US" sz="2400" dirty="0">
                <a:ea typeface="ＭＳ Ｐゴシック" charset="0"/>
              </a:rPr>
              <a:t>Order S</a:t>
            </a:r>
            <a:r>
              <a:rPr lang="en-US" sz="2400" baseline="-25000" dirty="0">
                <a:ea typeface="ＭＳ Ｐゴシック" charset="0"/>
              </a:rPr>
              <a:t>3</a:t>
            </a:r>
            <a:r>
              <a:rPr lang="en-US" sz="2400" dirty="0">
                <a:ea typeface="ＭＳ Ｐゴシック" charset="0"/>
              </a:rPr>
              <a:t> after S</a:t>
            </a:r>
            <a:r>
              <a:rPr lang="en-US" sz="2400" baseline="-25000" dirty="0">
                <a:ea typeface="ＭＳ Ｐゴシック" charset="0"/>
              </a:rPr>
              <a:t>2</a:t>
            </a:r>
            <a:r>
              <a:rPr lang="en-US" sz="2400" dirty="0">
                <a:ea typeface="ＭＳ Ｐゴシック" charset="0"/>
              </a:rPr>
              <a:t> (promotion)</a:t>
            </a:r>
          </a:p>
        </p:txBody>
      </p:sp>
      <p:sp>
        <p:nvSpPr>
          <p:cNvPr id="115715" name="Text Box 4"/>
          <p:cNvSpPr txBox="1">
            <a:spLocks noChangeArrowheads="1"/>
          </p:cNvSpPr>
          <p:nvPr/>
        </p:nvSpPr>
        <p:spPr bwMode="auto">
          <a:xfrm>
            <a:off x="4210050" y="342900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 charset="0"/>
              </a:rPr>
              <a:t>c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Partial-order planning example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Initially: at home; SM sells bananas, milk; HWS sells drills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Goal: Have milk, bananas, and a drill</a:t>
            </a:r>
          </a:p>
        </p:txBody>
      </p:sp>
      <p:grpSp>
        <p:nvGrpSpPr>
          <p:cNvPr id="117763" name="Group 11"/>
          <p:cNvGrpSpPr>
            <a:grpSpLocks/>
          </p:cNvGrpSpPr>
          <p:nvPr/>
        </p:nvGrpSpPr>
        <p:grpSpPr bwMode="auto">
          <a:xfrm>
            <a:off x="1066800" y="3810000"/>
            <a:ext cx="6831013" cy="2286000"/>
            <a:chOff x="672" y="2448"/>
            <a:chExt cx="4303" cy="1440"/>
          </a:xfrm>
        </p:grpSpPr>
        <p:sp>
          <p:nvSpPr>
            <p:cNvPr id="117764" name="Rectangle 4"/>
            <p:cNvSpPr>
              <a:spLocks noChangeArrowheads="1"/>
            </p:cNvSpPr>
            <p:nvPr/>
          </p:nvSpPr>
          <p:spPr bwMode="auto">
            <a:xfrm>
              <a:off x="2112" y="2448"/>
              <a:ext cx="1152" cy="3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17765" name="Rectangle 5"/>
            <p:cNvSpPr>
              <a:spLocks noChangeArrowheads="1"/>
            </p:cNvSpPr>
            <p:nvPr/>
          </p:nvSpPr>
          <p:spPr bwMode="auto">
            <a:xfrm>
              <a:off x="2112" y="3504"/>
              <a:ext cx="1152" cy="3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17766" name="Text Box 6"/>
            <p:cNvSpPr txBox="1">
              <a:spLocks noChangeArrowheads="1"/>
            </p:cNvSpPr>
            <p:nvPr/>
          </p:nvSpPr>
          <p:spPr bwMode="auto">
            <a:xfrm>
              <a:off x="2448" y="2496"/>
              <a:ext cx="49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</a:rPr>
                <a:t>Start</a:t>
              </a:r>
            </a:p>
          </p:txBody>
        </p:sp>
        <p:sp>
          <p:nvSpPr>
            <p:cNvPr id="117767" name="Text Box 7"/>
            <p:cNvSpPr txBox="1">
              <a:spLocks noChangeArrowheads="1"/>
            </p:cNvSpPr>
            <p:nvPr/>
          </p:nvSpPr>
          <p:spPr bwMode="auto">
            <a:xfrm>
              <a:off x="2390" y="3530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</a:rPr>
                <a:t>Finish</a:t>
              </a:r>
            </a:p>
          </p:txBody>
        </p:sp>
        <p:sp>
          <p:nvSpPr>
            <p:cNvPr id="117768" name="Line 8"/>
            <p:cNvSpPr>
              <a:spLocks noChangeShapeType="1"/>
            </p:cNvSpPr>
            <p:nvPr/>
          </p:nvSpPr>
          <p:spPr bwMode="auto">
            <a:xfrm>
              <a:off x="2688" y="283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17769" name="Text Box 9"/>
            <p:cNvSpPr txBox="1">
              <a:spLocks noChangeArrowheads="1"/>
            </p:cNvSpPr>
            <p:nvPr/>
          </p:nvSpPr>
          <p:spPr bwMode="auto">
            <a:xfrm>
              <a:off x="672" y="2880"/>
              <a:ext cx="4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</a:rPr>
                <a:t>At(Home) Sells(SM, Banana)     Sells(</a:t>
              </a:r>
              <a:r>
                <a:rPr lang="en-US" sz="2000" dirty="0" err="1">
                  <a:latin typeface="Calibri" charset="0"/>
                </a:rPr>
                <a:t>SM,Milk</a:t>
              </a:r>
              <a:r>
                <a:rPr lang="en-US" sz="2000" dirty="0">
                  <a:latin typeface="Calibri" charset="0"/>
                </a:rPr>
                <a:t>)  Sells(</a:t>
              </a:r>
              <a:r>
                <a:rPr lang="en-US" sz="2000" dirty="0" err="1">
                  <a:latin typeface="Calibri" charset="0"/>
                </a:rPr>
                <a:t>HWS,Drill</a:t>
              </a:r>
              <a:r>
                <a:rPr lang="en-US" sz="2000" dirty="0">
                  <a:latin typeface="Calibri" charset="0"/>
                </a:rPr>
                <a:t>)</a:t>
              </a:r>
            </a:p>
          </p:txBody>
        </p:sp>
        <p:sp>
          <p:nvSpPr>
            <p:cNvPr id="117770" name="Text Box 10"/>
            <p:cNvSpPr txBox="1">
              <a:spLocks noChangeArrowheads="1"/>
            </p:cNvSpPr>
            <p:nvPr/>
          </p:nvSpPr>
          <p:spPr bwMode="auto">
            <a:xfrm>
              <a:off x="1008" y="3216"/>
              <a:ext cx="34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</a:rPr>
                <a:t>Have(Drill) Have(Milk)     Have(Banana) At(Home)</a:t>
              </a: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fig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3" r="10980" b="21819"/>
          <a:stretch>
            <a:fillRect/>
          </a:stretch>
        </p:blipFill>
        <p:spPr bwMode="auto">
          <a:xfrm>
            <a:off x="-685800" y="0"/>
            <a:ext cx="8745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Planning</a:t>
            </a:r>
          </a:p>
        </p:txBody>
      </p:sp>
      <p:sp>
        <p:nvSpPr>
          <p:cNvPr id="121858" name="Rectangle 3"/>
          <p:cNvSpPr>
            <a:spLocks noChangeArrowheads="1"/>
          </p:cNvSpPr>
          <p:nvPr/>
        </p:nvSpPr>
        <p:spPr bwMode="auto">
          <a:xfrm>
            <a:off x="3810000" y="1295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1859" name="Rectangle 4"/>
          <p:cNvSpPr>
            <a:spLocks noChangeArrowheads="1"/>
          </p:cNvSpPr>
          <p:nvPr/>
        </p:nvSpPr>
        <p:spPr bwMode="auto">
          <a:xfrm>
            <a:off x="1371600" y="21336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1860" name="Rectangle 5"/>
          <p:cNvSpPr>
            <a:spLocks noChangeArrowheads="1"/>
          </p:cNvSpPr>
          <p:nvPr/>
        </p:nvSpPr>
        <p:spPr bwMode="auto">
          <a:xfrm>
            <a:off x="3810000" y="21336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1861" name="Rectangle 6"/>
          <p:cNvSpPr>
            <a:spLocks noChangeArrowheads="1"/>
          </p:cNvSpPr>
          <p:nvPr/>
        </p:nvSpPr>
        <p:spPr bwMode="auto">
          <a:xfrm>
            <a:off x="6172200" y="21336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1862" name="Rectangle 7"/>
          <p:cNvSpPr>
            <a:spLocks noChangeArrowheads="1"/>
          </p:cNvSpPr>
          <p:nvPr/>
        </p:nvSpPr>
        <p:spPr bwMode="auto">
          <a:xfrm>
            <a:off x="3810000" y="2971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1863" name="Text Box 8"/>
          <p:cNvSpPr txBox="1">
            <a:spLocks noChangeArrowheads="1"/>
          </p:cNvSpPr>
          <p:nvPr/>
        </p:nvSpPr>
        <p:spPr bwMode="auto">
          <a:xfrm>
            <a:off x="4191000" y="1219200"/>
            <a:ext cx="686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Start</a:t>
            </a:r>
          </a:p>
        </p:txBody>
      </p:sp>
      <p:sp>
        <p:nvSpPr>
          <p:cNvPr id="121864" name="Text Box 9"/>
          <p:cNvSpPr txBox="1">
            <a:spLocks noChangeArrowheads="1"/>
          </p:cNvSpPr>
          <p:nvPr/>
        </p:nvSpPr>
        <p:spPr bwMode="auto">
          <a:xfrm>
            <a:off x="1371600" y="2106613"/>
            <a:ext cx="1156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Buy(Drill)</a:t>
            </a:r>
          </a:p>
        </p:txBody>
      </p:sp>
      <p:sp>
        <p:nvSpPr>
          <p:cNvPr id="121865" name="Text Box 10"/>
          <p:cNvSpPr txBox="1">
            <a:spLocks noChangeArrowheads="1"/>
          </p:cNvSpPr>
          <p:nvPr/>
        </p:nvSpPr>
        <p:spPr bwMode="auto">
          <a:xfrm>
            <a:off x="3886200" y="2106613"/>
            <a:ext cx="11865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Buy(Milk)</a:t>
            </a:r>
          </a:p>
        </p:txBody>
      </p:sp>
      <p:sp>
        <p:nvSpPr>
          <p:cNvPr id="121866" name="Text Box 11"/>
          <p:cNvSpPr txBox="1">
            <a:spLocks noChangeArrowheads="1"/>
          </p:cNvSpPr>
          <p:nvPr/>
        </p:nvSpPr>
        <p:spPr bwMode="auto">
          <a:xfrm>
            <a:off x="6096000" y="21336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Buy(Bananas)</a:t>
            </a:r>
          </a:p>
        </p:txBody>
      </p:sp>
      <p:sp>
        <p:nvSpPr>
          <p:cNvPr id="121867" name="Text Box 12"/>
          <p:cNvSpPr txBox="1">
            <a:spLocks noChangeArrowheads="1"/>
          </p:cNvSpPr>
          <p:nvPr/>
        </p:nvSpPr>
        <p:spPr bwMode="auto">
          <a:xfrm>
            <a:off x="4114800" y="2895600"/>
            <a:ext cx="81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Finish</a:t>
            </a:r>
          </a:p>
        </p:txBody>
      </p:sp>
      <p:sp>
        <p:nvSpPr>
          <p:cNvPr id="121868" name="Text Box 13"/>
          <p:cNvSpPr txBox="1">
            <a:spLocks noChangeArrowheads="1"/>
          </p:cNvSpPr>
          <p:nvPr/>
        </p:nvSpPr>
        <p:spPr bwMode="auto">
          <a:xfrm>
            <a:off x="1219200" y="1828800"/>
            <a:ext cx="1635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At(s), Sells(</a:t>
            </a:r>
            <a:r>
              <a:rPr lang="en-US" sz="1600" dirty="0" err="1">
                <a:latin typeface="Calibri" charset="0"/>
              </a:rPr>
              <a:t>s,Drill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121869" name="Text Box 14"/>
          <p:cNvSpPr txBox="1">
            <a:spLocks noChangeArrowheads="1"/>
          </p:cNvSpPr>
          <p:nvPr/>
        </p:nvSpPr>
        <p:spPr bwMode="auto">
          <a:xfrm>
            <a:off x="3733800" y="1828800"/>
            <a:ext cx="1709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At(s), Sells(</a:t>
            </a:r>
            <a:r>
              <a:rPr lang="en-US" sz="1600" dirty="0" err="1">
                <a:latin typeface="Calibri" charset="0"/>
              </a:rPr>
              <a:t>s,Milk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121870" name="Text Box 15"/>
          <p:cNvSpPr txBox="1">
            <a:spLocks noChangeArrowheads="1"/>
          </p:cNvSpPr>
          <p:nvPr/>
        </p:nvSpPr>
        <p:spPr bwMode="auto">
          <a:xfrm>
            <a:off x="6019800" y="1828800"/>
            <a:ext cx="2046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At(s), Sells(</a:t>
            </a:r>
            <a:r>
              <a:rPr lang="en-US" sz="1600" dirty="0" err="1">
                <a:latin typeface="Calibri" charset="0"/>
              </a:rPr>
              <a:t>s,Bananas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121871" name="Line 16"/>
          <p:cNvSpPr>
            <a:spLocks noChangeShapeType="1"/>
          </p:cNvSpPr>
          <p:nvPr/>
        </p:nvSpPr>
        <p:spPr bwMode="auto">
          <a:xfrm>
            <a:off x="45720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cxnSp>
        <p:nvCxnSpPr>
          <p:cNvPr id="121872" name="AutoShape 17"/>
          <p:cNvCxnSpPr>
            <a:cxnSpLocks noChangeShapeType="1"/>
            <a:stCxn id="121858" idx="1"/>
            <a:endCxn id="121868" idx="0"/>
          </p:cNvCxnSpPr>
          <p:nvPr/>
        </p:nvCxnSpPr>
        <p:spPr bwMode="auto">
          <a:xfrm rot="10800000" flipV="1">
            <a:off x="2036732" y="1485900"/>
            <a:ext cx="1773268" cy="342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1873" name="AutoShape 18"/>
          <p:cNvCxnSpPr>
            <a:cxnSpLocks noChangeShapeType="1"/>
          </p:cNvCxnSpPr>
          <p:nvPr/>
        </p:nvCxnSpPr>
        <p:spPr bwMode="auto">
          <a:xfrm>
            <a:off x="5334000" y="1447800"/>
            <a:ext cx="1633538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1874" name="Text Box 19"/>
          <p:cNvSpPr txBox="1">
            <a:spLocks noChangeArrowheads="1"/>
          </p:cNvSpPr>
          <p:nvPr/>
        </p:nvSpPr>
        <p:spPr bwMode="auto">
          <a:xfrm>
            <a:off x="2438400" y="2667000"/>
            <a:ext cx="446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Have(Drill), Have(Milk), Have(Bananas), At(Home)</a:t>
            </a:r>
          </a:p>
        </p:txBody>
      </p:sp>
      <p:sp>
        <p:nvSpPr>
          <p:cNvPr id="121875" name="Line 20"/>
          <p:cNvSpPr>
            <a:spLocks noChangeShapeType="1"/>
          </p:cNvSpPr>
          <p:nvPr/>
        </p:nvSpPr>
        <p:spPr bwMode="auto">
          <a:xfrm>
            <a:off x="4572000" y="2514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cxnSp>
        <p:nvCxnSpPr>
          <p:cNvPr id="121876" name="AutoShape 21"/>
          <p:cNvCxnSpPr>
            <a:cxnSpLocks noChangeShapeType="1"/>
            <a:endCxn id="121862" idx="1"/>
          </p:cNvCxnSpPr>
          <p:nvPr/>
        </p:nvCxnSpPr>
        <p:spPr bwMode="auto">
          <a:xfrm>
            <a:off x="2057400" y="2667000"/>
            <a:ext cx="1743075" cy="495300"/>
          </a:xfrm>
          <a:prstGeom prst="curvedConnector3">
            <a:avLst>
              <a:gd name="adj1" fmla="val -546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1877" name="AutoShape 22"/>
          <p:cNvCxnSpPr>
            <a:cxnSpLocks noChangeShapeType="1"/>
            <a:endCxn id="121862" idx="3"/>
          </p:cNvCxnSpPr>
          <p:nvPr/>
        </p:nvCxnSpPr>
        <p:spPr bwMode="auto">
          <a:xfrm rot="10800000" flipV="1">
            <a:off x="5343525" y="2667000"/>
            <a:ext cx="1666875" cy="495300"/>
          </a:xfrm>
          <a:prstGeom prst="curvedConnector3">
            <a:avLst>
              <a:gd name="adj1" fmla="val -505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1878" name="Line 23"/>
          <p:cNvSpPr>
            <a:spLocks noChangeShapeType="1"/>
          </p:cNvSpPr>
          <p:nvPr/>
        </p:nvSpPr>
        <p:spPr bwMode="auto">
          <a:xfrm flipV="1">
            <a:off x="6096000" y="13716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1879" name="Text Box 24"/>
          <p:cNvSpPr txBox="1">
            <a:spLocks noChangeArrowheads="1"/>
          </p:cNvSpPr>
          <p:nvPr/>
        </p:nvSpPr>
        <p:spPr bwMode="auto">
          <a:xfrm>
            <a:off x="6384925" y="1004888"/>
            <a:ext cx="2313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2727"/>
                </a:solidFill>
                <a:latin typeface="Calibri" charset="0"/>
              </a:rPr>
              <a:t>Ordering constraints</a:t>
            </a:r>
          </a:p>
        </p:txBody>
      </p:sp>
      <p:sp>
        <p:nvSpPr>
          <p:cNvPr id="121880" name="Text Box 25"/>
          <p:cNvSpPr txBox="1">
            <a:spLocks noChangeArrowheads="1"/>
          </p:cNvSpPr>
          <p:nvPr/>
        </p:nvSpPr>
        <p:spPr bwMode="auto">
          <a:xfrm>
            <a:off x="5638800" y="3352800"/>
            <a:ext cx="3333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2727"/>
                </a:solidFill>
                <a:latin typeface="Calibri" charset="0"/>
              </a:rPr>
              <a:t>Causal links (protected)</a:t>
            </a:r>
          </a:p>
          <a:p>
            <a:pPr eaLnBrk="1" hangingPunct="1"/>
            <a:r>
              <a:rPr lang="en-US" sz="1600" dirty="0">
                <a:solidFill>
                  <a:srgbClr val="FF2727"/>
                </a:solidFill>
                <a:latin typeface="Calibri" charset="0"/>
              </a:rPr>
              <a:t>Have light arrows at every bold arrow.</a:t>
            </a:r>
          </a:p>
        </p:txBody>
      </p:sp>
      <p:sp>
        <p:nvSpPr>
          <p:cNvPr id="121881" name="Line 26"/>
          <p:cNvSpPr>
            <a:spLocks noChangeShapeType="1"/>
          </p:cNvSpPr>
          <p:nvPr/>
        </p:nvSpPr>
        <p:spPr bwMode="auto">
          <a:xfrm flipH="1" flipV="1">
            <a:off x="6705600" y="3124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1882" name="Rectangle 27"/>
          <p:cNvSpPr>
            <a:spLocks noChangeArrowheads="1"/>
          </p:cNvSpPr>
          <p:nvPr/>
        </p:nvSpPr>
        <p:spPr bwMode="auto">
          <a:xfrm>
            <a:off x="3810000" y="4114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1883" name="Rectangle 28"/>
          <p:cNvSpPr>
            <a:spLocks noChangeArrowheads="1"/>
          </p:cNvSpPr>
          <p:nvPr/>
        </p:nvSpPr>
        <p:spPr bwMode="auto">
          <a:xfrm>
            <a:off x="1371600" y="4953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1884" name="Rectangle 29"/>
          <p:cNvSpPr>
            <a:spLocks noChangeArrowheads="1"/>
          </p:cNvSpPr>
          <p:nvPr/>
        </p:nvSpPr>
        <p:spPr bwMode="auto">
          <a:xfrm>
            <a:off x="3810000" y="4953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1885" name="Rectangle 30"/>
          <p:cNvSpPr>
            <a:spLocks noChangeArrowheads="1"/>
          </p:cNvSpPr>
          <p:nvPr/>
        </p:nvSpPr>
        <p:spPr bwMode="auto">
          <a:xfrm>
            <a:off x="6172200" y="4953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1886" name="Rectangle 31"/>
          <p:cNvSpPr>
            <a:spLocks noChangeArrowheads="1"/>
          </p:cNvSpPr>
          <p:nvPr/>
        </p:nvSpPr>
        <p:spPr bwMode="auto">
          <a:xfrm>
            <a:off x="3810000" y="57912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1887" name="Text Box 32"/>
          <p:cNvSpPr txBox="1">
            <a:spLocks noChangeArrowheads="1"/>
          </p:cNvSpPr>
          <p:nvPr/>
        </p:nvSpPr>
        <p:spPr bwMode="auto">
          <a:xfrm>
            <a:off x="4038600" y="4038600"/>
            <a:ext cx="686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Start</a:t>
            </a:r>
          </a:p>
        </p:txBody>
      </p:sp>
      <p:sp>
        <p:nvSpPr>
          <p:cNvPr id="121888" name="Text Box 33"/>
          <p:cNvSpPr txBox="1">
            <a:spLocks noChangeArrowheads="1"/>
          </p:cNvSpPr>
          <p:nvPr/>
        </p:nvSpPr>
        <p:spPr bwMode="auto">
          <a:xfrm>
            <a:off x="1371600" y="4926013"/>
            <a:ext cx="1156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Buy(Drill)</a:t>
            </a:r>
          </a:p>
        </p:txBody>
      </p:sp>
      <p:sp>
        <p:nvSpPr>
          <p:cNvPr id="121889" name="Text Box 34"/>
          <p:cNvSpPr txBox="1">
            <a:spLocks noChangeArrowheads="1"/>
          </p:cNvSpPr>
          <p:nvPr/>
        </p:nvSpPr>
        <p:spPr bwMode="auto">
          <a:xfrm>
            <a:off x="3886200" y="4926013"/>
            <a:ext cx="11865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Buy(Milk)</a:t>
            </a:r>
          </a:p>
        </p:txBody>
      </p:sp>
      <p:sp>
        <p:nvSpPr>
          <p:cNvPr id="121890" name="Text Box 35"/>
          <p:cNvSpPr txBox="1">
            <a:spLocks noChangeArrowheads="1"/>
          </p:cNvSpPr>
          <p:nvPr/>
        </p:nvSpPr>
        <p:spPr bwMode="auto">
          <a:xfrm>
            <a:off x="6096000" y="49530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Buy(Bananas)</a:t>
            </a:r>
          </a:p>
        </p:txBody>
      </p:sp>
      <p:sp>
        <p:nvSpPr>
          <p:cNvPr id="121891" name="Text Box 36"/>
          <p:cNvSpPr txBox="1">
            <a:spLocks noChangeArrowheads="1"/>
          </p:cNvSpPr>
          <p:nvPr/>
        </p:nvSpPr>
        <p:spPr bwMode="auto">
          <a:xfrm>
            <a:off x="4114800" y="5715000"/>
            <a:ext cx="81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Finish</a:t>
            </a:r>
          </a:p>
        </p:txBody>
      </p:sp>
      <p:sp>
        <p:nvSpPr>
          <p:cNvPr id="121892" name="Text Box 37"/>
          <p:cNvSpPr txBox="1">
            <a:spLocks noChangeArrowheads="1"/>
          </p:cNvSpPr>
          <p:nvPr/>
        </p:nvSpPr>
        <p:spPr bwMode="auto">
          <a:xfrm>
            <a:off x="1219200" y="4648200"/>
            <a:ext cx="22842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At(HWS), Sells(</a:t>
            </a:r>
            <a:r>
              <a:rPr lang="en-US" sz="1600" dirty="0" err="1">
                <a:latin typeface="Calibri" charset="0"/>
              </a:rPr>
              <a:t>HWS,Drill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121893" name="Text Box 38"/>
          <p:cNvSpPr txBox="1">
            <a:spLocks noChangeArrowheads="1"/>
          </p:cNvSpPr>
          <p:nvPr/>
        </p:nvSpPr>
        <p:spPr bwMode="auto">
          <a:xfrm>
            <a:off x="3733800" y="4648200"/>
            <a:ext cx="2093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At(SM), Sells(</a:t>
            </a:r>
            <a:r>
              <a:rPr lang="en-US" sz="1600" dirty="0" err="1">
                <a:latin typeface="Calibri" charset="0"/>
              </a:rPr>
              <a:t>SM,Milk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121894" name="Text Box 39"/>
          <p:cNvSpPr txBox="1">
            <a:spLocks noChangeArrowheads="1"/>
          </p:cNvSpPr>
          <p:nvPr/>
        </p:nvSpPr>
        <p:spPr bwMode="auto">
          <a:xfrm>
            <a:off x="6019800" y="4648200"/>
            <a:ext cx="243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At(SM), Sells(</a:t>
            </a:r>
            <a:r>
              <a:rPr lang="en-US" sz="1600" dirty="0" err="1">
                <a:latin typeface="Calibri" charset="0"/>
              </a:rPr>
              <a:t>SM,Bananas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121895" name="Line 40"/>
          <p:cNvSpPr>
            <a:spLocks noChangeShapeType="1"/>
          </p:cNvSpPr>
          <p:nvPr/>
        </p:nvSpPr>
        <p:spPr bwMode="auto">
          <a:xfrm>
            <a:off x="4572000" y="4495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cxnSp>
        <p:nvCxnSpPr>
          <p:cNvPr id="121896" name="AutoShape 41"/>
          <p:cNvCxnSpPr>
            <a:cxnSpLocks noChangeShapeType="1"/>
            <a:stCxn id="121882" idx="1"/>
            <a:endCxn id="121892" idx="0"/>
          </p:cNvCxnSpPr>
          <p:nvPr/>
        </p:nvCxnSpPr>
        <p:spPr bwMode="auto">
          <a:xfrm rot="10800000" flipV="1">
            <a:off x="2361308" y="4305300"/>
            <a:ext cx="1448692" cy="3429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1897" name="AutoShape 42"/>
          <p:cNvCxnSpPr>
            <a:cxnSpLocks noChangeShapeType="1"/>
          </p:cNvCxnSpPr>
          <p:nvPr/>
        </p:nvCxnSpPr>
        <p:spPr bwMode="auto">
          <a:xfrm>
            <a:off x="5334000" y="4267200"/>
            <a:ext cx="1633538" cy="3810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1898" name="Text Box 43"/>
          <p:cNvSpPr txBox="1">
            <a:spLocks noChangeArrowheads="1"/>
          </p:cNvSpPr>
          <p:nvPr/>
        </p:nvSpPr>
        <p:spPr bwMode="auto">
          <a:xfrm>
            <a:off x="2438400" y="5486400"/>
            <a:ext cx="446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Have(Drill), Have(Milk), Have(Bananas), At(Home)</a:t>
            </a:r>
          </a:p>
        </p:txBody>
      </p:sp>
      <p:sp>
        <p:nvSpPr>
          <p:cNvPr id="121899" name="Line 44"/>
          <p:cNvSpPr>
            <a:spLocks noChangeShapeType="1"/>
          </p:cNvSpPr>
          <p:nvPr/>
        </p:nvSpPr>
        <p:spPr bwMode="auto">
          <a:xfrm>
            <a:off x="4572000" y="5334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cxnSp>
        <p:nvCxnSpPr>
          <p:cNvPr id="121900" name="AutoShape 45"/>
          <p:cNvCxnSpPr>
            <a:cxnSpLocks noChangeShapeType="1"/>
            <a:endCxn id="121886" idx="1"/>
          </p:cNvCxnSpPr>
          <p:nvPr/>
        </p:nvCxnSpPr>
        <p:spPr bwMode="auto">
          <a:xfrm>
            <a:off x="2057400" y="5486400"/>
            <a:ext cx="1743075" cy="495300"/>
          </a:xfrm>
          <a:prstGeom prst="curvedConnector3">
            <a:avLst>
              <a:gd name="adj1" fmla="val -546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1901" name="AutoShape 46"/>
          <p:cNvCxnSpPr>
            <a:cxnSpLocks noChangeShapeType="1"/>
            <a:endCxn id="121886" idx="3"/>
          </p:cNvCxnSpPr>
          <p:nvPr/>
        </p:nvCxnSpPr>
        <p:spPr bwMode="auto">
          <a:xfrm rot="10800000" flipV="1">
            <a:off x="5343525" y="5486400"/>
            <a:ext cx="1666875" cy="495300"/>
          </a:xfrm>
          <a:prstGeom prst="curvedConnector3">
            <a:avLst>
              <a:gd name="adj1" fmla="val -505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1902" name="TextBox 46"/>
          <p:cNvSpPr txBox="1">
            <a:spLocks noChangeArrowheads="1"/>
          </p:cNvSpPr>
          <p:nvPr/>
        </p:nvSpPr>
        <p:spPr bwMode="auto">
          <a:xfrm>
            <a:off x="6172200" y="243840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latin typeface="Calibri" charset="0"/>
              </a:rPr>
              <a:t>Have(Bananas)</a:t>
            </a:r>
          </a:p>
        </p:txBody>
      </p:sp>
      <p:sp>
        <p:nvSpPr>
          <p:cNvPr id="121903" name="TextBox 47"/>
          <p:cNvSpPr txBox="1">
            <a:spLocks noChangeArrowheads="1"/>
          </p:cNvSpPr>
          <p:nvPr/>
        </p:nvSpPr>
        <p:spPr bwMode="auto">
          <a:xfrm>
            <a:off x="3810000" y="243840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Calibri" charset="0"/>
              </a:rPr>
              <a:t>Have(Milk)</a:t>
            </a:r>
          </a:p>
        </p:txBody>
      </p:sp>
      <p:sp>
        <p:nvSpPr>
          <p:cNvPr id="121904" name="TextBox 48"/>
          <p:cNvSpPr txBox="1">
            <a:spLocks noChangeArrowheads="1"/>
          </p:cNvSpPr>
          <p:nvPr/>
        </p:nvSpPr>
        <p:spPr bwMode="auto">
          <a:xfrm>
            <a:off x="1371600" y="243840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Calibri" charset="0"/>
              </a:rPr>
              <a:t>Have(Drill)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Planning</a:t>
            </a:r>
          </a:p>
        </p:txBody>
      </p:sp>
      <p:sp>
        <p:nvSpPr>
          <p:cNvPr id="123906" name="Rectangle 3"/>
          <p:cNvSpPr>
            <a:spLocks noChangeArrowheads="1"/>
          </p:cNvSpPr>
          <p:nvPr/>
        </p:nvSpPr>
        <p:spPr bwMode="auto">
          <a:xfrm>
            <a:off x="3733800" y="1905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12954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3908" name="Rectangle 5"/>
          <p:cNvSpPr>
            <a:spLocks noChangeArrowheads="1"/>
          </p:cNvSpPr>
          <p:nvPr/>
        </p:nvSpPr>
        <p:spPr bwMode="auto">
          <a:xfrm>
            <a:off x="37338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3909" name="Rectangle 6"/>
          <p:cNvSpPr>
            <a:spLocks noChangeArrowheads="1"/>
          </p:cNvSpPr>
          <p:nvPr/>
        </p:nvSpPr>
        <p:spPr bwMode="auto">
          <a:xfrm>
            <a:off x="60960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3910" name="Rectangle 7"/>
          <p:cNvSpPr>
            <a:spLocks noChangeArrowheads="1"/>
          </p:cNvSpPr>
          <p:nvPr/>
        </p:nvSpPr>
        <p:spPr bwMode="auto">
          <a:xfrm>
            <a:off x="3733800" y="5334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3911" name="Text Box 8"/>
          <p:cNvSpPr txBox="1">
            <a:spLocks noChangeArrowheads="1"/>
          </p:cNvSpPr>
          <p:nvPr/>
        </p:nvSpPr>
        <p:spPr bwMode="auto">
          <a:xfrm>
            <a:off x="4114800" y="1828800"/>
            <a:ext cx="686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Start</a:t>
            </a:r>
          </a:p>
        </p:txBody>
      </p:sp>
      <p:sp>
        <p:nvSpPr>
          <p:cNvPr id="123912" name="Text Box 9"/>
          <p:cNvSpPr txBox="1">
            <a:spLocks noChangeArrowheads="1"/>
          </p:cNvSpPr>
          <p:nvPr/>
        </p:nvSpPr>
        <p:spPr bwMode="auto">
          <a:xfrm>
            <a:off x="1295400" y="3706813"/>
            <a:ext cx="1156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Buy(Drill)</a:t>
            </a:r>
          </a:p>
        </p:txBody>
      </p:sp>
      <p:sp>
        <p:nvSpPr>
          <p:cNvPr id="123913" name="Text Box 10"/>
          <p:cNvSpPr txBox="1">
            <a:spLocks noChangeArrowheads="1"/>
          </p:cNvSpPr>
          <p:nvPr/>
        </p:nvSpPr>
        <p:spPr bwMode="auto">
          <a:xfrm>
            <a:off x="3810000" y="3706813"/>
            <a:ext cx="11865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Buy(Milk)</a:t>
            </a:r>
          </a:p>
        </p:txBody>
      </p:sp>
      <p:sp>
        <p:nvSpPr>
          <p:cNvPr id="123914" name="Text Box 11"/>
          <p:cNvSpPr txBox="1">
            <a:spLocks noChangeArrowheads="1"/>
          </p:cNvSpPr>
          <p:nvPr/>
        </p:nvSpPr>
        <p:spPr bwMode="auto">
          <a:xfrm>
            <a:off x="6019800" y="37338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Buy(Bananas)</a:t>
            </a:r>
          </a:p>
        </p:txBody>
      </p:sp>
      <p:sp>
        <p:nvSpPr>
          <p:cNvPr id="123915" name="Text Box 12"/>
          <p:cNvSpPr txBox="1">
            <a:spLocks noChangeArrowheads="1"/>
          </p:cNvSpPr>
          <p:nvPr/>
        </p:nvSpPr>
        <p:spPr bwMode="auto">
          <a:xfrm>
            <a:off x="4038600" y="5257800"/>
            <a:ext cx="81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Finish</a:t>
            </a:r>
          </a:p>
        </p:txBody>
      </p:sp>
      <p:sp>
        <p:nvSpPr>
          <p:cNvPr id="123916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22842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At(HWS), Sells(</a:t>
            </a:r>
            <a:r>
              <a:rPr lang="en-US" sz="1600" dirty="0" err="1">
                <a:latin typeface="Calibri" charset="0"/>
              </a:rPr>
              <a:t>HWS,Drill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123917" name="Text Box 14"/>
          <p:cNvSpPr txBox="1">
            <a:spLocks noChangeArrowheads="1"/>
          </p:cNvSpPr>
          <p:nvPr/>
        </p:nvSpPr>
        <p:spPr bwMode="auto">
          <a:xfrm>
            <a:off x="3657600" y="3429000"/>
            <a:ext cx="2093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At(SM), Sells(</a:t>
            </a:r>
            <a:r>
              <a:rPr lang="en-US" sz="1600" dirty="0" err="1">
                <a:latin typeface="Calibri" charset="0"/>
              </a:rPr>
              <a:t>SM,Milk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123918" name="Text Box 15"/>
          <p:cNvSpPr txBox="1">
            <a:spLocks noChangeArrowheads="1"/>
          </p:cNvSpPr>
          <p:nvPr/>
        </p:nvSpPr>
        <p:spPr bwMode="auto">
          <a:xfrm>
            <a:off x="5791200" y="3429000"/>
            <a:ext cx="243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At(SM), Sells(</a:t>
            </a:r>
            <a:r>
              <a:rPr lang="en-US" sz="1600" dirty="0" err="1">
                <a:latin typeface="Calibri" charset="0"/>
              </a:rPr>
              <a:t>SM,Bananas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123919" name="Line 16"/>
          <p:cNvSpPr>
            <a:spLocks noChangeShapeType="1"/>
          </p:cNvSpPr>
          <p:nvPr/>
        </p:nvSpPr>
        <p:spPr bwMode="auto">
          <a:xfrm>
            <a:off x="5029200" y="2286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cxnSp>
        <p:nvCxnSpPr>
          <p:cNvPr id="123920" name="AutoShape 17"/>
          <p:cNvCxnSpPr>
            <a:cxnSpLocks noChangeShapeType="1"/>
            <a:stCxn id="123906" idx="1"/>
            <a:endCxn id="123929" idx="0"/>
          </p:cNvCxnSpPr>
          <p:nvPr/>
        </p:nvCxnSpPr>
        <p:spPr bwMode="auto">
          <a:xfrm rot="10800000" flipV="1">
            <a:off x="2095920" y="2095500"/>
            <a:ext cx="1637880" cy="342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921" name="AutoShape 18"/>
          <p:cNvCxnSpPr>
            <a:cxnSpLocks noChangeShapeType="1"/>
            <a:stCxn id="123906" idx="3"/>
            <a:endCxn id="123926" idx="0"/>
          </p:cNvCxnSpPr>
          <p:nvPr/>
        </p:nvCxnSpPr>
        <p:spPr bwMode="auto">
          <a:xfrm>
            <a:off x="5267325" y="2095500"/>
            <a:ext cx="1514475" cy="3333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3922" name="Text Box 19"/>
          <p:cNvSpPr txBox="1">
            <a:spLocks noChangeArrowheads="1"/>
          </p:cNvSpPr>
          <p:nvPr/>
        </p:nvSpPr>
        <p:spPr bwMode="auto">
          <a:xfrm>
            <a:off x="2286000" y="4953000"/>
            <a:ext cx="446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Have(Drill), Have(Milk), Have(Bananas), At(Home)</a:t>
            </a:r>
          </a:p>
        </p:txBody>
      </p:sp>
      <p:sp>
        <p:nvSpPr>
          <p:cNvPr id="123923" name="Line 20"/>
          <p:cNvSpPr>
            <a:spLocks noChangeShapeType="1"/>
          </p:cNvSpPr>
          <p:nvPr/>
        </p:nvSpPr>
        <p:spPr bwMode="auto">
          <a:xfrm>
            <a:off x="4495800" y="4114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cxnSp>
        <p:nvCxnSpPr>
          <p:cNvPr id="123924" name="AutoShape 21"/>
          <p:cNvCxnSpPr>
            <a:cxnSpLocks noChangeShapeType="1"/>
          </p:cNvCxnSpPr>
          <p:nvPr/>
        </p:nvCxnSpPr>
        <p:spPr bwMode="auto">
          <a:xfrm>
            <a:off x="1905000" y="4114800"/>
            <a:ext cx="1676400" cy="1447800"/>
          </a:xfrm>
          <a:prstGeom prst="curvedConnector3">
            <a:avLst>
              <a:gd name="adj1" fmla="val -909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925" name="AutoShape 22"/>
          <p:cNvCxnSpPr>
            <a:cxnSpLocks noChangeShapeType="1"/>
          </p:cNvCxnSpPr>
          <p:nvPr/>
        </p:nvCxnSpPr>
        <p:spPr bwMode="auto">
          <a:xfrm rot="10800000" flipV="1">
            <a:off x="5257800" y="4114800"/>
            <a:ext cx="1657350" cy="1409700"/>
          </a:xfrm>
          <a:prstGeom prst="curvedConnector3">
            <a:avLst>
              <a:gd name="adj1" fmla="val -775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3926" name="Rectangle 23"/>
          <p:cNvSpPr>
            <a:spLocks noChangeArrowheads="1"/>
          </p:cNvSpPr>
          <p:nvPr/>
        </p:nvSpPr>
        <p:spPr bwMode="auto">
          <a:xfrm>
            <a:off x="60198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3927" name="Text Box 24"/>
          <p:cNvSpPr txBox="1">
            <a:spLocks noChangeArrowheads="1"/>
          </p:cNvSpPr>
          <p:nvPr/>
        </p:nvSpPr>
        <p:spPr bwMode="auto">
          <a:xfrm>
            <a:off x="6324600" y="2438400"/>
            <a:ext cx="976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Go(SM)</a:t>
            </a:r>
          </a:p>
        </p:txBody>
      </p:sp>
      <p:sp>
        <p:nvSpPr>
          <p:cNvPr id="123928" name="Rectangle 25"/>
          <p:cNvSpPr>
            <a:spLocks noChangeArrowheads="1"/>
          </p:cNvSpPr>
          <p:nvPr/>
        </p:nvSpPr>
        <p:spPr bwMode="auto">
          <a:xfrm>
            <a:off x="12954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3929" name="Text Box 26"/>
          <p:cNvSpPr txBox="1">
            <a:spLocks noChangeArrowheads="1"/>
          </p:cNvSpPr>
          <p:nvPr/>
        </p:nvSpPr>
        <p:spPr bwMode="auto">
          <a:xfrm>
            <a:off x="1524000" y="2438400"/>
            <a:ext cx="1143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Go(HWS)</a:t>
            </a:r>
          </a:p>
        </p:txBody>
      </p:sp>
      <p:sp>
        <p:nvSpPr>
          <p:cNvPr id="123930" name="Text Box 27"/>
          <p:cNvSpPr txBox="1">
            <a:spLocks noChangeArrowheads="1"/>
          </p:cNvSpPr>
          <p:nvPr/>
        </p:nvSpPr>
        <p:spPr bwMode="auto">
          <a:xfrm>
            <a:off x="1431925" y="2043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At(x)</a:t>
            </a:r>
          </a:p>
        </p:txBody>
      </p:sp>
      <p:sp>
        <p:nvSpPr>
          <p:cNvPr id="123931" name="Text Box 28"/>
          <p:cNvSpPr txBox="1">
            <a:spLocks noChangeArrowheads="1"/>
          </p:cNvSpPr>
          <p:nvPr/>
        </p:nvSpPr>
        <p:spPr bwMode="auto">
          <a:xfrm>
            <a:off x="6842125" y="2119313"/>
            <a:ext cx="642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 (x)</a:t>
            </a:r>
          </a:p>
        </p:txBody>
      </p:sp>
      <p:sp>
        <p:nvSpPr>
          <p:cNvPr id="123932" name="Line 29"/>
          <p:cNvSpPr>
            <a:spLocks noChangeShapeType="1"/>
          </p:cNvSpPr>
          <p:nvPr/>
        </p:nvSpPr>
        <p:spPr bwMode="auto">
          <a:xfrm flipH="1">
            <a:off x="1524000" y="28956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3933" name="Line 30"/>
          <p:cNvSpPr>
            <a:spLocks noChangeShapeType="1"/>
          </p:cNvSpPr>
          <p:nvPr/>
        </p:nvSpPr>
        <p:spPr bwMode="auto">
          <a:xfrm flipH="1">
            <a:off x="6324600" y="28956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cxnSp>
        <p:nvCxnSpPr>
          <p:cNvPr id="123934" name="AutoShape 31"/>
          <p:cNvCxnSpPr>
            <a:cxnSpLocks noChangeShapeType="1"/>
            <a:stCxn id="123906" idx="1"/>
          </p:cNvCxnSpPr>
          <p:nvPr/>
        </p:nvCxnSpPr>
        <p:spPr bwMode="auto">
          <a:xfrm rot="10800000" flipV="1">
            <a:off x="2743200" y="2095500"/>
            <a:ext cx="981075" cy="12573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935" name="AutoShape 32"/>
          <p:cNvCxnSpPr>
            <a:cxnSpLocks noChangeShapeType="1"/>
            <a:stCxn id="123906" idx="3"/>
          </p:cNvCxnSpPr>
          <p:nvPr/>
        </p:nvCxnSpPr>
        <p:spPr bwMode="auto">
          <a:xfrm>
            <a:off x="5267325" y="2095500"/>
            <a:ext cx="1757363" cy="1333500"/>
          </a:xfrm>
          <a:prstGeom prst="curvedConnector3">
            <a:avLst>
              <a:gd name="adj1" fmla="val 3938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936" name="AutoShape 33"/>
          <p:cNvCxnSpPr>
            <a:cxnSpLocks noChangeShapeType="1"/>
            <a:stCxn id="123926" idx="1"/>
          </p:cNvCxnSpPr>
          <p:nvPr/>
        </p:nvCxnSpPr>
        <p:spPr bwMode="auto">
          <a:xfrm rot="10800000" flipV="1">
            <a:off x="4114800" y="2628900"/>
            <a:ext cx="1895475" cy="854075"/>
          </a:xfrm>
          <a:prstGeom prst="curvedConnector3">
            <a:avLst>
              <a:gd name="adj1" fmla="val 10058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Planning</a:t>
            </a:r>
          </a:p>
        </p:txBody>
      </p:sp>
      <p:sp>
        <p:nvSpPr>
          <p:cNvPr id="125954" name="Rectangle 3"/>
          <p:cNvSpPr>
            <a:spLocks noChangeArrowheads="1"/>
          </p:cNvSpPr>
          <p:nvPr/>
        </p:nvSpPr>
        <p:spPr bwMode="auto">
          <a:xfrm>
            <a:off x="3733800" y="1905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5955" name="Rectangle 4"/>
          <p:cNvSpPr>
            <a:spLocks noChangeArrowheads="1"/>
          </p:cNvSpPr>
          <p:nvPr/>
        </p:nvSpPr>
        <p:spPr bwMode="auto">
          <a:xfrm>
            <a:off x="12954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5956" name="Rectangle 5"/>
          <p:cNvSpPr>
            <a:spLocks noChangeArrowheads="1"/>
          </p:cNvSpPr>
          <p:nvPr/>
        </p:nvSpPr>
        <p:spPr bwMode="auto">
          <a:xfrm>
            <a:off x="37338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5957" name="Rectangle 6"/>
          <p:cNvSpPr>
            <a:spLocks noChangeArrowheads="1"/>
          </p:cNvSpPr>
          <p:nvPr/>
        </p:nvSpPr>
        <p:spPr bwMode="auto">
          <a:xfrm>
            <a:off x="60960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5958" name="Rectangle 7"/>
          <p:cNvSpPr>
            <a:spLocks noChangeArrowheads="1"/>
          </p:cNvSpPr>
          <p:nvPr/>
        </p:nvSpPr>
        <p:spPr bwMode="auto">
          <a:xfrm>
            <a:off x="3733800" y="5334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5959" name="Text Box 8"/>
          <p:cNvSpPr txBox="1">
            <a:spLocks noChangeArrowheads="1"/>
          </p:cNvSpPr>
          <p:nvPr/>
        </p:nvSpPr>
        <p:spPr bwMode="auto">
          <a:xfrm>
            <a:off x="4114800" y="1828800"/>
            <a:ext cx="686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Start</a:t>
            </a:r>
          </a:p>
        </p:txBody>
      </p:sp>
      <p:sp>
        <p:nvSpPr>
          <p:cNvPr id="125960" name="Text Box 9"/>
          <p:cNvSpPr txBox="1">
            <a:spLocks noChangeArrowheads="1"/>
          </p:cNvSpPr>
          <p:nvPr/>
        </p:nvSpPr>
        <p:spPr bwMode="auto">
          <a:xfrm>
            <a:off x="1295400" y="3706813"/>
            <a:ext cx="1156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Buy(Drill)</a:t>
            </a:r>
          </a:p>
        </p:txBody>
      </p:sp>
      <p:sp>
        <p:nvSpPr>
          <p:cNvPr id="125961" name="Text Box 10"/>
          <p:cNvSpPr txBox="1">
            <a:spLocks noChangeArrowheads="1"/>
          </p:cNvSpPr>
          <p:nvPr/>
        </p:nvSpPr>
        <p:spPr bwMode="auto">
          <a:xfrm>
            <a:off x="3810000" y="3706813"/>
            <a:ext cx="11865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Buy(Milk)</a:t>
            </a:r>
          </a:p>
        </p:txBody>
      </p:sp>
      <p:sp>
        <p:nvSpPr>
          <p:cNvPr id="125962" name="Text Box 11"/>
          <p:cNvSpPr txBox="1">
            <a:spLocks noChangeArrowheads="1"/>
          </p:cNvSpPr>
          <p:nvPr/>
        </p:nvSpPr>
        <p:spPr bwMode="auto">
          <a:xfrm>
            <a:off x="6019800" y="37338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Buy(Bananas)</a:t>
            </a:r>
          </a:p>
        </p:txBody>
      </p:sp>
      <p:sp>
        <p:nvSpPr>
          <p:cNvPr id="125963" name="Text Box 12"/>
          <p:cNvSpPr txBox="1">
            <a:spLocks noChangeArrowheads="1"/>
          </p:cNvSpPr>
          <p:nvPr/>
        </p:nvSpPr>
        <p:spPr bwMode="auto">
          <a:xfrm>
            <a:off x="4038600" y="5257800"/>
            <a:ext cx="81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Finish</a:t>
            </a:r>
          </a:p>
        </p:txBody>
      </p:sp>
      <p:sp>
        <p:nvSpPr>
          <p:cNvPr id="125964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22842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At(HWS), Sells(</a:t>
            </a:r>
            <a:r>
              <a:rPr lang="en-US" sz="1600" dirty="0" err="1">
                <a:latin typeface="Calibri" charset="0"/>
              </a:rPr>
              <a:t>HWS,Drill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125965" name="Text Box 14"/>
          <p:cNvSpPr txBox="1">
            <a:spLocks noChangeArrowheads="1"/>
          </p:cNvSpPr>
          <p:nvPr/>
        </p:nvSpPr>
        <p:spPr bwMode="auto">
          <a:xfrm>
            <a:off x="3657600" y="3429000"/>
            <a:ext cx="2093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At(SM), Sells(</a:t>
            </a:r>
            <a:r>
              <a:rPr lang="en-US" sz="1600" dirty="0" err="1">
                <a:latin typeface="Calibri" charset="0"/>
              </a:rPr>
              <a:t>SM,Milk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125966" name="Text Box 15"/>
          <p:cNvSpPr txBox="1">
            <a:spLocks noChangeArrowheads="1"/>
          </p:cNvSpPr>
          <p:nvPr/>
        </p:nvSpPr>
        <p:spPr bwMode="auto">
          <a:xfrm>
            <a:off x="5791200" y="3429000"/>
            <a:ext cx="243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At(SM), Sells(</a:t>
            </a:r>
            <a:r>
              <a:rPr lang="en-US" sz="1600" dirty="0" err="1">
                <a:latin typeface="Calibri" charset="0"/>
              </a:rPr>
              <a:t>SM,Bananas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125967" name="Line 16"/>
          <p:cNvSpPr>
            <a:spLocks noChangeShapeType="1"/>
          </p:cNvSpPr>
          <p:nvPr/>
        </p:nvSpPr>
        <p:spPr bwMode="auto">
          <a:xfrm>
            <a:off x="5029200" y="2286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cxnSp>
        <p:nvCxnSpPr>
          <p:cNvPr id="125968" name="AutoShape 17"/>
          <p:cNvCxnSpPr>
            <a:cxnSpLocks noChangeShapeType="1"/>
            <a:stCxn id="125954" idx="1"/>
            <a:endCxn id="125977" idx="0"/>
          </p:cNvCxnSpPr>
          <p:nvPr/>
        </p:nvCxnSpPr>
        <p:spPr bwMode="auto">
          <a:xfrm rot="10800000" flipV="1">
            <a:off x="2095920" y="2095500"/>
            <a:ext cx="1637880" cy="3429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5969" name="AutoShape 18"/>
          <p:cNvCxnSpPr>
            <a:cxnSpLocks noChangeShapeType="1"/>
            <a:stCxn id="125954" idx="3"/>
            <a:endCxn id="125974" idx="0"/>
          </p:cNvCxnSpPr>
          <p:nvPr/>
        </p:nvCxnSpPr>
        <p:spPr bwMode="auto">
          <a:xfrm>
            <a:off x="5267325" y="2095500"/>
            <a:ext cx="1514475" cy="33337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5970" name="Text Box 19"/>
          <p:cNvSpPr txBox="1">
            <a:spLocks noChangeArrowheads="1"/>
          </p:cNvSpPr>
          <p:nvPr/>
        </p:nvSpPr>
        <p:spPr bwMode="auto">
          <a:xfrm>
            <a:off x="2286000" y="4953000"/>
            <a:ext cx="446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Have(Drill), Have(Milk), Have(Bananas), At(Home)</a:t>
            </a:r>
          </a:p>
        </p:txBody>
      </p:sp>
      <p:sp>
        <p:nvSpPr>
          <p:cNvPr id="125971" name="Line 20"/>
          <p:cNvSpPr>
            <a:spLocks noChangeShapeType="1"/>
          </p:cNvSpPr>
          <p:nvPr/>
        </p:nvSpPr>
        <p:spPr bwMode="auto">
          <a:xfrm>
            <a:off x="4495800" y="4114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cxnSp>
        <p:nvCxnSpPr>
          <p:cNvPr id="125972" name="AutoShape 21"/>
          <p:cNvCxnSpPr>
            <a:cxnSpLocks noChangeShapeType="1"/>
          </p:cNvCxnSpPr>
          <p:nvPr/>
        </p:nvCxnSpPr>
        <p:spPr bwMode="auto">
          <a:xfrm>
            <a:off x="1905000" y="4114800"/>
            <a:ext cx="1676400" cy="1447800"/>
          </a:xfrm>
          <a:prstGeom prst="curvedConnector3">
            <a:avLst>
              <a:gd name="adj1" fmla="val -909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5973" name="AutoShape 22"/>
          <p:cNvCxnSpPr>
            <a:cxnSpLocks noChangeShapeType="1"/>
          </p:cNvCxnSpPr>
          <p:nvPr/>
        </p:nvCxnSpPr>
        <p:spPr bwMode="auto">
          <a:xfrm rot="10800000" flipV="1">
            <a:off x="5257800" y="4114800"/>
            <a:ext cx="1657350" cy="1409700"/>
          </a:xfrm>
          <a:prstGeom prst="curvedConnector3">
            <a:avLst>
              <a:gd name="adj1" fmla="val -775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5974" name="Rectangle 23"/>
          <p:cNvSpPr>
            <a:spLocks noChangeArrowheads="1"/>
          </p:cNvSpPr>
          <p:nvPr/>
        </p:nvSpPr>
        <p:spPr bwMode="auto">
          <a:xfrm>
            <a:off x="60198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5975" name="Text Box 24"/>
          <p:cNvSpPr txBox="1">
            <a:spLocks noChangeArrowheads="1"/>
          </p:cNvSpPr>
          <p:nvPr/>
        </p:nvSpPr>
        <p:spPr bwMode="auto">
          <a:xfrm>
            <a:off x="6324600" y="2438400"/>
            <a:ext cx="976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Go(SM)</a:t>
            </a:r>
          </a:p>
        </p:txBody>
      </p:sp>
      <p:sp>
        <p:nvSpPr>
          <p:cNvPr id="125976" name="Rectangle 25"/>
          <p:cNvSpPr>
            <a:spLocks noChangeArrowheads="1"/>
          </p:cNvSpPr>
          <p:nvPr/>
        </p:nvSpPr>
        <p:spPr bwMode="auto">
          <a:xfrm>
            <a:off x="12954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5977" name="Text Box 26"/>
          <p:cNvSpPr txBox="1">
            <a:spLocks noChangeArrowheads="1"/>
          </p:cNvSpPr>
          <p:nvPr/>
        </p:nvSpPr>
        <p:spPr bwMode="auto">
          <a:xfrm>
            <a:off x="1524000" y="2438400"/>
            <a:ext cx="1143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Go(HWS)</a:t>
            </a:r>
          </a:p>
        </p:txBody>
      </p:sp>
      <p:sp>
        <p:nvSpPr>
          <p:cNvPr id="125978" name="Text Box 27"/>
          <p:cNvSpPr txBox="1">
            <a:spLocks noChangeArrowheads="1"/>
          </p:cNvSpPr>
          <p:nvPr/>
        </p:nvSpPr>
        <p:spPr bwMode="auto">
          <a:xfrm>
            <a:off x="1295400" y="20574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At(Home)</a:t>
            </a:r>
          </a:p>
        </p:txBody>
      </p:sp>
      <p:sp>
        <p:nvSpPr>
          <p:cNvPr id="125979" name="Text Box 28"/>
          <p:cNvSpPr txBox="1">
            <a:spLocks noChangeArrowheads="1"/>
          </p:cNvSpPr>
          <p:nvPr/>
        </p:nvSpPr>
        <p:spPr bwMode="auto">
          <a:xfrm>
            <a:off x="6842125" y="2119313"/>
            <a:ext cx="1036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 (Home)</a:t>
            </a:r>
          </a:p>
        </p:txBody>
      </p:sp>
      <p:sp>
        <p:nvSpPr>
          <p:cNvPr id="125980" name="Line 29"/>
          <p:cNvSpPr>
            <a:spLocks noChangeShapeType="1"/>
          </p:cNvSpPr>
          <p:nvPr/>
        </p:nvSpPr>
        <p:spPr bwMode="auto">
          <a:xfrm flipH="1">
            <a:off x="1524000" y="28956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5981" name="Line 30"/>
          <p:cNvSpPr>
            <a:spLocks noChangeShapeType="1"/>
          </p:cNvSpPr>
          <p:nvPr/>
        </p:nvSpPr>
        <p:spPr bwMode="auto">
          <a:xfrm flipH="1">
            <a:off x="6324600" y="28956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cxnSp>
        <p:nvCxnSpPr>
          <p:cNvPr id="125982" name="AutoShape 31"/>
          <p:cNvCxnSpPr>
            <a:cxnSpLocks noChangeShapeType="1"/>
            <a:stCxn id="125954" idx="1"/>
          </p:cNvCxnSpPr>
          <p:nvPr/>
        </p:nvCxnSpPr>
        <p:spPr bwMode="auto">
          <a:xfrm rot="10800000" flipV="1">
            <a:off x="2743200" y="2095500"/>
            <a:ext cx="981075" cy="134937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5983" name="AutoShape 32"/>
          <p:cNvCxnSpPr>
            <a:cxnSpLocks noChangeShapeType="1"/>
            <a:stCxn id="125954" idx="3"/>
          </p:cNvCxnSpPr>
          <p:nvPr/>
        </p:nvCxnSpPr>
        <p:spPr bwMode="auto">
          <a:xfrm>
            <a:off x="5267325" y="2095500"/>
            <a:ext cx="1757363" cy="1333500"/>
          </a:xfrm>
          <a:prstGeom prst="curvedConnector3">
            <a:avLst>
              <a:gd name="adj1" fmla="val 3938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5984" name="AutoShape 33"/>
          <p:cNvCxnSpPr>
            <a:cxnSpLocks noChangeShapeType="1"/>
            <a:stCxn id="125974" idx="1"/>
          </p:cNvCxnSpPr>
          <p:nvPr/>
        </p:nvCxnSpPr>
        <p:spPr bwMode="auto">
          <a:xfrm rot="10800000" flipV="1">
            <a:off x="4114800" y="2628900"/>
            <a:ext cx="1895475" cy="854075"/>
          </a:xfrm>
          <a:prstGeom prst="curvedConnector3">
            <a:avLst>
              <a:gd name="adj1" fmla="val 10058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5985" name="Text Box 34"/>
          <p:cNvSpPr txBox="1">
            <a:spLocks noChangeArrowheads="1"/>
          </p:cNvSpPr>
          <p:nvPr/>
        </p:nvSpPr>
        <p:spPr bwMode="auto">
          <a:xfrm>
            <a:off x="1981200" y="1371600"/>
            <a:ext cx="5473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2727"/>
                </a:solidFill>
                <a:latin typeface="Calibri" charset="0"/>
              </a:rPr>
              <a:t>Impasse </a:t>
            </a:r>
            <a:r>
              <a:rPr lang="en-US" sz="2000" dirty="0">
                <a:solidFill>
                  <a:srgbClr val="FF2727"/>
                </a:solidFill>
                <a:latin typeface="Calibri" charset="0"/>
                <a:sym typeface="Wingdings" charset="0"/>
              </a:rPr>
              <a:t> must backtrack &amp; make another choice</a:t>
            </a:r>
            <a:endParaRPr lang="en-US" sz="2000" dirty="0">
              <a:solidFill>
                <a:srgbClr val="FF2727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How to identify a dead end?</a:t>
            </a:r>
          </a:p>
        </p:txBody>
      </p:sp>
      <p:grpSp>
        <p:nvGrpSpPr>
          <p:cNvPr id="128002" name="Group 3"/>
          <p:cNvGrpSpPr>
            <a:grpSpLocks/>
          </p:cNvGrpSpPr>
          <p:nvPr/>
        </p:nvGrpSpPr>
        <p:grpSpPr bwMode="auto">
          <a:xfrm>
            <a:off x="762000" y="1219200"/>
            <a:ext cx="1905000" cy="2438400"/>
            <a:chOff x="480" y="1248"/>
            <a:chExt cx="1488" cy="1824"/>
          </a:xfrm>
        </p:grpSpPr>
        <p:sp>
          <p:nvSpPr>
            <p:cNvPr id="128031" name="Line 4"/>
            <p:cNvSpPr>
              <a:spLocks noChangeShapeType="1"/>
            </p:cNvSpPr>
            <p:nvPr/>
          </p:nvSpPr>
          <p:spPr bwMode="auto">
            <a:xfrm flipH="1">
              <a:off x="816" y="1248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28032" name="Line 5"/>
            <p:cNvSpPr>
              <a:spLocks noChangeShapeType="1"/>
            </p:cNvSpPr>
            <p:nvPr/>
          </p:nvSpPr>
          <p:spPr bwMode="auto">
            <a:xfrm>
              <a:off x="1296" y="1248"/>
              <a:ext cx="33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28033" name="Rectangle 6"/>
            <p:cNvSpPr>
              <a:spLocks noChangeArrowheads="1"/>
            </p:cNvSpPr>
            <p:nvPr/>
          </p:nvSpPr>
          <p:spPr bwMode="auto">
            <a:xfrm>
              <a:off x="480" y="1488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28034" name="Rectangle 7"/>
            <p:cNvSpPr>
              <a:spLocks noChangeArrowheads="1"/>
            </p:cNvSpPr>
            <p:nvPr/>
          </p:nvSpPr>
          <p:spPr bwMode="auto">
            <a:xfrm>
              <a:off x="480" y="2304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28035" name="Rectangle 8"/>
            <p:cNvSpPr>
              <a:spLocks noChangeArrowheads="1"/>
            </p:cNvSpPr>
            <p:nvPr/>
          </p:nvSpPr>
          <p:spPr bwMode="auto">
            <a:xfrm>
              <a:off x="1296" y="1920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28036" name="Line 9"/>
            <p:cNvSpPr>
              <a:spLocks noChangeShapeType="1"/>
            </p:cNvSpPr>
            <p:nvPr/>
          </p:nvSpPr>
          <p:spPr bwMode="auto">
            <a:xfrm>
              <a:off x="816" y="192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28037" name="Line 10"/>
            <p:cNvSpPr>
              <a:spLocks noChangeShapeType="1"/>
            </p:cNvSpPr>
            <p:nvPr/>
          </p:nvSpPr>
          <p:spPr bwMode="auto">
            <a:xfrm>
              <a:off x="816" y="273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28038" name="Line 11"/>
            <p:cNvSpPr>
              <a:spLocks noChangeShapeType="1"/>
            </p:cNvSpPr>
            <p:nvPr/>
          </p:nvSpPr>
          <p:spPr bwMode="auto">
            <a:xfrm flipH="1">
              <a:off x="1488" y="2592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28039" name="Text Box 12"/>
            <p:cNvSpPr txBox="1">
              <a:spLocks noChangeArrowheads="1"/>
            </p:cNvSpPr>
            <p:nvPr/>
          </p:nvSpPr>
          <p:spPr bwMode="auto">
            <a:xfrm>
              <a:off x="624" y="1586"/>
              <a:ext cx="30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</a:rPr>
                <a:t>S</a:t>
              </a:r>
              <a:r>
                <a:rPr lang="en-US" sz="2000" baseline="-25000" dirty="0">
                  <a:latin typeface="Calibri" charset="0"/>
                </a:rPr>
                <a:t>1</a:t>
              </a:r>
            </a:p>
          </p:txBody>
        </p:sp>
        <p:sp>
          <p:nvSpPr>
            <p:cNvPr id="128040" name="Text Box 13"/>
            <p:cNvSpPr txBox="1">
              <a:spLocks noChangeArrowheads="1"/>
            </p:cNvSpPr>
            <p:nvPr/>
          </p:nvSpPr>
          <p:spPr bwMode="auto">
            <a:xfrm>
              <a:off x="1488" y="2015"/>
              <a:ext cx="30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</a:rPr>
                <a:t>S</a:t>
              </a:r>
              <a:r>
                <a:rPr lang="en-US" sz="2000" baseline="-25000" dirty="0">
                  <a:latin typeface="Calibri" charset="0"/>
                </a:rPr>
                <a:t>3</a:t>
              </a:r>
            </a:p>
          </p:txBody>
        </p:sp>
        <p:sp>
          <p:nvSpPr>
            <p:cNvPr id="128041" name="Text Box 14"/>
            <p:cNvSpPr txBox="1">
              <a:spLocks noChangeArrowheads="1"/>
            </p:cNvSpPr>
            <p:nvPr/>
          </p:nvSpPr>
          <p:spPr bwMode="auto">
            <a:xfrm>
              <a:off x="671" y="2401"/>
              <a:ext cx="30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</a:rPr>
                <a:t>S</a:t>
              </a:r>
              <a:r>
                <a:rPr lang="en-US" sz="2000" baseline="-25000" dirty="0">
                  <a:latin typeface="Calibri" charset="0"/>
                </a:rPr>
                <a:t>2</a:t>
              </a:r>
            </a:p>
          </p:txBody>
        </p:sp>
        <p:sp>
          <p:nvSpPr>
            <p:cNvPr id="128042" name="Text Box 15"/>
            <p:cNvSpPr txBox="1">
              <a:spLocks noChangeArrowheads="1"/>
            </p:cNvSpPr>
            <p:nvPr/>
          </p:nvSpPr>
          <p:spPr bwMode="auto">
            <a:xfrm>
              <a:off x="697" y="2073"/>
              <a:ext cx="23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</a:rPr>
                <a:t>c</a:t>
              </a:r>
            </a:p>
          </p:txBody>
        </p:sp>
        <p:sp>
          <p:nvSpPr>
            <p:cNvPr id="128043" name="Text Box 16"/>
            <p:cNvSpPr txBox="1">
              <a:spLocks noChangeArrowheads="1"/>
            </p:cNvSpPr>
            <p:nvPr/>
          </p:nvSpPr>
          <p:spPr bwMode="auto">
            <a:xfrm>
              <a:off x="1488" y="2305"/>
              <a:ext cx="37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  <a:sym typeface="Symbol" charset="0"/>
                </a:rPr>
                <a:t>c</a:t>
              </a:r>
              <a:endParaRPr lang="en-US" sz="2000" dirty="0">
                <a:latin typeface="Calibri" charset="0"/>
              </a:endParaRPr>
            </a:p>
          </p:txBody>
        </p:sp>
      </p:grpSp>
      <p:grpSp>
        <p:nvGrpSpPr>
          <p:cNvPr id="128003" name="Group 17"/>
          <p:cNvGrpSpPr>
            <a:grpSpLocks/>
          </p:cNvGrpSpPr>
          <p:nvPr/>
        </p:nvGrpSpPr>
        <p:grpSpPr bwMode="auto">
          <a:xfrm>
            <a:off x="3657600" y="1524000"/>
            <a:ext cx="1905000" cy="2133600"/>
            <a:chOff x="2256" y="1104"/>
            <a:chExt cx="1488" cy="1632"/>
          </a:xfrm>
        </p:grpSpPr>
        <p:sp>
          <p:nvSpPr>
            <p:cNvPr id="128021" name="Line 18"/>
            <p:cNvSpPr>
              <a:spLocks noChangeShapeType="1"/>
            </p:cNvSpPr>
            <p:nvPr/>
          </p:nvSpPr>
          <p:spPr bwMode="auto">
            <a:xfrm flipH="1">
              <a:off x="2592" y="1248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28022" name="Rectangle 19"/>
            <p:cNvSpPr>
              <a:spLocks noChangeArrowheads="1"/>
            </p:cNvSpPr>
            <p:nvPr/>
          </p:nvSpPr>
          <p:spPr bwMode="auto">
            <a:xfrm>
              <a:off x="2256" y="1488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28023" name="Rectangle 20"/>
            <p:cNvSpPr>
              <a:spLocks noChangeArrowheads="1"/>
            </p:cNvSpPr>
            <p:nvPr/>
          </p:nvSpPr>
          <p:spPr bwMode="auto">
            <a:xfrm>
              <a:off x="2256" y="2304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28024" name="Rectangle 21"/>
            <p:cNvSpPr>
              <a:spLocks noChangeArrowheads="1"/>
            </p:cNvSpPr>
            <p:nvPr/>
          </p:nvSpPr>
          <p:spPr bwMode="auto">
            <a:xfrm>
              <a:off x="3072" y="1104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28025" name="Line 22"/>
            <p:cNvSpPr>
              <a:spLocks noChangeShapeType="1"/>
            </p:cNvSpPr>
            <p:nvPr/>
          </p:nvSpPr>
          <p:spPr bwMode="auto">
            <a:xfrm>
              <a:off x="2592" y="192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28026" name="Text Box 23"/>
            <p:cNvSpPr txBox="1">
              <a:spLocks noChangeArrowheads="1"/>
            </p:cNvSpPr>
            <p:nvPr/>
          </p:nvSpPr>
          <p:spPr bwMode="auto">
            <a:xfrm>
              <a:off x="2400" y="1584"/>
              <a:ext cx="303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</a:rPr>
                <a:t>S</a:t>
              </a:r>
              <a:r>
                <a:rPr lang="en-US" sz="2000" baseline="-25000" dirty="0">
                  <a:latin typeface="Calibri" charset="0"/>
                </a:rPr>
                <a:t>1</a:t>
              </a:r>
            </a:p>
          </p:txBody>
        </p:sp>
        <p:sp>
          <p:nvSpPr>
            <p:cNvPr id="128027" name="Text Box 24"/>
            <p:cNvSpPr txBox="1">
              <a:spLocks noChangeArrowheads="1"/>
            </p:cNvSpPr>
            <p:nvPr/>
          </p:nvSpPr>
          <p:spPr bwMode="auto">
            <a:xfrm>
              <a:off x="3264" y="1200"/>
              <a:ext cx="303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</a:rPr>
                <a:t>S</a:t>
              </a:r>
              <a:r>
                <a:rPr lang="en-US" sz="2000" baseline="-25000" dirty="0">
                  <a:latin typeface="Calibri" charset="0"/>
                </a:rPr>
                <a:t>3</a:t>
              </a:r>
            </a:p>
          </p:txBody>
        </p:sp>
        <p:sp>
          <p:nvSpPr>
            <p:cNvPr id="128028" name="Text Box 25"/>
            <p:cNvSpPr txBox="1">
              <a:spLocks noChangeArrowheads="1"/>
            </p:cNvSpPr>
            <p:nvPr/>
          </p:nvSpPr>
          <p:spPr bwMode="auto">
            <a:xfrm>
              <a:off x="2448" y="2400"/>
              <a:ext cx="303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</a:rPr>
                <a:t>S</a:t>
              </a:r>
              <a:r>
                <a:rPr lang="en-US" sz="2000" baseline="-25000" dirty="0">
                  <a:latin typeface="Calibri" charset="0"/>
                </a:rPr>
                <a:t>2</a:t>
              </a:r>
            </a:p>
          </p:txBody>
        </p:sp>
        <p:sp>
          <p:nvSpPr>
            <p:cNvPr id="128029" name="Text Box 26"/>
            <p:cNvSpPr txBox="1">
              <a:spLocks noChangeArrowheads="1"/>
            </p:cNvSpPr>
            <p:nvPr/>
          </p:nvSpPr>
          <p:spPr bwMode="auto">
            <a:xfrm>
              <a:off x="2485" y="2073"/>
              <a:ext cx="23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</a:rPr>
                <a:t>c</a:t>
              </a:r>
            </a:p>
          </p:txBody>
        </p:sp>
        <p:sp>
          <p:nvSpPr>
            <p:cNvPr id="128030" name="Text Box 27"/>
            <p:cNvSpPr txBox="1">
              <a:spLocks noChangeArrowheads="1"/>
            </p:cNvSpPr>
            <p:nvPr/>
          </p:nvSpPr>
          <p:spPr bwMode="auto">
            <a:xfrm>
              <a:off x="3264" y="1488"/>
              <a:ext cx="37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  <a:sym typeface="Symbol" charset="0"/>
                </a:rPr>
                <a:t>c</a:t>
              </a:r>
              <a:endParaRPr lang="en-US" sz="2000" dirty="0">
                <a:latin typeface="Calibri" charset="0"/>
              </a:endParaRPr>
            </a:p>
          </p:txBody>
        </p:sp>
      </p:grpSp>
      <p:grpSp>
        <p:nvGrpSpPr>
          <p:cNvPr id="128004" name="Group 28"/>
          <p:cNvGrpSpPr>
            <a:grpSpLocks/>
          </p:cNvGrpSpPr>
          <p:nvPr/>
        </p:nvGrpSpPr>
        <p:grpSpPr bwMode="auto">
          <a:xfrm>
            <a:off x="6553200" y="1447800"/>
            <a:ext cx="1676400" cy="2503488"/>
            <a:chOff x="3936" y="1488"/>
            <a:chExt cx="1488" cy="1883"/>
          </a:xfrm>
        </p:grpSpPr>
        <p:sp>
          <p:nvSpPr>
            <p:cNvPr id="128011" name="Rectangle 29"/>
            <p:cNvSpPr>
              <a:spLocks noChangeArrowheads="1"/>
            </p:cNvSpPr>
            <p:nvPr/>
          </p:nvSpPr>
          <p:spPr bwMode="auto">
            <a:xfrm>
              <a:off x="3936" y="1488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28012" name="Rectangle 30"/>
            <p:cNvSpPr>
              <a:spLocks noChangeArrowheads="1"/>
            </p:cNvSpPr>
            <p:nvPr/>
          </p:nvSpPr>
          <p:spPr bwMode="auto">
            <a:xfrm>
              <a:off x="3936" y="2304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28013" name="Rectangle 31"/>
            <p:cNvSpPr>
              <a:spLocks noChangeArrowheads="1"/>
            </p:cNvSpPr>
            <p:nvPr/>
          </p:nvSpPr>
          <p:spPr bwMode="auto">
            <a:xfrm>
              <a:off x="4752" y="2688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28014" name="Line 32"/>
            <p:cNvSpPr>
              <a:spLocks noChangeShapeType="1"/>
            </p:cNvSpPr>
            <p:nvPr/>
          </p:nvSpPr>
          <p:spPr bwMode="auto">
            <a:xfrm>
              <a:off x="4272" y="192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28015" name="Text Box 33"/>
            <p:cNvSpPr txBox="1">
              <a:spLocks noChangeArrowheads="1"/>
            </p:cNvSpPr>
            <p:nvPr/>
          </p:nvSpPr>
          <p:spPr bwMode="auto">
            <a:xfrm>
              <a:off x="4080" y="1584"/>
              <a:ext cx="345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</a:rPr>
                <a:t>S</a:t>
              </a:r>
              <a:r>
                <a:rPr lang="en-US" sz="2000" baseline="-25000" dirty="0">
                  <a:latin typeface="Calibri" charset="0"/>
                </a:rPr>
                <a:t>1</a:t>
              </a:r>
            </a:p>
          </p:txBody>
        </p:sp>
        <p:sp>
          <p:nvSpPr>
            <p:cNvPr id="128016" name="Text Box 34"/>
            <p:cNvSpPr txBox="1">
              <a:spLocks noChangeArrowheads="1"/>
            </p:cNvSpPr>
            <p:nvPr/>
          </p:nvSpPr>
          <p:spPr bwMode="auto">
            <a:xfrm>
              <a:off x="4944" y="2784"/>
              <a:ext cx="345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</a:rPr>
                <a:t>S</a:t>
              </a:r>
              <a:r>
                <a:rPr lang="en-US" sz="2000" baseline="-25000" dirty="0">
                  <a:latin typeface="Calibri" charset="0"/>
                </a:rPr>
                <a:t>3</a:t>
              </a:r>
            </a:p>
          </p:txBody>
        </p:sp>
        <p:sp>
          <p:nvSpPr>
            <p:cNvPr id="128017" name="Text Box 35"/>
            <p:cNvSpPr txBox="1">
              <a:spLocks noChangeArrowheads="1"/>
            </p:cNvSpPr>
            <p:nvPr/>
          </p:nvSpPr>
          <p:spPr bwMode="auto">
            <a:xfrm>
              <a:off x="4128" y="2400"/>
              <a:ext cx="345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</a:rPr>
                <a:t>S</a:t>
              </a:r>
              <a:r>
                <a:rPr lang="en-US" sz="2000" baseline="-25000" dirty="0">
                  <a:latin typeface="Calibri" charset="0"/>
                </a:rPr>
                <a:t>2</a:t>
              </a:r>
            </a:p>
          </p:txBody>
        </p:sp>
        <p:sp>
          <p:nvSpPr>
            <p:cNvPr id="128018" name="Text Box 36"/>
            <p:cNvSpPr txBox="1">
              <a:spLocks noChangeArrowheads="1"/>
            </p:cNvSpPr>
            <p:nvPr/>
          </p:nvSpPr>
          <p:spPr bwMode="auto">
            <a:xfrm>
              <a:off x="4166" y="2073"/>
              <a:ext cx="26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</a:rPr>
                <a:t>c</a:t>
              </a:r>
            </a:p>
          </p:txBody>
        </p:sp>
        <p:sp>
          <p:nvSpPr>
            <p:cNvPr id="128019" name="Text Box 37"/>
            <p:cNvSpPr txBox="1">
              <a:spLocks noChangeArrowheads="1"/>
            </p:cNvSpPr>
            <p:nvPr/>
          </p:nvSpPr>
          <p:spPr bwMode="auto">
            <a:xfrm>
              <a:off x="4991" y="3072"/>
              <a:ext cx="425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  <a:sym typeface="Symbol" charset="0"/>
                </a:rPr>
                <a:t>c</a:t>
              </a:r>
              <a:endParaRPr lang="en-US" sz="2000" dirty="0">
                <a:latin typeface="Calibri" charset="0"/>
              </a:endParaRPr>
            </a:p>
          </p:txBody>
        </p:sp>
        <p:sp>
          <p:nvSpPr>
            <p:cNvPr id="128020" name="Line 38"/>
            <p:cNvSpPr>
              <a:spLocks noChangeShapeType="1"/>
            </p:cNvSpPr>
            <p:nvPr/>
          </p:nvSpPr>
          <p:spPr bwMode="auto">
            <a:xfrm>
              <a:off x="4272" y="2784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128005" name="Text Box 39"/>
          <p:cNvSpPr txBox="1">
            <a:spLocks noChangeArrowheads="1"/>
          </p:cNvSpPr>
          <p:nvPr/>
        </p:nvSpPr>
        <p:spPr bwMode="auto">
          <a:xfrm>
            <a:off x="1279525" y="3733800"/>
            <a:ext cx="46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(a)</a:t>
            </a:r>
          </a:p>
        </p:txBody>
      </p:sp>
      <p:sp>
        <p:nvSpPr>
          <p:cNvPr id="128006" name="Text Box 40"/>
          <p:cNvSpPr txBox="1">
            <a:spLocks noChangeArrowheads="1"/>
          </p:cNvSpPr>
          <p:nvPr/>
        </p:nvSpPr>
        <p:spPr bwMode="auto">
          <a:xfrm>
            <a:off x="4175125" y="3900488"/>
            <a:ext cx="1225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(b)</a:t>
            </a:r>
          </a:p>
          <a:p>
            <a:pPr eaLnBrk="1" hangingPunct="1"/>
            <a:r>
              <a:rPr lang="en-US" sz="2000" dirty="0">
                <a:latin typeface="Calibri" charset="0"/>
              </a:rPr>
              <a:t>Demotion</a:t>
            </a:r>
          </a:p>
        </p:txBody>
      </p:sp>
      <p:sp>
        <p:nvSpPr>
          <p:cNvPr id="128007" name="Text Box 41"/>
          <p:cNvSpPr txBox="1">
            <a:spLocks noChangeArrowheads="1"/>
          </p:cNvSpPr>
          <p:nvPr/>
        </p:nvSpPr>
        <p:spPr bwMode="auto">
          <a:xfrm>
            <a:off x="6705600" y="3810000"/>
            <a:ext cx="12930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(c)</a:t>
            </a:r>
          </a:p>
          <a:p>
            <a:pPr eaLnBrk="1" hangingPunct="1"/>
            <a:r>
              <a:rPr lang="en-US" sz="2000" dirty="0">
                <a:latin typeface="Calibri" charset="0"/>
              </a:rPr>
              <a:t>Promotion</a:t>
            </a:r>
          </a:p>
        </p:txBody>
      </p:sp>
      <p:sp>
        <p:nvSpPr>
          <p:cNvPr id="128008" name="Text Box 42"/>
          <p:cNvSpPr txBox="1">
            <a:spLocks noChangeArrowheads="1"/>
          </p:cNvSpPr>
          <p:nvPr/>
        </p:nvSpPr>
        <p:spPr bwMode="auto">
          <a:xfrm>
            <a:off x="4038600" y="4724400"/>
            <a:ext cx="351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Calibri" charset="0"/>
              </a:rPr>
              <a:t>Resolving a threat</a:t>
            </a:r>
          </a:p>
        </p:txBody>
      </p:sp>
      <p:sp>
        <p:nvSpPr>
          <p:cNvPr id="128009" name="Freeform 43"/>
          <p:cNvSpPr>
            <a:spLocks/>
          </p:cNvSpPr>
          <p:nvPr/>
        </p:nvSpPr>
        <p:spPr bwMode="auto">
          <a:xfrm>
            <a:off x="1295400" y="2362200"/>
            <a:ext cx="457200" cy="152400"/>
          </a:xfrm>
          <a:custGeom>
            <a:avLst/>
            <a:gdLst>
              <a:gd name="T0" fmla="*/ 2147483647 w 288"/>
              <a:gd name="T1" fmla="*/ 0 h 96"/>
              <a:gd name="T2" fmla="*/ 0 w 288"/>
              <a:gd name="T3" fmla="*/ 2147483647 h 96"/>
              <a:gd name="T4" fmla="*/ 0 60000 65536"/>
              <a:gd name="T5" fmla="*/ 0 60000 65536"/>
              <a:gd name="T6" fmla="*/ 0 w 288"/>
              <a:gd name="T7" fmla="*/ 0 h 96"/>
              <a:gd name="T8" fmla="*/ 288 w 288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96">
                <a:moveTo>
                  <a:pt x="288" y="0"/>
                </a:moveTo>
                <a:cubicBezTo>
                  <a:pt x="168" y="40"/>
                  <a:pt x="48" y="80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8010" name="Text Box 44"/>
          <p:cNvSpPr txBox="1">
            <a:spLocks noChangeArrowheads="1"/>
          </p:cNvSpPr>
          <p:nvPr/>
        </p:nvSpPr>
        <p:spPr bwMode="auto">
          <a:xfrm>
            <a:off x="212725" y="4370388"/>
            <a:ext cx="32162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The S</a:t>
            </a:r>
            <a:r>
              <a:rPr lang="en-US" baseline="-25000" dirty="0">
                <a:latin typeface="Calibri" charset="0"/>
              </a:rPr>
              <a:t>3</a:t>
            </a:r>
            <a:r>
              <a:rPr lang="en-US" dirty="0">
                <a:latin typeface="Calibri" charset="0"/>
              </a:rPr>
              <a:t> action threatens the c precondition of S</a:t>
            </a:r>
            <a:r>
              <a:rPr lang="en-US" baseline="-25000" dirty="0">
                <a:latin typeface="Calibri" charset="0"/>
              </a:rPr>
              <a:t>2 </a:t>
            </a:r>
            <a:r>
              <a:rPr lang="en-US" dirty="0">
                <a:latin typeface="Calibri" charset="0"/>
              </a:rPr>
              <a:t>if S</a:t>
            </a:r>
            <a:r>
              <a:rPr lang="en-US" baseline="-25000" dirty="0">
                <a:latin typeface="Calibri" charset="0"/>
              </a:rPr>
              <a:t>3</a:t>
            </a:r>
            <a:r>
              <a:rPr lang="en-US" dirty="0">
                <a:latin typeface="Calibri" charset="0"/>
              </a:rPr>
              <a:t> neither precedes nor follows S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 and S</a:t>
            </a:r>
            <a:r>
              <a:rPr lang="en-US" baseline="-25000" dirty="0">
                <a:latin typeface="Calibri" charset="0"/>
              </a:rPr>
              <a:t>3</a:t>
            </a:r>
            <a:r>
              <a:rPr lang="en-US" dirty="0">
                <a:latin typeface="Calibri" charset="0"/>
              </a:rPr>
              <a:t> has an effect that negates c.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987550"/>
            <a:ext cx="7605712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0" name="Text Box 3"/>
          <p:cNvSpPr txBox="1">
            <a:spLocks noChangeArrowheads="1"/>
          </p:cNvSpPr>
          <p:nvPr/>
        </p:nvSpPr>
        <p:spPr bwMode="auto">
          <a:xfrm>
            <a:off x="3133725" y="4378325"/>
            <a:ext cx="190847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</a:t>
            </a:r>
            <a:r>
              <a:rPr lang="en-US" sz="1600" i="1" dirty="0">
                <a:latin typeface="Calibri"/>
              </a:rPr>
              <a:t>SM</a:t>
            </a:r>
            <a:r>
              <a:rPr lang="en-US" sz="1600" dirty="0">
                <a:latin typeface="Calibri"/>
              </a:rPr>
              <a:t>), Sells(</a:t>
            </a:r>
            <a:r>
              <a:rPr lang="en-US" sz="1600" i="1" dirty="0" err="1">
                <a:latin typeface="Calibri"/>
              </a:rPr>
              <a:t>SM</a:t>
            </a:r>
            <a:r>
              <a:rPr lang="en-US" sz="1600" dirty="0" err="1">
                <a:latin typeface="Calibri"/>
              </a:rPr>
              <a:t>,Milk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581025" y="4365625"/>
            <a:ext cx="2104242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At(HWS), Sells(</a:t>
            </a:r>
            <a:r>
              <a:rPr lang="en-US" sz="1600" dirty="0" err="1">
                <a:latin typeface="Calibri"/>
              </a:rPr>
              <a:t>HWS,Drill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0052" name="Text Box 5"/>
          <p:cNvSpPr txBox="1">
            <a:spLocks noChangeArrowheads="1"/>
          </p:cNvSpPr>
          <p:nvPr/>
        </p:nvSpPr>
        <p:spPr bwMode="auto">
          <a:xfrm>
            <a:off x="5356225" y="4378325"/>
            <a:ext cx="2197617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At(SM), Sells(</a:t>
            </a:r>
            <a:r>
              <a:rPr lang="en-US" sz="1600" dirty="0" err="1">
                <a:latin typeface="Calibri"/>
              </a:rPr>
              <a:t>SM,Bananas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0053" name="AutoShape 6"/>
          <p:cNvSpPr>
            <a:spLocks noChangeArrowheads="1"/>
          </p:cNvSpPr>
          <p:nvPr/>
        </p:nvSpPr>
        <p:spPr bwMode="auto">
          <a:xfrm rot="-5400000" flipH="1" flipV="1">
            <a:off x="5581650" y="1377950"/>
            <a:ext cx="1270000" cy="2298700"/>
          </a:xfrm>
          <a:prstGeom prst="parallelogram">
            <a:avLst>
              <a:gd name="adj" fmla="val 5546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0054" name="Text Box 7"/>
          <p:cNvSpPr txBox="1">
            <a:spLocks noChangeArrowheads="1"/>
          </p:cNvSpPr>
          <p:nvPr/>
        </p:nvSpPr>
        <p:spPr bwMode="auto">
          <a:xfrm>
            <a:off x="6854825" y="3046413"/>
            <a:ext cx="596249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 i="1" dirty="0">
                <a:latin typeface="Calibri"/>
              </a:rPr>
              <a:t>At(x)      </a:t>
            </a:r>
          </a:p>
        </p:txBody>
      </p:sp>
      <p:sp>
        <p:nvSpPr>
          <p:cNvPr id="130055" name="Text Box 8"/>
          <p:cNvSpPr txBox="1">
            <a:spLocks noChangeArrowheads="1"/>
          </p:cNvSpPr>
          <p:nvPr/>
        </p:nvSpPr>
        <p:spPr bwMode="auto">
          <a:xfrm>
            <a:off x="3670300" y="4621213"/>
            <a:ext cx="1305165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Milk,SM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0056" name="Text Box 9"/>
          <p:cNvSpPr txBox="1">
            <a:spLocks noChangeArrowheads="1"/>
          </p:cNvSpPr>
          <p:nvPr/>
        </p:nvSpPr>
        <p:spPr bwMode="auto">
          <a:xfrm>
            <a:off x="5588000" y="4621213"/>
            <a:ext cx="1644601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Bananas,SM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0057" name="Text Box 10"/>
          <p:cNvSpPr txBox="1">
            <a:spLocks noChangeArrowheads="1"/>
          </p:cNvSpPr>
          <p:nvPr/>
        </p:nvSpPr>
        <p:spPr bwMode="auto">
          <a:xfrm>
            <a:off x="6892925" y="2982913"/>
            <a:ext cx="687388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At(</a:t>
            </a:r>
            <a:r>
              <a:rPr lang="en-US" sz="1800" i="1" dirty="0">
                <a:latin typeface="Calibri"/>
              </a:rPr>
              <a:t>l</a:t>
            </a:r>
            <a:r>
              <a:rPr lang="en-US" sz="1800" baseline="-25000" dirty="0">
                <a:latin typeface="Calibri"/>
              </a:rPr>
              <a:t>2</a:t>
            </a:r>
            <a:r>
              <a:rPr lang="en-US" sz="1800" dirty="0">
                <a:latin typeface="Calibri"/>
              </a:rPr>
              <a:t>)</a:t>
            </a:r>
          </a:p>
        </p:txBody>
      </p:sp>
      <p:sp>
        <p:nvSpPr>
          <p:cNvPr id="130058" name="Text Box 11"/>
          <p:cNvSpPr txBox="1">
            <a:spLocks noChangeArrowheads="1"/>
          </p:cNvSpPr>
          <p:nvPr/>
        </p:nvSpPr>
        <p:spPr bwMode="auto">
          <a:xfrm>
            <a:off x="6654800" y="3365500"/>
            <a:ext cx="1136173" cy="5170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Go(</a:t>
            </a:r>
            <a:r>
              <a:rPr lang="en-US" sz="1800" i="1" dirty="0">
                <a:latin typeface="Calibri"/>
              </a:rPr>
              <a:t>l</a:t>
            </a:r>
            <a:r>
              <a:rPr lang="en-US" sz="1800" baseline="-25000" dirty="0">
                <a:latin typeface="Calibri"/>
              </a:rPr>
              <a:t>2</a:t>
            </a:r>
            <a:r>
              <a:rPr lang="en-US" sz="1800" dirty="0">
                <a:latin typeface="Calibri"/>
              </a:rPr>
              <a:t>, SM)</a:t>
            </a:r>
          </a:p>
        </p:txBody>
      </p:sp>
      <p:sp>
        <p:nvSpPr>
          <p:cNvPr id="130059" name="Text Box 12"/>
          <p:cNvSpPr txBox="1">
            <a:spLocks noChangeArrowheads="1"/>
          </p:cNvSpPr>
          <p:nvPr/>
        </p:nvSpPr>
        <p:spPr bwMode="auto">
          <a:xfrm>
            <a:off x="771525" y="3109913"/>
            <a:ext cx="70335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    At(</a:t>
            </a:r>
            <a:r>
              <a:rPr lang="en-US" sz="1800" i="1" dirty="0">
                <a:latin typeface="Calibri"/>
              </a:rPr>
              <a:t>l</a:t>
            </a:r>
            <a:r>
              <a:rPr lang="en-US" sz="1800" baseline="-25000" dirty="0">
                <a:latin typeface="Calibri"/>
              </a:rPr>
              <a:t>1</a:t>
            </a:r>
            <a:r>
              <a:rPr lang="en-US" sz="1800" dirty="0">
                <a:latin typeface="Calibri"/>
              </a:rPr>
              <a:t>)    </a:t>
            </a:r>
          </a:p>
        </p:txBody>
      </p:sp>
      <p:sp>
        <p:nvSpPr>
          <p:cNvPr id="130060" name="Text Box 13"/>
          <p:cNvSpPr txBox="1">
            <a:spLocks noChangeArrowheads="1"/>
          </p:cNvSpPr>
          <p:nvPr/>
        </p:nvSpPr>
        <p:spPr bwMode="auto">
          <a:xfrm>
            <a:off x="558800" y="3403600"/>
            <a:ext cx="1235810" cy="4985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09728" bIns="10972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Go(</a:t>
            </a:r>
            <a:r>
              <a:rPr lang="en-US" sz="1800" i="1" dirty="0">
                <a:latin typeface="Calibri"/>
              </a:rPr>
              <a:t>l</a:t>
            </a:r>
            <a:r>
              <a:rPr lang="en-US" sz="1800" baseline="-25000" dirty="0">
                <a:latin typeface="Calibri"/>
              </a:rPr>
              <a:t>1</a:t>
            </a:r>
            <a:r>
              <a:rPr lang="en-US" sz="1800" dirty="0">
                <a:latin typeface="Calibri"/>
              </a:rPr>
              <a:t>,HWS)</a:t>
            </a:r>
          </a:p>
        </p:txBody>
      </p:sp>
      <p:sp>
        <p:nvSpPr>
          <p:cNvPr id="130061" name="Text Box 14"/>
          <p:cNvSpPr txBox="1">
            <a:spLocks noChangeArrowheads="1"/>
          </p:cNvSpPr>
          <p:nvPr/>
        </p:nvSpPr>
        <p:spPr bwMode="auto">
          <a:xfrm>
            <a:off x="1193800" y="4621213"/>
            <a:ext cx="1416273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Drill,HWS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0062" name="Text Box 15"/>
          <p:cNvSpPr txBox="1">
            <a:spLocks noChangeArrowheads="1"/>
          </p:cNvSpPr>
          <p:nvPr/>
        </p:nvSpPr>
        <p:spPr bwMode="auto">
          <a:xfrm>
            <a:off x="2359025" y="5686425"/>
            <a:ext cx="4146868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Have(Drill), Have(Milk), Have(Bananas), At(Home)</a:t>
            </a:r>
          </a:p>
        </p:txBody>
      </p:sp>
      <p:sp>
        <p:nvSpPr>
          <p:cNvPr id="130063" name="Freeform 16"/>
          <p:cNvSpPr>
            <a:spLocks/>
          </p:cNvSpPr>
          <p:nvPr/>
        </p:nvSpPr>
        <p:spPr bwMode="auto">
          <a:xfrm>
            <a:off x="1168400" y="2260600"/>
            <a:ext cx="2654300" cy="889000"/>
          </a:xfrm>
          <a:custGeom>
            <a:avLst/>
            <a:gdLst>
              <a:gd name="T0" fmla="*/ 2147483647 w 1640"/>
              <a:gd name="T1" fmla="*/ 0 h 520"/>
              <a:gd name="T2" fmla="*/ 2147483647 w 1640"/>
              <a:gd name="T3" fmla="*/ 2147483647 h 520"/>
              <a:gd name="T4" fmla="*/ 0 w 1640"/>
              <a:gd name="T5" fmla="*/ 2147483647 h 520"/>
              <a:gd name="T6" fmla="*/ 0 60000 65536"/>
              <a:gd name="T7" fmla="*/ 0 60000 65536"/>
              <a:gd name="T8" fmla="*/ 0 60000 65536"/>
              <a:gd name="T9" fmla="*/ 0 w 1640"/>
              <a:gd name="T10" fmla="*/ 0 h 520"/>
              <a:gd name="T11" fmla="*/ 1640 w 1640"/>
              <a:gd name="T12" fmla="*/ 520 h 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0" h="520">
                <a:moveTo>
                  <a:pt x="1640" y="0"/>
                </a:moveTo>
                <a:cubicBezTo>
                  <a:pt x="1292" y="44"/>
                  <a:pt x="945" y="89"/>
                  <a:pt x="672" y="176"/>
                </a:cubicBezTo>
                <a:cubicBezTo>
                  <a:pt x="399" y="263"/>
                  <a:pt x="199" y="391"/>
                  <a:pt x="0" y="52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0064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49313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Consider the threats</a:t>
            </a:r>
          </a:p>
        </p:txBody>
      </p:sp>
      <p:sp>
        <p:nvSpPr>
          <p:cNvPr id="130065" name="Arc 19"/>
          <p:cNvSpPr>
            <a:spLocks/>
          </p:cNvSpPr>
          <p:nvPr/>
        </p:nvSpPr>
        <p:spPr bwMode="auto">
          <a:xfrm>
            <a:off x="1955800" y="3568700"/>
            <a:ext cx="3581400" cy="8001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0066" name="Arc 20"/>
          <p:cNvSpPr>
            <a:spLocks/>
          </p:cNvSpPr>
          <p:nvPr/>
        </p:nvSpPr>
        <p:spPr bwMode="auto">
          <a:xfrm>
            <a:off x="1943100" y="3568700"/>
            <a:ext cx="1587500" cy="8001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0067" name="Arc 21"/>
          <p:cNvSpPr>
            <a:spLocks/>
          </p:cNvSpPr>
          <p:nvPr/>
        </p:nvSpPr>
        <p:spPr bwMode="auto">
          <a:xfrm flipH="1">
            <a:off x="1358900" y="3467100"/>
            <a:ext cx="5295900" cy="914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19300"/>
            <a:ext cx="7772400" cy="3917950"/>
          </a:xfrm>
        </p:spPr>
        <p:txBody>
          <a:bodyPr/>
          <a:lstStyle/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To resolve the third threat, make Buy(Drill) precede Go(SM)</a:t>
            </a:r>
          </a:p>
          <a:p>
            <a:pPr marL="742950" lvl="1" indent="-285750"/>
            <a:r>
              <a:rPr lang="en-US" dirty="0">
                <a:ea typeface="ＭＳ Ｐゴシック" charset="0"/>
              </a:rPr>
              <a:t>This resolves all three threats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73113"/>
          </a:xfrm>
          <a:noFill/>
        </p:spPr>
        <p:txBody>
          <a:bodyPr lIns="90487" tIns="44450" rIns="90487" bIns="44450" anchor="b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Resolve a threat</a:t>
            </a:r>
          </a:p>
        </p:txBody>
      </p:sp>
      <p:pic>
        <p:nvPicPr>
          <p:cNvPr id="132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987550"/>
            <a:ext cx="7605712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Text Box 5"/>
          <p:cNvSpPr txBox="1">
            <a:spLocks noChangeArrowheads="1"/>
          </p:cNvSpPr>
          <p:nvPr/>
        </p:nvSpPr>
        <p:spPr bwMode="auto">
          <a:xfrm>
            <a:off x="3133725" y="4378325"/>
            <a:ext cx="190847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</a:t>
            </a:r>
            <a:r>
              <a:rPr lang="en-US" sz="1600" i="1" dirty="0">
                <a:latin typeface="Calibri"/>
              </a:rPr>
              <a:t>SM</a:t>
            </a:r>
            <a:r>
              <a:rPr lang="en-US" sz="1600" dirty="0">
                <a:latin typeface="Calibri"/>
              </a:rPr>
              <a:t>), Sells(</a:t>
            </a:r>
            <a:r>
              <a:rPr lang="en-US" sz="1600" i="1" dirty="0" err="1">
                <a:latin typeface="Calibri"/>
              </a:rPr>
              <a:t>SM</a:t>
            </a:r>
            <a:r>
              <a:rPr lang="en-US" sz="1600" dirty="0" err="1">
                <a:latin typeface="Calibri"/>
              </a:rPr>
              <a:t>,Milk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2101" name="Text Box 6"/>
          <p:cNvSpPr txBox="1">
            <a:spLocks noChangeArrowheads="1"/>
          </p:cNvSpPr>
          <p:nvPr/>
        </p:nvSpPr>
        <p:spPr bwMode="auto">
          <a:xfrm>
            <a:off x="581025" y="4365625"/>
            <a:ext cx="2104242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At(HWS), Sells(</a:t>
            </a:r>
            <a:r>
              <a:rPr lang="en-US" sz="1600" dirty="0" err="1">
                <a:latin typeface="Calibri"/>
              </a:rPr>
              <a:t>HWS,Drill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2102" name="Text Box 7"/>
          <p:cNvSpPr txBox="1">
            <a:spLocks noChangeArrowheads="1"/>
          </p:cNvSpPr>
          <p:nvPr/>
        </p:nvSpPr>
        <p:spPr bwMode="auto">
          <a:xfrm>
            <a:off x="5356225" y="4378325"/>
            <a:ext cx="2197617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At(SM), Sells(</a:t>
            </a:r>
            <a:r>
              <a:rPr lang="en-US" sz="1600" dirty="0" err="1">
                <a:latin typeface="Calibri"/>
              </a:rPr>
              <a:t>SM,Bananas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2103" name="AutoShape 8"/>
          <p:cNvSpPr>
            <a:spLocks noChangeArrowheads="1"/>
          </p:cNvSpPr>
          <p:nvPr/>
        </p:nvSpPr>
        <p:spPr bwMode="auto">
          <a:xfrm rot="-5400000" flipH="1" flipV="1">
            <a:off x="5581650" y="1377950"/>
            <a:ext cx="1270000" cy="2298700"/>
          </a:xfrm>
          <a:prstGeom prst="parallelogram">
            <a:avLst>
              <a:gd name="adj" fmla="val 5546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2104" name="Text Box 9"/>
          <p:cNvSpPr txBox="1">
            <a:spLocks noChangeArrowheads="1"/>
          </p:cNvSpPr>
          <p:nvPr/>
        </p:nvSpPr>
        <p:spPr bwMode="auto">
          <a:xfrm>
            <a:off x="6854825" y="3046413"/>
            <a:ext cx="596249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 i="1" dirty="0">
                <a:latin typeface="Calibri"/>
              </a:rPr>
              <a:t>At(x)      </a:t>
            </a:r>
          </a:p>
        </p:txBody>
      </p:sp>
      <p:sp>
        <p:nvSpPr>
          <p:cNvPr id="132105" name="Text Box 10"/>
          <p:cNvSpPr txBox="1">
            <a:spLocks noChangeArrowheads="1"/>
          </p:cNvSpPr>
          <p:nvPr/>
        </p:nvSpPr>
        <p:spPr bwMode="auto">
          <a:xfrm>
            <a:off x="3670300" y="4621213"/>
            <a:ext cx="1305165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Milk,SM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2106" name="Text Box 11"/>
          <p:cNvSpPr txBox="1">
            <a:spLocks noChangeArrowheads="1"/>
          </p:cNvSpPr>
          <p:nvPr/>
        </p:nvSpPr>
        <p:spPr bwMode="auto">
          <a:xfrm>
            <a:off x="5588000" y="4621213"/>
            <a:ext cx="1644601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Bananas,SM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2107" name="Text Box 12"/>
          <p:cNvSpPr txBox="1">
            <a:spLocks noChangeArrowheads="1"/>
          </p:cNvSpPr>
          <p:nvPr/>
        </p:nvSpPr>
        <p:spPr bwMode="auto">
          <a:xfrm>
            <a:off x="6892925" y="2982913"/>
            <a:ext cx="687388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At(</a:t>
            </a:r>
            <a:r>
              <a:rPr lang="en-US" sz="1800" i="1" dirty="0">
                <a:latin typeface="Calibri"/>
              </a:rPr>
              <a:t>l</a:t>
            </a:r>
            <a:r>
              <a:rPr lang="en-US" sz="1800" baseline="-25000" dirty="0">
                <a:latin typeface="Calibri"/>
              </a:rPr>
              <a:t>2</a:t>
            </a:r>
            <a:r>
              <a:rPr lang="en-US" sz="1800" dirty="0">
                <a:latin typeface="Calibri"/>
              </a:rPr>
              <a:t>)</a:t>
            </a:r>
          </a:p>
        </p:txBody>
      </p:sp>
      <p:sp>
        <p:nvSpPr>
          <p:cNvPr id="132108" name="Text Box 13"/>
          <p:cNvSpPr txBox="1">
            <a:spLocks noChangeArrowheads="1"/>
          </p:cNvSpPr>
          <p:nvPr/>
        </p:nvSpPr>
        <p:spPr bwMode="auto">
          <a:xfrm>
            <a:off x="6654800" y="3365500"/>
            <a:ext cx="1136173" cy="5170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Go(</a:t>
            </a:r>
            <a:r>
              <a:rPr lang="en-US" sz="1800" i="1" dirty="0">
                <a:latin typeface="Calibri"/>
              </a:rPr>
              <a:t>l</a:t>
            </a:r>
            <a:r>
              <a:rPr lang="en-US" sz="1800" baseline="-25000" dirty="0">
                <a:latin typeface="Calibri"/>
              </a:rPr>
              <a:t>2</a:t>
            </a:r>
            <a:r>
              <a:rPr lang="en-US" sz="1800" dirty="0">
                <a:latin typeface="Calibri"/>
              </a:rPr>
              <a:t>, SM)</a:t>
            </a:r>
          </a:p>
        </p:txBody>
      </p:sp>
      <p:sp>
        <p:nvSpPr>
          <p:cNvPr id="132109" name="Text Box 14"/>
          <p:cNvSpPr txBox="1">
            <a:spLocks noChangeArrowheads="1"/>
          </p:cNvSpPr>
          <p:nvPr/>
        </p:nvSpPr>
        <p:spPr bwMode="auto">
          <a:xfrm>
            <a:off x="771525" y="3109913"/>
            <a:ext cx="70335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    At(</a:t>
            </a:r>
            <a:r>
              <a:rPr lang="en-US" sz="1800" i="1" dirty="0">
                <a:latin typeface="Calibri"/>
              </a:rPr>
              <a:t>l</a:t>
            </a:r>
            <a:r>
              <a:rPr lang="en-US" sz="1800" baseline="-25000" dirty="0">
                <a:latin typeface="Calibri"/>
              </a:rPr>
              <a:t>1</a:t>
            </a:r>
            <a:r>
              <a:rPr lang="en-US" sz="1800" dirty="0">
                <a:latin typeface="Calibri"/>
              </a:rPr>
              <a:t>)    </a:t>
            </a:r>
          </a:p>
        </p:txBody>
      </p:sp>
      <p:sp>
        <p:nvSpPr>
          <p:cNvPr id="132110" name="Text Box 15"/>
          <p:cNvSpPr txBox="1">
            <a:spLocks noChangeArrowheads="1"/>
          </p:cNvSpPr>
          <p:nvPr/>
        </p:nvSpPr>
        <p:spPr bwMode="auto">
          <a:xfrm>
            <a:off x="558800" y="3403600"/>
            <a:ext cx="1235810" cy="4985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09728" bIns="10972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Go(</a:t>
            </a:r>
            <a:r>
              <a:rPr lang="en-US" sz="1800" i="1" dirty="0">
                <a:latin typeface="Calibri"/>
              </a:rPr>
              <a:t>l</a:t>
            </a:r>
            <a:r>
              <a:rPr lang="en-US" sz="1800" baseline="-25000" dirty="0">
                <a:latin typeface="Calibri"/>
              </a:rPr>
              <a:t>1</a:t>
            </a:r>
            <a:r>
              <a:rPr lang="en-US" sz="1800" dirty="0">
                <a:latin typeface="Calibri"/>
              </a:rPr>
              <a:t>,HWS)</a:t>
            </a:r>
          </a:p>
        </p:txBody>
      </p:sp>
      <p:sp>
        <p:nvSpPr>
          <p:cNvPr id="132111" name="Arc 16"/>
          <p:cNvSpPr>
            <a:spLocks/>
          </p:cNvSpPr>
          <p:nvPr/>
        </p:nvSpPr>
        <p:spPr bwMode="auto">
          <a:xfrm rot="10800000" flipH="1">
            <a:off x="2736850" y="4559300"/>
            <a:ext cx="214313" cy="368300"/>
          </a:xfrm>
          <a:custGeom>
            <a:avLst/>
            <a:gdLst>
              <a:gd name="T0" fmla="*/ 0 w 19463"/>
              <a:gd name="T1" fmla="*/ 0 h 21600"/>
              <a:gd name="T2" fmla="*/ 286130814 w 19463"/>
              <a:gd name="T3" fmla="*/ 1034094581 h 21600"/>
              <a:gd name="T4" fmla="*/ 0 w 19463"/>
              <a:gd name="T5" fmla="*/ 1825768117 h 21600"/>
              <a:gd name="T6" fmla="*/ 0 60000 65536"/>
              <a:gd name="T7" fmla="*/ 0 60000 65536"/>
              <a:gd name="T8" fmla="*/ 0 60000 65536"/>
              <a:gd name="T9" fmla="*/ 0 w 19463"/>
              <a:gd name="T10" fmla="*/ 0 h 21600"/>
              <a:gd name="T11" fmla="*/ 19463 w 194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63" h="21600" fill="none" extrusionOk="0">
                <a:moveTo>
                  <a:pt x="0" y="-1"/>
                </a:moveTo>
                <a:cubicBezTo>
                  <a:pt x="8299" y="-1"/>
                  <a:pt x="15864" y="4755"/>
                  <a:pt x="19463" y="12233"/>
                </a:cubicBezTo>
              </a:path>
              <a:path w="19463" h="21600" stroke="0" extrusionOk="0">
                <a:moveTo>
                  <a:pt x="0" y="-1"/>
                </a:moveTo>
                <a:cubicBezTo>
                  <a:pt x="8299" y="-1"/>
                  <a:pt x="15864" y="4755"/>
                  <a:pt x="19463" y="12233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lg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2112" name="Arc 17"/>
          <p:cNvSpPr>
            <a:spLocks/>
          </p:cNvSpPr>
          <p:nvPr/>
        </p:nvSpPr>
        <p:spPr bwMode="auto">
          <a:xfrm flipH="1">
            <a:off x="2946400" y="3467100"/>
            <a:ext cx="3706813" cy="1447800"/>
          </a:xfrm>
          <a:custGeom>
            <a:avLst/>
            <a:gdLst>
              <a:gd name="T0" fmla="*/ 0 w 21435"/>
              <a:gd name="T1" fmla="*/ 0 h 21600"/>
              <a:gd name="T2" fmla="*/ 2147483647 w 21435"/>
              <a:gd name="T3" fmla="*/ 2147483647 h 21600"/>
              <a:gd name="T4" fmla="*/ 0 w 21435"/>
              <a:gd name="T5" fmla="*/ 2147483647 h 21600"/>
              <a:gd name="T6" fmla="*/ 0 60000 65536"/>
              <a:gd name="T7" fmla="*/ 0 60000 65536"/>
              <a:gd name="T8" fmla="*/ 0 60000 65536"/>
              <a:gd name="T9" fmla="*/ 0 w 21435"/>
              <a:gd name="T10" fmla="*/ 0 h 21600"/>
              <a:gd name="T11" fmla="*/ 21435 w 214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35" h="21600" fill="none" extrusionOk="0">
                <a:moveTo>
                  <a:pt x="0" y="-1"/>
                </a:moveTo>
                <a:cubicBezTo>
                  <a:pt x="10901" y="-1"/>
                  <a:pt x="20094" y="8123"/>
                  <a:pt x="21435" y="18941"/>
                </a:cubicBezTo>
              </a:path>
              <a:path w="21435" h="21600" stroke="0" extrusionOk="0">
                <a:moveTo>
                  <a:pt x="0" y="-1"/>
                </a:moveTo>
                <a:cubicBezTo>
                  <a:pt x="10901" y="-1"/>
                  <a:pt x="20094" y="8123"/>
                  <a:pt x="21435" y="18941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2113" name="Text Box 18"/>
          <p:cNvSpPr txBox="1">
            <a:spLocks noChangeArrowheads="1"/>
          </p:cNvSpPr>
          <p:nvPr/>
        </p:nvSpPr>
        <p:spPr bwMode="auto">
          <a:xfrm>
            <a:off x="1193800" y="4621213"/>
            <a:ext cx="1416273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Drill,HWS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2114" name="Text Box 19"/>
          <p:cNvSpPr txBox="1">
            <a:spLocks noChangeArrowheads="1"/>
          </p:cNvSpPr>
          <p:nvPr/>
        </p:nvSpPr>
        <p:spPr bwMode="auto">
          <a:xfrm>
            <a:off x="2359025" y="5686425"/>
            <a:ext cx="4146868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Have(Drill), Have(Milk), Have(Bananas), At(Home)</a:t>
            </a:r>
          </a:p>
        </p:txBody>
      </p:sp>
      <p:sp>
        <p:nvSpPr>
          <p:cNvPr id="132115" name="Freeform 20"/>
          <p:cNvSpPr>
            <a:spLocks/>
          </p:cNvSpPr>
          <p:nvPr/>
        </p:nvSpPr>
        <p:spPr bwMode="auto">
          <a:xfrm>
            <a:off x="1168400" y="2260600"/>
            <a:ext cx="2654300" cy="889000"/>
          </a:xfrm>
          <a:custGeom>
            <a:avLst/>
            <a:gdLst>
              <a:gd name="T0" fmla="*/ 2147483647 w 1640"/>
              <a:gd name="T1" fmla="*/ 0 h 520"/>
              <a:gd name="T2" fmla="*/ 2147483647 w 1640"/>
              <a:gd name="T3" fmla="*/ 2147483647 h 520"/>
              <a:gd name="T4" fmla="*/ 0 w 1640"/>
              <a:gd name="T5" fmla="*/ 2147483647 h 520"/>
              <a:gd name="T6" fmla="*/ 0 60000 65536"/>
              <a:gd name="T7" fmla="*/ 0 60000 65536"/>
              <a:gd name="T8" fmla="*/ 0 60000 65536"/>
              <a:gd name="T9" fmla="*/ 0 w 1640"/>
              <a:gd name="T10" fmla="*/ 0 h 520"/>
              <a:gd name="T11" fmla="*/ 1640 w 1640"/>
              <a:gd name="T12" fmla="*/ 520 h 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0" h="520">
                <a:moveTo>
                  <a:pt x="1640" y="0"/>
                </a:moveTo>
                <a:cubicBezTo>
                  <a:pt x="1292" y="44"/>
                  <a:pt x="945" y="89"/>
                  <a:pt x="672" y="176"/>
                </a:cubicBezTo>
                <a:cubicBezTo>
                  <a:pt x="399" y="263"/>
                  <a:pt x="199" y="391"/>
                  <a:pt x="0" y="52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2116" name="Text Box 21"/>
          <p:cNvSpPr txBox="1">
            <a:spLocks noChangeArrowheads="1"/>
          </p:cNvSpPr>
          <p:nvPr/>
        </p:nvSpPr>
        <p:spPr bwMode="auto">
          <a:xfrm>
            <a:off x="974725" y="1108075"/>
            <a:ext cx="75898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To resolve the third threat, make Buy(Drill) precede Go(SM)</a:t>
            </a:r>
          </a:p>
          <a:p>
            <a:pPr lvl="1"/>
            <a:r>
              <a:rPr lang="en-US" dirty="0">
                <a:latin typeface="Calibri" charset="0"/>
              </a:rPr>
              <a:t>This resolves all three threats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235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23555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23565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3566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3567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3568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3569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23570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3571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23556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23558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3559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3560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3561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3562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23563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3564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23557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3608" y="1447800"/>
            <a:ext cx="120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assertions</a:t>
            </a:r>
            <a:br>
              <a:rPr lang="en-US" sz="1800" dirty="0">
                <a:solidFill>
                  <a:srgbClr val="FF0000"/>
                </a:solidFill>
                <a:latin typeface="Calibri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describing</a:t>
            </a:r>
            <a:br>
              <a:rPr lang="en-US" sz="1800" dirty="0">
                <a:solidFill>
                  <a:srgbClr val="FF0000"/>
                </a:solidFill>
                <a:latin typeface="Calibri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a state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4601" y="1447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atomic robot actions</a:t>
            </a: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>
            <a:off x="1676400" y="1909465"/>
            <a:ext cx="2907208" cy="113853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stCxn id="22" idx="2"/>
          </p:cNvCxnSpPr>
          <p:nvPr/>
        </p:nvCxnSpPr>
        <p:spPr bwMode="auto">
          <a:xfrm>
            <a:off x="6819901" y="2371130"/>
            <a:ext cx="647699" cy="181987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776288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Go Home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9300"/>
            <a:ext cx="7772400" cy="391795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Establish At(l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 with l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=SM</a:t>
            </a:r>
          </a:p>
        </p:txBody>
      </p:sp>
      <p:sp>
        <p:nvSpPr>
          <p:cNvPr id="136196" name="AutoShape 5"/>
          <p:cNvSpPr>
            <a:spLocks noChangeArrowheads="1"/>
          </p:cNvSpPr>
          <p:nvPr/>
        </p:nvSpPr>
        <p:spPr bwMode="auto">
          <a:xfrm rot="-5400000" flipH="1" flipV="1">
            <a:off x="5578475" y="1377950"/>
            <a:ext cx="1270000" cy="2298700"/>
          </a:xfrm>
          <a:prstGeom prst="parallelogram">
            <a:avLst>
              <a:gd name="adj" fmla="val 5546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6197" name="Arc 6"/>
          <p:cNvSpPr>
            <a:spLocks/>
          </p:cNvSpPr>
          <p:nvPr/>
        </p:nvSpPr>
        <p:spPr bwMode="auto">
          <a:xfrm flipH="1">
            <a:off x="1952625" y="3225800"/>
            <a:ext cx="4889500" cy="342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371856635 h 21600"/>
              <a:gd name="T4" fmla="*/ 0 w 21600"/>
              <a:gd name="T5" fmla="*/ 137185663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sm" len="lg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6198" name="Text Box 7"/>
          <p:cNvSpPr txBox="1">
            <a:spLocks noChangeArrowheads="1"/>
          </p:cNvSpPr>
          <p:nvPr/>
        </p:nvSpPr>
        <p:spPr bwMode="auto">
          <a:xfrm>
            <a:off x="3667125" y="4621213"/>
            <a:ext cx="1305165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Milk,SM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6199" name="Text Box 8"/>
          <p:cNvSpPr txBox="1">
            <a:spLocks noChangeArrowheads="1"/>
          </p:cNvSpPr>
          <p:nvPr/>
        </p:nvSpPr>
        <p:spPr bwMode="auto">
          <a:xfrm>
            <a:off x="5584825" y="4621213"/>
            <a:ext cx="1644601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Bananas,SM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6200" name="Text Box 9"/>
          <p:cNvSpPr txBox="1">
            <a:spLocks noChangeArrowheads="1"/>
          </p:cNvSpPr>
          <p:nvPr/>
        </p:nvSpPr>
        <p:spPr bwMode="auto">
          <a:xfrm>
            <a:off x="6851650" y="3046413"/>
            <a:ext cx="596249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 i="1" dirty="0">
                <a:latin typeface="Calibri"/>
              </a:rPr>
              <a:t>At(x)      </a:t>
            </a:r>
          </a:p>
        </p:txBody>
      </p:sp>
      <p:sp>
        <p:nvSpPr>
          <p:cNvPr id="136201" name="Text Box 10"/>
          <p:cNvSpPr txBox="1">
            <a:spLocks noChangeArrowheads="1"/>
          </p:cNvSpPr>
          <p:nvPr/>
        </p:nvSpPr>
        <p:spPr bwMode="auto">
          <a:xfrm>
            <a:off x="6889750" y="2982913"/>
            <a:ext cx="9907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At(HWS)</a:t>
            </a:r>
          </a:p>
        </p:txBody>
      </p:sp>
      <p:sp>
        <p:nvSpPr>
          <p:cNvPr id="136202" name="Text Box 11"/>
          <p:cNvSpPr txBox="1">
            <a:spLocks noChangeArrowheads="1"/>
          </p:cNvSpPr>
          <p:nvPr/>
        </p:nvSpPr>
        <p:spPr bwMode="auto">
          <a:xfrm>
            <a:off x="768350" y="3109913"/>
            <a:ext cx="91566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At(Home)</a:t>
            </a:r>
          </a:p>
        </p:txBody>
      </p:sp>
      <p:sp>
        <p:nvSpPr>
          <p:cNvPr id="136203" name="Text Box 12"/>
          <p:cNvSpPr txBox="1">
            <a:spLocks noChangeArrowheads="1"/>
          </p:cNvSpPr>
          <p:nvPr/>
        </p:nvSpPr>
        <p:spPr bwMode="auto">
          <a:xfrm>
            <a:off x="288925" y="3403600"/>
            <a:ext cx="1669635" cy="4985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09728" bIns="10972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Go(</a:t>
            </a:r>
            <a:r>
              <a:rPr lang="en-US" sz="1800" dirty="0" err="1">
                <a:latin typeface="Calibri"/>
              </a:rPr>
              <a:t>Home,HWS</a:t>
            </a:r>
            <a:r>
              <a:rPr lang="en-US" sz="1800" dirty="0">
                <a:latin typeface="Calibri"/>
              </a:rPr>
              <a:t>)</a:t>
            </a:r>
          </a:p>
        </p:txBody>
      </p:sp>
      <p:sp>
        <p:nvSpPr>
          <p:cNvPr id="136204" name="Arc 13"/>
          <p:cNvSpPr>
            <a:spLocks/>
          </p:cNvSpPr>
          <p:nvPr/>
        </p:nvSpPr>
        <p:spPr bwMode="auto">
          <a:xfrm rot="10800000" flipH="1">
            <a:off x="2733675" y="4559300"/>
            <a:ext cx="214313" cy="368300"/>
          </a:xfrm>
          <a:custGeom>
            <a:avLst/>
            <a:gdLst>
              <a:gd name="T0" fmla="*/ 0 w 19463"/>
              <a:gd name="T1" fmla="*/ 0 h 21600"/>
              <a:gd name="T2" fmla="*/ 286130814 w 19463"/>
              <a:gd name="T3" fmla="*/ 1034094581 h 21600"/>
              <a:gd name="T4" fmla="*/ 0 w 19463"/>
              <a:gd name="T5" fmla="*/ 1825768117 h 21600"/>
              <a:gd name="T6" fmla="*/ 0 60000 65536"/>
              <a:gd name="T7" fmla="*/ 0 60000 65536"/>
              <a:gd name="T8" fmla="*/ 0 60000 65536"/>
              <a:gd name="T9" fmla="*/ 0 w 19463"/>
              <a:gd name="T10" fmla="*/ 0 h 21600"/>
              <a:gd name="T11" fmla="*/ 19463 w 194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63" h="21600" fill="none" extrusionOk="0">
                <a:moveTo>
                  <a:pt x="0" y="-1"/>
                </a:moveTo>
                <a:cubicBezTo>
                  <a:pt x="8299" y="-1"/>
                  <a:pt x="15864" y="4755"/>
                  <a:pt x="19463" y="12233"/>
                </a:cubicBezTo>
              </a:path>
              <a:path w="19463" h="21600" stroke="0" extrusionOk="0">
                <a:moveTo>
                  <a:pt x="0" y="-1"/>
                </a:moveTo>
                <a:cubicBezTo>
                  <a:pt x="8299" y="-1"/>
                  <a:pt x="15864" y="4755"/>
                  <a:pt x="19463" y="12233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lg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6205" name="Text Box 14"/>
          <p:cNvSpPr txBox="1">
            <a:spLocks noChangeArrowheads="1"/>
          </p:cNvSpPr>
          <p:nvPr/>
        </p:nvSpPr>
        <p:spPr bwMode="auto">
          <a:xfrm>
            <a:off x="3130550" y="4378325"/>
            <a:ext cx="190847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</a:t>
            </a:r>
            <a:r>
              <a:rPr lang="en-US" sz="1600" i="1" dirty="0">
                <a:latin typeface="Calibri"/>
              </a:rPr>
              <a:t>SM</a:t>
            </a:r>
            <a:r>
              <a:rPr lang="en-US" sz="1600" dirty="0">
                <a:latin typeface="Calibri"/>
              </a:rPr>
              <a:t>), Sells(</a:t>
            </a:r>
            <a:r>
              <a:rPr lang="en-US" sz="1600" i="1" dirty="0" err="1">
                <a:latin typeface="Calibri"/>
              </a:rPr>
              <a:t>SM</a:t>
            </a:r>
            <a:r>
              <a:rPr lang="en-US" sz="1600" dirty="0" err="1">
                <a:latin typeface="Calibri"/>
              </a:rPr>
              <a:t>,Milk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6206" name="Text Box 15"/>
          <p:cNvSpPr txBox="1">
            <a:spLocks noChangeArrowheads="1"/>
          </p:cNvSpPr>
          <p:nvPr/>
        </p:nvSpPr>
        <p:spPr bwMode="auto">
          <a:xfrm>
            <a:off x="577850" y="4365625"/>
            <a:ext cx="2104242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At(HWS), Sells(</a:t>
            </a:r>
            <a:r>
              <a:rPr lang="en-US" sz="1600" dirty="0" err="1">
                <a:latin typeface="Calibri"/>
              </a:rPr>
              <a:t>HWS,Drill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6207" name="Text Box 16"/>
          <p:cNvSpPr txBox="1">
            <a:spLocks noChangeArrowheads="1"/>
          </p:cNvSpPr>
          <p:nvPr/>
        </p:nvSpPr>
        <p:spPr bwMode="auto">
          <a:xfrm>
            <a:off x="5353050" y="4378325"/>
            <a:ext cx="2197617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At(SM), Sells(</a:t>
            </a:r>
            <a:r>
              <a:rPr lang="en-US" sz="1600" dirty="0" err="1">
                <a:latin typeface="Calibri"/>
              </a:rPr>
              <a:t>SM,Bananas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6208" name="Arc 17"/>
          <p:cNvSpPr>
            <a:spLocks/>
          </p:cNvSpPr>
          <p:nvPr/>
        </p:nvSpPr>
        <p:spPr bwMode="auto">
          <a:xfrm flipH="1">
            <a:off x="2943225" y="3467100"/>
            <a:ext cx="3706813" cy="1447800"/>
          </a:xfrm>
          <a:custGeom>
            <a:avLst/>
            <a:gdLst>
              <a:gd name="T0" fmla="*/ 0 w 21435"/>
              <a:gd name="T1" fmla="*/ 0 h 21600"/>
              <a:gd name="T2" fmla="*/ 2147483647 w 21435"/>
              <a:gd name="T3" fmla="*/ 2147483647 h 21600"/>
              <a:gd name="T4" fmla="*/ 0 w 21435"/>
              <a:gd name="T5" fmla="*/ 2147483647 h 21600"/>
              <a:gd name="T6" fmla="*/ 0 60000 65536"/>
              <a:gd name="T7" fmla="*/ 0 60000 65536"/>
              <a:gd name="T8" fmla="*/ 0 60000 65536"/>
              <a:gd name="T9" fmla="*/ 0 w 21435"/>
              <a:gd name="T10" fmla="*/ 0 h 21600"/>
              <a:gd name="T11" fmla="*/ 21435 w 214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35" h="21600" fill="none" extrusionOk="0">
                <a:moveTo>
                  <a:pt x="0" y="-1"/>
                </a:moveTo>
                <a:cubicBezTo>
                  <a:pt x="10901" y="-1"/>
                  <a:pt x="20094" y="8123"/>
                  <a:pt x="21435" y="18941"/>
                </a:cubicBezTo>
              </a:path>
              <a:path w="21435" h="21600" stroke="0" extrusionOk="0">
                <a:moveTo>
                  <a:pt x="0" y="-1"/>
                </a:moveTo>
                <a:cubicBezTo>
                  <a:pt x="10901" y="-1"/>
                  <a:pt x="20094" y="8123"/>
                  <a:pt x="21435" y="18941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6209" name="Text Box 18"/>
          <p:cNvSpPr txBox="1">
            <a:spLocks noChangeArrowheads="1"/>
          </p:cNvSpPr>
          <p:nvPr/>
        </p:nvSpPr>
        <p:spPr bwMode="auto">
          <a:xfrm>
            <a:off x="1190625" y="4621213"/>
            <a:ext cx="1416273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Drill,HWS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6210" name="Text Box 19"/>
          <p:cNvSpPr txBox="1">
            <a:spLocks noChangeArrowheads="1"/>
          </p:cNvSpPr>
          <p:nvPr/>
        </p:nvSpPr>
        <p:spPr bwMode="auto">
          <a:xfrm>
            <a:off x="2355850" y="5686425"/>
            <a:ext cx="4146868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Have(Drill), Have(Milk), Have(Bananas), At(Home)</a:t>
            </a:r>
          </a:p>
        </p:txBody>
      </p:sp>
      <p:pic>
        <p:nvPicPr>
          <p:cNvPr id="136211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4468813"/>
            <a:ext cx="32861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2" name="Text Box 21"/>
          <p:cNvSpPr txBox="1">
            <a:spLocks noChangeArrowheads="1"/>
          </p:cNvSpPr>
          <p:nvPr/>
        </p:nvSpPr>
        <p:spPr bwMode="auto">
          <a:xfrm>
            <a:off x="8045450" y="4316413"/>
            <a:ext cx="83895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At(SM)</a:t>
            </a:r>
          </a:p>
        </p:txBody>
      </p:sp>
      <p:sp>
        <p:nvSpPr>
          <p:cNvPr id="136213" name="Arc 22"/>
          <p:cNvSpPr>
            <a:spLocks/>
          </p:cNvSpPr>
          <p:nvPr/>
        </p:nvSpPr>
        <p:spPr bwMode="auto">
          <a:xfrm rot="10800000" flipH="1">
            <a:off x="6924675" y="4457700"/>
            <a:ext cx="1397000" cy="1320800"/>
          </a:xfrm>
          <a:custGeom>
            <a:avLst/>
            <a:gdLst>
              <a:gd name="T0" fmla="*/ 0 w 18631"/>
              <a:gd name="T1" fmla="*/ 0 h 21600"/>
              <a:gd name="T2" fmla="*/ 2147483647 w 18631"/>
              <a:gd name="T3" fmla="*/ 2147483647 h 21600"/>
              <a:gd name="T4" fmla="*/ 0 w 18631"/>
              <a:gd name="T5" fmla="*/ 2147483647 h 21600"/>
              <a:gd name="T6" fmla="*/ 0 60000 65536"/>
              <a:gd name="T7" fmla="*/ 0 60000 65536"/>
              <a:gd name="T8" fmla="*/ 0 60000 65536"/>
              <a:gd name="T9" fmla="*/ 0 w 18631"/>
              <a:gd name="T10" fmla="*/ 0 h 21600"/>
              <a:gd name="T11" fmla="*/ 18631 w 186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31" h="21600" fill="none" extrusionOk="0">
                <a:moveTo>
                  <a:pt x="0" y="-1"/>
                </a:moveTo>
                <a:cubicBezTo>
                  <a:pt x="7663" y="-1"/>
                  <a:pt x="14754" y="4061"/>
                  <a:pt x="18631" y="10671"/>
                </a:cubicBezTo>
              </a:path>
              <a:path w="18631" h="21600" stroke="0" extrusionOk="0">
                <a:moveTo>
                  <a:pt x="0" y="-1"/>
                </a:moveTo>
                <a:cubicBezTo>
                  <a:pt x="7663" y="-1"/>
                  <a:pt x="14754" y="4061"/>
                  <a:pt x="18631" y="10671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sm" len="lg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6214" name="Text Box 23"/>
          <p:cNvSpPr txBox="1">
            <a:spLocks noChangeArrowheads="1"/>
          </p:cNvSpPr>
          <p:nvPr/>
        </p:nvSpPr>
        <p:spPr bwMode="auto">
          <a:xfrm>
            <a:off x="7566025" y="4673600"/>
            <a:ext cx="142548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tIns="91440" rIns="4572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Go(</a:t>
            </a:r>
            <a:r>
              <a:rPr lang="en-US" sz="1800" dirty="0" err="1">
                <a:latin typeface="Calibri"/>
              </a:rPr>
              <a:t>SM,Home</a:t>
            </a:r>
            <a:r>
              <a:rPr lang="en-US" sz="1800" dirty="0">
                <a:latin typeface="Calibri"/>
              </a:rPr>
              <a:t>)</a:t>
            </a:r>
          </a:p>
        </p:txBody>
      </p:sp>
      <p:sp>
        <p:nvSpPr>
          <p:cNvPr id="136215" name="Arc 24"/>
          <p:cNvSpPr>
            <a:spLocks/>
          </p:cNvSpPr>
          <p:nvPr/>
        </p:nvSpPr>
        <p:spPr bwMode="auto">
          <a:xfrm flipH="1" flipV="1">
            <a:off x="4965700" y="5067300"/>
            <a:ext cx="3152775" cy="406400"/>
          </a:xfrm>
          <a:custGeom>
            <a:avLst/>
            <a:gdLst>
              <a:gd name="T0" fmla="*/ 0 w 42776"/>
              <a:gd name="T1" fmla="*/ 2147483647 h 21600"/>
              <a:gd name="T2" fmla="*/ 2147483647 w 42776"/>
              <a:gd name="T3" fmla="*/ 2147483647 h 21600"/>
              <a:gd name="T4" fmla="*/ 2147483647 w 42776"/>
              <a:gd name="T5" fmla="*/ 2147483647 h 21600"/>
              <a:gd name="T6" fmla="*/ 0 60000 65536"/>
              <a:gd name="T7" fmla="*/ 0 60000 65536"/>
              <a:gd name="T8" fmla="*/ 0 60000 65536"/>
              <a:gd name="T9" fmla="*/ 0 w 42776"/>
              <a:gd name="T10" fmla="*/ 0 h 21600"/>
              <a:gd name="T11" fmla="*/ 42776 w 427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76" h="21600" fill="none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</a:path>
              <a:path w="42776" h="21600" stroke="0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  <a:lnTo>
                  <a:pt x="21341" y="21600"/>
                </a:lnTo>
                <a:lnTo>
                  <a:pt x="-1" y="1826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6216" name="Arc 25"/>
          <p:cNvSpPr>
            <a:spLocks/>
          </p:cNvSpPr>
          <p:nvPr/>
        </p:nvSpPr>
        <p:spPr bwMode="auto">
          <a:xfrm flipH="1" flipV="1">
            <a:off x="6867525" y="5092700"/>
            <a:ext cx="993775" cy="215900"/>
          </a:xfrm>
          <a:custGeom>
            <a:avLst/>
            <a:gdLst>
              <a:gd name="T0" fmla="*/ 0 w 42776"/>
              <a:gd name="T1" fmla="*/ 182341544 h 21600"/>
              <a:gd name="T2" fmla="*/ 2147483647 w 42776"/>
              <a:gd name="T3" fmla="*/ 189069117 h 21600"/>
              <a:gd name="T4" fmla="*/ 2147483647 w 42776"/>
              <a:gd name="T5" fmla="*/ 215600229 h 21600"/>
              <a:gd name="T6" fmla="*/ 0 60000 65536"/>
              <a:gd name="T7" fmla="*/ 0 60000 65536"/>
              <a:gd name="T8" fmla="*/ 0 60000 65536"/>
              <a:gd name="T9" fmla="*/ 0 w 42776"/>
              <a:gd name="T10" fmla="*/ 0 h 21600"/>
              <a:gd name="T11" fmla="*/ 42776 w 427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76" h="21600" fill="none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</a:path>
              <a:path w="42776" h="21600" stroke="0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  <a:lnTo>
                  <a:pt x="21341" y="21600"/>
                </a:lnTo>
                <a:lnTo>
                  <a:pt x="-1" y="1826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6217" name="Arc 26"/>
          <p:cNvSpPr>
            <a:spLocks/>
          </p:cNvSpPr>
          <p:nvPr/>
        </p:nvSpPr>
        <p:spPr bwMode="auto">
          <a:xfrm>
            <a:off x="8153400" y="3656013"/>
            <a:ext cx="241300" cy="688975"/>
          </a:xfrm>
          <a:custGeom>
            <a:avLst/>
            <a:gdLst>
              <a:gd name="T0" fmla="*/ 93306498 w 21600"/>
              <a:gd name="T1" fmla="*/ 0 h 20752"/>
              <a:gd name="T2" fmla="*/ 336409356 w 21600"/>
              <a:gd name="T3" fmla="*/ 2147483647 h 20752"/>
              <a:gd name="T4" fmla="*/ 0 w 21600"/>
              <a:gd name="T5" fmla="*/ 2147483647 h 20752"/>
              <a:gd name="T6" fmla="*/ 0 60000 65536"/>
              <a:gd name="T7" fmla="*/ 0 60000 65536"/>
              <a:gd name="T8" fmla="*/ 0 60000 65536"/>
              <a:gd name="T9" fmla="*/ 0 w 21600"/>
              <a:gd name="T10" fmla="*/ 0 h 20752"/>
              <a:gd name="T11" fmla="*/ 21600 w 21600"/>
              <a:gd name="T12" fmla="*/ 20752 h 207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52" fill="none" extrusionOk="0">
                <a:moveTo>
                  <a:pt x="5991" y="-1"/>
                </a:moveTo>
                <a:cubicBezTo>
                  <a:pt x="15235" y="2668"/>
                  <a:pt x="21600" y="11130"/>
                  <a:pt x="21600" y="20752"/>
                </a:cubicBezTo>
              </a:path>
              <a:path w="21600" h="20752" stroke="0" extrusionOk="0">
                <a:moveTo>
                  <a:pt x="5991" y="-1"/>
                </a:moveTo>
                <a:cubicBezTo>
                  <a:pt x="15235" y="2668"/>
                  <a:pt x="21600" y="11130"/>
                  <a:pt x="21600" y="20752"/>
                </a:cubicBezTo>
                <a:lnTo>
                  <a:pt x="0" y="20752"/>
                </a:lnTo>
                <a:lnTo>
                  <a:pt x="5991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6218" name="Text Box 27"/>
          <p:cNvSpPr txBox="1">
            <a:spLocks noChangeArrowheads="1"/>
          </p:cNvSpPr>
          <p:nvPr/>
        </p:nvSpPr>
        <p:spPr bwMode="auto">
          <a:xfrm>
            <a:off x="6651625" y="3365500"/>
            <a:ext cx="1408258" cy="5170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Go(HWS,SM)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Planning</a:t>
            </a:r>
          </a:p>
        </p:txBody>
      </p:sp>
      <p:sp>
        <p:nvSpPr>
          <p:cNvPr id="134146" name="Rectangle 3"/>
          <p:cNvSpPr>
            <a:spLocks noChangeArrowheads="1"/>
          </p:cNvSpPr>
          <p:nvPr/>
        </p:nvSpPr>
        <p:spPr bwMode="auto">
          <a:xfrm>
            <a:off x="3429000" y="1524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6858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4148" name="Rectangle 5"/>
          <p:cNvSpPr>
            <a:spLocks noChangeArrowheads="1"/>
          </p:cNvSpPr>
          <p:nvPr/>
        </p:nvSpPr>
        <p:spPr bwMode="auto">
          <a:xfrm>
            <a:off x="27432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4149" name="Rectangle 6"/>
          <p:cNvSpPr>
            <a:spLocks noChangeArrowheads="1"/>
          </p:cNvSpPr>
          <p:nvPr/>
        </p:nvSpPr>
        <p:spPr bwMode="auto">
          <a:xfrm>
            <a:off x="48006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4150" name="Text Box 7"/>
          <p:cNvSpPr txBox="1">
            <a:spLocks noChangeArrowheads="1"/>
          </p:cNvSpPr>
          <p:nvPr/>
        </p:nvSpPr>
        <p:spPr bwMode="auto">
          <a:xfrm>
            <a:off x="3810000" y="1524000"/>
            <a:ext cx="686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Start</a:t>
            </a:r>
          </a:p>
        </p:txBody>
      </p:sp>
      <p:sp>
        <p:nvSpPr>
          <p:cNvPr id="134151" name="Text Box 8"/>
          <p:cNvSpPr txBox="1">
            <a:spLocks noChangeArrowheads="1"/>
          </p:cNvSpPr>
          <p:nvPr/>
        </p:nvSpPr>
        <p:spPr bwMode="auto">
          <a:xfrm>
            <a:off x="762000" y="3733800"/>
            <a:ext cx="1156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Buy(Drill)</a:t>
            </a:r>
          </a:p>
        </p:txBody>
      </p:sp>
      <p:sp>
        <p:nvSpPr>
          <p:cNvPr id="134152" name="Text Box 9"/>
          <p:cNvSpPr txBox="1">
            <a:spLocks noChangeArrowheads="1"/>
          </p:cNvSpPr>
          <p:nvPr/>
        </p:nvSpPr>
        <p:spPr bwMode="auto">
          <a:xfrm>
            <a:off x="2743200" y="3733800"/>
            <a:ext cx="11865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Buy(Milk)</a:t>
            </a:r>
          </a:p>
        </p:txBody>
      </p:sp>
      <p:sp>
        <p:nvSpPr>
          <p:cNvPr id="134153" name="Text Box 10"/>
          <p:cNvSpPr txBox="1">
            <a:spLocks noChangeArrowheads="1"/>
          </p:cNvSpPr>
          <p:nvPr/>
        </p:nvSpPr>
        <p:spPr bwMode="auto">
          <a:xfrm>
            <a:off x="4724400" y="37338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Buy(Bananas)</a:t>
            </a:r>
          </a:p>
        </p:txBody>
      </p:sp>
      <p:grpSp>
        <p:nvGrpSpPr>
          <p:cNvPr id="134154" name="Group 11"/>
          <p:cNvGrpSpPr>
            <a:grpSpLocks/>
          </p:cNvGrpSpPr>
          <p:nvPr/>
        </p:nvGrpSpPr>
        <p:grpSpPr bwMode="auto">
          <a:xfrm>
            <a:off x="3124200" y="5257800"/>
            <a:ext cx="1524000" cy="457200"/>
            <a:chOff x="1968" y="3312"/>
            <a:chExt cx="960" cy="288"/>
          </a:xfrm>
        </p:grpSpPr>
        <p:sp>
          <p:nvSpPr>
            <p:cNvPr id="134186" name="Rectangle 12"/>
            <p:cNvSpPr>
              <a:spLocks noChangeArrowheads="1"/>
            </p:cNvSpPr>
            <p:nvPr/>
          </p:nvSpPr>
          <p:spPr bwMode="auto">
            <a:xfrm>
              <a:off x="1968" y="3360"/>
              <a:ext cx="960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34187" name="Text Box 13"/>
            <p:cNvSpPr txBox="1">
              <a:spLocks noChangeArrowheads="1"/>
            </p:cNvSpPr>
            <p:nvPr/>
          </p:nvSpPr>
          <p:spPr bwMode="auto">
            <a:xfrm>
              <a:off x="2208" y="3312"/>
              <a:ext cx="5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</a:rPr>
                <a:t>Finish</a:t>
              </a:r>
            </a:p>
          </p:txBody>
        </p:sp>
      </p:grpSp>
      <p:sp>
        <p:nvSpPr>
          <p:cNvPr id="134155" name="Text Box 14"/>
          <p:cNvSpPr txBox="1">
            <a:spLocks noChangeArrowheads="1"/>
          </p:cNvSpPr>
          <p:nvPr/>
        </p:nvSpPr>
        <p:spPr bwMode="auto">
          <a:xfrm>
            <a:off x="0" y="3429000"/>
            <a:ext cx="22842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At(HWS), Sells(</a:t>
            </a:r>
            <a:r>
              <a:rPr lang="en-US" sz="1600" dirty="0" err="1">
                <a:latin typeface="Calibri" charset="0"/>
              </a:rPr>
              <a:t>HWS,Drill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134156" name="Text Box 15"/>
          <p:cNvSpPr txBox="1">
            <a:spLocks noChangeArrowheads="1"/>
          </p:cNvSpPr>
          <p:nvPr/>
        </p:nvSpPr>
        <p:spPr bwMode="auto">
          <a:xfrm>
            <a:off x="2590800" y="3429000"/>
            <a:ext cx="2093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At(SM), Sells(</a:t>
            </a:r>
            <a:r>
              <a:rPr lang="en-US" sz="1600" dirty="0" err="1">
                <a:latin typeface="Calibri" charset="0"/>
              </a:rPr>
              <a:t>SM,Milk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134157" name="Text Box 16"/>
          <p:cNvSpPr txBox="1">
            <a:spLocks noChangeArrowheads="1"/>
          </p:cNvSpPr>
          <p:nvPr/>
        </p:nvSpPr>
        <p:spPr bwMode="auto">
          <a:xfrm>
            <a:off x="4648200" y="3429000"/>
            <a:ext cx="243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At(SM), Sells(</a:t>
            </a:r>
            <a:r>
              <a:rPr lang="en-US" sz="1600" dirty="0" err="1">
                <a:latin typeface="Calibri" charset="0"/>
              </a:rPr>
              <a:t>SM,Bananas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134158" name="Line 17"/>
          <p:cNvSpPr>
            <a:spLocks noChangeShapeType="1"/>
          </p:cNvSpPr>
          <p:nvPr/>
        </p:nvSpPr>
        <p:spPr bwMode="auto">
          <a:xfrm flipH="1">
            <a:off x="4191000" y="1905000"/>
            <a:ext cx="0" cy="16002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cxnSp>
        <p:nvCxnSpPr>
          <p:cNvPr id="134159" name="AutoShape 18"/>
          <p:cNvCxnSpPr>
            <a:cxnSpLocks noChangeShapeType="1"/>
            <a:stCxn id="134146" idx="1"/>
            <a:endCxn id="134164" idx="0"/>
          </p:cNvCxnSpPr>
          <p:nvPr/>
        </p:nvCxnSpPr>
        <p:spPr bwMode="auto">
          <a:xfrm rot="10800000" flipV="1">
            <a:off x="1600200" y="1714500"/>
            <a:ext cx="1819275" cy="71437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4160" name="Text Box 19"/>
          <p:cNvSpPr txBox="1">
            <a:spLocks noChangeArrowheads="1"/>
          </p:cNvSpPr>
          <p:nvPr/>
        </p:nvSpPr>
        <p:spPr bwMode="auto">
          <a:xfrm>
            <a:off x="2057400" y="4953000"/>
            <a:ext cx="446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Have(Drill), Have(Milk), Have(Bananas), At(Home)</a:t>
            </a:r>
          </a:p>
        </p:txBody>
      </p:sp>
      <p:sp>
        <p:nvSpPr>
          <p:cNvPr id="134161" name="Line 20"/>
          <p:cNvSpPr>
            <a:spLocks noChangeShapeType="1"/>
          </p:cNvSpPr>
          <p:nvPr/>
        </p:nvSpPr>
        <p:spPr bwMode="auto">
          <a:xfrm>
            <a:off x="3733800" y="4114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4162" name="Rectangle 21"/>
          <p:cNvSpPr>
            <a:spLocks noChangeArrowheads="1"/>
          </p:cNvSpPr>
          <p:nvPr/>
        </p:nvSpPr>
        <p:spPr bwMode="auto">
          <a:xfrm>
            <a:off x="63246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4163" name="Text Box 22"/>
          <p:cNvSpPr txBox="1">
            <a:spLocks noChangeArrowheads="1"/>
          </p:cNvSpPr>
          <p:nvPr/>
        </p:nvSpPr>
        <p:spPr bwMode="auto">
          <a:xfrm>
            <a:off x="6629400" y="2438400"/>
            <a:ext cx="976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Go(SM)</a:t>
            </a:r>
          </a:p>
        </p:txBody>
      </p:sp>
      <p:sp>
        <p:nvSpPr>
          <p:cNvPr id="134164" name="Rectangle 23"/>
          <p:cNvSpPr>
            <a:spLocks noChangeArrowheads="1"/>
          </p:cNvSpPr>
          <p:nvPr/>
        </p:nvSpPr>
        <p:spPr bwMode="auto">
          <a:xfrm>
            <a:off x="8382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4165" name="Text Box 24"/>
          <p:cNvSpPr txBox="1">
            <a:spLocks noChangeArrowheads="1"/>
          </p:cNvSpPr>
          <p:nvPr/>
        </p:nvSpPr>
        <p:spPr bwMode="auto">
          <a:xfrm>
            <a:off x="914400" y="2438400"/>
            <a:ext cx="1143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Go(HWS)</a:t>
            </a:r>
          </a:p>
        </p:txBody>
      </p:sp>
      <p:sp>
        <p:nvSpPr>
          <p:cNvPr id="134166" name="Text Box 25"/>
          <p:cNvSpPr txBox="1">
            <a:spLocks noChangeArrowheads="1"/>
          </p:cNvSpPr>
          <p:nvPr/>
        </p:nvSpPr>
        <p:spPr bwMode="auto">
          <a:xfrm>
            <a:off x="609600" y="20574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At(Home)</a:t>
            </a:r>
          </a:p>
        </p:txBody>
      </p:sp>
      <p:sp>
        <p:nvSpPr>
          <p:cNvPr id="134167" name="Text Box 26"/>
          <p:cNvSpPr txBox="1">
            <a:spLocks noChangeArrowheads="1"/>
          </p:cNvSpPr>
          <p:nvPr/>
        </p:nvSpPr>
        <p:spPr bwMode="auto">
          <a:xfrm>
            <a:off x="6629400" y="2133600"/>
            <a:ext cx="969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2727"/>
                </a:solidFill>
                <a:latin typeface="Calibri" charset="0"/>
              </a:rPr>
              <a:t>At (HWS)</a:t>
            </a:r>
          </a:p>
        </p:txBody>
      </p:sp>
      <p:sp>
        <p:nvSpPr>
          <p:cNvPr id="134168" name="Line 27"/>
          <p:cNvSpPr>
            <a:spLocks noChangeShapeType="1"/>
          </p:cNvSpPr>
          <p:nvPr/>
        </p:nvSpPr>
        <p:spPr bwMode="auto">
          <a:xfrm>
            <a:off x="1219200" y="28194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4169" name="Line 28"/>
          <p:cNvSpPr>
            <a:spLocks noChangeShapeType="1"/>
          </p:cNvSpPr>
          <p:nvPr/>
        </p:nvSpPr>
        <p:spPr bwMode="auto">
          <a:xfrm flipH="1">
            <a:off x="6324600" y="28956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cxnSp>
        <p:nvCxnSpPr>
          <p:cNvPr id="134170" name="AutoShape 29"/>
          <p:cNvCxnSpPr>
            <a:cxnSpLocks noChangeShapeType="1"/>
            <a:endCxn id="134156" idx="0"/>
          </p:cNvCxnSpPr>
          <p:nvPr/>
        </p:nvCxnSpPr>
        <p:spPr bwMode="auto">
          <a:xfrm rot="10800000" flipV="1">
            <a:off x="3638550" y="2590800"/>
            <a:ext cx="2676525" cy="8382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4171" name="Line 30"/>
          <p:cNvSpPr>
            <a:spLocks noChangeShapeType="1"/>
          </p:cNvSpPr>
          <p:nvPr/>
        </p:nvSpPr>
        <p:spPr bwMode="auto">
          <a:xfrm>
            <a:off x="1828800" y="41148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4172" name="Line 31"/>
          <p:cNvSpPr>
            <a:spLocks noChangeShapeType="1"/>
          </p:cNvSpPr>
          <p:nvPr/>
        </p:nvSpPr>
        <p:spPr bwMode="auto">
          <a:xfrm flipH="1">
            <a:off x="4724400" y="4114800"/>
            <a:ext cx="457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4173" name="Text Box 32"/>
          <p:cNvSpPr txBox="1">
            <a:spLocks noChangeArrowheads="1"/>
          </p:cNvSpPr>
          <p:nvPr/>
        </p:nvSpPr>
        <p:spPr bwMode="auto">
          <a:xfrm>
            <a:off x="7010400" y="3733800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Go(Home)</a:t>
            </a:r>
          </a:p>
        </p:txBody>
      </p:sp>
      <p:sp>
        <p:nvSpPr>
          <p:cNvPr id="134174" name="Rectangle 33"/>
          <p:cNvSpPr>
            <a:spLocks noChangeArrowheads="1"/>
          </p:cNvSpPr>
          <p:nvPr/>
        </p:nvSpPr>
        <p:spPr bwMode="auto">
          <a:xfrm>
            <a:off x="70104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4175" name="Text Box 34"/>
          <p:cNvSpPr txBox="1">
            <a:spLocks noChangeArrowheads="1"/>
          </p:cNvSpPr>
          <p:nvPr/>
        </p:nvSpPr>
        <p:spPr bwMode="auto">
          <a:xfrm>
            <a:off x="7467600" y="3429000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At(SM)</a:t>
            </a:r>
          </a:p>
        </p:txBody>
      </p:sp>
      <p:sp>
        <p:nvSpPr>
          <p:cNvPr id="134176" name="Line 35"/>
          <p:cNvSpPr>
            <a:spLocks noChangeShapeType="1"/>
          </p:cNvSpPr>
          <p:nvPr/>
        </p:nvSpPr>
        <p:spPr bwMode="auto">
          <a:xfrm>
            <a:off x="7620000" y="28956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4177" name="Line 36"/>
          <p:cNvSpPr>
            <a:spLocks noChangeShapeType="1"/>
          </p:cNvSpPr>
          <p:nvPr/>
        </p:nvSpPr>
        <p:spPr bwMode="auto">
          <a:xfrm flipH="1">
            <a:off x="6172200" y="4114800"/>
            <a:ext cx="1371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4178" name="Line 37"/>
          <p:cNvSpPr>
            <a:spLocks noChangeShapeType="1"/>
          </p:cNvSpPr>
          <p:nvPr/>
        </p:nvSpPr>
        <p:spPr bwMode="auto">
          <a:xfrm flipH="1">
            <a:off x="1676400" y="1905000"/>
            <a:ext cx="2514600" cy="1447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34179" name="Line 38"/>
          <p:cNvSpPr>
            <a:spLocks noChangeShapeType="1"/>
          </p:cNvSpPr>
          <p:nvPr/>
        </p:nvSpPr>
        <p:spPr bwMode="auto">
          <a:xfrm>
            <a:off x="4191000" y="1905000"/>
            <a:ext cx="1524000" cy="16002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cxnSp>
        <p:nvCxnSpPr>
          <p:cNvPr id="134180" name="AutoShape 39"/>
          <p:cNvCxnSpPr>
            <a:cxnSpLocks noChangeShapeType="1"/>
          </p:cNvCxnSpPr>
          <p:nvPr/>
        </p:nvCxnSpPr>
        <p:spPr bwMode="auto">
          <a:xfrm flipV="1">
            <a:off x="2209800" y="2514600"/>
            <a:ext cx="4095750" cy="1409700"/>
          </a:xfrm>
          <a:prstGeom prst="curvedConnector3">
            <a:avLst>
              <a:gd name="adj1" fmla="val 910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4181" name="Line 40"/>
          <p:cNvSpPr>
            <a:spLocks noChangeShapeType="1"/>
          </p:cNvSpPr>
          <p:nvPr/>
        </p:nvSpPr>
        <p:spPr bwMode="auto">
          <a:xfrm flipV="1">
            <a:off x="2362200" y="2286000"/>
            <a:ext cx="434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cxnSp>
        <p:nvCxnSpPr>
          <p:cNvPr id="134182" name="AutoShape 41"/>
          <p:cNvCxnSpPr>
            <a:cxnSpLocks noChangeShapeType="1"/>
            <a:stCxn id="134153" idx="2"/>
            <a:endCxn id="134174" idx="2"/>
          </p:cNvCxnSpPr>
          <p:nvPr/>
        </p:nvCxnSpPr>
        <p:spPr bwMode="auto">
          <a:xfrm rot="5400000" flipH="1" flipV="1">
            <a:off x="6654800" y="3013075"/>
            <a:ext cx="6350" cy="2228850"/>
          </a:xfrm>
          <a:prstGeom prst="curvedConnector3">
            <a:avLst>
              <a:gd name="adj1" fmla="val -27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4183" name="AutoShape 42"/>
          <p:cNvCxnSpPr>
            <a:cxnSpLocks noChangeShapeType="1"/>
            <a:stCxn id="134161" idx="0"/>
            <a:endCxn id="134174" idx="2"/>
          </p:cNvCxnSpPr>
          <p:nvPr/>
        </p:nvCxnSpPr>
        <p:spPr bwMode="auto">
          <a:xfrm rot="5400000" flipV="1">
            <a:off x="5738812" y="2090738"/>
            <a:ext cx="28575" cy="4038600"/>
          </a:xfrm>
          <a:prstGeom prst="curvedConnector5">
            <a:avLst>
              <a:gd name="adj1" fmla="val 1699995"/>
              <a:gd name="adj2" fmla="val 40565"/>
              <a:gd name="adj3" fmla="val 16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4184" name="Text Box 43"/>
          <p:cNvSpPr txBox="1">
            <a:spLocks noChangeArrowheads="1"/>
          </p:cNvSpPr>
          <p:nvPr/>
        </p:nvSpPr>
        <p:spPr bwMode="auto">
          <a:xfrm>
            <a:off x="2438400" y="2743200"/>
            <a:ext cx="15222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2. by promotion</a:t>
            </a:r>
          </a:p>
        </p:txBody>
      </p:sp>
      <p:sp>
        <p:nvSpPr>
          <p:cNvPr id="134185" name="Text Box 44"/>
          <p:cNvSpPr txBox="1">
            <a:spLocks noChangeArrowheads="1"/>
          </p:cNvSpPr>
          <p:nvPr/>
        </p:nvSpPr>
        <p:spPr bwMode="auto">
          <a:xfrm>
            <a:off x="5486400" y="1143000"/>
            <a:ext cx="3657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1. Try to go from HWS to SM</a:t>
            </a:r>
          </a:p>
          <a:p>
            <a:pPr eaLnBrk="1" hangingPunct="1"/>
            <a:r>
              <a:rPr lang="en-US" sz="1600" dirty="0">
                <a:latin typeface="Calibri" charset="0"/>
              </a:rPr>
              <a:t>(i.e. a different way of achieving </a:t>
            </a:r>
            <a:r>
              <a:rPr lang="en-US" sz="1600" dirty="0">
                <a:solidFill>
                  <a:srgbClr val="FF2727"/>
                </a:solidFill>
                <a:latin typeface="Calibri" charset="0"/>
              </a:rPr>
              <a:t>At(x)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776288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Final Plan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9300"/>
            <a:ext cx="7772400" cy="3917950"/>
          </a:xfrm>
        </p:spPr>
        <p:txBody>
          <a:bodyPr/>
          <a:lstStyle/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Establish At(l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ea typeface="ＭＳ Ｐゴシック" charset="0"/>
                <a:cs typeface="ＭＳ Ｐゴシック" charset="0"/>
              </a:rPr>
              <a:t>) with l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ea typeface="ＭＳ Ｐゴシック" charset="0"/>
                <a:cs typeface="ＭＳ Ｐゴシック" charset="0"/>
              </a:rPr>
              <a:t>=SM</a:t>
            </a:r>
          </a:p>
        </p:txBody>
      </p:sp>
      <p:pic>
        <p:nvPicPr>
          <p:cNvPr id="136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987550"/>
            <a:ext cx="7605712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AutoShape 5"/>
          <p:cNvSpPr>
            <a:spLocks noChangeArrowheads="1"/>
          </p:cNvSpPr>
          <p:nvPr/>
        </p:nvSpPr>
        <p:spPr bwMode="auto">
          <a:xfrm rot="-5400000" flipH="1" flipV="1">
            <a:off x="5578475" y="1377950"/>
            <a:ext cx="1270000" cy="2298700"/>
          </a:xfrm>
          <a:prstGeom prst="parallelogram">
            <a:avLst>
              <a:gd name="adj" fmla="val 5546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6197" name="Arc 6"/>
          <p:cNvSpPr>
            <a:spLocks/>
          </p:cNvSpPr>
          <p:nvPr/>
        </p:nvSpPr>
        <p:spPr bwMode="auto">
          <a:xfrm flipH="1">
            <a:off x="1952625" y="3225800"/>
            <a:ext cx="4889500" cy="342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371856635 h 21600"/>
              <a:gd name="T4" fmla="*/ 0 w 21600"/>
              <a:gd name="T5" fmla="*/ 137185663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sm" len="lg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6198" name="Text Box 7"/>
          <p:cNvSpPr txBox="1">
            <a:spLocks noChangeArrowheads="1"/>
          </p:cNvSpPr>
          <p:nvPr/>
        </p:nvSpPr>
        <p:spPr bwMode="auto">
          <a:xfrm>
            <a:off x="3667125" y="4621213"/>
            <a:ext cx="1305165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Buy(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Milk,SM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36199" name="Text Box 8"/>
          <p:cNvSpPr txBox="1">
            <a:spLocks noChangeArrowheads="1"/>
          </p:cNvSpPr>
          <p:nvPr/>
        </p:nvSpPr>
        <p:spPr bwMode="auto">
          <a:xfrm>
            <a:off x="5584825" y="4621213"/>
            <a:ext cx="1644601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Buy(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Bananas,SM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36200" name="Text Box 9"/>
          <p:cNvSpPr txBox="1">
            <a:spLocks noChangeArrowheads="1"/>
          </p:cNvSpPr>
          <p:nvPr/>
        </p:nvSpPr>
        <p:spPr bwMode="auto">
          <a:xfrm>
            <a:off x="6851650" y="3046413"/>
            <a:ext cx="596249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 i="1" dirty="0">
                <a:solidFill>
                  <a:srgbClr val="000000"/>
                </a:solidFill>
                <a:latin typeface="Calibri"/>
              </a:rPr>
              <a:t>At(x)      </a:t>
            </a:r>
          </a:p>
        </p:txBody>
      </p:sp>
      <p:sp>
        <p:nvSpPr>
          <p:cNvPr id="136201" name="Text Box 10"/>
          <p:cNvSpPr txBox="1">
            <a:spLocks noChangeArrowheads="1"/>
          </p:cNvSpPr>
          <p:nvPr/>
        </p:nvSpPr>
        <p:spPr bwMode="auto">
          <a:xfrm>
            <a:off x="6889750" y="2982913"/>
            <a:ext cx="9907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Calibri"/>
              </a:rPr>
              <a:t>At(HWS)</a:t>
            </a:r>
          </a:p>
        </p:txBody>
      </p:sp>
      <p:sp>
        <p:nvSpPr>
          <p:cNvPr id="136202" name="Text Box 11"/>
          <p:cNvSpPr txBox="1">
            <a:spLocks noChangeArrowheads="1"/>
          </p:cNvSpPr>
          <p:nvPr/>
        </p:nvSpPr>
        <p:spPr bwMode="auto">
          <a:xfrm>
            <a:off x="768350" y="3109913"/>
            <a:ext cx="91566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Calibri"/>
              </a:rPr>
              <a:t>At(Home)</a:t>
            </a:r>
          </a:p>
        </p:txBody>
      </p:sp>
      <p:sp>
        <p:nvSpPr>
          <p:cNvPr id="136203" name="Text Box 12"/>
          <p:cNvSpPr txBox="1">
            <a:spLocks noChangeArrowheads="1"/>
          </p:cNvSpPr>
          <p:nvPr/>
        </p:nvSpPr>
        <p:spPr bwMode="auto">
          <a:xfrm>
            <a:off x="288925" y="3403600"/>
            <a:ext cx="1669635" cy="4985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09728" bIns="10972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Calibri"/>
              </a:rPr>
              <a:t>Go(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Home,HWS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36204" name="Arc 13"/>
          <p:cNvSpPr>
            <a:spLocks/>
          </p:cNvSpPr>
          <p:nvPr/>
        </p:nvSpPr>
        <p:spPr bwMode="auto">
          <a:xfrm rot="10800000" flipH="1">
            <a:off x="2733675" y="4559300"/>
            <a:ext cx="214313" cy="368300"/>
          </a:xfrm>
          <a:custGeom>
            <a:avLst/>
            <a:gdLst>
              <a:gd name="T0" fmla="*/ 0 w 19463"/>
              <a:gd name="T1" fmla="*/ 0 h 21600"/>
              <a:gd name="T2" fmla="*/ 286130814 w 19463"/>
              <a:gd name="T3" fmla="*/ 1034094581 h 21600"/>
              <a:gd name="T4" fmla="*/ 0 w 19463"/>
              <a:gd name="T5" fmla="*/ 1825768117 h 21600"/>
              <a:gd name="T6" fmla="*/ 0 60000 65536"/>
              <a:gd name="T7" fmla="*/ 0 60000 65536"/>
              <a:gd name="T8" fmla="*/ 0 60000 65536"/>
              <a:gd name="T9" fmla="*/ 0 w 19463"/>
              <a:gd name="T10" fmla="*/ 0 h 21600"/>
              <a:gd name="T11" fmla="*/ 19463 w 194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63" h="21600" fill="none" extrusionOk="0">
                <a:moveTo>
                  <a:pt x="0" y="-1"/>
                </a:moveTo>
                <a:cubicBezTo>
                  <a:pt x="8299" y="-1"/>
                  <a:pt x="15864" y="4755"/>
                  <a:pt x="19463" y="12233"/>
                </a:cubicBezTo>
              </a:path>
              <a:path w="19463" h="21600" stroke="0" extrusionOk="0">
                <a:moveTo>
                  <a:pt x="0" y="-1"/>
                </a:moveTo>
                <a:cubicBezTo>
                  <a:pt x="8299" y="-1"/>
                  <a:pt x="15864" y="4755"/>
                  <a:pt x="19463" y="12233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lg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6205" name="Text Box 14"/>
          <p:cNvSpPr txBox="1">
            <a:spLocks noChangeArrowheads="1"/>
          </p:cNvSpPr>
          <p:nvPr/>
        </p:nvSpPr>
        <p:spPr bwMode="auto">
          <a:xfrm>
            <a:off x="3130550" y="4378325"/>
            <a:ext cx="190847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At(</a:t>
            </a:r>
            <a:r>
              <a:rPr lang="en-US" sz="1600" i="1" dirty="0">
                <a:solidFill>
                  <a:srgbClr val="000000"/>
                </a:solidFill>
                <a:latin typeface="Calibri"/>
              </a:rPr>
              <a:t>SM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), Sells(</a:t>
            </a:r>
            <a:r>
              <a:rPr lang="en-US" sz="1600" i="1" dirty="0" err="1">
                <a:solidFill>
                  <a:srgbClr val="000000"/>
                </a:solidFill>
                <a:latin typeface="Calibri"/>
              </a:rPr>
              <a:t>SM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,Milk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36206" name="Text Box 15"/>
          <p:cNvSpPr txBox="1">
            <a:spLocks noChangeArrowheads="1"/>
          </p:cNvSpPr>
          <p:nvPr/>
        </p:nvSpPr>
        <p:spPr bwMode="auto">
          <a:xfrm>
            <a:off x="577850" y="4365625"/>
            <a:ext cx="2104242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At(HWS), Sells(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HWS,Drill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36207" name="Text Box 16"/>
          <p:cNvSpPr txBox="1">
            <a:spLocks noChangeArrowheads="1"/>
          </p:cNvSpPr>
          <p:nvPr/>
        </p:nvSpPr>
        <p:spPr bwMode="auto">
          <a:xfrm>
            <a:off x="5353050" y="4378325"/>
            <a:ext cx="2197617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At(SM), Sells(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SM,Bananas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36208" name="Arc 17"/>
          <p:cNvSpPr>
            <a:spLocks/>
          </p:cNvSpPr>
          <p:nvPr/>
        </p:nvSpPr>
        <p:spPr bwMode="auto">
          <a:xfrm flipH="1">
            <a:off x="2943225" y="3467100"/>
            <a:ext cx="3706813" cy="1447800"/>
          </a:xfrm>
          <a:custGeom>
            <a:avLst/>
            <a:gdLst>
              <a:gd name="T0" fmla="*/ 0 w 21435"/>
              <a:gd name="T1" fmla="*/ 0 h 21600"/>
              <a:gd name="T2" fmla="*/ 2147483647 w 21435"/>
              <a:gd name="T3" fmla="*/ 2147483647 h 21600"/>
              <a:gd name="T4" fmla="*/ 0 w 21435"/>
              <a:gd name="T5" fmla="*/ 2147483647 h 21600"/>
              <a:gd name="T6" fmla="*/ 0 60000 65536"/>
              <a:gd name="T7" fmla="*/ 0 60000 65536"/>
              <a:gd name="T8" fmla="*/ 0 60000 65536"/>
              <a:gd name="T9" fmla="*/ 0 w 21435"/>
              <a:gd name="T10" fmla="*/ 0 h 21600"/>
              <a:gd name="T11" fmla="*/ 21435 w 214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35" h="21600" fill="none" extrusionOk="0">
                <a:moveTo>
                  <a:pt x="0" y="-1"/>
                </a:moveTo>
                <a:cubicBezTo>
                  <a:pt x="10901" y="-1"/>
                  <a:pt x="20094" y="8123"/>
                  <a:pt x="21435" y="18941"/>
                </a:cubicBezTo>
              </a:path>
              <a:path w="21435" h="21600" stroke="0" extrusionOk="0">
                <a:moveTo>
                  <a:pt x="0" y="-1"/>
                </a:moveTo>
                <a:cubicBezTo>
                  <a:pt x="10901" y="-1"/>
                  <a:pt x="20094" y="8123"/>
                  <a:pt x="21435" y="18941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6209" name="Text Box 18"/>
          <p:cNvSpPr txBox="1">
            <a:spLocks noChangeArrowheads="1"/>
          </p:cNvSpPr>
          <p:nvPr/>
        </p:nvSpPr>
        <p:spPr bwMode="auto">
          <a:xfrm>
            <a:off x="1190625" y="4621213"/>
            <a:ext cx="1416273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Buy(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Drill,HWS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36210" name="Text Box 19"/>
          <p:cNvSpPr txBox="1">
            <a:spLocks noChangeArrowheads="1"/>
          </p:cNvSpPr>
          <p:nvPr/>
        </p:nvSpPr>
        <p:spPr bwMode="auto">
          <a:xfrm>
            <a:off x="2355850" y="5686425"/>
            <a:ext cx="4146868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Have(Drill), Have(Milk), Have(Bananas), At(Home)</a:t>
            </a:r>
          </a:p>
        </p:txBody>
      </p:sp>
      <p:pic>
        <p:nvPicPr>
          <p:cNvPr id="13621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4468813"/>
            <a:ext cx="32861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2" name="Text Box 21"/>
          <p:cNvSpPr txBox="1">
            <a:spLocks noChangeArrowheads="1"/>
          </p:cNvSpPr>
          <p:nvPr/>
        </p:nvSpPr>
        <p:spPr bwMode="auto">
          <a:xfrm>
            <a:off x="8045450" y="4316413"/>
            <a:ext cx="83895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Calibri"/>
              </a:rPr>
              <a:t>At(SM)</a:t>
            </a:r>
          </a:p>
        </p:txBody>
      </p:sp>
      <p:sp>
        <p:nvSpPr>
          <p:cNvPr id="136213" name="Arc 22"/>
          <p:cNvSpPr>
            <a:spLocks/>
          </p:cNvSpPr>
          <p:nvPr/>
        </p:nvSpPr>
        <p:spPr bwMode="auto">
          <a:xfrm rot="10800000" flipH="1">
            <a:off x="6924675" y="4457700"/>
            <a:ext cx="1397000" cy="1320800"/>
          </a:xfrm>
          <a:custGeom>
            <a:avLst/>
            <a:gdLst>
              <a:gd name="T0" fmla="*/ 0 w 18631"/>
              <a:gd name="T1" fmla="*/ 0 h 21600"/>
              <a:gd name="T2" fmla="*/ 2147483647 w 18631"/>
              <a:gd name="T3" fmla="*/ 2147483647 h 21600"/>
              <a:gd name="T4" fmla="*/ 0 w 18631"/>
              <a:gd name="T5" fmla="*/ 2147483647 h 21600"/>
              <a:gd name="T6" fmla="*/ 0 60000 65536"/>
              <a:gd name="T7" fmla="*/ 0 60000 65536"/>
              <a:gd name="T8" fmla="*/ 0 60000 65536"/>
              <a:gd name="T9" fmla="*/ 0 w 18631"/>
              <a:gd name="T10" fmla="*/ 0 h 21600"/>
              <a:gd name="T11" fmla="*/ 18631 w 186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31" h="21600" fill="none" extrusionOk="0">
                <a:moveTo>
                  <a:pt x="0" y="-1"/>
                </a:moveTo>
                <a:cubicBezTo>
                  <a:pt x="7663" y="-1"/>
                  <a:pt x="14754" y="4061"/>
                  <a:pt x="18631" y="10671"/>
                </a:cubicBezTo>
              </a:path>
              <a:path w="18631" h="21600" stroke="0" extrusionOk="0">
                <a:moveTo>
                  <a:pt x="0" y="-1"/>
                </a:moveTo>
                <a:cubicBezTo>
                  <a:pt x="7663" y="-1"/>
                  <a:pt x="14754" y="4061"/>
                  <a:pt x="18631" y="10671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sm" len="lg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6214" name="Text Box 23"/>
          <p:cNvSpPr txBox="1">
            <a:spLocks noChangeArrowheads="1"/>
          </p:cNvSpPr>
          <p:nvPr/>
        </p:nvSpPr>
        <p:spPr bwMode="auto">
          <a:xfrm>
            <a:off x="7566025" y="4673600"/>
            <a:ext cx="142548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tIns="91440" rIns="4572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Calibri"/>
              </a:rPr>
              <a:t>Go(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SM,Home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36215" name="Arc 24"/>
          <p:cNvSpPr>
            <a:spLocks/>
          </p:cNvSpPr>
          <p:nvPr/>
        </p:nvSpPr>
        <p:spPr bwMode="auto">
          <a:xfrm flipH="1" flipV="1">
            <a:off x="4965700" y="5067300"/>
            <a:ext cx="3152775" cy="406400"/>
          </a:xfrm>
          <a:custGeom>
            <a:avLst/>
            <a:gdLst>
              <a:gd name="T0" fmla="*/ 0 w 42776"/>
              <a:gd name="T1" fmla="*/ 2147483647 h 21600"/>
              <a:gd name="T2" fmla="*/ 2147483647 w 42776"/>
              <a:gd name="T3" fmla="*/ 2147483647 h 21600"/>
              <a:gd name="T4" fmla="*/ 2147483647 w 42776"/>
              <a:gd name="T5" fmla="*/ 2147483647 h 21600"/>
              <a:gd name="T6" fmla="*/ 0 60000 65536"/>
              <a:gd name="T7" fmla="*/ 0 60000 65536"/>
              <a:gd name="T8" fmla="*/ 0 60000 65536"/>
              <a:gd name="T9" fmla="*/ 0 w 42776"/>
              <a:gd name="T10" fmla="*/ 0 h 21600"/>
              <a:gd name="T11" fmla="*/ 42776 w 427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76" h="21600" fill="none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</a:path>
              <a:path w="42776" h="21600" stroke="0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  <a:lnTo>
                  <a:pt x="21341" y="21600"/>
                </a:lnTo>
                <a:lnTo>
                  <a:pt x="-1" y="1826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6216" name="Arc 25"/>
          <p:cNvSpPr>
            <a:spLocks/>
          </p:cNvSpPr>
          <p:nvPr/>
        </p:nvSpPr>
        <p:spPr bwMode="auto">
          <a:xfrm flipH="1" flipV="1">
            <a:off x="6867525" y="5092700"/>
            <a:ext cx="993775" cy="215900"/>
          </a:xfrm>
          <a:custGeom>
            <a:avLst/>
            <a:gdLst>
              <a:gd name="T0" fmla="*/ 0 w 42776"/>
              <a:gd name="T1" fmla="*/ 182341544 h 21600"/>
              <a:gd name="T2" fmla="*/ 2147483647 w 42776"/>
              <a:gd name="T3" fmla="*/ 189069117 h 21600"/>
              <a:gd name="T4" fmla="*/ 2147483647 w 42776"/>
              <a:gd name="T5" fmla="*/ 215600229 h 21600"/>
              <a:gd name="T6" fmla="*/ 0 60000 65536"/>
              <a:gd name="T7" fmla="*/ 0 60000 65536"/>
              <a:gd name="T8" fmla="*/ 0 60000 65536"/>
              <a:gd name="T9" fmla="*/ 0 w 42776"/>
              <a:gd name="T10" fmla="*/ 0 h 21600"/>
              <a:gd name="T11" fmla="*/ 42776 w 427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76" h="21600" fill="none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</a:path>
              <a:path w="42776" h="21600" stroke="0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  <a:lnTo>
                  <a:pt x="21341" y="21600"/>
                </a:lnTo>
                <a:lnTo>
                  <a:pt x="-1" y="1826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6217" name="Arc 26"/>
          <p:cNvSpPr>
            <a:spLocks/>
          </p:cNvSpPr>
          <p:nvPr/>
        </p:nvSpPr>
        <p:spPr bwMode="auto">
          <a:xfrm>
            <a:off x="8153400" y="3656013"/>
            <a:ext cx="241300" cy="688975"/>
          </a:xfrm>
          <a:custGeom>
            <a:avLst/>
            <a:gdLst>
              <a:gd name="T0" fmla="*/ 93306498 w 21600"/>
              <a:gd name="T1" fmla="*/ 0 h 20752"/>
              <a:gd name="T2" fmla="*/ 336409356 w 21600"/>
              <a:gd name="T3" fmla="*/ 2147483647 h 20752"/>
              <a:gd name="T4" fmla="*/ 0 w 21600"/>
              <a:gd name="T5" fmla="*/ 2147483647 h 20752"/>
              <a:gd name="T6" fmla="*/ 0 60000 65536"/>
              <a:gd name="T7" fmla="*/ 0 60000 65536"/>
              <a:gd name="T8" fmla="*/ 0 60000 65536"/>
              <a:gd name="T9" fmla="*/ 0 w 21600"/>
              <a:gd name="T10" fmla="*/ 0 h 20752"/>
              <a:gd name="T11" fmla="*/ 21600 w 21600"/>
              <a:gd name="T12" fmla="*/ 20752 h 207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52" fill="none" extrusionOk="0">
                <a:moveTo>
                  <a:pt x="5991" y="-1"/>
                </a:moveTo>
                <a:cubicBezTo>
                  <a:pt x="15235" y="2668"/>
                  <a:pt x="21600" y="11130"/>
                  <a:pt x="21600" y="20752"/>
                </a:cubicBezTo>
              </a:path>
              <a:path w="21600" h="20752" stroke="0" extrusionOk="0">
                <a:moveTo>
                  <a:pt x="5991" y="-1"/>
                </a:moveTo>
                <a:cubicBezTo>
                  <a:pt x="15235" y="2668"/>
                  <a:pt x="21600" y="11130"/>
                  <a:pt x="21600" y="20752"/>
                </a:cubicBezTo>
                <a:lnTo>
                  <a:pt x="0" y="20752"/>
                </a:lnTo>
                <a:lnTo>
                  <a:pt x="5991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6218" name="Text Box 27"/>
          <p:cNvSpPr txBox="1">
            <a:spLocks noChangeArrowheads="1"/>
          </p:cNvSpPr>
          <p:nvPr/>
        </p:nvSpPr>
        <p:spPr bwMode="auto">
          <a:xfrm>
            <a:off x="6651625" y="3365500"/>
            <a:ext cx="1408258" cy="5170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Calibri"/>
              </a:rPr>
              <a:t>Go(HWS,SM)</a:t>
            </a:r>
          </a:p>
        </p:txBody>
      </p:sp>
    </p:spTree>
    <p:extLst>
      <p:ext uri="{BB962C8B-B14F-4D97-AF65-F5344CB8AC3E}">
        <p14:creationId xmlns:p14="http://schemas.microsoft.com/office/powerpoint/2010/main" val="42130355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875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2" name="Text Box 4"/>
          <p:cNvSpPr txBox="1">
            <a:spLocks noChangeArrowheads="1"/>
          </p:cNvSpPr>
          <p:nvPr/>
        </p:nvSpPr>
        <p:spPr bwMode="auto">
          <a:xfrm>
            <a:off x="4876800" y="2835275"/>
            <a:ext cx="3798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8000"/>
                </a:solidFill>
                <a:latin typeface="Calibri" charset="0"/>
              </a:rPr>
              <a:t>If 2 would try At(HWS) or At(Home), threats could not be resolved.</a:t>
            </a: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77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final plan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Real-world planning domains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Real-world domains are complex and don’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t satisfy assumptions of STRIPS or methods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Some of the characteristics we may need to handle: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Modeling and reasoning about resources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Representing and reasoning about time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Planning at different levels of abstractions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Conditional outcomes of actions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Uncertain outcomes of actions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Exogenous events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Incremental plan development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Dynamic real-time re-planning</a:t>
            </a:r>
          </a:p>
        </p:txBody>
      </p:sp>
      <p:sp>
        <p:nvSpPr>
          <p:cNvPr id="140291" name="Text Box 4"/>
          <p:cNvSpPr txBox="1">
            <a:spLocks noChangeArrowheads="1"/>
          </p:cNvSpPr>
          <p:nvPr/>
        </p:nvSpPr>
        <p:spPr bwMode="auto">
          <a:xfrm>
            <a:off x="6494909" y="2676435"/>
            <a:ext cx="19607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7200" dirty="0">
                <a:solidFill>
                  <a:srgbClr val="FF0000"/>
                </a:solidFill>
                <a:latin typeface="Calibri" charset="0"/>
              </a:rPr>
              <a:t>}</a:t>
            </a:r>
            <a:r>
              <a:rPr lang="en-US" sz="32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Scheduling</a:t>
            </a:r>
          </a:p>
        </p:txBody>
      </p:sp>
      <p:sp>
        <p:nvSpPr>
          <p:cNvPr id="140292" name="Text Box 5"/>
          <p:cNvSpPr txBox="1">
            <a:spLocks noChangeArrowheads="1"/>
          </p:cNvSpPr>
          <p:nvPr/>
        </p:nvSpPr>
        <p:spPr bwMode="auto">
          <a:xfrm>
            <a:off x="5158098" y="5422612"/>
            <a:ext cx="2098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Calibri" charset="0"/>
              </a:rPr>
              <a:t>} </a:t>
            </a:r>
            <a:r>
              <a:rPr lang="en-US" dirty="0">
                <a:solidFill>
                  <a:srgbClr val="FF0000"/>
                </a:solidFill>
                <a:latin typeface="Calibri" charset="0"/>
                <a:hlinkClick r:id="rId2"/>
              </a:rPr>
              <a:t>HTN planning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40293" name="Text Box 6"/>
          <p:cNvSpPr txBox="1">
            <a:spLocks noChangeArrowheads="1"/>
          </p:cNvSpPr>
          <p:nvPr/>
        </p:nvSpPr>
        <p:spPr bwMode="auto">
          <a:xfrm>
            <a:off x="5325776" y="4190999"/>
            <a:ext cx="3854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FF0000"/>
                </a:solidFill>
                <a:latin typeface="Calibri" charset="0"/>
              </a:rPr>
              <a:t>}</a:t>
            </a:r>
            <a:r>
              <a:rPr lang="en-US" sz="32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Planning under uncertainty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Hierarchical decomposition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Hierarchical decomposition, or hierarchical task network (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HTN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planning, uses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abstract operators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to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incrementally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decompose a planning problem from a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high-level goal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statement to a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primitive plan network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Primitive operators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represent actions that are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executable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and can appear in the final plan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Non-primitive operators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represent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goals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(equivalently,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abstract actions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that require further decomposition (or operationalization) to be executed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There is no 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right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set of primitive actions: One agent’s goals are another agent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s actions!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HTN planning: example</a:t>
            </a:r>
          </a:p>
        </p:txBody>
      </p:sp>
      <p:pic>
        <p:nvPicPr>
          <p:cNvPr id="142338" name="Picture 3" descr="fig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27272" r="15686" b="24243"/>
          <a:stretch>
            <a:fillRect/>
          </a:stretch>
        </p:blipFill>
        <p:spPr>
          <a:xfrm>
            <a:off x="1778000" y="1479550"/>
            <a:ext cx="5384800" cy="4921250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HTN operator: Example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OPERATOR decompose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PURPOSE: Construction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CONSTRAINTS: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Length (Frame) &lt;= Length (Foundation),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Strength (Foundation) &gt; Wt(Frame) + Wt(Roof)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  + Wt(Walls) + Wt(Interior) + Wt(Contents)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PLOT: Build (Foundation)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		Build (Frame)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PARALLEL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	Build (Roof)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      Build (Walls)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END PARALLEL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Build (Interior)			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HTN operator representation</a:t>
            </a:r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Russell &amp;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Norvig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explicitly represent causal links; these can also be computed dynamically by using a model of preconditions and effects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Dynamically computing causal links means that actions from one operator can safely be interleaved with other operators, and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subactions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can safely be removed or replaced during plan repair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Russell &amp;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Norvig’</a:t>
            </a:r>
            <a:r>
              <a:rPr lang="en-US" altLang="ja-JP" sz="2800" dirty="0" err="1">
                <a:ea typeface="ＭＳ Ｐゴシック" charset="0"/>
                <a:cs typeface="ＭＳ Ｐゴシック" charset="0"/>
              </a:rPr>
              <a:t>s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representation only includes variable bindings, but more generally we can introduce a wide array of variable constraints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Truth criterion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52578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Determining if a formula is true at a particular point in a partially ordered plan is, in general, NP-hard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Intuition: there are exponentially many ways to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linearize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a partially ordered plan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Worst case: if there are N actions unordered with respect to each other, there are N!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linearizations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Ensuring soundness of truth criterion requires checking formula under all possible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linearizations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Use heuristic methods instead to make planning feasible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Check later to ensure no constraints are violated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Planning problem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58200" cy="5486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Find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sequence of actions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to achieve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goal state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when executed from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initial state </a:t>
            </a:r>
            <a:r>
              <a:rPr lang="en-US" sz="3200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given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set of possible primitive actions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initial state description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goal state description or predicate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compute plan as</a:t>
            </a:r>
            <a:r>
              <a:rPr lang="en-US" sz="3200" dirty="0">
                <a:ea typeface="ＭＳ Ｐゴシック" charset="0"/>
              </a:rPr>
              <a:t> sequence of action instances that, when executed in initial state, achieves the goal state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States usually specified as conjunction of conditions, e.g., </a:t>
            </a:r>
            <a:r>
              <a:rPr lang="en-US" sz="3200" i="1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(a) </a:t>
            </a:r>
            <a:r>
              <a:rPr lang="en-US" sz="3600" i="1" dirty="0">
                <a:ea typeface="ＭＳ Ｐゴシック" charset="0"/>
                <a:sym typeface="Symbol" charset="0"/>
              </a:rPr>
              <a:t></a:t>
            </a:r>
            <a:r>
              <a:rPr lang="en-US" sz="3600" i="1" dirty="0">
                <a:ea typeface="ＭＳ Ｐゴシック" charset="0"/>
              </a:rPr>
              <a:t> on(b, a)</a:t>
            </a:r>
            <a:endParaRPr lang="en-US" sz="3200" i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Truth criterion in HTN planners</a:t>
            </a:r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Heuristic: prove that there is one possible ordering of the actions that makes the formula true – but don’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t insert ordering links to enforce that order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Such a proof is efficient</a:t>
            </a:r>
          </a:p>
          <a:p>
            <a:pPr lvl="1"/>
            <a:r>
              <a:rPr lang="en-US" sz="2400" dirty="0">
                <a:ea typeface="ＭＳ Ｐゴシック" charset="0"/>
              </a:rPr>
              <a:t>Suppose you have an action A1 with a precondition P</a:t>
            </a:r>
          </a:p>
          <a:p>
            <a:pPr lvl="1"/>
            <a:r>
              <a:rPr lang="en-US" sz="2400" dirty="0">
                <a:ea typeface="ＭＳ Ｐゴシック" charset="0"/>
              </a:rPr>
              <a:t>Find an action A2 that achieves P (A2 could be initial world state)</a:t>
            </a:r>
          </a:p>
          <a:p>
            <a:pPr lvl="1"/>
            <a:r>
              <a:rPr lang="en-US" sz="2400" dirty="0">
                <a:ea typeface="ＭＳ Ｐゴシック" charset="0"/>
              </a:rPr>
              <a:t>Make sure there is no action necessarily between A2 and A1 that negates P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Applying this heuristic for all preconditions in the plan can result in infeasible plans</a:t>
            </a:r>
          </a:p>
        </p:txBody>
      </p:sp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Increasing expressivity</a:t>
            </a: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Conditional effects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Instead of having different operators for different conditions, use a single operator with conditional effects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Move (block1, from, to) and </a:t>
            </a:r>
            <a:r>
              <a:rPr lang="en-US" sz="2400" dirty="0" err="1">
                <a:ea typeface="ＭＳ Ｐゴシック" charset="0"/>
              </a:rPr>
              <a:t>MoveToTable</a:t>
            </a:r>
            <a:r>
              <a:rPr lang="en-US" sz="2400" dirty="0">
                <a:ea typeface="ＭＳ Ｐゴシック" charset="0"/>
              </a:rPr>
              <a:t> (block1, from) collapse into one Move (block1, from, to):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ea typeface="ＭＳ Ｐゴシック" charset="0"/>
              </a:rPr>
              <a:t>Op(ACTION: Move(block1, from, to),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PRECOND: On (block1, from) ^ Clear (block1) ^ Clear (to)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EFFECT: On (block1, to) ^ Clear (from) ^ ~On(block1, from) ^ ~Clear(to) when to&lt;&gt;Table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ea typeface="ＭＳ Ｐゴシック" charset="0"/>
              </a:rPr>
              <a:t>There</a:t>
            </a:r>
            <a:r>
              <a:rPr lang="ja-JP" altLang="en-US" sz="2200" dirty="0">
                <a:ea typeface="ＭＳ Ｐゴシック" charset="0"/>
              </a:rPr>
              <a:t>’</a:t>
            </a:r>
            <a:r>
              <a:rPr lang="en-US" altLang="ja-JP" sz="2200" dirty="0">
                <a:ea typeface="ＭＳ Ｐゴシック" charset="0"/>
              </a:rPr>
              <a:t>s a problem with this operator: can you spot what it is?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Negated and disjunctive goals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Universally quantified preconditions and effects</a:t>
            </a:r>
          </a:p>
        </p:txBody>
      </p:sp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Reasoning about resources</a:t>
            </a:r>
          </a:p>
        </p:txBody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Introduce numeric variables used as measures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These variables represent resource quantities, and change over the course of the plan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Certain actions may produce (increase the quantity of) resources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Other actions may consume (decrease the quantity of) resources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More generally, may want different resource types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Continuous vs. discrete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Sharable vs. </a:t>
            </a:r>
            <a:r>
              <a:rPr lang="en-US" sz="2800" dirty="0" err="1">
                <a:ea typeface="ＭＳ Ｐゴシック" charset="0"/>
              </a:rPr>
              <a:t>nonsharable</a:t>
            </a:r>
            <a:endParaRPr lang="en-US" sz="28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Reusable vs. consumable vs. self-replenishing </a:t>
            </a:r>
          </a:p>
        </p:txBody>
      </p:sp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Other real-world planning issues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Conditional planning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Partial observability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Information gathering actions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Execution monitoring and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replanning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Continuous planning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Multi-agent (cooperative or adversarial) planning</a:t>
            </a:r>
          </a:p>
        </p:txBody>
      </p:sp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4800" dirty="0">
                <a:ea typeface="ＭＳ Ｐゴシック" charset="0"/>
                <a:cs typeface="ＭＳ Ｐゴシック" charset="0"/>
              </a:rPr>
              <a:t>Planning summary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pPr marL="342900" indent="-342900"/>
            <a:r>
              <a:rPr lang="en-US" sz="2800" dirty="0">
                <a:ea typeface="ＭＳ Ｐゴシック" charset="0"/>
                <a:cs typeface="ＭＳ Ｐゴシック" charset="0"/>
              </a:rPr>
              <a:t>Planning representations</a:t>
            </a:r>
          </a:p>
          <a:p>
            <a:pPr marL="742950" lvl="1" indent="-285750"/>
            <a:r>
              <a:rPr lang="en-US" dirty="0">
                <a:ea typeface="ＭＳ Ｐゴシック" charset="0"/>
              </a:rPr>
              <a:t>Situation calculus</a:t>
            </a:r>
          </a:p>
          <a:p>
            <a:pPr marL="742950" lvl="1" indent="-285750"/>
            <a:r>
              <a:rPr lang="en-US" dirty="0">
                <a:ea typeface="ＭＳ Ｐゴシック" charset="0"/>
              </a:rPr>
              <a:t>STRIPS representation: Preconditions and effects</a:t>
            </a:r>
          </a:p>
          <a:p>
            <a:pPr marL="342900" indent="-342900"/>
            <a:r>
              <a:rPr lang="en-US" sz="2800" dirty="0">
                <a:ea typeface="ＭＳ Ｐゴシック" charset="0"/>
                <a:cs typeface="ＭＳ Ｐゴシック" charset="0"/>
              </a:rPr>
              <a:t>Planning approaches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742950" lvl="1" indent="-285750"/>
            <a:r>
              <a:rPr lang="en-US" dirty="0">
                <a:ea typeface="ＭＳ Ｐゴシック" charset="0"/>
              </a:rPr>
              <a:t>State-space search (STRIPS, forward chaining, ….)</a:t>
            </a:r>
          </a:p>
          <a:p>
            <a:pPr marL="742950" lvl="1" indent="-285750"/>
            <a:r>
              <a:rPr lang="en-US" dirty="0">
                <a:ea typeface="ＭＳ Ｐゴシック" charset="0"/>
              </a:rPr>
              <a:t>Plan-space search (partial-order planning, HTN, …)</a:t>
            </a:r>
          </a:p>
          <a:p>
            <a:pPr marL="742950" lvl="1" indent="-285750"/>
            <a:r>
              <a:rPr lang="en-US" dirty="0">
                <a:solidFill>
                  <a:schemeClr val="bg2"/>
                </a:solidFill>
                <a:ea typeface="ＭＳ Ｐゴシック" charset="0"/>
              </a:rPr>
              <a:t>Constraint-based search (</a:t>
            </a:r>
            <a:r>
              <a:rPr lang="en-US" dirty="0" err="1">
                <a:solidFill>
                  <a:schemeClr val="bg2"/>
                </a:solidFill>
                <a:ea typeface="ＭＳ Ｐゴシック" charset="0"/>
              </a:rPr>
              <a:t>GraphPlan</a:t>
            </a:r>
            <a:r>
              <a:rPr lang="en-US" dirty="0">
                <a:solidFill>
                  <a:schemeClr val="bg2"/>
                </a:solidFill>
                <a:ea typeface="ＭＳ Ｐゴシック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ea typeface="ＭＳ Ｐゴシック" charset="0"/>
              </a:rPr>
              <a:t>SATplan</a:t>
            </a:r>
            <a:r>
              <a:rPr lang="en-US" dirty="0">
                <a:solidFill>
                  <a:schemeClr val="bg2"/>
                </a:solidFill>
                <a:ea typeface="ＭＳ Ｐゴシック" charset="0"/>
              </a:rPr>
              <a:t>, …)</a:t>
            </a:r>
          </a:p>
          <a:p>
            <a:pPr marL="342900" indent="-342900"/>
            <a:r>
              <a:rPr lang="en-US" sz="2800" dirty="0">
                <a:ea typeface="ＭＳ Ｐゴシック" charset="0"/>
                <a:cs typeface="ＭＳ Ｐゴシック" charset="0"/>
              </a:rPr>
              <a:t>Search strategies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742950" lvl="1" indent="-285750"/>
            <a:r>
              <a:rPr lang="en-US" dirty="0">
                <a:ea typeface="ＭＳ Ｐゴシック" charset="0"/>
              </a:rPr>
              <a:t>Forward planning</a:t>
            </a:r>
          </a:p>
          <a:p>
            <a:pPr marL="742950" lvl="1" indent="-285750"/>
            <a:r>
              <a:rPr lang="en-US" dirty="0">
                <a:ea typeface="ＭＳ Ｐゴシック" charset="0"/>
              </a:rPr>
              <a:t>Goal regression </a:t>
            </a:r>
          </a:p>
          <a:p>
            <a:pPr marL="742950" lvl="1" indent="-285750"/>
            <a:r>
              <a:rPr lang="en-US" dirty="0">
                <a:ea typeface="ＭＳ Ｐゴシック" charset="0"/>
              </a:rPr>
              <a:t>Backward planning</a:t>
            </a:r>
          </a:p>
          <a:p>
            <a:pPr marL="742950" lvl="1" indent="-285750"/>
            <a:r>
              <a:rPr lang="en-US" dirty="0">
                <a:ea typeface="ＭＳ Ｐゴシック" charset="0"/>
              </a:rPr>
              <a:t>Least-commitment</a:t>
            </a:r>
          </a:p>
          <a:p>
            <a:pPr marL="742950" lvl="1" indent="-285750"/>
            <a:r>
              <a:rPr lang="en-US" dirty="0">
                <a:ea typeface="ＭＳ Ｐゴシック" charset="0"/>
              </a:rPr>
              <a:t>Nonlinear planning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Planning vs. problem solving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Planning and problem solving methods can often solve similar problems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Planning is more powerful and efficient because of the representations and methods used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States, goals, and actions are decomposed into sets of sentences (usually in first-order logic)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Search often proceeds through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plan space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rather than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state space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(though there are also state-space planners)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Sub-goals can be planned independently, reducing the complexity of the planning problem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Typical simplifying assumptions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Atomic time: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Each action is indivisible </a:t>
            </a:r>
          </a:p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No concurrent actions: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but actions need not be ordered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each other in the plan</a:t>
            </a:r>
          </a:p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Deterministic actions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action results completely determined —  no uncertainty in their effects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Agent is the </a:t>
            </a:r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sole cause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of change in the world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Agent is </a:t>
            </a:r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omniscient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with complete knowledge of the state of the world </a:t>
            </a:r>
          </a:p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Closed world assumption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everything known to be true in world included in state description and anything not listed is false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4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80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Custom 4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80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10868</TotalTime>
  <Words>6287</Words>
  <Application>Microsoft Macintosh PowerPoint</Application>
  <PresentationFormat>On-screen Show (4:3)</PresentationFormat>
  <Paragraphs>964</Paragraphs>
  <Slides>74</Slides>
  <Notes>61</Notes>
  <HiddenSlides>25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ＭＳ Ｐゴシック</vt:lpstr>
      <vt:lpstr>Calibri</vt:lpstr>
      <vt:lpstr>Courier New</vt:lpstr>
      <vt:lpstr>Symbol</vt:lpstr>
      <vt:lpstr>Times New Roman</vt:lpstr>
      <vt:lpstr>Wingdings</vt:lpstr>
      <vt:lpstr>Blank Presentation</vt:lpstr>
      <vt:lpstr>1_Blank Presentation</vt:lpstr>
      <vt:lpstr>Planning</vt:lpstr>
      <vt:lpstr>Overview</vt:lpstr>
      <vt:lpstr>Blocks World Planning</vt:lpstr>
      <vt:lpstr>Blocks world</vt:lpstr>
      <vt:lpstr>Typical BW planning problem</vt:lpstr>
      <vt:lpstr>Typical BW planning problem</vt:lpstr>
      <vt:lpstr>Planning problem</vt:lpstr>
      <vt:lpstr>Planning vs. problem solving</vt:lpstr>
      <vt:lpstr>Typical simplifying assumptions</vt:lpstr>
      <vt:lpstr>Blocks world</vt:lpstr>
      <vt:lpstr>PowerPoint Presentation</vt:lpstr>
      <vt:lpstr>Typical BW planning problem</vt:lpstr>
      <vt:lpstr>Another BW planning problem</vt:lpstr>
      <vt:lpstr>Yet Another BW planning problem</vt:lpstr>
      <vt:lpstr>Major approaches</vt:lpstr>
      <vt:lpstr>Planning as Search</vt:lpstr>
      <vt:lpstr>“Get a quart of milk, a bunch of bananas and a variable-speed cordless drill.”</vt:lpstr>
      <vt:lpstr>General Problem Solver</vt:lpstr>
      <vt:lpstr>Situation calculus planning</vt:lpstr>
      <vt:lpstr>Situation calculus</vt:lpstr>
      <vt:lpstr>Situation calculus II</vt:lpstr>
      <vt:lpstr>Situation calculus: Blocks world</vt:lpstr>
      <vt:lpstr>Situation calculus planning: Analysis</vt:lpstr>
      <vt:lpstr>Shakey the robot</vt:lpstr>
      <vt:lpstr>  Strips planning representation</vt:lpstr>
      <vt:lpstr>Operator/action representation</vt:lpstr>
      <vt:lpstr>Blocks world operators</vt:lpstr>
      <vt:lpstr>Blocks world operators (Prolog)</vt:lpstr>
      <vt:lpstr>STRIPS planning</vt:lpstr>
      <vt:lpstr>Typical BW planning problem</vt:lpstr>
      <vt:lpstr>Strips in Prolog</vt:lpstr>
      <vt:lpstr>Trace (Prolog)</vt:lpstr>
      <vt:lpstr>Another BW planning problem</vt:lpstr>
      <vt:lpstr>Yet Another BW planning problem</vt:lpstr>
      <vt:lpstr>Yet Another BW planning problem</vt:lpstr>
      <vt:lpstr>Goal interaction</vt:lpstr>
      <vt:lpstr>Sussman Anomaly</vt:lpstr>
      <vt:lpstr>Sussman Anomaly</vt:lpstr>
      <vt:lpstr>State-space planning</vt:lpstr>
      <vt:lpstr>Plan-space planning</vt:lpstr>
      <vt:lpstr>Partial-order planning</vt:lpstr>
      <vt:lpstr>Some example domains</vt:lpstr>
      <vt:lpstr>A simple graphical notation</vt:lpstr>
      <vt:lpstr>Partial Order Plan vs. Total Order Plan</vt:lpstr>
      <vt:lpstr>Least commitment</vt:lpstr>
      <vt:lpstr>Non-linear plan</vt:lpstr>
      <vt:lpstr>Non-linear plan</vt:lpstr>
      <vt:lpstr>The initial plan</vt:lpstr>
      <vt:lpstr>Trivial example</vt:lpstr>
      <vt:lpstr>Solution</vt:lpstr>
      <vt:lpstr>POP constraints and search heuristics</vt:lpstr>
      <vt:lpstr>Partial-order planning example</vt:lpstr>
      <vt:lpstr>PowerPoint Presentation</vt:lpstr>
      <vt:lpstr>Planning</vt:lpstr>
      <vt:lpstr>Planning</vt:lpstr>
      <vt:lpstr>Planning</vt:lpstr>
      <vt:lpstr>How to identify a dead end?</vt:lpstr>
      <vt:lpstr>Consider the threats</vt:lpstr>
      <vt:lpstr>Resolve a threat</vt:lpstr>
      <vt:lpstr>Go Home</vt:lpstr>
      <vt:lpstr>Planning</vt:lpstr>
      <vt:lpstr>Final Plan</vt:lpstr>
      <vt:lpstr>The final plan</vt:lpstr>
      <vt:lpstr>Real-world planning domains</vt:lpstr>
      <vt:lpstr>Hierarchical decomposition</vt:lpstr>
      <vt:lpstr>HTN planning: example</vt:lpstr>
      <vt:lpstr>HTN operator: Example</vt:lpstr>
      <vt:lpstr>HTN operator representation</vt:lpstr>
      <vt:lpstr>Truth criterion</vt:lpstr>
      <vt:lpstr>Truth criterion in HTN planners</vt:lpstr>
      <vt:lpstr>Increasing expressivity</vt:lpstr>
      <vt:lpstr>Reasoning about resources</vt:lpstr>
      <vt:lpstr>Other real-world planning issues</vt:lpstr>
      <vt:lpstr> Planning summary</vt:lpstr>
    </vt:vector>
  </TitlesOfParts>
  <Company>UMBC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</dc:title>
  <dc:creator>COGITO</dc:creator>
  <cp:lastModifiedBy>Tim Finin</cp:lastModifiedBy>
  <cp:revision>299</cp:revision>
  <cp:lastPrinted>2009-11-16T21:51:43Z</cp:lastPrinted>
  <dcterms:created xsi:type="dcterms:W3CDTF">2009-11-16T21:17:37Z</dcterms:created>
  <dcterms:modified xsi:type="dcterms:W3CDTF">2018-04-16T19:44:52Z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