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355" r:id="rId2"/>
    <p:sldId id="304" r:id="rId3"/>
    <p:sldId id="305" r:id="rId4"/>
    <p:sldId id="306" r:id="rId5"/>
    <p:sldId id="307" r:id="rId6"/>
    <p:sldId id="363" r:id="rId7"/>
    <p:sldId id="374" r:id="rId8"/>
    <p:sldId id="378" r:id="rId9"/>
    <p:sldId id="362" r:id="rId10"/>
    <p:sldId id="308" r:id="rId11"/>
    <p:sldId id="309" r:id="rId12"/>
    <p:sldId id="310" r:id="rId13"/>
    <p:sldId id="372" r:id="rId14"/>
    <p:sldId id="373" r:id="rId15"/>
    <p:sldId id="311" r:id="rId16"/>
    <p:sldId id="358" r:id="rId17"/>
    <p:sldId id="369" r:id="rId18"/>
    <p:sldId id="371" r:id="rId19"/>
    <p:sldId id="312" r:id="rId20"/>
    <p:sldId id="313" r:id="rId21"/>
    <p:sldId id="314" r:id="rId22"/>
    <p:sldId id="315" r:id="rId23"/>
    <p:sldId id="316" r:id="rId24"/>
    <p:sldId id="317" r:id="rId25"/>
    <p:sldId id="359" r:id="rId26"/>
    <p:sldId id="375" r:id="rId27"/>
    <p:sldId id="377" r:id="rId28"/>
    <p:sldId id="381" r:id="rId29"/>
    <p:sldId id="379" r:id="rId30"/>
    <p:sldId id="380" r:id="rId31"/>
    <p:sldId id="326" r:id="rId32"/>
    <p:sldId id="366" r:id="rId33"/>
    <p:sldId id="364" r:id="rId34"/>
    <p:sldId id="368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67" r:id="rId45"/>
    <p:sldId id="357" r:id="rId46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98"/>
    <p:restoredTop sz="77821" autoAdjust="0"/>
  </p:normalViewPr>
  <p:slideViewPr>
    <p:cSldViewPr showGuides="1">
      <p:cViewPr>
        <p:scale>
          <a:sx n="89" d="100"/>
          <a:sy n="89" d="100"/>
        </p:scale>
        <p:origin x="888" y="408"/>
      </p:cViewPr>
      <p:guideLst>
        <p:guide orient="horz" pos="240"/>
        <p:guide pos="15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ADFBF1-7EE7-5A4C-9C9D-3AEA4D6A8AD4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6767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06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8985665-4D4F-3148-9580-0D07CF568E9E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19EF-443F-0E47-9BED-385FE1E47B82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F8785BE-5086-9448-AAAA-734920DD174B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82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99DE7D-D7ED-F541-A5D1-C62F29C12BDC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E5BE25-A89A-7C4D-9985-692670342F1A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9E8586-3198-9342-A448-EBE92AD5B20B}" type="slidenum">
              <a:rPr lang="en-US" sz="1200">
                <a:latin typeface="Calibri"/>
              </a:rPr>
              <a:pPr/>
              <a:t>21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D68E02-5771-1346-8ABB-B0A0BA39691B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9123E8-B0FA-6947-9DB9-66B66FF3B8C1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0880DB9-CA44-5548-ADDB-6F4CC055DE5D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CEFF337-16E0-6D40-8BAF-D8F6C635D75D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274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973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4536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151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2BE043-4045-A947-9891-AEA590043EB7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14F610-E02F-D449-AABF-98DDDAAE7FF2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75088D0-C2DA-4B45-8643-8D3C2BD1B105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9B63A5-FF38-BB43-A685-E513B3476708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E8E20F-83E9-FE4A-9D87-3817F4E1E91A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F2D123-EE5C-9740-B2FD-B5D2A312758B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7E2CC9-ADC1-D24C-B9E5-37EF61F3D329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C09616-BEE4-0345-BE76-CB9747C6BCC8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6AFDAD-2018-0B47-AC2C-1AB7D8B21896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Like </a:t>
            </a:r>
            <a:r>
              <a:rPr lang="en-US" altLang="ja-JP">
                <a:ea typeface="ＭＳ Ｐゴシック" charset="0"/>
                <a:cs typeface="ＭＳ Ｐゴシック" charset="0"/>
              </a:rPr>
              <a:t> person(x)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854298-9BBB-7F41-ABAF-B860F19EA04C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CA8829-00B3-0F4B-9386-A96036A480B7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822F1B-999A-0E4B-BED2-0B76C88D072B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2A6379-DD14-6B47-9EDF-1765C4756C87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ED8825-C3E1-D24B-84E7-ACEFE4C7290A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DD8287-B55F-AB4A-8CDC-CF19832D723C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2EE9C1-014A-F44A-B53D-572E61F12460}" type="slidenum">
              <a:rPr lang="en-US" sz="1200">
                <a:latin typeface="Calibri"/>
              </a:rPr>
              <a:pPr/>
              <a:t>45</a:t>
            </a:fld>
            <a:endParaRPr lang="en-US" sz="1200" dirty="0">
              <a:latin typeface="Calibri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780355-6A20-D84C-BDF4-F9D968FA9A74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2C4D2C-93FE-9745-97BF-3B993C946D86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ED8C-FCC9-E74F-AEAE-54E51813C52A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587A3-96EA-9041-9078-F605426A37BD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33F503-41ED-0745-9A8E-8FED895C39B7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B856B-A7B3-BB49-91E7-9DDA869A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6602B-A723-1C4A-8B1C-A8454FEBD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0BA0-DDC1-674E-A17D-1C76B3E8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1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41CE-7E1B-9544-8A36-8E119479E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BA0F-1491-C94B-B2AE-BEC0BE2CD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1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84DF-E424-9740-A721-251D2B99D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B9C-6528-4542-BA22-4727C151A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B4EE-166F-7A4B-A691-DA253BC1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FAD0E-98C0-6944-BF1B-F1B317D7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21A75-31C3-8840-AAFB-40E9DDB45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DBE53-BF44-5B45-93F2-FD146EAC8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5E5ED-937F-CF48-BE9F-A2C5C468A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14DB9C81-C453-EA43-9B17-E946022AF1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_Morgan's_law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horalf_Skole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yntactic_sugar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hema.org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b_Ontology_Language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ema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8A8777-FAFC-6C49-ADE2-E17CDD81362A}" type="slidenum">
              <a:rPr lang="en-US" sz="1000">
                <a:latin typeface="Calibri"/>
              </a:rPr>
              <a:pPr/>
              <a:t>1</a:t>
            </a:fld>
            <a:endParaRPr lang="en-US" sz="1000" dirty="0">
              <a:latin typeface="Calibri"/>
            </a:endParaRPr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First-Order Logic: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BNF for FOL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S := &lt;Sentence&gt;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&lt;Sentence&gt; := &lt;AtomicSentence&gt; |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&lt;Sentence&gt; &lt;Connective&gt;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&lt;Quantifier&gt; &lt;Variable&gt;,...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"NOT"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"(" &lt;Sentence&gt; ")";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&lt;AtomicSentence&gt; := &lt;Predicate&gt;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          &lt;Term&gt; "=" &lt;Term&gt;;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&lt;Term&gt; := &lt;Function&gt;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&lt;Constant&gt;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&lt;Variable&gt;;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&lt;Connective&gt; := "AND" | "OR" | "IMPLIES" | "EQUIVALENT";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&lt;Quantifier&gt; := "EXISTS" | "FORALL"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&lt;Constant&gt; := "A" | "X1" | "John"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&lt;Variable&gt; := "a" | "x" | "s"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&lt;Predicate&gt; := "Before" | "HasColor" | "Raining" | ... 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&lt;Function&gt; := "Mother" | "LeftLegOf" | ... ;</a:t>
            </a: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</a:t>
            </a:r>
            <a:endParaRPr lang="en-US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quantification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x)P(x) means P holds for </a:t>
            </a:r>
            <a:r>
              <a:rPr lang="en-US" sz="3200" b="1" dirty="0">
                <a:ea typeface="ＭＳ Ｐゴシック" charset="0"/>
              </a:rPr>
              <a:t>all</a:t>
            </a:r>
            <a:r>
              <a:rPr lang="en-US" sz="3200" dirty="0">
                <a:ea typeface="ＭＳ Ｐゴシック" charset="0"/>
              </a:rPr>
              <a:t> values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dolphin(x)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mammal(x)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Existential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quantification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x)P(x) means P holds for </a:t>
            </a:r>
            <a:r>
              <a:rPr lang="en-US" sz="3200" b="1" dirty="0">
                <a:ea typeface="ＭＳ Ｐゴシック" charset="0"/>
              </a:rPr>
              <a:t>some</a:t>
            </a:r>
            <a:r>
              <a:rPr lang="en-US" sz="3200" dirty="0">
                <a:ea typeface="ＭＳ Ｐゴシック" charset="0"/>
              </a:rPr>
              <a:t> value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 mammal(x)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lays_eggs</a:t>
            </a:r>
            <a:r>
              <a:rPr lang="en-US" sz="3200" dirty="0">
                <a:ea typeface="ＭＳ Ｐゴシック" charset="0"/>
              </a:rPr>
              <a:t>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This lets us make a statement about some object without identifying it</a:t>
            </a:r>
          </a:p>
          <a:p>
            <a:pPr lvl="1">
              <a:lnSpc>
                <a:spcPct val="90000"/>
              </a:lnSpc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(1)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quantifiers often used with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implies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to form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rules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 </a:t>
            </a:r>
            <a:r>
              <a:rPr lang="en-US" sz="2800" dirty="0">
                <a:ea typeface="ＭＳ Ｐゴシック" charset="0"/>
              </a:rPr>
              <a:t>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All students are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quantification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rarely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used to make blanket statements about every individual in the world: 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 </a:t>
            </a:r>
            <a:r>
              <a:rPr lang="en-US" sz="2800" i="1" dirty="0">
                <a:ea typeface="ＭＳ Ｐゴシック" charset="0"/>
              </a:rPr>
              <a:t>smart(x) </a:t>
            </a:r>
            <a:r>
              <a:rPr lang="en-US" sz="2800" dirty="0">
                <a:ea typeface="ＭＳ Ｐゴシック" charset="0"/>
              </a:rPr>
              <a:t>means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Everything in the world is a student and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en-US" altLang="ja-JP" sz="3200" b="1" dirty="0"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 a list of properties about an individual: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</a:t>
            </a:r>
            <a:r>
              <a:rPr lang="en-US" sz="2800" i="1" dirty="0">
                <a:ea typeface="ＭＳ Ｐゴシック" charset="0"/>
              </a:rPr>
              <a:t> smart(x) </a:t>
            </a:r>
            <a:r>
              <a:rPr lang="en-US" sz="2800" dirty="0">
                <a:ea typeface="ＭＳ Ｐゴシック" charset="0"/>
              </a:rPr>
              <a:t>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in FOL as: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 </a:t>
            </a:r>
          </a:p>
          <a:p>
            <a:pPr marL="222250" indent="-222250"/>
            <a:r>
              <a:rPr lang="en-US" sz="3200" dirty="0">
                <a:ea typeface="ＭＳ Ｐゴシック" charset="0"/>
              </a:rPr>
              <a:t>What does this sentence mean?</a:t>
            </a:r>
          </a:p>
          <a:p>
            <a:pPr marL="563563" lvl="1" indent="-222250"/>
            <a:r>
              <a:rPr lang="en-US" sz="2800" dirty="0">
                <a:ea typeface="ＭＳ Ｐゴシック" charset="0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957641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en-US" altLang="ja-JP" sz="3200" b="1" dirty="0"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 a list of properties about an individual: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</a:t>
            </a:r>
            <a:r>
              <a:rPr lang="en-US" sz="2800" i="1" dirty="0">
                <a:ea typeface="ＭＳ Ｐゴシック" charset="0"/>
              </a:rPr>
              <a:t> smart(x) </a:t>
            </a:r>
            <a:r>
              <a:rPr lang="en-US" sz="2800" dirty="0">
                <a:ea typeface="ＭＳ Ｐゴシック" charset="0"/>
              </a:rPr>
              <a:t>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in FOL as: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 </a:t>
            </a:r>
          </a:p>
          <a:p>
            <a:pPr marL="222250" indent="-222250"/>
            <a:r>
              <a:rPr lang="en-US" sz="3200" dirty="0">
                <a:ea typeface="ＭＳ Ｐゴシック" charset="0"/>
              </a:rPr>
              <a:t>What does this sentence mean?</a:t>
            </a:r>
          </a:p>
          <a:p>
            <a:pPr lvl="1"/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 </a:t>
            </a:r>
            <a:r>
              <a:rPr lang="en-US" sz="24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Q = ~P v Q</a:t>
            </a:r>
          </a:p>
          <a:p>
            <a:pPr lvl="1"/>
            <a:r>
              <a:rPr lang="en-US" sz="2400" b="1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400" b="1" i="1" dirty="0">
                <a:solidFill>
                  <a:srgbClr val="FF0000"/>
                </a:solidFill>
                <a:ea typeface="ＭＳ Ｐゴシック" charset="0"/>
              </a:rPr>
              <a:t>x</a:t>
            </a:r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student(x)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smart(x) = </a:t>
            </a:r>
            <a:r>
              <a:rPr lang="en-US" sz="2800" b="1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b="1" i="1" dirty="0">
                <a:solidFill>
                  <a:srgbClr val="FF0000"/>
                </a:solidFill>
                <a:ea typeface="ＭＳ Ｐゴシック" charset="0"/>
              </a:rPr>
              <a:t>x</a:t>
            </a:r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~student(x) v smart(x)</a:t>
            </a:r>
          </a:p>
          <a:p>
            <a:pPr lvl="1"/>
            <a:r>
              <a:rPr lang="en-US" sz="2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There’s something that is not a student or is smart</a:t>
            </a:r>
          </a:p>
          <a:p>
            <a:pPr marL="341313" lvl="1" indent="0">
              <a:buNone/>
            </a:pPr>
            <a:endParaRPr lang="en-US" sz="26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877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200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FOL sentences have structure, like programs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particular, variables in a sentence have 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scope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For example, suppose we want to say </a:t>
            </a:r>
          </a:p>
          <a:p>
            <a:pPr lvl="1"/>
            <a:r>
              <a:rPr lang="en-US" altLang="ja-JP" sz="2800" dirty="0">
                <a:ea typeface="ＭＳ Ｐゴシック" charset="0"/>
              </a:rPr>
              <a:t>everyone who is alive loves someone</a:t>
            </a:r>
          </a:p>
          <a:p>
            <a:pPr lvl="1"/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alive(x)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 loves(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Here’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how we scope the variables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905000" y="4648200"/>
            <a:ext cx="5128327" cy="584776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(</a:t>
            </a:r>
            <a:r>
              <a:rPr lang="en-US" sz="3200" dirty="0">
                <a:latin typeface="Calibri"/>
                <a:sym typeface="Symbol" charset="0"/>
              </a:rPr>
              <a:t></a:t>
            </a:r>
            <a:r>
              <a:rPr lang="en-US" sz="3200" dirty="0">
                <a:latin typeface="Calibri"/>
              </a:rPr>
              <a:t>x) alive(x) </a:t>
            </a:r>
            <a:r>
              <a:rPr lang="en-US" sz="3200" dirty="0">
                <a:latin typeface="Calibri"/>
                <a:sym typeface="Symbol" charset="0"/>
              </a:rPr>
              <a:t> </a:t>
            </a:r>
            <a:r>
              <a:rPr lang="en-US" sz="3200" dirty="0">
                <a:latin typeface="Calibri"/>
              </a:rPr>
              <a:t>(</a:t>
            </a:r>
            <a:r>
              <a:rPr lang="en-US" sz="3200" dirty="0">
                <a:latin typeface="Calibri"/>
                <a:sym typeface="Symbol" charset="0"/>
              </a:rPr>
              <a:t></a:t>
            </a:r>
            <a:r>
              <a:rPr lang="en-US" sz="3200" dirty="0">
                <a:latin typeface="Calibri"/>
              </a:rPr>
              <a:t>y) loves(</a:t>
            </a:r>
            <a:r>
              <a:rPr lang="en-US" sz="3200" dirty="0" err="1">
                <a:latin typeface="Calibri"/>
              </a:rPr>
              <a:t>x,y</a:t>
            </a:r>
            <a:r>
              <a:rPr lang="en-US" sz="3200" dirty="0">
                <a:latin typeface="Calibri"/>
              </a:rPr>
              <a:t>)</a:t>
            </a: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4800600" y="5334000"/>
            <a:ext cx="2362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1981200" y="5562600"/>
            <a:ext cx="51816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1066800" y="5978525"/>
            <a:ext cx="5334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066800" y="6283325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1660525" y="5715000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Scope of x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676400" y="5978525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Scope of 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2578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Switching order of universal quantifiers </a:t>
            </a:r>
            <a:r>
              <a:rPr lang="en-US" sz="2800" b="1" i="1" dirty="0">
                <a:ea typeface="ＭＳ Ｐゴシック" charset="0"/>
                <a:cs typeface="ＭＳ Ｐゴシック" charset="0"/>
              </a:rPr>
              <a:t>does not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change the meaning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lvl="1"/>
            <a:r>
              <a:rPr lang="en-US" altLang="ja-JP" sz="2400" dirty="0">
                <a:ea typeface="ＭＳ Ｐゴシック" charset="0"/>
              </a:rPr>
              <a:t>Dogs hate cats (i.e., all dogs hate all cats)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You can switch order of existential quantifiers</a:t>
            </a: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en-US" altLang="ja-JP" sz="2400" dirty="0">
                <a:ea typeface="ＭＳ Ｐゴシック" charset="0"/>
              </a:rPr>
              <a:t>A cat killed a dog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Switching order of universal and existential quantifiers </a:t>
            </a:r>
            <a:r>
              <a:rPr lang="en-US" sz="2800" b="1" i="1" dirty="0">
                <a:ea typeface="ＭＳ Ｐゴシック" charset="0"/>
                <a:cs typeface="ＭＳ Ｐゴシック" charset="0"/>
              </a:rPr>
              <a:t>does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change meaning: </a:t>
            </a:r>
          </a:p>
          <a:p>
            <a:pPr lvl="1"/>
            <a:r>
              <a:rPr lang="en-US" sz="2400" dirty="0">
                <a:ea typeface="ＭＳ Ｐゴシック" charset="0"/>
              </a:rPr>
              <a:t>Everyone likes someone: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en-US" sz="2400" dirty="0">
                <a:ea typeface="ＭＳ Ｐゴシック" charset="0"/>
              </a:rPr>
              <a:t>Someone is liked by everyone: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6477000"/>
          </a:xfrm>
        </p:spPr>
        <p:txBody>
          <a:bodyPr/>
          <a:lstStyle/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verify1():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i="1" dirty="0">
                <a:ea typeface="ＭＳ Ｐゴシック" charset="0"/>
              </a:rPr>
              <a:t>Everyone likes someone: 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y) likes(</a:t>
            </a:r>
            <a:r>
              <a:rPr lang="en-US" sz="2800" i="1" dirty="0" err="1">
                <a:ea typeface="ＭＳ Ｐゴシック" charset="0"/>
              </a:rPr>
              <a:t>x,y</a:t>
            </a:r>
            <a:r>
              <a:rPr lang="en-US" sz="2800" i="1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p1 in people():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  <a:r>
              <a:rPr lang="en-US" sz="2800" dirty="0" err="1"/>
              <a:t>foundLike</a:t>
            </a:r>
            <a:r>
              <a:rPr lang="en-US" sz="2800" dirty="0"/>
              <a:t> = False</a:t>
            </a:r>
          </a:p>
          <a:p>
            <a:pPr marL="0" indent="0">
              <a:buNone/>
            </a:pPr>
            <a:r>
              <a:rPr lang="en-US" sz="2800" dirty="0"/>
              <a:t>        for p2 in people():</a:t>
            </a:r>
          </a:p>
          <a:p>
            <a:pPr marL="0" indent="0">
              <a:buNone/>
            </a:pPr>
            <a:r>
              <a:rPr lang="en-US" sz="2800" dirty="0"/>
              <a:t>            if likes(p1, p2):</a:t>
            </a:r>
          </a:p>
          <a:p>
            <a:pPr marL="0" indent="0">
              <a:buNone/>
            </a:pPr>
            <a:r>
              <a:rPr lang="en-US" sz="2800" dirty="0"/>
              <a:t>                 </a:t>
            </a:r>
            <a:r>
              <a:rPr lang="en-US" sz="2800" dirty="0" err="1"/>
              <a:t>foundLike</a:t>
            </a:r>
            <a:r>
              <a:rPr lang="en-US" sz="2800" dirty="0"/>
              <a:t> = True</a:t>
            </a:r>
          </a:p>
          <a:p>
            <a:pPr marL="0" indent="0">
              <a:buNone/>
            </a:pPr>
            <a:r>
              <a:rPr lang="en-US" sz="2800" dirty="0"/>
              <a:t>                 break</a:t>
            </a:r>
          </a:p>
          <a:p>
            <a:pPr marL="0" indent="0">
              <a:buNone/>
            </a:pPr>
            <a:r>
              <a:rPr lang="en-US" sz="2800" dirty="0"/>
              <a:t>         if not </a:t>
            </a:r>
            <a:r>
              <a:rPr lang="en-US" sz="2800" dirty="0" err="1"/>
              <a:t>FoundLike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             print(p1, ‘does not like anyone </a:t>
            </a:r>
            <a:r>
              <a:rPr lang="en-US" sz="2800" dirty="0">
                <a:sym typeface="Wingdings" pitchFamily="2" charset="2"/>
              </a:rPr>
              <a:t>’)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return False</a:t>
            </a:r>
          </a:p>
          <a:p>
            <a:pPr marL="0" indent="0">
              <a:buNone/>
            </a:pPr>
            <a:r>
              <a:rPr lang="en-US" sz="2800" dirty="0"/>
              <a:t>    return True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69044" cy="120032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/>
              </a:rPr>
              <a:t>Every person has at</a:t>
            </a:r>
          </a:p>
          <a:p>
            <a:r>
              <a:rPr lang="en-US" i="1" dirty="0">
                <a:latin typeface="Calibri"/>
              </a:rPr>
              <a:t>least one individual that</a:t>
            </a:r>
          </a:p>
          <a:p>
            <a:r>
              <a:rPr lang="en-US" i="1" dirty="0">
                <a:latin typeface="Calibri"/>
              </a:rPr>
              <a:t>they like.</a:t>
            </a:r>
          </a:p>
        </p:txBody>
      </p:sp>
    </p:spTree>
    <p:extLst>
      <p:ext uri="{BB962C8B-B14F-4D97-AF65-F5344CB8AC3E}">
        <p14:creationId xmlns:p14="http://schemas.microsoft.com/office/powerpoint/2010/main" val="3699372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8077200" cy="6477000"/>
          </a:xfrm>
        </p:spPr>
        <p:txBody>
          <a:bodyPr/>
          <a:lstStyle/>
          <a:p>
            <a:pPr marL="0" lvl="1" indent="0">
              <a:buNone/>
            </a:pPr>
            <a:endParaRPr lang="en-US" sz="10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verify2():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i="1" dirty="0">
                <a:ea typeface="ＭＳ Ｐゴシック" charset="0"/>
              </a:rPr>
              <a:t>Someone is liked by everyone: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y)(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likes(</a:t>
            </a:r>
            <a:r>
              <a:rPr lang="en-US" sz="2800" i="1" dirty="0" err="1">
                <a:ea typeface="ＭＳ Ｐゴシック" charset="0"/>
              </a:rPr>
              <a:t>x,y</a:t>
            </a:r>
            <a:r>
              <a:rPr lang="en-US" sz="2800" i="1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p2 in people():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  <a:r>
              <a:rPr lang="en-US" sz="2800" dirty="0" err="1"/>
              <a:t>foundHater</a:t>
            </a:r>
            <a:r>
              <a:rPr lang="en-US" sz="2800" dirty="0"/>
              <a:t> = False</a:t>
            </a:r>
          </a:p>
          <a:p>
            <a:pPr marL="0" indent="0">
              <a:buNone/>
            </a:pPr>
            <a:r>
              <a:rPr lang="en-US" sz="2800" dirty="0"/>
              <a:t>        for p1 in people():</a:t>
            </a:r>
          </a:p>
          <a:p>
            <a:pPr marL="0" indent="0">
              <a:buNone/>
            </a:pPr>
            <a:r>
              <a:rPr lang="en-US" sz="2800" dirty="0"/>
              <a:t>            if not likes(p1, p2):</a:t>
            </a:r>
          </a:p>
          <a:p>
            <a:pPr marL="0" indent="0">
              <a:buNone/>
            </a:pPr>
            <a:r>
              <a:rPr lang="en-US" sz="2800" dirty="0"/>
              <a:t>                </a:t>
            </a:r>
            <a:r>
              <a:rPr lang="en-US" sz="2800" dirty="0" err="1"/>
              <a:t>foundHater</a:t>
            </a:r>
            <a:r>
              <a:rPr lang="en-US" sz="2800" dirty="0"/>
              <a:t> = True</a:t>
            </a:r>
          </a:p>
          <a:p>
            <a:pPr marL="0" indent="0">
              <a:buNone/>
            </a:pPr>
            <a:r>
              <a:rPr lang="en-US" sz="2800" dirty="0"/>
              <a:t>                break</a:t>
            </a:r>
          </a:p>
          <a:p>
            <a:pPr marL="0" indent="0">
              <a:buNone/>
            </a:pPr>
            <a:r>
              <a:rPr lang="en-US" sz="2800" dirty="0"/>
              <a:t>         if not </a:t>
            </a:r>
            <a:r>
              <a:rPr lang="en-US" sz="2800" dirty="0" err="1"/>
              <a:t>foundHater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print(p2, ‘is liked by everyone </a:t>
            </a:r>
            <a:r>
              <a:rPr lang="en-US" sz="2800" dirty="0">
                <a:sym typeface="Wingdings" pitchFamily="2" charset="2"/>
              </a:rPr>
              <a:t>’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            return True</a:t>
            </a:r>
          </a:p>
          <a:p>
            <a:pPr marL="0" indent="0">
              <a:buNone/>
            </a:pPr>
            <a:r>
              <a:rPr lang="en-US" sz="2800" dirty="0"/>
              <a:t>    return False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92338" cy="12003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/>
              </a:rPr>
              <a:t>There is a person who is</a:t>
            </a:r>
          </a:p>
          <a:p>
            <a:r>
              <a:rPr lang="en-US" i="1" dirty="0">
                <a:latin typeface="Calibri"/>
              </a:rPr>
              <a:t>liked by every person in</a:t>
            </a:r>
            <a:br>
              <a:rPr lang="en-US" i="1" dirty="0">
                <a:latin typeface="Calibri"/>
              </a:rPr>
            </a:br>
            <a:r>
              <a:rPr lang="en-US" i="1" dirty="0">
                <a:latin typeface="Calibri"/>
              </a:rPr>
              <a:t>the universe.</a:t>
            </a:r>
          </a:p>
        </p:txBody>
      </p:sp>
    </p:spTree>
    <p:extLst>
      <p:ext uri="{BB962C8B-B14F-4D97-AF65-F5344CB8AC3E}">
        <p14:creationId xmlns:p14="http://schemas.microsoft.com/office/powerpoint/2010/main" val="3628977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Connections between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51816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We can relate sentences involving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using extensions to  </a:t>
            </a:r>
            <a:r>
              <a:rPr lang="en-US" sz="2800" b="1" dirty="0">
                <a:ea typeface="ＭＳ Ｐゴシック" charset="0"/>
                <a:cs typeface="ＭＳ Ｐゴシック" charset="0"/>
                <a:hlinkClick r:id="rId3"/>
              </a:rPr>
              <a:t>De Morgan’s laws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Examples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don’t like cats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No dog likes cats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Not all dogs dance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There is a dog that doesn’t dance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sleep </a:t>
            </a:r>
            <a:r>
              <a:rPr lang="en-US" sz="2600" dirty="0">
                <a:ea typeface="ＭＳ Ｐゴシック" charset="0"/>
                <a:cs typeface="Calibri"/>
              </a:rPr>
              <a:t>↔ There is no dog that doesn’t sleep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cs typeface="Calibri"/>
              </a:rPr>
              <a:t> There is a dog that talks ↔ Not all dogs can’t talk</a:t>
            </a:r>
            <a:endParaRPr lang="en-US" sz="26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First-order logic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3340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First-order logic (FOL) models the world in terms of 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Objects,</a:t>
            </a:r>
            <a:r>
              <a:rPr lang="en-US" sz="2400" dirty="0">
                <a:ea typeface="ＭＳ Ｐゴシック" charset="0"/>
              </a:rPr>
              <a:t> which are things with individual identities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Properties</a:t>
            </a:r>
            <a:r>
              <a:rPr lang="en-US" sz="2400" dirty="0">
                <a:ea typeface="ＭＳ Ｐゴシック" charset="0"/>
              </a:rPr>
              <a:t> of objects that distinguish them from others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Relations</a:t>
            </a:r>
            <a:r>
              <a:rPr lang="en-US" sz="2400" dirty="0">
                <a:ea typeface="ＭＳ Ｐゴシック" charset="0"/>
              </a:rPr>
              <a:t> that hold among sets of objects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Functions,</a:t>
            </a:r>
            <a:r>
              <a:rPr lang="en-US" sz="2400" dirty="0">
                <a:ea typeface="ＭＳ Ｐゴシック" charset="0"/>
              </a:rPr>
              <a:t> a subset of relations where there is only one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value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for any given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input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lvl="1"/>
            <a:r>
              <a:rPr lang="en-US" sz="2400" dirty="0">
                <a:ea typeface="ＭＳ Ｐゴシック" charset="0"/>
              </a:rPr>
              <a:t>Objects: Students, lectures, companies, cars ... </a:t>
            </a:r>
          </a:p>
          <a:p>
            <a:pPr lvl="1"/>
            <a:r>
              <a:rPr lang="en-US" sz="2400" dirty="0">
                <a:ea typeface="ＭＳ Ｐゴシック" charset="0"/>
              </a:rPr>
              <a:t>Relations: Brother-of, bigger-than, outside, part-of, has-color, occurs-after, owns, visits, precedes, ... 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Properties: blue, oval, even, large, ... </a:t>
            </a:r>
          </a:p>
          <a:p>
            <a:pPr lvl="1"/>
            <a:r>
              <a:rPr lang="en-US" sz="2400" dirty="0">
                <a:ea typeface="ＭＳ Ｐゴシック" charset="0"/>
              </a:rPr>
              <a:t>Functions: father-of, best-friend, second-half, more-than ...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Quantified inference rules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instantiation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x P(x)  P(A)    </a:t>
            </a:r>
            <a:r>
              <a:rPr lang="en-US" sz="2800" i="1" dirty="0">
                <a:ea typeface="ＭＳ Ｐゴシック" charset="0"/>
                <a:sym typeface="Symbol" charset="0"/>
              </a:rPr>
              <a:t># where A is some constant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Universal generalization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P(A)  P(B) …  x P(x) </a:t>
            </a:r>
            <a:r>
              <a:rPr lang="en-US" sz="2800" i="1" dirty="0">
                <a:ea typeface="ＭＳ Ｐゴシック" charset="0"/>
                <a:sym typeface="Symbol" charset="0"/>
              </a:rPr>
              <a:t># if AB… enumerate all </a:t>
            </a:r>
            <a:br>
              <a:rPr lang="en-US" sz="2800" i="1" dirty="0">
                <a:ea typeface="ＭＳ Ｐゴシック" charset="0"/>
                <a:sym typeface="Symbol" charset="0"/>
              </a:rPr>
            </a:br>
            <a:r>
              <a:rPr lang="en-US" sz="2800" i="1" dirty="0">
                <a:ea typeface="ＭＳ Ｐゴシック" charset="0"/>
                <a:sym typeface="Symbol" charset="0"/>
              </a:rPr>
              <a:t>                                            #   individuals </a:t>
            </a:r>
            <a:endParaRPr lang="en-US" sz="2800" dirty="0">
              <a:ea typeface="ＭＳ Ｐゴシック" charset="0"/>
              <a:sym typeface="Symbol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Existential instantiation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x P(x) P(F)</a:t>
            </a:r>
            <a:endParaRPr lang="en-US" sz="2800" b="1" dirty="0">
              <a:solidFill>
                <a:schemeClr val="accent2"/>
              </a:solidFill>
              <a:ea typeface="ＭＳ Ｐゴシック" charset="0"/>
              <a:sym typeface="Symbol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Existential generalization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P(A)  x P(x)</a:t>
            </a:r>
          </a:p>
        </p:txBody>
      </p:sp>
      <p:sp>
        <p:nvSpPr>
          <p:cNvPr id="43011" name="TextBox 4"/>
          <p:cNvSpPr txBox="1">
            <a:spLocks noChangeArrowheads="1"/>
          </p:cNvSpPr>
          <p:nvPr/>
        </p:nvSpPr>
        <p:spPr bwMode="auto">
          <a:xfrm>
            <a:off x="5287963" y="4343400"/>
            <a:ext cx="36274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Symbol" charset="0"/>
              <a:buChar char="¬"/>
            </a:pPr>
            <a:r>
              <a:rPr lang="en-US" b="1" dirty="0">
                <a:solidFill>
                  <a:schemeClr val="accent2"/>
                </a:solidFill>
                <a:latin typeface="Calibri"/>
                <a:sym typeface="Symbol" charset="0"/>
              </a:rPr>
              <a:t>Skolem* constant F</a:t>
            </a:r>
          </a:p>
          <a:p>
            <a:r>
              <a:rPr 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    F must be a </a:t>
            </a:r>
            <a:r>
              <a:rPr lang="ja-JP" alt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“</a:t>
            </a: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new</a:t>
            </a:r>
            <a:r>
              <a:rPr lang="ja-JP" alt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”</a:t>
            </a: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constant not   </a:t>
            </a:r>
            <a:b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</a:b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   appearing in the KB</a:t>
            </a:r>
            <a:endParaRPr lang="en-US" sz="1800" i="1" dirty="0">
              <a:latin typeface="Calibri"/>
            </a:endParaRPr>
          </a:p>
        </p:txBody>
      </p:sp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5715000" y="6248400"/>
            <a:ext cx="3059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* After </a:t>
            </a:r>
            <a:r>
              <a:rPr lang="en-US" dirty="0">
                <a:latin typeface="Calibri"/>
                <a:hlinkClick r:id="rId3"/>
              </a:rPr>
              <a:t>Thoralf Skolem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Universal instantiation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universal elimination)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If (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x) P(x) is true, then P(C) is true, where C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constant in the domain of x, e.g.: 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eats(John, x)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  </a:t>
            </a:r>
            <a:r>
              <a:rPr lang="en-US" sz="3200" dirty="0">
                <a:ea typeface="ＭＳ Ｐゴシック" charset="0"/>
              </a:rPr>
              <a:t>eats(John, Cheese18)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Note that function applied to ground terms is also a constant</a:t>
            </a:r>
          </a:p>
          <a:p>
            <a:pPr marL="571500" lvl="2" indent="-225425">
              <a:buFontTx/>
              <a:buNone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eats(John, x)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  </a:t>
            </a:r>
            <a:r>
              <a:rPr lang="en-US" sz="3200" dirty="0">
                <a:ea typeface="ＭＳ Ｐゴシック" charset="0"/>
              </a:rPr>
              <a:t>eats(John, contents(Box42))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Existential instantiation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existential elimination)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From (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x) P(x) infer P(c), e.g.:</a:t>
            </a:r>
          </a:p>
          <a:p>
            <a:pPr lvl="1"/>
            <a:r>
              <a:rPr lang="en-US" sz="2800" dirty="0">
                <a:ea typeface="ＭＳ Ｐゴシック" charset="0"/>
              </a:rPr>
              <a:t> 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eats(</a:t>
            </a:r>
            <a:r>
              <a:rPr lang="en-US" sz="2800" dirty="0" err="1">
                <a:ea typeface="ＭＳ Ｐゴシック" charset="0"/>
              </a:rPr>
              <a:t>Mikey</a:t>
            </a:r>
            <a:r>
              <a:rPr lang="en-US" sz="2800" dirty="0">
                <a:ea typeface="ＭＳ Ｐゴシック" charset="0"/>
              </a:rPr>
              <a:t>, 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eats(</a:t>
            </a:r>
            <a:r>
              <a:rPr lang="en-US" sz="2800" dirty="0" err="1">
                <a:ea typeface="ＭＳ Ｐゴシック" charset="0"/>
              </a:rPr>
              <a:t>Mikey</a:t>
            </a:r>
            <a:r>
              <a:rPr lang="en-US" sz="2800" dirty="0">
                <a:ea typeface="ＭＳ Ｐゴシック" charset="0"/>
              </a:rPr>
              <a:t>, Stuff345)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variable is replaced by 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brand-new constant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not occurring in this or any sentence in the KB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Also known as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skolemization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; constant is a </a:t>
            </a:r>
            <a:r>
              <a:rPr lang="en-US" sz="2800" b="1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skolem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constant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We don’t want to accidentally draw other inferences about it by introducing the constant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Can use this to reason about unknown objects, rather than constantly manipulating existential quantifiers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Existential generalization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existential introduction)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If P(c) is true, then (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x) P(x) is inferred, e.g.: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Eats(Mickey, Cheese18)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 eats(Mickey, x)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All instances of the given constant symbol are replaced by the new variable symbol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Note that the variable symbol cannot already exist anywhere in the expression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4196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Every gardener likes the sun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gardener(x)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likes(</a:t>
            </a:r>
            <a:r>
              <a:rPr lang="en-US" sz="2800" dirty="0" err="1">
                <a:ea typeface="ＭＳ Ｐゴシック" charset="0"/>
              </a:rPr>
              <a:t>x,Sun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234950" indent="-234950">
              <a:buFontTx/>
              <a:buNone/>
            </a:pPr>
            <a:endParaRPr lang="en-US" sz="500" b="1" dirty="0">
              <a:ea typeface="ＭＳ Ｐゴシック" charset="0"/>
              <a:cs typeface="ＭＳ Ｐゴシック" charset="0"/>
            </a:endParaRPr>
          </a:p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All purple mushrooms are poisonous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(mushroom(x)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poisonous(x)</a:t>
            </a:r>
          </a:p>
          <a:p>
            <a:pPr marL="581025" lvl="2" indent="-234950">
              <a:buFontTx/>
              <a:buNone/>
            </a:pPr>
            <a:endParaRPr lang="en-US" sz="5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No purple mushroom is poisonous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(two ways)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</a:t>
            </a:r>
            <a:r>
              <a:rPr lang="en-US" sz="2800" dirty="0">
                <a:ea typeface="ＭＳ Ｐゴシック" charset="0"/>
              </a:rPr>
              <a:t>x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poisonous(x) 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 (mushroom(x)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poisonous(x) 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791200"/>
          </a:xfrm>
        </p:spPr>
        <p:txBody>
          <a:bodyPr/>
          <a:lstStyle/>
          <a:p>
            <a:pPr marL="346075" lvl="1" indent="0">
              <a:lnSpc>
                <a:spcPct val="90000"/>
              </a:lnSpc>
              <a:buFontTx/>
              <a:buNone/>
            </a:pPr>
            <a:endParaRPr lang="en-US" sz="9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There are (at least) two purple mushrooms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(x=y)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endParaRPr lang="en-US" sz="2800" b="1" dirty="0">
              <a:ea typeface="ＭＳ Ｐゴシック" charset="0"/>
              <a:cs typeface="ＭＳ Ｐゴシック" charset="0"/>
            </a:endParaRPr>
          </a:p>
          <a:p>
            <a:pPr marL="4762" indent="0">
              <a:lnSpc>
                <a:spcPct val="90000"/>
              </a:lnSpc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There are exactly two purple mushrooms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(x=y)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br>
              <a:rPr lang="en-US" sz="2800" dirty="0">
                <a:ea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z (mushroom(z)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purple(z))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((x=z)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(y=z)) 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endParaRPr lang="en-US" sz="9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Obama is not short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short</a:t>
            </a:r>
            <a:r>
              <a:rPr lang="en-US" sz="2800" dirty="0">
                <a:ea typeface="ＭＳ Ｐゴシック" charset="0"/>
              </a:rPr>
              <a:t>(Obama)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7912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What do these mean?</a:t>
            </a:r>
          </a:p>
          <a:p>
            <a:pPr marL="234950" indent="-234950">
              <a:buFontTx/>
              <a:buNone/>
            </a:pPr>
            <a:endParaRPr lang="en-US" sz="3000" b="1" dirty="0">
              <a:ea typeface="ＭＳ Ｐゴシック" charset="0"/>
              <a:cs typeface="ＭＳ Ｐゴシック" charset="0"/>
            </a:endParaRP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pPr marL="581025" lvl="2" indent="-234950"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can-fool(x, t)</a:t>
            </a:r>
          </a:p>
        </p:txBody>
      </p:sp>
    </p:spTree>
    <p:extLst>
      <p:ext uri="{BB962C8B-B14F-4D97-AF65-F5344CB8AC3E}">
        <p14:creationId xmlns:p14="http://schemas.microsoft.com/office/powerpoint/2010/main" val="1227206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What do these mean?</a:t>
            </a:r>
          </a:p>
          <a:p>
            <a:pPr marL="576263" lvl="1" indent="-23495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Both English statements are ambiguous</a:t>
            </a: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is a nonempty group of people so easily fooled that you can fool that group every time*</a:t>
            </a:r>
            <a:endParaRPr lang="en-US" sz="2800" dirty="0">
              <a:ea typeface="ＭＳ Ｐゴシック" charset="0"/>
            </a:endParaRP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For any given time, there is a non-empty group at that time that you can fool</a:t>
            </a:r>
            <a:endParaRPr lang="en-US" sz="2800" dirty="0">
              <a:ea typeface="ＭＳ Ｐゴシック" charset="0"/>
            </a:endParaRP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are one or more times when it’s possible to fool everyone*</a:t>
            </a:r>
            <a:endParaRPr lang="en-US" sz="2800" dirty="0">
              <a:ea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Everybody can be fooled at some point in time</a:t>
            </a: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1231212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05F2-5F97-FE42-8884-0F600DB1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terms we will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C18B4-4F77-2B40-8BF9-49C16F85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sz="3200" b="1" dirty="0"/>
              <a:t>person(x):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x is a person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b="1" dirty="0"/>
              <a:t>time(t):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t is a point in time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 err="1"/>
              <a:t>canFool</a:t>
            </a:r>
            <a:r>
              <a:rPr lang="en-US" sz="3200" b="1" dirty="0"/>
              <a:t>(x, t):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x can be fooled at time 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969AB-3D70-3143-BF71-B2BDDDDFB9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00BA0F-1491-C94B-B2AE-BEC0BE2CD5B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2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is a nonempty group of people so easily fooled that you can fool that group every time*</a:t>
            </a:r>
          </a:p>
          <a:p>
            <a:pPr marL="581025" lvl="2" indent="-234950">
              <a:buFontTx/>
              <a:buNone/>
            </a:pPr>
            <a:r>
              <a:rPr lang="en-US" sz="2800" dirty="0"/>
              <a:t>≡</a:t>
            </a:r>
            <a:r>
              <a:rPr lang="en-US" sz="2800" dirty="0">
                <a:ea typeface="ＭＳ Ｐゴシック" charset="0"/>
                <a:sym typeface="Symbol" charset="0"/>
              </a:rPr>
              <a:t> There’s a person that you can fool every time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t 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For any given time, there is a non-empty group at that time that you can fool</a:t>
            </a:r>
          </a:p>
          <a:p>
            <a:pPr marL="581025" lvl="2" indent="-234950">
              <a:buNone/>
            </a:pPr>
            <a:r>
              <a:rPr lang="en-US" sz="2800" dirty="0"/>
              <a:t>≡</a:t>
            </a:r>
            <a:r>
              <a:rPr lang="en-US" sz="2800" dirty="0">
                <a:ea typeface="ＭＳ Ｐゴシック" charset="0"/>
                <a:sym typeface="Symbol" charset="0"/>
              </a:rPr>
              <a:t> For every time, there is a person at that time that you can fool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t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None/>
            </a:pPr>
            <a:endParaRPr lang="en-US" sz="2800" dirty="0">
              <a:ea typeface="ＭＳ Ｐゴシック" charset="0"/>
              <a:sym typeface="Symbol" charset="0"/>
            </a:endParaRPr>
          </a:p>
          <a:p>
            <a:pPr marL="581025" lvl="2" indent="-234950">
              <a:buNone/>
            </a:pP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3884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User provides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Constant symbols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representing individuals in the world</a:t>
            </a:r>
          </a:p>
          <a:p>
            <a:pPr lvl="1">
              <a:spcBef>
                <a:spcPct val="0"/>
              </a:spcBef>
            </a:pPr>
            <a:r>
              <a:rPr lang="en-US" sz="2800" dirty="0" err="1">
                <a:ea typeface="ＭＳ Ｐゴシック" charset="0"/>
              </a:rPr>
              <a:t>BarackObama</a:t>
            </a:r>
            <a:r>
              <a:rPr lang="en-US" sz="2800" dirty="0">
                <a:ea typeface="ＭＳ Ｐゴシック" charset="0"/>
              </a:rPr>
              <a:t>, 3, Green</a:t>
            </a:r>
            <a:endParaRPr lang="en-US" sz="2400" dirty="0">
              <a:ea typeface="ＭＳ Ｐゴシック" charset="0"/>
            </a:endParaRP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Function symbols,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map individuals to individuals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father_of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SashaObama</a:t>
            </a:r>
            <a:r>
              <a:rPr lang="en-US" sz="2800" dirty="0">
                <a:ea typeface="ＭＳ Ｐゴシック" charset="0"/>
              </a:rPr>
              <a:t>) = </a:t>
            </a:r>
            <a:r>
              <a:rPr lang="en-US" sz="2800" dirty="0" err="1">
                <a:ea typeface="ＭＳ Ｐゴシック" charset="0"/>
              </a:rPr>
              <a:t>BarackObama</a:t>
            </a:r>
            <a:endParaRPr lang="en-US" sz="2800" dirty="0">
              <a:ea typeface="ＭＳ Ｐゴシック" charset="0"/>
            </a:endParaRPr>
          </a:p>
          <a:p>
            <a:pPr lvl="1"/>
            <a:r>
              <a:rPr lang="en-US" sz="2800" dirty="0" err="1">
                <a:ea typeface="ＭＳ Ｐゴシック" charset="0"/>
              </a:rPr>
              <a:t>color_of</a:t>
            </a:r>
            <a:r>
              <a:rPr lang="en-US" sz="2800" dirty="0">
                <a:ea typeface="ＭＳ Ｐゴシック" charset="0"/>
              </a:rPr>
              <a:t>(Sky) = Blue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Predicate symbols,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map individuals to truth values</a:t>
            </a:r>
          </a:p>
          <a:p>
            <a:pPr lvl="1"/>
            <a:r>
              <a:rPr lang="en-US" sz="2800" dirty="0">
                <a:ea typeface="ＭＳ Ｐゴシック" charset="0"/>
              </a:rPr>
              <a:t>greater(5,3)</a:t>
            </a:r>
          </a:p>
          <a:p>
            <a:pPr lvl="1"/>
            <a:r>
              <a:rPr lang="en-US" sz="2800" dirty="0">
                <a:ea typeface="ＭＳ Ｐゴシック" charset="0"/>
              </a:rPr>
              <a:t>green(Grass) </a:t>
            </a:r>
          </a:p>
          <a:p>
            <a:pPr lvl="1"/>
            <a:r>
              <a:rPr lang="en-US" sz="2800" dirty="0">
                <a:ea typeface="ＭＳ Ｐゴシック" charset="0"/>
              </a:rPr>
              <a:t>color(Grass, Green)</a:t>
            </a:r>
            <a:r>
              <a:rPr lang="en-US" sz="24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are one or more times when it’s possible to fool everyone*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t 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time(t)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person(x)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Everybody can be fooled at some point in time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t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2583767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4" y="33338"/>
            <a:ext cx="150177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14462"/>
            <a:ext cx="8153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Design a knowledge base using FOL that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242888" indent="-227013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Has facts of immediate family relations, e.g., spouses, parents, etc.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Defines of more complex relations (ancestors, relatives)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Detect conflicts, e.g., you are your own parent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Infers relations, e.g., grandparent from parent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Answers queries about relationships between people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do we approach this?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an initial ontology of types,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e.g., person, man, woman, male, female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Extend ontology by defining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 spouse, </a:t>
            </a:r>
            <a:r>
              <a:rPr lang="en-US" sz="2800" dirty="0" err="1">
                <a:ea typeface="ＭＳ Ｐゴシック" charset="0"/>
              </a:rPr>
              <a:t>has_child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has_parent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constraints to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~ X = Y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person(X), person(Y)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FOL sentences for inference, e.g.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</a:t>
            </a:r>
            <a:r>
              <a:rPr lang="en-US" sz="2800" dirty="0">
                <a:ea typeface="ＭＳ Ｐゴシック" charset="0"/>
                <a:sym typeface="Wingdings" charset="0"/>
              </a:rPr>
              <a:t> spouse(Y,X)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man(X) </a:t>
            </a:r>
            <a:r>
              <a:rPr lang="en-US" sz="2800" dirty="0">
                <a:ea typeface="ＭＳ Ｐゴシック" charset="0"/>
                <a:sym typeface="Wingdings" charset="0"/>
              </a:rPr>
              <a:t> person(X) </a:t>
            </a:r>
            <a:r>
              <a:rPr lang="en-US" sz="2800" dirty="0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∧</a:t>
            </a:r>
            <a:r>
              <a:rPr lang="en-US" sz="2800" dirty="0">
                <a:latin typeface="Calibri" panose="020F0502020204030204" pitchFamily="34" charset="0"/>
                <a:ea typeface="ＭＳ ゴシック" charset="0"/>
                <a:cs typeface="Calibri" panose="020F0502020204030204" pitchFamily="34" charset="0"/>
                <a:sym typeface="Wingdings" charset="0"/>
              </a:rPr>
              <a:t>male</a:t>
            </a:r>
            <a:r>
              <a:rPr lang="en-US" sz="2800" dirty="0">
                <a:ea typeface="ＭＳ ゴシック" charset="0"/>
                <a:cs typeface="ＭＳ ゴシック" charset="0"/>
                <a:sym typeface="Wingdings" charset="0"/>
              </a:rPr>
              <a:t>(X)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Example: A simple genealogy KB by FOL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820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Predicates: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parent(x, y), child(x, y), father(x, y), daughter(x, y), etc.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 y), husband(x, y), wife(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ancestor(x, y), descendant(x, 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male(x), female(y)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relative(x, y)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Facts: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husband(Joe, Mary), son(Fred, Joe)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spouse(John, Nancy), male(John), son(Mark, Nancy)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father(Jack, Nancy), daughter(Linda, Jack)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daughter(Liz, Linda)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etc.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Example Axioms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486400"/>
          </a:xfrm>
        </p:spPr>
        <p:txBody>
          <a:bodyPr/>
          <a:lstStyle/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child (y, x)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father(x,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</a:t>
            </a:r>
            <a:r>
              <a:rPr lang="en-US" sz="2200" i="1" dirty="0">
                <a:ea typeface="ＭＳ Ｐゴシック" charset="0"/>
              </a:rPr>
              <a:t>;similar for mother(x,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daughter(x,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child(x,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female(x) </a:t>
            </a:r>
            <a:r>
              <a:rPr lang="en-US" sz="2200" i="1" dirty="0">
                <a:ea typeface="ＭＳ Ｐゴシック" charset="0"/>
              </a:rPr>
              <a:t>;similar for son(x,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husband(x,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</a:t>
            </a:r>
            <a:r>
              <a:rPr lang="en-US" sz="2200" i="1" dirty="0">
                <a:ea typeface="ＭＳ Ｐゴシック" charset="0"/>
              </a:rPr>
              <a:t>;similar for wife(x,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spouse(y, x)  </a:t>
            </a:r>
            <a:r>
              <a:rPr lang="en-US" sz="2200" i="1" dirty="0">
                <a:ea typeface="ＭＳ Ｐゴシック" charset="0"/>
              </a:rPr>
              <a:t>;spouse relation is symmetric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parent(x, z)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descendant(x,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ancestor(y, x)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ancestor(z,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;related by marriage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relative(z,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relative(z,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</a:t>
            </a:r>
            <a:r>
              <a:rPr lang="en-US" sz="2200" i="1" dirty="0">
                <a:ea typeface="ＭＳ Ｐゴシック" charset="0"/>
              </a:rPr>
              <a:t>;transitive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relative(x,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relative(y, x) </a:t>
            </a:r>
            <a:r>
              <a:rPr lang="en-US" sz="2200" b="1" dirty="0">
                <a:ea typeface="ＭＳ Ｐゴシック" charset="0"/>
              </a:rPr>
              <a:t> </a:t>
            </a:r>
            <a:r>
              <a:rPr lang="en-US" sz="2200" i="1" dirty="0">
                <a:ea typeface="ＭＳ Ｐゴシック" charset="0"/>
              </a:rPr>
              <a:t> ;symmetric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 for Set Theory in FOL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1. The only sets are the empty set and those made by adjoining something to a set: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s set(s) &lt;=&gt; (s=</a:t>
            </a:r>
            <a:r>
              <a:rPr lang="en-US" sz="1600" dirty="0" err="1">
                <a:ea typeface="ＭＳ Ｐゴシック" charset="0"/>
              </a:rPr>
              <a:t>EmptySet</a:t>
            </a:r>
            <a:r>
              <a:rPr lang="en-US" sz="1600" dirty="0">
                <a:ea typeface="ＭＳ Ｐゴシック" charset="0"/>
              </a:rPr>
              <a:t>) v (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 Set(r) ^ s=Adjoin(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2. The empty set has no elements adjoined to it: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</a:rPr>
              <a:t>~ 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Adjoin(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)=</a:t>
            </a:r>
            <a:r>
              <a:rPr lang="en-US" sz="1600" dirty="0" err="1">
                <a:ea typeface="ＭＳ Ｐゴシック" charset="0"/>
              </a:rPr>
              <a:t>EmptySet</a:t>
            </a:r>
            <a:endParaRPr lang="en-US" sz="1600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3. Adjoining an element already in the set has no effect: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&lt;=&gt; s=Adjoin(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4. The only members of a set are the elements that were adjoined into it: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&lt;=&gt;  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y,r</a:t>
            </a:r>
            <a:r>
              <a:rPr lang="en-US" sz="1600" dirty="0">
                <a:ea typeface="ＭＳ Ｐゴシック" charset="0"/>
              </a:rPr>
              <a:t> (s=Adjoin(</a:t>
            </a:r>
            <a:r>
              <a:rPr lang="en-US" sz="1600" dirty="0" err="1">
                <a:ea typeface="ＭＳ Ｐゴシック" charset="0"/>
              </a:rPr>
              <a:t>y,r</a:t>
            </a:r>
            <a:r>
              <a:rPr lang="en-US" sz="1600" dirty="0">
                <a:ea typeface="ＭＳ Ｐゴシック" charset="0"/>
              </a:rPr>
              <a:t>) ^ (x=y </a:t>
            </a:r>
            <a:r>
              <a:rPr lang="en-US" sz="1600" dirty="0">
                <a:ea typeface="ＭＳ Ｐゴシック" charset="0"/>
                <a:sym typeface="Symbol" charset="0"/>
              </a:rPr>
              <a:t>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)))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5. A set is a subset of another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all of the 1st set</a:t>
            </a:r>
            <a:r>
              <a:rPr lang="ja-JP" altLang="en-US" sz="1800" dirty="0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1800" dirty="0">
                <a:ea typeface="ＭＳ Ｐゴシック" charset="0"/>
                <a:cs typeface="ＭＳ Ｐゴシック" charset="0"/>
              </a:rPr>
              <a:t>s members are members of the 2</a:t>
            </a:r>
            <a:r>
              <a:rPr lang="en-US" altLang="ja-JP" sz="1800" baseline="30000" dirty="0">
                <a:ea typeface="ＭＳ Ｐゴシック" charset="0"/>
                <a:cs typeface="ＭＳ Ｐゴシック" charset="0"/>
              </a:rPr>
              <a:t>nd</a:t>
            </a:r>
            <a:r>
              <a:rPr lang="en-US" altLang="ja-JP" sz="1800" dirty="0"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 Subset(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 &lt;=&gt; (</a:t>
            </a: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x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=&gt; Member(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6. Two sets are equal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each is a subset of the other: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 (s=r) &lt;=&gt; (subset(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 ^ subset(</a:t>
            </a:r>
            <a:r>
              <a:rPr lang="en-US" sz="1600" dirty="0" err="1">
                <a:ea typeface="ＭＳ Ｐゴシック" charset="0"/>
              </a:rPr>
              <a:t>r,s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7. Intersection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x,s1,s2 member(</a:t>
            </a:r>
            <a:r>
              <a:rPr lang="en-US" sz="1600" dirty="0" err="1">
                <a:ea typeface="ＭＳ Ｐゴシック" charset="0"/>
              </a:rPr>
              <a:t>X,intersection</a:t>
            </a:r>
            <a:r>
              <a:rPr lang="en-US" sz="1600" dirty="0">
                <a:ea typeface="ＭＳ Ｐゴシック" charset="0"/>
              </a:rPr>
              <a:t>(S1,S2)) &lt;=&gt; member(X,s1) ^ member(X,s2)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8. Union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>
                <a:ea typeface="ＭＳ Ｐゴシック" charset="0"/>
              </a:rPr>
              <a:t>x,s1,s2 member(</a:t>
            </a:r>
            <a:r>
              <a:rPr lang="en-US" sz="1600" dirty="0" err="1">
                <a:ea typeface="ＭＳ Ｐゴシック" charset="0"/>
              </a:rPr>
              <a:t>X,union</a:t>
            </a:r>
            <a:r>
              <a:rPr lang="en-US" sz="1600" dirty="0">
                <a:ea typeface="ＭＳ Ｐゴシック" charset="0"/>
              </a:rPr>
              <a:t>(s1,s2)) &lt;=&gt; member(X,s1) </a:t>
            </a:r>
            <a:r>
              <a:rPr lang="en-US" sz="1600" dirty="0">
                <a:ea typeface="ＭＳ Ｐゴシック" charset="0"/>
                <a:sym typeface="Symbol" charset="0"/>
              </a:rPr>
              <a:t></a:t>
            </a:r>
            <a:r>
              <a:rPr lang="en-US" sz="1600" dirty="0">
                <a:ea typeface="ＭＳ Ｐゴシック" charset="0"/>
              </a:rPr>
              <a:t> member(X,s2)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FOL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Domain M</a:t>
            </a:r>
            <a:r>
              <a:rPr lang="en-US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ea typeface="ＭＳ Ｐゴシック" charset="0"/>
                <a:cs typeface="ＭＳ Ｐゴシック" charset="0"/>
              </a:rPr>
              <a:t>the set of all objects in the world (of interest)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Interpretation I</a:t>
            </a:r>
            <a:r>
              <a:rPr lang="en-US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ea typeface="ＭＳ Ｐゴシック" charset="0"/>
                <a:cs typeface="ＭＳ Ｐゴシック" charset="0"/>
              </a:rPr>
              <a:t>includes</a:t>
            </a:r>
          </a:p>
          <a:p>
            <a:pPr lvl="1"/>
            <a:r>
              <a:rPr lang="en-US" sz="2200" dirty="0">
                <a:ea typeface="ＭＳ Ｐゴシック" charset="0"/>
              </a:rPr>
              <a:t>Assign each constant to an object in M</a:t>
            </a:r>
          </a:p>
          <a:p>
            <a:pPr lvl="1"/>
            <a:r>
              <a:rPr lang="en-US" sz="2200" dirty="0">
                <a:ea typeface="ＭＳ Ｐゴシック" charset="0"/>
              </a:rPr>
              <a:t>Define each function of n arguments as a mapping </a:t>
            </a:r>
            <a:r>
              <a:rPr lang="en-US" sz="2200" dirty="0" err="1">
                <a:ea typeface="ＭＳ Ｐゴシック" charset="0"/>
              </a:rPr>
              <a:t>M</a:t>
            </a:r>
            <a:r>
              <a:rPr lang="en-US" sz="2200" baseline="30000" dirty="0" err="1">
                <a:ea typeface="ＭＳ Ｐゴシック" charset="0"/>
              </a:rPr>
              <a:t>n</a:t>
            </a:r>
            <a:r>
              <a:rPr lang="en-US" sz="2200" dirty="0">
                <a:ea typeface="ＭＳ Ｐゴシック" charset="0"/>
              </a:rPr>
              <a:t> =&gt; M</a:t>
            </a:r>
          </a:p>
          <a:p>
            <a:pPr lvl="1"/>
            <a:r>
              <a:rPr lang="en-US" sz="2200" dirty="0">
                <a:ea typeface="ＭＳ Ｐゴシック" charset="0"/>
              </a:rPr>
              <a:t>Define each predicate of n arguments as a mapping </a:t>
            </a:r>
            <a:r>
              <a:rPr lang="en-US" sz="2200" dirty="0" err="1">
                <a:ea typeface="ＭＳ Ｐゴシック" charset="0"/>
              </a:rPr>
              <a:t>M</a:t>
            </a:r>
            <a:r>
              <a:rPr lang="en-US" sz="2200" baseline="30000" dirty="0" err="1">
                <a:ea typeface="ＭＳ Ｐゴシック" charset="0"/>
              </a:rPr>
              <a:t>n</a:t>
            </a:r>
            <a:r>
              <a:rPr lang="en-US" sz="2200" dirty="0">
                <a:ea typeface="ＭＳ Ｐゴシック" charset="0"/>
              </a:rPr>
              <a:t> =&gt; {T, F}</a:t>
            </a:r>
          </a:p>
          <a:p>
            <a:pPr lvl="1"/>
            <a:r>
              <a:rPr lang="en-US" sz="2200" dirty="0">
                <a:ea typeface="ＭＳ Ｐゴシック" charset="0"/>
              </a:rPr>
              <a:t>Therefore, every ground predicate with any instantiation will have a truth value</a:t>
            </a:r>
          </a:p>
          <a:p>
            <a:pPr lvl="1"/>
            <a:r>
              <a:rPr lang="en-US" sz="2200" dirty="0">
                <a:ea typeface="ＭＳ Ｐゴシック" charset="0"/>
              </a:rPr>
              <a:t>In general there’s an infinite number of interpretations because |M| is infinite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Define logical connectives</a:t>
            </a:r>
            <a:r>
              <a:rPr lang="en-US" b="1" dirty="0">
                <a:ea typeface="ＭＳ Ｐゴシック" charset="0"/>
                <a:cs typeface="ＭＳ Ｐゴシック" charset="0"/>
              </a:rPr>
              <a:t>:  ~, ^, v, =&gt;, &lt;=&gt;</a:t>
            </a:r>
            <a:r>
              <a:rPr lang="en-US" dirty="0">
                <a:ea typeface="ＭＳ Ｐゴシック" charset="0"/>
                <a:cs typeface="ＭＳ Ｐゴシック" charset="0"/>
              </a:rPr>
              <a:t> as in PL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Define semantics of (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x) and (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x)</a:t>
            </a:r>
          </a:p>
          <a:p>
            <a:pPr lvl="1">
              <a:spcBef>
                <a:spcPct val="10000"/>
              </a:spcBef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>
                <a:ea typeface="ＭＳ Ｐゴシック" charset="0"/>
              </a:rPr>
              <a:t>x) P(x) is true </a:t>
            </a:r>
            <a:r>
              <a:rPr lang="en-US" sz="2200" dirty="0" err="1">
                <a:ea typeface="ＭＳ Ｐゴシック" charset="0"/>
              </a:rPr>
              <a:t>iff</a:t>
            </a:r>
            <a:r>
              <a:rPr lang="en-US" sz="2200" dirty="0">
                <a:ea typeface="ＭＳ Ｐゴシック" charset="0"/>
              </a:rPr>
              <a:t> P(x) is true under all interpretations </a:t>
            </a:r>
          </a:p>
          <a:p>
            <a:pPr lvl="1">
              <a:spcBef>
                <a:spcPct val="10000"/>
              </a:spcBef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x) P(x) is true </a:t>
            </a:r>
            <a:r>
              <a:rPr lang="en-US" sz="2200" dirty="0" err="1">
                <a:ea typeface="ＭＳ Ｐゴシック" charset="0"/>
              </a:rPr>
              <a:t>iff</a:t>
            </a:r>
            <a:r>
              <a:rPr lang="en-US" sz="2200" dirty="0">
                <a:ea typeface="ＭＳ Ｐゴシック" charset="0"/>
              </a:rPr>
              <a:t> P(x) is true under some interpretation 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interpretation of a set of sentences such that every sentence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True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A sentence is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satisfiable</a:t>
            </a: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if it is true under some interpretation</a:t>
            </a:r>
            <a:endParaRPr lang="en-US" sz="3000" b="1" dirty="0">
              <a:ea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valid </a:t>
            </a:r>
            <a:r>
              <a:rPr lang="en-US" sz="3000" dirty="0">
                <a:ea typeface="ＭＳ Ｐゴシック" charset="0"/>
              </a:rPr>
              <a:t>if it is true under all possible interpretations</a:t>
            </a:r>
            <a:endParaRPr lang="en-US" sz="3000" b="1" dirty="0">
              <a:ea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inconsistent</a:t>
            </a: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if there does not exist any interpretation under which the sentence is true</a:t>
            </a:r>
            <a:endParaRPr lang="en-US" sz="3000" b="1" dirty="0">
              <a:ea typeface="ＭＳ Ｐゴシック" charset="0"/>
            </a:endParaRPr>
          </a:p>
          <a:p>
            <a:pPr>
              <a:spcBef>
                <a:spcPct val="10000"/>
              </a:spcBef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consequence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 |= X if all models of S are also models of X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Axioms, definitions and theorems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638800"/>
          </a:xfrm>
        </p:spPr>
        <p:txBody>
          <a:bodyPr/>
          <a:lstStyle/>
          <a:p>
            <a:pPr marL="285750" indent="-285750">
              <a:defRPr/>
            </a:pP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Axioms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facts and rules that capture (important) facts &amp; concepts in a domain; axioms are used to prove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theorems</a:t>
            </a:r>
            <a:endParaRPr lang="en-US" sz="28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Mathematicians dislike</a:t>
            </a:r>
            <a:r>
              <a:rPr lang="en-US" altLang="ja-JP" sz="2400" dirty="0">
                <a:ea typeface="ＭＳ Ｐゴシック" charset="0"/>
              </a:rPr>
              <a:t> unnecessary (dependent) axioms, i.e. ones that can be derived from others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Dependent axioms can make reasoning faster, however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Choosing a good set of axioms is a design problem</a:t>
            </a:r>
          </a:p>
          <a:p>
            <a:pPr marL="285750" indent="-285750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definition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of a predicate is of the form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sz="2800" dirty="0">
                <a:ea typeface="ＭＳ Ｐゴシック" charset="0"/>
                <a:cs typeface="Calibri"/>
              </a:rPr>
              <a:t>↔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…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and can be decomposed into two parts</a:t>
            </a:r>
          </a:p>
          <a:p>
            <a:pPr marL="465138" lvl="1" indent="-233363">
              <a:defRPr/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Necessary</a:t>
            </a:r>
            <a:r>
              <a:rPr lang="en-US" sz="2400" dirty="0">
                <a:ea typeface="ＭＳ Ｐゴシック" charset="0"/>
              </a:rPr>
              <a:t> description: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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</a:t>
            </a:r>
          </a:p>
          <a:p>
            <a:pPr marL="465138" lvl="1" indent="-233363">
              <a:defRPr/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Sufficient</a:t>
            </a:r>
            <a:r>
              <a:rPr lang="en-US" sz="2400" dirty="0">
                <a:ea typeface="ＭＳ Ｐゴシック" charset="0"/>
              </a:rPr>
              <a:t> description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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pPr marL="465138" lvl="1" indent="-233363">
              <a:defRPr/>
            </a:pPr>
            <a:r>
              <a:rPr lang="en-US" sz="2400" dirty="0">
                <a:ea typeface="ＭＳ Ｐゴシック" charset="0"/>
              </a:rPr>
              <a:t>Some concepts</a:t>
            </a:r>
            <a:r>
              <a:rPr lang="en-US" altLang="ja-JP" sz="2400" dirty="0">
                <a:ea typeface="ＭＳ Ｐゴシック" charset="0"/>
              </a:rPr>
              <a:t> have definitions (e.g., triangle) and some don’t (e.g., person)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Example: define father(x, y) by parent(x, y) and male(x)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necessary (but not sufficient) description of father(x, y)</a:t>
            </a:r>
          </a:p>
          <a:p>
            <a:pPr marL="228600" lvl="1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parent(x, y)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^ male(x) ^ age(x, 35)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sufficient (but not necessary) description of father(x, y):</a:t>
            </a:r>
          </a:p>
          <a:p>
            <a:pPr marL="228600" lvl="2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</a:t>
            </a:r>
            <a:r>
              <a:rPr lang="en-US" sz="2600" dirty="0">
                <a:ea typeface="ＭＳ Ｐゴシック" charset="0"/>
              </a:rPr>
              <a:t> parent(x, y) ^ male(x) ^ age(x, 35) 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^ male(x)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necessary and sufficient description of father(x, y) </a:t>
            </a:r>
          </a:p>
          <a:p>
            <a:pPr marL="106363" lvl="1" indent="-22225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parent(x, y) ^ male(x)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father(x, y)</a:t>
            </a:r>
          </a:p>
          <a:p>
            <a:pPr marL="106363" lvl="1" indent="-222250">
              <a:defRPr/>
            </a:pPr>
            <a:endParaRPr lang="en-US" sz="2800" dirty="0">
              <a:ea typeface="ＭＳ Ｐゴシック" charset="0"/>
            </a:endParaRPr>
          </a:p>
          <a:p>
            <a:pPr marL="106363" lvl="1" indent="-22225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Provides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Variable symbols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E.g., x, y</a:t>
            </a:r>
            <a:r>
              <a:rPr lang="en-US" sz="2800" dirty="0">
                <a:ea typeface="ＭＳ Ｐゴシック" charset="0"/>
              </a:rPr>
              <a:t>, foo</a:t>
            </a:r>
          </a:p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Connectives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Same as in propositional logic: not (</a:t>
            </a: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), and (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), or (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), implies (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), </a:t>
            </a:r>
            <a:r>
              <a:rPr lang="en-US" sz="3200" dirty="0" err="1">
                <a:ea typeface="ＭＳ Ｐゴシック" charset="0"/>
              </a:rPr>
              <a:t>iff</a:t>
            </a:r>
            <a:r>
              <a:rPr lang="en-US" sz="32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)</a:t>
            </a:r>
            <a:endParaRPr lang="en-US" sz="2800" dirty="0">
              <a:ea typeface="ＭＳ Ｐゴシック" charset="0"/>
              <a:sym typeface="Symbol" charset="0"/>
            </a:endParaRPr>
          </a:p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Quantifiers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Universal </a:t>
            </a:r>
            <a:r>
              <a:rPr lang="en-US" sz="3200" b="1" dirty="0">
                <a:ea typeface="ＭＳ Ｐゴシック" charset="0"/>
                <a:sym typeface="Symbol" charset="0"/>
              </a:rPr>
              <a:t>x</a:t>
            </a:r>
            <a:r>
              <a:rPr lang="en-US" sz="3200" dirty="0">
                <a:ea typeface="ＭＳ Ｐゴシック" charset="0"/>
                <a:sym typeface="Symbol" charset="0"/>
              </a:rPr>
              <a:t> or  </a:t>
            </a:r>
            <a:r>
              <a:rPr lang="en-US" sz="3200" b="1" dirty="0">
                <a:ea typeface="ＭＳ Ｐゴシック" charset="0"/>
              </a:rPr>
              <a:t>(Ax)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Existential 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b="1" dirty="0">
                <a:ea typeface="ＭＳ Ｐゴシック" charset="0"/>
              </a:rPr>
              <a:t>x</a:t>
            </a:r>
            <a:r>
              <a:rPr lang="en-US" sz="3200" dirty="0">
                <a:ea typeface="ＭＳ Ｐゴシック" charset="0"/>
              </a:rPr>
              <a:t> or </a:t>
            </a:r>
            <a:r>
              <a:rPr lang="en-US" sz="3200" b="1" dirty="0">
                <a:ea typeface="ＭＳ Ｐゴシック" charset="0"/>
              </a:rPr>
              <a:t>(Ex)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96258" name="Oval 3" descr="Wide downward diagonal"/>
          <p:cNvSpPr>
            <a:spLocks noChangeArrowheads="1"/>
          </p:cNvSpPr>
          <p:nvPr/>
        </p:nvSpPr>
        <p:spPr bwMode="auto">
          <a:xfrm>
            <a:off x="3209925" y="1323975"/>
            <a:ext cx="1171575" cy="1128713"/>
          </a:xfrm>
          <a:prstGeom prst="ellipse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59" name="Oval 4"/>
          <p:cNvSpPr>
            <a:spLocks noChangeArrowheads="1"/>
          </p:cNvSpPr>
          <p:nvPr/>
        </p:nvSpPr>
        <p:spPr bwMode="auto">
          <a:xfrm>
            <a:off x="3457575" y="1557338"/>
            <a:ext cx="628650" cy="6000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0" name="Text Box 5"/>
          <p:cNvSpPr txBox="1">
            <a:spLocks noChangeArrowheads="1"/>
          </p:cNvSpPr>
          <p:nvPr/>
        </p:nvSpPr>
        <p:spPr bwMode="auto">
          <a:xfrm>
            <a:off x="4914900" y="1414463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 flipH="1">
            <a:off x="3886200" y="1643063"/>
            <a:ext cx="1114425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2" name="Line 7"/>
          <p:cNvSpPr>
            <a:spLocks noChangeShapeType="1"/>
          </p:cNvSpPr>
          <p:nvPr/>
        </p:nvSpPr>
        <p:spPr bwMode="auto">
          <a:xfrm flipH="1">
            <a:off x="4200525" y="2085975"/>
            <a:ext cx="81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3" name="Text Box 8"/>
          <p:cNvSpPr txBox="1">
            <a:spLocks noChangeArrowheads="1"/>
          </p:cNvSpPr>
          <p:nvPr/>
        </p:nvSpPr>
        <p:spPr bwMode="auto">
          <a:xfrm>
            <a:off x="928688" y="1371600"/>
            <a:ext cx="19431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necessary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64" name="Text Box 9"/>
          <p:cNvSpPr txBox="1">
            <a:spLocks noChangeArrowheads="1"/>
          </p:cNvSpPr>
          <p:nvPr/>
        </p:nvSpPr>
        <p:spPr bwMode="auto">
          <a:xfrm>
            <a:off x="5867400" y="1552575"/>
            <a:ext cx="232886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i="1" dirty="0">
                <a:latin typeface="Calibri"/>
              </a:rPr>
              <a:t>#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=&gt; S(x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65" name="Oval 10"/>
          <p:cNvSpPr>
            <a:spLocks noChangeArrowheads="1"/>
          </p:cNvSpPr>
          <p:nvPr/>
        </p:nvSpPr>
        <p:spPr bwMode="auto">
          <a:xfrm>
            <a:off x="3248025" y="2705100"/>
            <a:ext cx="1171575" cy="112871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6" name="Oval 11" descr="Wide downward diagonal"/>
          <p:cNvSpPr>
            <a:spLocks noChangeArrowheads="1"/>
          </p:cNvSpPr>
          <p:nvPr/>
        </p:nvSpPr>
        <p:spPr bwMode="auto">
          <a:xfrm>
            <a:off x="3495675" y="2938463"/>
            <a:ext cx="628650" cy="600075"/>
          </a:xfrm>
          <a:prstGeom prst="ellipse">
            <a:avLst/>
          </a:prstGeom>
          <a:pattFill prst="wdDnDiag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7" name="Text Box 12"/>
          <p:cNvSpPr txBox="1">
            <a:spLocks noChangeArrowheads="1"/>
          </p:cNvSpPr>
          <p:nvPr/>
        </p:nvSpPr>
        <p:spPr bwMode="auto">
          <a:xfrm>
            <a:off x="4953000" y="2795588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 flipH="1">
            <a:off x="3924300" y="3024188"/>
            <a:ext cx="1114425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9" name="Line 14"/>
          <p:cNvSpPr>
            <a:spLocks noChangeShapeType="1"/>
          </p:cNvSpPr>
          <p:nvPr/>
        </p:nvSpPr>
        <p:spPr bwMode="auto">
          <a:xfrm flipH="1">
            <a:off x="4238625" y="3467100"/>
            <a:ext cx="81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0" name="Text Box 15"/>
          <p:cNvSpPr txBox="1">
            <a:spLocks noChangeArrowheads="1"/>
          </p:cNvSpPr>
          <p:nvPr/>
        </p:nvSpPr>
        <p:spPr bwMode="auto">
          <a:xfrm>
            <a:off x="966788" y="2752725"/>
            <a:ext cx="19431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sufficient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1" name="Text Box 16"/>
          <p:cNvSpPr txBox="1">
            <a:spLocks noChangeArrowheads="1"/>
          </p:cNvSpPr>
          <p:nvPr/>
        </p:nvSpPr>
        <p:spPr bwMode="auto">
          <a:xfrm>
            <a:off x="5905500" y="2933700"/>
            <a:ext cx="224313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i="1" dirty="0">
                <a:latin typeface="Calibri"/>
              </a:rPr>
              <a:t>#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i="1" dirty="0">
                <a:latin typeface="Calibri"/>
              </a:rPr>
            </a:br>
            <a:r>
              <a:rPr lang="en-US" sz="2200" dirty="0">
                <a:latin typeface="Calibri"/>
              </a:rPr>
              <a:t> 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&lt;= S(x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2" name="Oval 17" descr="Wide downward diagonal"/>
          <p:cNvSpPr>
            <a:spLocks noChangeArrowheads="1"/>
          </p:cNvSpPr>
          <p:nvPr/>
        </p:nvSpPr>
        <p:spPr bwMode="auto">
          <a:xfrm>
            <a:off x="3257550" y="4314825"/>
            <a:ext cx="1171575" cy="1128713"/>
          </a:xfrm>
          <a:prstGeom prst="ellipse">
            <a:avLst/>
          </a:prstGeom>
          <a:pattFill prst="wdDnDiag">
            <a:fgClr>
              <a:schemeClr val="accent1"/>
            </a:fgClr>
            <a:bgClr>
              <a:srgbClr val="DDDDDD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73" name="Text Box 18"/>
          <p:cNvSpPr txBox="1">
            <a:spLocks noChangeArrowheads="1"/>
          </p:cNvSpPr>
          <p:nvPr/>
        </p:nvSpPr>
        <p:spPr bwMode="auto">
          <a:xfrm>
            <a:off x="4962525" y="4405313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</p:txBody>
      </p:sp>
      <p:sp>
        <p:nvSpPr>
          <p:cNvPr id="96274" name="Line 19"/>
          <p:cNvSpPr>
            <a:spLocks noChangeShapeType="1"/>
          </p:cNvSpPr>
          <p:nvPr/>
        </p:nvSpPr>
        <p:spPr bwMode="auto">
          <a:xfrm flipH="1">
            <a:off x="4391025" y="4633913"/>
            <a:ext cx="657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5" name="Line 20"/>
          <p:cNvSpPr>
            <a:spLocks noChangeShapeType="1"/>
          </p:cNvSpPr>
          <p:nvPr/>
        </p:nvSpPr>
        <p:spPr bwMode="auto">
          <a:xfrm flipH="1">
            <a:off x="4433888" y="5076825"/>
            <a:ext cx="628650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6" name="Text Box 21"/>
          <p:cNvSpPr txBox="1">
            <a:spLocks noChangeArrowheads="1"/>
          </p:cNvSpPr>
          <p:nvPr/>
        </p:nvSpPr>
        <p:spPr bwMode="auto">
          <a:xfrm>
            <a:off x="976313" y="4362450"/>
            <a:ext cx="19431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necessary and sufficient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7" name="Text Box 22"/>
          <p:cNvSpPr txBox="1">
            <a:spLocks noChangeArrowheads="1"/>
          </p:cNvSpPr>
          <p:nvPr/>
        </p:nvSpPr>
        <p:spPr bwMode="auto">
          <a:xfrm>
            <a:off x="5943600" y="4419600"/>
            <a:ext cx="261937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latin typeface="Calibri"/>
              </a:rPr>
              <a:t>#</a:t>
            </a:r>
            <a:r>
              <a:rPr lang="en-US" sz="2200" i="1" dirty="0">
                <a:latin typeface="Calibri"/>
              </a:rPr>
              <a:t>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# all </a:t>
            </a:r>
            <a:r>
              <a:rPr lang="en-US" sz="2200" dirty="0" err="1">
                <a:latin typeface="Calibri"/>
              </a:rPr>
              <a:t>Ss</a:t>
            </a:r>
            <a:r>
              <a:rPr lang="en-US" sz="2200" dirty="0">
                <a:latin typeface="Calibri"/>
              </a:rPr>
              <a:t> are Ps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&lt;=&gt; S(x</a:t>
            </a:r>
            <a:r>
              <a:rPr lang="en-US" dirty="0">
                <a:latin typeface="Calibri"/>
              </a:rPr>
              <a:t>)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Higher-order logic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FOL only lets us quantify over variables, 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variables can only range over objects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HOL allows us to quantify over relations, e.g.</a:t>
            </a:r>
          </a:p>
          <a:p>
            <a:pPr lvl="1">
              <a:buFontTx/>
              <a:buNone/>
            </a:pP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two functions are equal </a:t>
            </a:r>
            <a:r>
              <a:rPr lang="en-US" altLang="ja-JP" sz="2800" dirty="0" err="1">
                <a:ea typeface="ＭＳ Ｐゴシック" charset="0"/>
              </a:rPr>
              <a:t>iff</a:t>
            </a:r>
            <a:r>
              <a:rPr lang="en-US" altLang="ja-JP" sz="2800" dirty="0">
                <a:ea typeface="ＭＳ Ｐゴシック" charset="0"/>
              </a:rPr>
              <a:t> they produce the same value for all arguments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f 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g (f = g) </a:t>
            </a:r>
            <a:r>
              <a:rPr lang="en-US" sz="2800" dirty="0">
                <a:ea typeface="ＭＳ Ｐゴシック" charset="0"/>
                <a:sym typeface="Symbol" charset="0"/>
              </a:rPr>
              <a:t>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f(x) = g(x))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E.g.: (quantify over predicates)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r transitive( r 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xyz) r(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r(</a:t>
            </a:r>
            <a:r>
              <a:rPr lang="en-US" sz="2800" dirty="0" err="1">
                <a:ea typeface="ＭＳ Ｐゴシック" charset="0"/>
              </a:rPr>
              <a:t>y,z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r(</a:t>
            </a:r>
            <a:r>
              <a:rPr lang="en-US" sz="2800" dirty="0" err="1">
                <a:ea typeface="ＭＳ Ｐゴシック" charset="0"/>
              </a:rPr>
              <a:t>x,z</a:t>
            </a:r>
            <a:r>
              <a:rPr lang="en-US" sz="2800" dirty="0">
                <a:ea typeface="ＭＳ Ｐゴシック" charset="0"/>
              </a:rPr>
              <a:t>))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undecidable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in general</a:t>
            </a:r>
          </a:p>
          <a:p>
            <a:pPr lvl="1">
              <a:buFontTx/>
              <a:buNone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3" name="Picture 2" descr="bag-of-suga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Expressing uniqueness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Often want to say that there is a single, unique object that satisfies a condition</a:t>
            </a:r>
          </a:p>
          <a:p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There exists a unique x such that king(x) is true 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x king(x)  y (king(y)  x=y)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x king(x)  y (king(y)  </a:t>
            </a:r>
            <a:r>
              <a:rPr lang="en-US" sz="2400" dirty="0" err="1">
                <a:ea typeface="ＭＳ Ｐゴシック" charset="0"/>
                <a:sym typeface="Symbol" charset="0"/>
              </a:rPr>
              <a:t>xy</a:t>
            </a:r>
            <a:r>
              <a:rPr lang="en-US" sz="2400" dirty="0">
                <a:ea typeface="ＭＳ Ｐゴシック" charset="0"/>
                <a:sym typeface="Symbol" charset="0"/>
              </a:rPr>
              <a:t>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! x king(x) </a:t>
            </a:r>
          </a:p>
          <a:p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Every country has exactly one ruler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c country(c)  ! r ruler(</a:t>
            </a:r>
            <a:r>
              <a:rPr lang="en-US" sz="2400" dirty="0" err="1">
                <a:ea typeface="ＭＳ Ｐゴシック" charset="0"/>
                <a:sym typeface="Symbol" charset="0"/>
              </a:rPr>
              <a:t>c,r</a:t>
            </a:r>
            <a:r>
              <a:rPr lang="en-US" sz="2400" dirty="0">
                <a:ea typeface="ＭＳ Ｐゴシック" charset="0"/>
                <a:sym typeface="Symbol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Iota operator: </a:t>
            </a:r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 x P(x) means </a:t>
            </a:r>
            <a:r>
              <a:rPr lang="ja-JP" altLang="en-US" sz="2800" dirty="0">
                <a:ea typeface="ＭＳ Ｐゴシック" charset="0"/>
                <a:cs typeface="ＭＳ Ｐゴシック" charset="0"/>
                <a:sym typeface="Symbol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the unique x such that p(x) is true</a:t>
            </a:r>
            <a:r>
              <a:rPr lang="ja-JP" altLang="en-US" sz="2800" dirty="0">
                <a:ea typeface="ＭＳ Ｐゴシック" charset="0"/>
                <a:cs typeface="ＭＳ Ｐゴシック" charset="0"/>
                <a:sym typeface="Symbol" charset="0"/>
              </a:rPr>
              <a:t>”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altLang="ja-JP" sz="2400" dirty="0">
                <a:ea typeface="ＭＳ Ｐゴシック" charset="0"/>
              </a:rPr>
              <a:t>The unique ruler of </a:t>
            </a:r>
            <a:r>
              <a:rPr lang="en-US" altLang="ja-JP" sz="2400" dirty="0" err="1">
                <a:ea typeface="ＭＳ Ｐゴシック" charset="0"/>
              </a:rPr>
              <a:t>Freedonia</a:t>
            </a:r>
            <a:r>
              <a:rPr lang="en-US" altLang="ja-JP" sz="2400" dirty="0">
                <a:ea typeface="ＭＳ Ｐゴシック" charset="0"/>
              </a:rPr>
              <a:t> is dead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dead( x ruler(</a:t>
            </a:r>
            <a:r>
              <a:rPr lang="en-US" sz="2400" dirty="0" err="1">
                <a:ea typeface="ＭＳ Ｐゴシック" charset="0"/>
                <a:sym typeface="Symbol" charset="0"/>
              </a:rPr>
              <a:t>freedonia,x</a:t>
            </a:r>
            <a:r>
              <a:rPr lang="en-US" sz="2400" dirty="0">
                <a:ea typeface="ＭＳ Ｐゴシック" charset="0"/>
                <a:sym typeface="Symbol" charset="0"/>
              </a:rPr>
              <a:t>))</a:t>
            </a:r>
            <a:endParaRPr lang="en-US" sz="2400" b="1" dirty="0">
              <a:ea typeface="ＭＳ Ｐゴシック" charset="0"/>
              <a:sym typeface="Symbol" charset="0"/>
            </a:endParaRPr>
          </a:p>
        </p:txBody>
      </p:sp>
      <p:sp>
        <p:nvSpPr>
          <p:cNvPr id="100356" name="TextBox 3"/>
          <p:cNvSpPr txBox="1">
            <a:spLocks noChangeArrowheads="1"/>
          </p:cNvSpPr>
          <p:nvPr/>
        </p:nvSpPr>
        <p:spPr bwMode="auto">
          <a:xfrm>
            <a:off x="8153400" y="1371600"/>
            <a:ext cx="10048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ts val="1563"/>
              </a:lnSpc>
            </a:pPr>
            <a:r>
              <a:rPr lang="en-US" sz="1800" dirty="0">
                <a:latin typeface="Calibri"/>
                <a:hlinkClick r:id="rId4"/>
              </a:rPr>
              <a:t>syntactic</a:t>
            </a:r>
            <a:br>
              <a:rPr lang="en-US" sz="1800" dirty="0">
                <a:latin typeface="Calibri"/>
                <a:hlinkClick r:id="rId4"/>
              </a:rPr>
            </a:br>
            <a:r>
              <a:rPr lang="en-US" sz="1800" dirty="0">
                <a:latin typeface="Calibri"/>
                <a:hlinkClick r:id="rId4"/>
              </a:rPr>
              <a:t>sugar</a:t>
            </a:r>
            <a:endParaRPr lang="en-US" sz="1800" dirty="0">
              <a:latin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Notational differences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5626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Different symbols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and, or, not, implies, ...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b="1" dirty="0">
                <a:ea typeface="ＭＳ Ｐゴシック" charset="0"/>
                <a:sym typeface="Symbol" charset="0"/>
              </a:rPr>
              <a:t>                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v (q ^ r)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+ (q * r)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Prolog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cat(X) :- furry(X), meows (X), has(X, claws)</a:t>
            </a:r>
          </a:p>
          <a:p>
            <a:r>
              <a:rPr lang="en-US" sz="3200" b="1" dirty="0" err="1">
                <a:ea typeface="ＭＳ Ｐゴシック" charset="0"/>
                <a:cs typeface="ＭＳ Ｐゴシック" charset="0"/>
              </a:rPr>
              <a:t>Lispy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notations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forall</a:t>
            </a:r>
            <a:r>
              <a:rPr lang="en-US" sz="2800" dirty="0">
                <a:ea typeface="ＭＳ Ｐゴシック" charset="0"/>
              </a:rPr>
              <a:t> ?x (implies (and (furry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(meows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(has ?x claws))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(cat ?x)))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example of FOL in use</a:t>
            </a:r>
          </a:p>
        </p:txBody>
      </p:sp>
      <p:sp>
        <p:nvSpPr>
          <p:cNvPr id="10445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W3C’s Semantic Web stack (RDF, RDFS, OWL) is defined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OWL Full is equivalent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Other OWL profiles support a subset of FOL and are more efficient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However, the semantics of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schema.org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only defined in natural language text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…and Google’s knowledge Graph probably (!) uses probabilities</a:t>
            </a: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675B98-0F29-7944-A620-5C3A9BC3C601}" type="slidenum">
              <a:rPr lang="en-US" sz="1000">
                <a:latin typeface="Calibri"/>
              </a:rPr>
              <a:pPr/>
              <a:t>44</a:t>
            </a:fld>
            <a:endParaRPr lang="en-US" sz="1000" dirty="0">
              <a:latin typeface="Calibri"/>
            </a:endParaRPr>
          </a:p>
        </p:txBody>
      </p:sp>
      <p:pic>
        <p:nvPicPr>
          <p:cNvPr id="10445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1638"/>
            <a:ext cx="990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Summary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First order logic (FOL) introduces predicates, functions and quantifiers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reasoning more complex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Reasoning in propositional logic is NP hard, FOL is semi-decidable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AI knowledge representation language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Other KR languages (e.g.,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are often defined by mapping them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FOL variables range over objects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HOL variables range over functions, predicates or sentences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610600" cy="5715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term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(denoting a real-world individual) is a constant symbol, variable symbol, or n-place function of n terms, e.g.:</a:t>
            </a:r>
          </a:p>
          <a:p>
            <a:pPr lvl="1"/>
            <a:r>
              <a:rPr lang="en-US" sz="3200" dirty="0">
                <a:ea typeface="ＭＳ Ｐゴシック" charset="0"/>
              </a:rPr>
              <a:t>Constants: john, </a:t>
            </a:r>
            <a:r>
              <a:rPr lang="en-US" sz="3200" dirty="0" err="1">
                <a:ea typeface="ＭＳ Ｐゴシック" charset="0"/>
              </a:rPr>
              <a:t>umbc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Variables: x, y, z</a:t>
            </a:r>
          </a:p>
          <a:p>
            <a:pPr lvl="1"/>
            <a:r>
              <a:rPr lang="en-US" sz="3200" dirty="0">
                <a:ea typeface="ＭＳ Ｐゴシック" charset="0"/>
              </a:rPr>
              <a:t>Functions: </a:t>
            </a:r>
            <a:r>
              <a:rPr lang="en-US" sz="3200" dirty="0" err="1">
                <a:ea typeface="ＭＳ Ｐゴシック" charset="0"/>
              </a:rPr>
              <a:t>mother_of</a:t>
            </a:r>
            <a:r>
              <a:rPr lang="en-US" sz="3200" dirty="0">
                <a:ea typeface="ＭＳ Ｐゴシック" charset="0"/>
              </a:rPr>
              <a:t>(john), phone(mother(x))</a:t>
            </a:r>
          </a:p>
          <a:p>
            <a:r>
              <a:rPr lang="en-US" sz="3600" b="1" dirty="0">
                <a:solidFill>
                  <a:schemeClr val="accent6"/>
                </a:solidFill>
                <a:ea typeface="ＭＳ Ｐゴシック" charset="0"/>
                <a:cs typeface="ＭＳ Ｐゴシック" charset="0"/>
              </a:rPr>
              <a:t>Ground terms 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have no variables in them</a:t>
            </a:r>
          </a:p>
          <a:p>
            <a:pPr lvl="1"/>
            <a:r>
              <a:rPr lang="en-US" sz="3200" b="1" dirty="0">
                <a:solidFill>
                  <a:schemeClr val="accent2"/>
                </a:solidFill>
                <a:ea typeface="ＭＳ Ｐゴシック" charset="0"/>
              </a:rPr>
              <a:t>Ground:</a:t>
            </a:r>
            <a:r>
              <a:rPr lang="en-US" sz="3200" dirty="0">
                <a:ea typeface="ＭＳ Ｐゴシック" charset="0"/>
              </a:rPr>
              <a:t> john, 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(john))</a:t>
            </a:r>
          </a:p>
          <a:p>
            <a:pPr lvl="1"/>
            <a:r>
              <a:rPr lang="en-US" sz="3200" b="1" dirty="0">
                <a:solidFill>
                  <a:srgbClr val="0000FF"/>
                </a:solidFill>
                <a:ea typeface="ＭＳ Ｐゴシック" charset="0"/>
              </a:rPr>
              <a:t>Not Ground: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5715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atomic sentence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(which has value true or false) is an n-place predicate of n terms, e.g.: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green(Kermit))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between(Philadelphia, Baltimore, DC)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loves(X, mother(X))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complex sentence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formed from atomic sentences connected by logical connectives:</a:t>
            </a:r>
          </a:p>
          <a:p>
            <a:pPr marL="803275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P, P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</a:t>
            </a:r>
            <a:r>
              <a:rPr lang="en-US" sz="3200" dirty="0">
                <a:ea typeface="ＭＳ Ｐゴシック" charset="0"/>
              </a:rPr>
              <a:t>Q</a:t>
            </a:r>
          </a:p>
          <a:p>
            <a:pPr lvl="1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where P and Q are sentences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What do atomic sentences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153400" cy="4876800"/>
          </a:xfrm>
        </p:spPr>
        <p:txBody>
          <a:bodyPr/>
          <a:lstStyle/>
          <a:p>
            <a:r>
              <a:rPr lang="en-US" sz="3200" dirty="0"/>
              <a:t>Unary predicates typically encode a </a:t>
            </a:r>
            <a:r>
              <a:rPr lang="en-US" sz="3200" b="1" dirty="0"/>
              <a:t>type</a:t>
            </a:r>
            <a:r>
              <a:rPr lang="en-US" sz="3200" dirty="0"/>
              <a:t> or </a:t>
            </a:r>
            <a:r>
              <a:rPr lang="en-US" sz="3200" b="1" dirty="0" err="1"/>
              <a:t>is_a</a:t>
            </a:r>
            <a:r>
              <a:rPr lang="en-US" sz="3200" dirty="0"/>
              <a:t> relationship</a:t>
            </a:r>
          </a:p>
          <a:p>
            <a:pPr lvl="1"/>
            <a:r>
              <a:rPr lang="en-US" sz="2800" dirty="0"/>
              <a:t>Dolphin(flipper): flipper is a kind of dolphin</a:t>
            </a:r>
          </a:p>
          <a:p>
            <a:pPr lvl="1"/>
            <a:r>
              <a:rPr lang="en-US" sz="2800" dirty="0"/>
              <a:t>Green(</a:t>
            </a:r>
            <a:r>
              <a:rPr lang="en-US" sz="2800" dirty="0" err="1"/>
              <a:t>kermit</a:t>
            </a:r>
            <a:r>
              <a:rPr lang="en-US" sz="2800" dirty="0"/>
              <a:t>): </a:t>
            </a:r>
            <a:r>
              <a:rPr lang="en-US" sz="2800" dirty="0" err="1"/>
              <a:t>kermit</a:t>
            </a:r>
            <a:r>
              <a:rPr lang="en-US" sz="2800" dirty="0"/>
              <a:t> is a kind of green thing</a:t>
            </a:r>
          </a:p>
          <a:p>
            <a:pPr lvl="1"/>
            <a:r>
              <a:rPr lang="en-US" sz="2800" dirty="0"/>
              <a:t>Integer(x): x is a kind of integer</a:t>
            </a:r>
          </a:p>
          <a:p>
            <a:r>
              <a:rPr lang="en-US" sz="3200" dirty="0"/>
              <a:t>Non-unary predicates typically encode relations</a:t>
            </a:r>
          </a:p>
          <a:p>
            <a:pPr lvl="1"/>
            <a:r>
              <a:rPr lang="en-US" sz="2800" dirty="0"/>
              <a:t>Loves(john, </a:t>
            </a:r>
            <a:r>
              <a:rPr lang="en-US" sz="2800" dirty="0" err="1"/>
              <a:t>mary</a:t>
            </a:r>
            <a:r>
              <a:rPr lang="en-US" sz="2800" dirty="0"/>
              <a:t>)</a:t>
            </a:r>
          </a:p>
          <a:p>
            <a:pPr lvl="1"/>
            <a:r>
              <a:rPr lang="en-US" sz="2800" dirty="0" err="1"/>
              <a:t>Greater_than</a:t>
            </a:r>
            <a:r>
              <a:rPr lang="en-US" sz="2800" dirty="0"/>
              <a:t>(2, 1)</a:t>
            </a:r>
          </a:p>
          <a:p>
            <a:pPr lvl="1"/>
            <a:r>
              <a:rPr lang="en-US" sz="2800" dirty="0"/>
              <a:t>Between(</a:t>
            </a:r>
            <a:r>
              <a:rPr lang="en-US" sz="2800" dirty="0" err="1"/>
              <a:t>newYork</a:t>
            </a:r>
            <a:r>
              <a:rPr lang="en-US" sz="2800" dirty="0"/>
              <a:t>, </a:t>
            </a:r>
            <a:r>
              <a:rPr lang="en-US" sz="2800" dirty="0" err="1"/>
              <a:t>philadelphia</a:t>
            </a:r>
            <a:r>
              <a:rPr lang="en-US" sz="2800" dirty="0"/>
              <a:t>, </a:t>
            </a:r>
            <a:r>
              <a:rPr lang="en-US" sz="2800" dirty="0" err="1"/>
              <a:t>baltimore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22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13C6-E947-8247-AA73-C1AF15E85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Ontologies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7544-13F4-5E44-AEC4-67161847C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200" dirty="0"/>
              <a:t>Designing a logic representation is similar to modeling in an object-oriented language</a:t>
            </a:r>
          </a:p>
          <a:p>
            <a:r>
              <a:rPr lang="en-US" sz="3200" dirty="0"/>
              <a:t>An </a:t>
            </a:r>
            <a:r>
              <a:rPr lang="en-US" sz="3200" b="1" dirty="0"/>
              <a:t>ontology</a:t>
            </a:r>
            <a:r>
              <a:rPr lang="en-US" sz="3200" dirty="0"/>
              <a:t> is a “formal naming and definition of the types, properties, and interrelationships of the entities that really exist in a particular domain of discourse”</a:t>
            </a:r>
          </a:p>
          <a:p>
            <a:r>
              <a:rPr lang="en-US" sz="3200" dirty="0"/>
              <a:t>See </a:t>
            </a:r>
            <a:r>
              <a:rPr lang="en-US" sz="3200" dirty="0">
                <a:hlinkClick r:id="rId2"/>
              </a:rPr>
              <a:t>schema.</a:t>
            </a:r>
            <a:r>
              <a:rPr lang="en-US" sz="3200">
                <a:hlinkClick r:id="rId2"/>
              </a:rPr>
              <a:t>org</a:t>
            </a:r>
            <a:r>
              <a:rPr lang="en-US" sz="3200"/>
              <a:t> as </a:t>
            </a:r>
            <a:r>
              <a:rPr lang="en-US" sz="3200" dirty="0"/>
              <a:t>for an ontology that’s used by search engines to add semantic data to web sites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792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71600"/>
            <a:ext cx="8115300" cy="50292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quantified sentences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adds quantifiers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 and 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x loves(x, mother(x))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x number(x) </a:t>
            </a:r>
            <a:r>
              <a:rPr lang="en-US" sz="3200" dirty="0">
                <a:ea typeface="ＭＳ Ｐゴシック" charset="0"/>
                <a:sym typeface="Symbol" charset="0"/>
              </a:rPr>
              <a:t> greater(x, 100), prime(x)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well-formed formula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(</a:t>
            </a:r>
            <a:r>
              <a:rPr lang="en-US" sz="3200" b="1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wff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sentence with no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free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variables; all variables are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bound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by either a universal or existential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 indent="12700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In </a:t>
            </a:r>
            <a:r>
              <a:rPr lang="en-US" sz="3200" b="1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b="1" dirty="0">
                <a:ea typeface="ＭＳ Ｐゴシック" charset="0"/>
              </a:rPr>
              <a:t>x)P(x, y) </a:t>
            </a:r>
            <a:r>
              <a:rPr lang="en-US" sz="3200" dirty="0">
                <a:ea typeface="ＭＳ Ｐゴシック" charset="0"/>
              </a:rPr>
              <a:t> x is bound and y is free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14349</TotalTime>
  <Words>4671</Words>
  <Application>Microsoft Macintosh PowerPoint</Application>
  <PresentationFormat>On-screen Show (4:3)</PresentationFormat>
  <Paragraphs>482</Paragraphs>
  <Slides>45</Slides>
  <Notes>40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ＭＳ ゴシック</vt:lpstr>
      <vt:lpstr>ＭＳ Ｐゴシック</vt:lpstr>
      <vt:lpstr>Calibri</vt:lpstr>
      <vt:lpstr>Courier</vt:lpstr>
      <vt:lpstr>Symbol</vt:lpstr>
      <vt:lpstr>Times New Roman</vt:lpstr>
      <vt:lpstr>Wingdings</vt:lpstr>
      <vt:lpstr>Blank Presentation</vt:lpstr>
      <vt:lpstr>First-Order Logic: Review</vt:lpstr>
      <vt:lpstr>First-order logic</vt:lpstr>
      <vt:lpstr>User provides</vt:lpstr>
      <vt:lpstr>FOL Provides</vt:lpstr>
      <vt:lpstr>Sentences: built from terms and atoms</vt:lpstr>
      <vt:lpstr>Sentences: built from terms and atoms</vt:lpstr>
      <vt:lpstr>What do atomic sentences mean?</vt:lpstr>
      <vt:lpstr>Ontologies</vt:lpstr>
      <vt:lpstr>Sentences: built from terms and atoms</vt:lpstr>
      <vt:lpstr>A BNF for FOL</vt:lpstr>
      <vt:lpstr>Quantifiers</vt:lpstr>
      <vt:lpstr>Quantifiers (1)</vt:lpstr>
      <vt:lpstr>Quantifiers (2)</vt:lpstr>
      <vt:lpstr>Quantifiers (2)</vt:lpstr>
      <vt:lpstr>Quantifier Scope</vt:lpstr>
      <vt:lpstr>Quantifier Scope</vt:lpstr>
      <vt:lpstr>Procedural example 1</vt:lpstr>
      <vt:lpstr>Procedural example 2</vt:lpstr>
      <vt:lpstr>Connections between  and </vt:lpstr>
      <vt:lpstr>Quantified inference rules</vt:lpstr>
      <vt:lpstr>Universal instantiation (a.k.a. universal elimination)</vt:lpstr>
      <vt:lpstr>Existential instantiation (a.k.a. existential elimination)</vt:lpstr>
      <vt:lpstr>Existential generalization (a.k.a. existential introduction)</vt:lpstr>
      <vt:lpstr>Translating English to FOL</vt:lpstr>
      <vt:lpstr>Translating English to FOL</vt:lpstr>
      <vt:lpstr>Translating English to FOL</vt:lpstr>
      <vt:lpstr>Translating English to FOL</vt:lpstr>
      <vt:lpstr>Some terms we will need</vt:lpstr>
      <vt:lpstr>Translating English to FOL</vt:lpstr>
      <vt:lpstr>Translating English to FOL</vt:lpstr>
      <vt:lpstr>Simple genealogy KB in FOL</vt:lpstr>
      <vt:lpstr>How do we approach this?</vt:lpstr>
      <vt:lpstr>Example: A simple genealogy KB by FOL</vt:lpstr>
      <vt:lpstr>Example Axioms</vt:lpstr>
      <vt:lpstr>Axioms for Set Theory in FOL</vt:lpstr>
      <vt:lpstr>Semantics of FOL</vt:lpstr>
      <vt:lpstr>PowerPoint Presentation</vt:lpstr>
      <vt:lpstr>Axioms, definitions and theorems</vt:lpstr>
      <vt:lpstr>More on definitions</vt:lpstr>
      <vt:lpstr>More on definitions</vt:lpstr>
      <vt:lpstr>Higher-order logic</vt:lpstr>
      <vt:lpstr>Expressing uniqueness</vt:lpstr>
      <vt:lpstr>Notational differences</vt:lpstr>
      <vt:lpstr>A example of FOL in use</vt:lpstr>
      <vt:lpstr>FOL Summary</vt:lpstr>
    </vt:vector>
  </TitlesOfParts>
  <Company>UMBC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256</cp:revision>
  <cp:lastPrinted>2012-10-24T19:45:48Z</cp:lastPrinted>
  <dcterms:created xsi:type="dcterms:W3CDTF">2009-10-28T18:03:00Z</dcterms:created>
  <dcterms:modified xsi:type="dcterms:W3CDTF">2018-04-04T19:26:36Z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