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328" r:id="rId3"/>
    <p:sldId id="329" r:id="rId4"/>
    <p:sldId id="338" r:id="rId5"/>
    <p:sldId id="339" r:id="rId6"/>
    <p:sldId id="345" r:id="rId7"/>
    <p:sldId id="347" r:id="rId8"/>
    <p:sldId id="341" r:id="rId9"/>
    <p:sldId id="348" r:id="rId10"/>
    <p:sldId id="349" r:id="rId11"/>
    <p:sldId id="343" r:id="rId12"/>
    <p:sldId id="350" r:id="rId13"/>
    <p:sldId id="351" r:id="rId14"/>
    <p:sldId id="330" r:id="rId15"/>
    <p:sldId id="331" r:id="rId16"/>
    <p:sldId id="332" r:id="rId17"/>
    <p:sldId id="336" r:id="rId18"/>
    <p:sldId id="333" r:id="rId19"/>
    <p:sldId id="257" r:id="rId20"/>
    <p:sldId id="258" r:id="rId21"/>
    <p:sldId id="265" r:id="rId22"/>
    <p:sldId id="295" r:id="rId23"/>
    <p:sldId id="326" r:id="rId24"/>
    <p:sldId id="266" r:id="rId25"/>
    <p:sldId id="259" r:id="rId26"/>
    <p:sldId id="260" r:id="rId27"/>
    <p:sldId id="261" r:id="rId28"/>
    <p:sldId id="305" r:id="rId29"/>
    <p:sldId id="337" r:id="rId30"/>
    <p:sldId id="327" r:id="rId31"/>
    <p:sldId id="262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35" r:id="rId47"/>
    <p:sldId id="321" r:id="rId48"/>
    <p:sldId id="334" r:id="rId49"/>
    <p:sldId id="323" r:id="rId50"/>
    <p:sldId id="322" r:id="rId51"/>
    <p:sldId id="324" r:id="rId52"/>
    <p:sldId id="325" r:id="rId53"/>
    <p:sldId id="264" r:id="rId54"/>
    <p:sldId id="267" r:id="rId55"/>
    <p:sldId id="303" r:id="rId56"/>
    <p:sldId id="288" r:id="rId57"/>
    <p:sldId id="268" r:id="rId58"/>
    <p:sldId id="272" r:id="rId59"/>
    <p:sldId id="277" r:id="rId60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FF0000"/>
    <a:srgbClr val="CCCC00"/>
    <a:srgbClr val="CC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6"/>
    <p:restoredTop sz="92372"/>
  </p:normalViewPr>
  <p:slideViewPr>
    <p:cSldViewPr showGuides="1">
      <p:cViewPr>
        <p:scale>
          <a:sx n="112" d="100"/>
          <a:sy n="112" d="100"/>
        </p:scale>
        <p:origin x="1048" y="384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CFE296-EFE7-924F-87F1-C286A72FD04B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133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9725" y="509588"/>
            <a:ext cx="3462338" cy="259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6025" y="3276600"/>
            <a:ext cx="688975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1A52968B-CC05-6E4F-B3D8-1C9244BF77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39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65460B-4D44-0A45-A772-DED54E521363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82C841-181E-9644-94E9-410113ED8846}" type="slidenum">
              <a:rPr lang="en-US" sz="1200">
                <a:latin typeface="Calibri"/>
              </a:rPr>
              <a:pPr/>
              <a:t>22</a:t>
            </a:fld>
            <a:endParaRPr lang="en-US" sz="12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54C0C2-3A06-A648-809B-9D03562224A9}" type="slidenum">
              <a:rPr lang="en-US" sz="1200">
                <a:latin typeface="Calibri"/>
              </a:rPr>
              <a:pPr/>
              <a:t>24</a:t>
            </a:fld>
            <a:endParaRPr lang="en-US" sz="1200" dirty="0">
              <a:latin typeface="Calibri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164BC6-5C26-4540-9D5C-2CB391BDDDBC}" type="slidenum">
              <a:rPr lang="en-US" sz="1200">
                <a:latin typeface="Calibri"/>
              </a:rPr>
              <a:pPr/>
              <a:t>25</a:t>
            </a:fld>
            <a:endParaRPr lang="en-US" sz="1200" dirty="0">
              <a:latin typeface="Calibri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D45DC6-D060-6F40-BF3D-2A39B4D6FBBE}" type="slidenum">
              <a:rPr lang="en-US" sz="1200">
                <a:latin typeface="Calibri"/>
              </a:rPr>
              <a:pPr/>
              <a:t>26</a:t>
            </a:fld>
            <a:endParaRPr lang="en-US" sz="1200" dirty="0">
              <a:latin typeface="Calibri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8D1173D-6BE2-F844-A702-45AC3742C127}" type="slidenum">
              <a:rPr lang="en-US" sz="1200">
                <a:latin typeface="Calibri"/>
              </a:rPr>
              <a:pPr/>
              <a:t>27</a:t>
            </a:fld>
            <a:endParaRPr lang="en-US" sz="1200" dirty="0">
              <a:latin typeface="Calibri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E79C38-675F-A542-AC51-CE66BFE9B6B6}" type="slidenum">
              <a:rPr lang="en-US" sz="1200">
                <a:latin typeface="Calibri"/>
              </a:rPr>
              <a:pPr/>
              <a:t>28</a:t>
            </a:fld>
            <a:endParaRPr lang="en-US" sz="1200" dirty="0">
              <a:latin typeface="Calibri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09889BD-A39B-6E4D-8C54-49A078670BB3}" type="slidenum">
              <a:rPr lang="en-US" sz="1200">
                <a:latin typeface="Calibri"/>
              </a:rPr>
              <a:pPr/>
              <a:t>29</a:t>
            </a:fld>
            <a:endParaRPr lang="en-US" sz="1200" dirty="0">
              <a:latin typeface="Calibri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3F6350-B228-1D4E-8E9D-18026D4F7F06}" type="slidenum">
              <a:rPr lang="en-US" sz="1200">
                <a:latin typeface="Calibri"/>
              </a:rPr>
              <a:pPr/>
              <a:t>30</a:t>
            </a:fld>
            <a:endParaRPr lang="en-US" sz="1200" dirty="0">
              <a:latin typeface="Calibri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0A56622-C40A-3E49-B22A-1403691566E6}" type="slidenum">
              <a:rPr lang="en-US" sz="1200">
                <a:latin typeface="Calibri"/>
              </a:rPr>
              <a:pPr/>
              <a:t>31</a:t>
            </a:fld>
            <a:endParaRPr lang="en-US" sz="1200" dirty="0">
              <a:latin typeface="Calibri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951DD6-005C-FB46-ACCB-251D5B2F514B}" type="slidenum">
              <a:rPr lang="en-US" sz="1200">
                <a:latin typeface="Calibri"/>
              </a:rPr>
              <a:pPr/>
              <a:t>32</a:t>
            </a:fld>
            <a:endParaRPr lang="en-US" sz="1200" dirty="0">
              <a:latin typeface="Calibri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FEFA03-EF56-7B43-9513-FA46B77A120E}" type="slidenum">
              <a:rPr lang="en-US" sz="1200">
                <a:latin typeface="Calibri"/>
              </a:rPr>
              <a:pPr/>
              <a:t>3</a:t>
            </a:fld>
            <a:endParaRPr lang="en-US" sz="1200" dirty="0">
              <a:latin typeface="Calibri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4CE5A6-54F9-A043-89E0-EB9CD250BBC6}" type="slidenum">
              <a:rPr lang="en-US" sz="1200">
                <a:latin typeface="Calibri"/>
              </a:rPr>
              <a:pPr/>
              <a:t>33</a:t>
            </a:fld>
            <a:endParaRPr lang="en-US" sz="1200" dirty="0">
              <a:latin typeface="Calibri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F7D97E-722F-034A-BE35-DF19EE0E1B9B}" type="slidenum">
              <a:rPr lang="en-US" sz="1200">
                <a:latin typeface="Calibri"/>
              </a:rPr>
              <a:pPr/>
              <a:t>34</a:t>
            </a:fld>
            <a:endParaRPr lang="en-US" sz="1200" dirty="0">
              <a:latin typeface="Calibri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B593082-2C07-BC4F-B22B-8F8F5EB58600}" type="slidenum">
              <a:rPr lang="en-US" sz="1200">
                <a:latin typeface="Calibri"/>
              </a:rPr>
              <a:pPr/>
              <a:t>35</a:t>
            </a:fld>
            <a:endParaRPr lang="en-US" sz="1200" dirty="0">
              <a:latin typeface="Calibri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F0A246-9059-054A-B7AD-27DE2B57F446}" type="slidenum">
              <a:rPr lang="en-US" sz="1200">
                <a:latin typeface="Calibri"/>
              </a:rPr>
              <a:pPr/>
              <a:t>36</a:t>
            </a:fld>
            <a:endParaRPr lang="en-US" sz="1200" dirty="0">
              <a:latin typeface="Calibri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958BD1-A323-7147-9328-22B293088C8A}" type="slidenum">
              <a:rPr lang="en-US" sz="1200">
                <a:latin typeface="Calibri"/>
              </a:rPr>
              <a:pPr/>
              <a:t>37</a:t>
            </a:fld>
            <a:endParaRPr lang="en-US" sz="1200" dirty="0">
              <a:latin typeface="Calibri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C51098-3A19-7048-972F-77AD9141333A}" type="slidenum">
              <a:rPr lang="en-US" sz="1200">
                <a:latin typeface="Calibri"/>
              </a:rPr>
              <a:pPr/>
              <a:t>38</a:t>
            </a:fld>
            <a:endParaRPr lang="en-US" sz="1200" dirty="0">
              <a:latin typeface="Calibri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86329D-BDE8-E341-B584-052E0AFEDC45}" type="slidenum">
              <a:rPr lang="en-US" sz="1200">
                <a:latin typeface="Calibri"/>
              </a:rPr>
              <a:pPr/>
              <a:t>39</a:t>
            </a:fld>
            <a:endParaRPr lang="en-US" sz="1200" dirty="0">
              <a:latin typeface="Calibri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DB4938-A926-ED47-8D28-7B14D54E1423}" type="slidenum">
              <a:rPr lang="en-US" sz="1200">
                <a:latin typeface="Calibri"/>
              </a:rPr>
              <a:pPr/>
              <a:t>40</a:t>
            </a:fld>
            <a:endParaRPr lang="en-US" sz="1200" dirty="0">
              <a:latin typeface="Calibri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5EBF4A-7830-2B46-8B82-D05C7FF2DE81}" type="slidenum">
              <a:rPr lang="en-US" sz="1200">
                <a:latin typeface="Calibri"/>
              </a:rPr>
              <a:pPr/>
              <a:t>41</a:t>
            </a:fld>
            <a:endParaRPr lang="en-US" sz="1200" dirty="0">
              <a:latin typeface="Calibri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2BBAAE-9E03-EA46-9266-0FC7B5F7BB65}" type="slidenum">
              <a:rPr lang="en-US" sz="1200">
                <a:latin typeface="Calibri"/>
              </a:rPr>
              <a:pPr/>
              <a:t>42</a:t>
            </a:fld>
            <a:endParaRPr lang="en-US" sz="1200" dirty="0">
              <a:latin typeface="Calibri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5EEE68-BC9E-8440-BA74-5C65334A4E07}" type="slidenum">
              <a:rPr lang="en-US" sz="1200">
                <a:latin typeface="Calibri"/>
              </a:rPr>
              <a:pPr/>
              <a:t>14</a:t>
            </a:fld>
            <a:endParaRPr lang="en-US" sz="1200" dirty="0"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Turn over e and 7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091231-4D03-C24F-A9F7-A743629F7E37}" type="slidenum">
              <a:rPr lang="en-US" sz="1200">
                <a:latin typeface="Calibri"/>
              </a:rPr>
              <a:pPr/>
              <a:t>43</a:t>
            </a:fld>
            <a:endParaRPr lang="en-US" sz="1200" dirty="0">
              <a:latin typeface="Calibri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76938F-A59C-724B-952A-8997BAB9E599}" type="slidenum">
              <a:rPr lang="en-US" sz="1200">
                <a:latin typeface="Calibri"/>
              </a:rPr>
              <a:pPr/>
              <a:t>44</a:t>
            </a:fld>
            <a:endParaRPr lang="en-US" sz="1200" dirty="0">
              <a:latin typeface="Calibri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7C831C-2062-2B4F-9AB1-83C9AE35887A}" type="slidenum">
              <a:rPr lang="en-US" sz="1200">
                <a:latin typeface="Calibri"/>
              </a:rPr>
              <a:pPr/>
              <a:t>45</a:t>
            </a:fld>
            <a:endParaRPr lang="en-US" sz="1200" dirty="0">
              <a:latin typeface="Calibri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61DFA2-F32C-A94B-84A8-ED8A86CF7487}" type="slidenum">
              <a:rPr lang="en-US" sz="1200">
                <a:latin typeface="Calibri"/>
              </a:rPr>
              <a:pPr/>
              <a:t>47</a:t>
            </a:fld>
            <a:endParaRPr lang="en-US" sz="1200" dirty="0">
              <a:latin typeface="Calibri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69F231-C8A8-004E-AE6D-37260598057C}" type="slidenum">
              <a:rPr lang="en-US" sz="1200">
                <a:latin typeface="Calibri"/>
              </a:rPr>
              <a:pPr/>
              <a:t>49</a:t>
            </a:fld>
            <a:endParaRPr lang="en-US" sz="1200" dirty="0">
              <a:latin typeface="Calibri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6362A4-0ED4-B34F-91C0-886FB45DC6EE}" type="slidenum">
              <a:rPr lang="en-US" sz="1200">
                <a:latin typeface="Calibri"/>
              </a:rPr>
              <a:pPr/>
              <a:t>50</a:t>
            </a:fld>
            <a:endParaRPr lang="en-US" sz="1200" dirty="0">
              <a:latin typeface="Calibri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86D0DC-F6A8-D749-BDE0-DFA12DB0C467}" type="slidenum">
              <a:rPr lang="en-US" sz="1200">
                <a:latin typeface="Calibri"/>
              </a:rPr>
              <a:pPr/>
              <a:t>51</a:t>
            </a:fld>
            <a:endParaRPr lang="en-US" sz="1200" dirty="0">
              <a:latin typeface="Calibri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6F491C-E2B7-144B-AC2A-61DB81B8F2F3}" type="slidenum">
              <a:rPr lang="en-US" sz="1200">
                <a:latin typeface="Calibri"/>
              </a:rPr>
              <a:pPr/>
              <a:t>52</a:t>
            </a:fld>
            <a:endParaRPr lang="en-US" sz="1200" dirty="0">
              <a:latin typeface="Calibri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972FB1-2797-3441-AC09-CAC8FBE69249}" type="slidenum">
              <a:rPr lang="en-US" sz="1200">
                <a:latin typeface="Calibri"/>
              </a:rPr>
              <a:pPr/>
              <a:t>53</a:t>
            </a:fld>
            <a:endParaRPr lang="en-US" sz="1200" dirty="0">
              <a:latin typeface="Calibri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B49A158-2856-1244-B510-57F3860984E0}" type="slidenum">
              <a:rPr lang="en-US" sz="1200">
                <a:latin typeface="Calibri"/>
              </a:rPr>
              <a:pPr/>
              <a:t>54</a:t>
            </a:fld>
            <a:endParaRPr lang="en-US" sz="1200" dirty="0">
              <a:latin typeface="Calibri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4DDFE2-6357-1C4B-BB94-CB8E232B19A3}" type="slidenum">
              <a:rPr lang="en-US" sz="1200">
                <a:latin typeface="Calibri"/>
              </a:rPr>
              <a:pPr/>
              <a:t>15</a:t>
            </a:fld>
            <a:endParaRPr lang="en-US" sz="1200" dirty="0">
              <a:latin typeface="Calibri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C2526B-927E-0844-991F-3C858E78344D}" type="slidenum">
              <a:rPr lang="en-US" sz="1200">
                <a:latin typeface="Calibri"/>
              </a:rPr>
              <a:pPr/>
              <a:t>55</a:t>
            </a:fld>
            <a:endParaRPr lang="en-US" sz="1200" dirty="0">
              <a:latin typeface="Calibri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8B492D2-6727-7F4B-B078-76567A0A8400}" type="slidenum">
              <a:rPr lang="en-US" sz="1200">
                <a:latin typeface="Calibri"/>
              </a:rPr>
              <a:pPr/>
              <a:t>56</a:t>
            </a:fld>
            <a:endParaRPr lang="en-US" sz="1200" dirty="0">
              <a:latin typeface="Calibri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6D7246-832C-4E47-8380-8B4F81F0EBDC}" type="slidenum">
              <a:rPr lang="en-US" sz="1200">
                <a:latin typeface="Calibri"/>
              </a:rPr>
              <a:pPr/>
              <a:t>57</a:t>
            </a:fld>
            <a:endParaRPr lang="en-US" sz="1200" dirty="0">
              <a:latin typeface="Calibri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B59050-4723-354F-8683-CFEE8D3F4E5D}" type="slidenum">
              <a:rPr lang="en-US" sz="1200">
                <a:latin typeface="Calibri"/>
              </a:rPr>
              <a:pPr/>
              <a:t>58</a:t>
            </a:fld>
            <a:endParaRPr lang="en-US" sz="1200" dirty="0">
              <a:latin typeface="Calibri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43D78C-7697-934F-B344-A54C0F0EC0EF}" type="slidenum">
              <a:rPr lang="en-US" sz="1200">
                <a:latin typeface="Calibri"/>
              </a:rPr>
              <a:pPr/>
              <a:t>59</a:t>
            </a:fld>
            <a:endParaRPr lang="en-US" sz="1200" dirty="0">
              <a:latin typeface="Calibri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CA8C6F-257B-4941-B9E9-7F5978D984E6}" type="slidenum">
              <a:rPr lang="en-US" sz="1200">
                <a:latin typeface="Calibri"/>
              </a:rPr>
              <a:pPr/>
              <a:t>16</a:t>
            </a:fld>
            <a:endParaRPr lang="en-US" sz="1200" dirty="0">
              <a:latin typeface="Calibri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regard for logic that is</a:t>
            </a:r>
            <a:r>
              <a:rPr lang="en-US" baseline="0" dirty="0"/>
              <a:t> too low</a:t>
            </a:r>
          </a:p>
          <a:p>
            <a:endParaRPr lang="en-US" baseline="0" dirty="0"/>
          </a:p>
          <a:p>
            <a:r>
              <a:rPr lang="en-US" baseline="0" dirty="0"/>
              <a:t>We consider logic to be of zero importance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2968B-CC05-6E4F-B3D8-1C9244BF77B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18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75523D-03D5-A949-97D3-737A29A656B8}" type="slidenum">
              <a:rPr lang="en-US" sz="1200">
                <a:latin typeface="Calibri"/>
              </a:rPr>
              <a:pPr/>
              <a:t>19</a:t>
            </a:fld>
            <a:endParaRPr lang="en-US" sz="1200" dirty="0">
              <a:latin typeface="Calibri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52A6A9-9D5F-C544-A699-57BCA099AD8B}" type="slidenum">
              <a:rPr lang="en-US" sz="1200">
                <a:latin typeface="Calibri"/>
              </a:rPr>
              <a:pPr/>
              <a:t>20</a:t>
            </a:fld>
            <a:endParaRPr lang="en-US" sz="1200" dirty="0">
              <a:latin typeface="Calibri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9BBB37-4F2A-7746-816B-CCE9448E144C}" type="slidenum">
              <a:rPr lang="en-US" sz="1200">
                <a:latin typeface="Calibri"/>
              </a:rPr>
              <a:pPr/>
              <a:t>21</a:t>
            </a:fld>
            <a:endParaRPr lang="en-US" sz="1200" dirty="0">
              <a:latin typeface="Calibri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F7318097-5945-0D41-9A60-0567A5F7F1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CBFE5695-69DB-6C40-AAB1-BD54837BA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4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2A41B719-B3DA-6046-AC22-B26D4445E4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5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AE9585E0-9AED-DE42-AF01-02582070E2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1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12E41AB2-7C07-FD43-8B5E-86BB8FCB1E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45E83DED-DEB9-8547-9C43-9040886C2C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7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A4BC533F-D71F-F441-AE86-345BA8AD25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3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D9749243-9F34-8142-8FB7-475A1799D8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1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0781560A-CCD4-654D-87BF-E7E8F43119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EA145C08-35E7-E941-9AA4-739DBA1E82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2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EE76014E-C0EC-0846-B4D1-793837FE31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2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son_selection_tas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Neats_vs._scruffi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unt_the_Wumpu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atariarchives.org/bcc1/pages/page247.gif&amp;imgrefurl=http://www.atariarchives.org/bcc1/showpage.php?page=247&amp;usg=__AcENa-qjELgLmw1E9WquIwzwmHA=&amp;h=1053&amp;w=734&amp;sz=131&amp;hl=en&amp;start=10&amp;sig2=iNKmozmvN9q3FpH0D6eTmQ&amp;um=1&amp;tbnid=lLf97qDdjxVHkM:&amp;tbnh=150&amp;tbnw=105&amp;prev=/images?q=wumpus&amp;hl=en&amp;safe=off&amp;client=firefox-a&amp;rls=org.mozilla:en-US:official&amp;sa=N&amp;um=1&amp;ei=yk_fSqbZKdWelAey7-gy" TargetMode="External"/><Relationship Id="rId2" Type="http://schemas.openxmlformats.org/officeDocument/2006/relationships/hyperlink" Target="http://en.wikipedia.org/wiki/Hunt_the_Wump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3200400"/>
          </a:xfrm>
        </p:spPr>
        <p:txBody>
          <a:bodyPr/>
          <a:lstStyle/>
          <a:p>
            <a:r>
              <a:rPr lang="en-US" sz="6600" dirty="0"/>
              <a:t>Knowledge-Based Agents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/>
              <a:t>Chapter 7.1-7.3</a:t>
            </a:r>
            <a:endParaRPr lang="en-US" dirty="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-990600" y="6457890"/>
            <a:ext cx="1013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 dirty="0">
                <a:latin typeface="Calibri"/>
              </a:rPr>
              <a:t>Some material adopted from notes by </a:t>
            </a:r>
            <a:r>
              <a:rPr lang="en-US" sz="2000" dirty="0">
                <a:latin typeface="Calibri"/>
              </a:rPr>
              <a:t>Andreas Geyer-Schulz and Chuck Dyer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Try to determine, as quickly as you can, if the argument is logically valid. Does the conclusion follow the premises?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84163"/>
            <a:r>
              <a:rPr lang="en-US" sz="3200" dirty="0"/>
              <a:t>All roses are flowers</a:t>
            </a:r>
          </a:p>
          <a:p>
            <a:pPr marL="346075" indent="-284163"/>
            <a:r>
              <a:rPr lang="en-US" sz="3200" dirty="0"/>
              <a:t>Some flowers fade quickly</a:t>
            </a:r>
          </a:p>
          <a:p>
            <a:pPr marL="346075" indent="-284163"/>
            <a:r>
              <a:rPr lang="en-US" sz="3200" dirty="0"/>
              <a:t>Therefore some roses fade quickly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It is possible that there are no roses among the flowers that fade quickly</a:t>
            </a:r>
          </a:p>
        </p:txBody>
      </p:sp>
    </p:spTree>
    <p:extLst>
      <p:ext uri="{BB962C8B-B14F-4D97-AF65-F5344CB8AC3E}">
        <p14:creationId xmlns:p14="http://schemas.microsoft.com/office/powerpoint/2010/main" val="323696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takes 5 machines 5 minutes to make 5 widgets</a:t>
            </a:r>
          </a:p>
          <a:p>
            <a:pPr marL="0" indent="0">
              <a:buNone/>
            </a:pPr>
            <a:r>
              <a:rPr lang="en-US" sz="3200" dirty="0"/>
              <a:t>How long would it take 100 machines to make 100 widgets?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6309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takes 5 machines 5 minutes to make 5 widgets</a:t>
            </a:r>
          </a:p>
          <a:p>
            <a:pPr marL="0" indent="0">
              <a:buNone/>
            </a:pPr>
            <a:r>
              <a:rPr lang="en-US" sz="3200" dirty="0"/>
              <a:t>How long would it take 100 machines to make 100 widgets?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31775"/>
            <a:r>
              <a:rPr lang="en-US" sz="3200" b="1" dirty="0"/>
              <a:t>100 minutes or 5 minutes?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2171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takes 5 machines 5 minutes to make 5 widgets</a:t>
            </a:r>
          </a:p>
          <a:p>
            <a:pPr marL="0" indent="0">
              <a:buNone/>
            </a:pPr>
            <a:r>
              <a:rPr lang="en-US" sz="3200" dirty="0"/>
              <a:t>How long would it take 100 machines to make 100 widgets?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31775"/>
            <a:r>
              <a:rPr lang="en-US" sz="3200" dirty="0"/>
              <a:t>100 minutes or 5 minutes?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1144934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dirty="0" err="1"/>
              <a:t>Wason</a:t>
            </a:r>
            <a:r>
              <a:rPr lang="en-US" dirty="0"/>
              <a:t> Selection Task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I have a pack of cards; each has a letter written on one side and a number on the other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I claim the following rule is true: </a:t>
            </a:r>
          </a:p>
          <a:p>
            <a:pPr marL="457200" lvl="1" indent="0">
              <a:lnSpc>
                <a:spcPct val="90000"/>
              </a:lnSpc>
              <a:buFontTx/>
              <a:buNone/>
            </a:pPr>
            <a:r>
              <a:rPr lang="en-US" sz="3200" i="1" dirty="0">
                <a:ea typeface="ＭＳ Ｐゴシック" charset="0"/>
              </a:rPr>
              <a:t>If a card has a vowel on one side, then it has an even number on the other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For these cards, which should you turn over in order to decide whether the rule is true or false? </a:t>
            </a:r>
          </a:p>
          <a:p>
            <a:pPr>
              <a:lnSpc>
                <a:spcPct val="90000"/>
              </a:lnSpc>
            </a:pPr>
            <a:endParaRPr lang="en-US" sz="3200" dirty="0"/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2857500" y="5410200"/>
            <a:ext cx="3429000" cy="914400"/>
            <a:chOff x="1824" y="2736"/>
            <a:chExt cx="2160" cy="576"/>
          </a:xfrm>
        </p:grpSpPr>
        <p:sp>
          <p:nvSpPr>
            <p:cNvPr id="20485" name="Rectangle 4"/>
            <p:cNvSpPr>
              <a:spLocks noChangeArrowheads="1"/>
            </p:cNvSpPr>
            <p:nvPr/>
          </p:nvSpPr>
          <p:spPr bwMode="auto">
            <a:xfrm>
              <a:off x="1824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E</a:t>
              </a:r>
            </a:p>
          </p:txBody>
        </p:sp>
        <p:sp>
          <p:nvSpPr>
            <p:cNvPr id="20486" name="Rectangle 5"/>
            <p:cNvSpPr>
              <a:spLocks noChangeArrowheads="1"/>
            </p:cNvSpPr>
            <p:nvPr/>
          </p:nvSpPr>
          <p:spPr bwMode="auto">
            <a:xfrm>
              <a:off x="2400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4</a:t>
              </a:r>
            </a:p>
          </p:txBody>
        </p:sp>
        <p:sp>
          <p:nvSpPr>
            <p:cNvPr id="20487" name="Rectangle 6"/>
            <p:cNvSpPr>
              <a:spLocks noChangeArrowheads="1"/>
            </p:cNvSpPr>
            <p:nvPr/>
          </p:nvSpPr>
          <p:spPr bwMode="auto">
            <a:xfrm>
              <a:off x="2976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T</a:t>
              </a:r>
            </a:p>
          </p:txBody>
        </p:sp>
        <p:sp>
          <p:nvSpPr>
            <p:cNvPr id="20488" name="Rectangle 7"/>
            <p:cNvSpPr>
              <a:spLocks noChangeArrowheads="1"/>
            </p:cNvSpPr>
            <p:nvPr/>
          </p:nvSpPr>
          <p:spPr bwMode="auto">
            <a:xfrm>
              <a:off x="3552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7</a:t>
              </a:r>
            </a:p>
          </p:txBody>
        </p:sp>
      </p:grp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7315200" y="6248400"/>
            <a:ext cx="145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  <a:hlinkClick r:id="rId3"/>
              </a:rPr>
              <a:t>Wikipedia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Wason</a:t>
            </a:r>
            <a:r>
              <a:rPr lang="en-US" dirty="0"/>
              <a:t> Selection Task</a:t>
            </a:r>
          </a:p>
        </p:txBody>
      </p:sp>
      <p:sp>
        <p:nvSpPr>
          <p:cNvPr id="22530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495800"/>
          </a:xfrm>
          <a:noFill/>
        </p:spPr>
        <p:txBody>
          <a:bodyPr/>
          <a:lstStyle/>
          <a:p>
            <a:r>
              <a:rPr lang="en-US" sz="3200" dirty="0"/>
              <a:t>Wason (1966) showed that people are bad at this task</a:t>
            </a:r>
            <a:endParaRPr lang="en-US" sz="3200" b="1" dirty="0"/>
          </a:p>
          <a:p>
            <a:r>
              <a:rPr lang="en-US" sz="3200" dirty="0"/>
              <a:t>To disprove rule P=&gt;Q, find a situation in which P is true but Q is false, i.e., show P^~Q</a:t>
            </a:r>
          </a:p>
          <a:p>
            <a:r>
              <a:rPr lang="en-US" sz="3200" dirty="0"/>
              <a:t>To disprove </a:t>
            </a:r>
            <a:r>
              <a:rPr lang="en-US" sz="3200" b="1" dirty="0"/>
              <a:t>vowel =&gt; even</a:t>
            </a:r>
            <a:r>
              <a:rPr lang="en-US" sz="3200" dirty="0"/>
              <a:t>, find a card with a vowel and an odd number</a:t>
            </a:r>
          </a:p>
          <a:p>
            <a:r>
              <a:rPr lang="en-US" sz="3200" dirty="0"/>
              <a:t>Thus, turn over the cards showing </a:t>
            </a:r>
            <a:r>
              <a:rPr lang="en-US" sz="3200" b="1" dirty="0"/>
              <a:t>vowels</a:t>
            </a:r>
            <a:r>
              <a:rPr lang="en-US" sz="3200" dirty="0"/>
              <a:t> and turn over cards showing </a:t>
            </a:r>
            <a:r>
              <a:rPr lang="en-US" sz="3200" b="1" dirty="0"/>
              <a:t>odd numbers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895600" y="5791200"/>
            <a:ext cx="3429000" cy="914400"/>
            <a:chOff x="1824" y="2736"/>
            <a:chExt cx="2160" cy="57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824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E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400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4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976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T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552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7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743200" y="5638800"/>
            <a:ext cx="990600" cy="1143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486400" y="5638800"/>
            <a:ext cx="990600" cy="1143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err="1"/>
              <a:t>Wason</a:t>
            </a:r>
            <a:r>
              <a:rPr lang="en-US" dirty="0"/>
              <a:t> Selection Task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This version is easier for people, as shown by Griggs &amp; Cox, 1982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You are the bouncer in a bar; which of these people do you card given the rule: </a:t>
            </a:r>
            <a:r>
              <a:rPr lang="en-US" sz="3200" i="1" dirty="0">
                <a:ea typeface="ＭＳ Ｐゴシック" charset="0"/>
              </a:rPr>
              <a:t>You must be 21 or older to drink beer.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956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beer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8100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coke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7244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22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6388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20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85800" y="4876800"/>
            <a:ext cx="792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/>
              </a:rPr>
              <a:t>Perhaps easier because it’</a:t>
            </a:r>
            <a:r>
              <a:rPr lang="en-US" altLang="ja-JP" sz="3200" dirty="0">
                <a:latin typeface="Calibri"/>
              </a:rPr>
              <a:t>s more familiar or because people have special strategies to reason about certain situations, such as cheating in a social situation</a:t>
            </a:r>
            <a:endParaRPr lang="en-US" sz="3200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304800"/>
            <a:ext cx="825500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Negation in Natural Language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sz="3200" dirty="0"/>
              <a:t>We often model the meaning of natural language sentences as a logic statements</a:t>
            </a:r>
          </a:p>
          <a:p>
            <a:r>
              <a:rPr lang="en-US" sz="3200" dirty="0"/>
              <a:t>This maps these into equivalent statements</a:t>
            </a:r>
          </a:p>
          <a:p>
            <a:pPr lvl="1"/>
            <a:r>
              <a:rPr lang="en-US" sz="3200" dirty="0">
                <a:ea typeface="ＭＳ Ｐゴシック" charset="0"/>
              </a:rPr>
              <a:t>All elephants are gray</a:t>
            </a:r>
          </a:p>
          <a:p>
            <a:pPr lvl="1"/>
            <a:r>
              <a:rPr lang="en-US" sz="3200" dirty="0">
                <a:ea typeface="ＭＳ Ｐゴシック" charset="0"/>
              </a:rPr>
              <a:t>No elephant are not gray</a:t>
            </a:r>
          </a:p>
          <a:p>
            <a:r>
              <a:rPr lang="en-US" sz="3200" dirty="0"/>
              <a:t>Double negation is common in informal language: t</a:t>
            </a:r>
            <a:r>
              <a:rPr lang="en-US" sz="3200" dirty="0">
                <a:ea typeface="ＭＳ Ｐゴシック" charset="0"/>
              </a:rPr>
              <a:t>h</a:t>
            </a:r>
            <a:r>
              <a:rPr lang="en-US" sz="3200" i="1" dirty="0">
                <a:ea typeface="ＭＳ Ｐゴシック" charset="0"/>
              </a:rPr>
              <a:t>at won’t do you no good</a:t>
            </a:r>
          </a:p>
          <a:p>
            <a:r>
              <a:rPr lang="en-US" sz="3200" dirty="0"/>
              <a:t>But what does this mean: </a:t>
            </a:r>
            <a:r>
              <a:rPr lang="en-US" sz="3200" i="1" dirty="0"/>
              <a:t>we cannot underestimate the importance of logic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28600"/>
            <a:ext cx="12700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Logic as a Methodology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</a:pPr>
            <a:r>
              <a:rPr lang="en-US" sz="3200" dirty="0"/>
              <a:t>Even if people don’t use formal logical reason-</a:t>
            </a:r>
            <a:r>
              <a:rPr lang="en-US" sz="3200" dirty="0" err="1"/>
              <a:t>ing</a:t>
            </a:r>
            <a:r>
              <a:rPr lang="en-US" sz="3200" dirty="0"/>
              <a:t> for solving a problem, logic might be a good approach for AI for a number of reasons</a:t>
            </a:r>
          </a:p>
          <a:p>
            <a:pPr lvl="1">
              <a:lnSpc>
                <a:spcPct val="110000"/>
              </a:lnSpc>
            </a:pPr>
            <a:r>
              <a:rPr lang="en-US" sz="2900" dirty="0">
                <a:ea typeface="ＭＳ Ｐゴシック" charset="0"/>
              </a:rPr>
              <a:t>Airplanes don’t need to flap their wings</a:t>
            </a:r>
          </a:p>
          <a:p>
            <a:pPr lvl="1">
              <a:lnSpc>
                <a:spcPct val="110000"/>
              </a:lnSpc>
            </a:pPr>
            <a:r>
              <a:rPr lang="en-US" sz="2900" dirty="0">
                <a:ea typeface="ＭＳ Ｐゴシック" charset="0"/>
              </a:rPr>
              <a:t>Logic may be a good implementation strategy</a:t>
            </a:r>
          </a:p>
          <a:p>
            <a:pPr lvl="1">
              <a:lnSpc>
                <a:spcPct val="110000"/>
              </a:lnSpc>
            </a:pPr>
            <a:r>
              <a:rPr lang="en-US" sz="2900" dirty="0">
                <a:ea typeface="ＭＳ Ｐゴシック" charset="0"/>
              </a:rPr>
              <a:t>Solution in a  formal system can offer other benefits, e.g., letting us prove properties of the approach</a:t>
            </a:r>
          </a:p>
          <a:p>
            <a:pPr marL="0" indent="0">
              <a:lnSpc>
                <a:spcPct val="110000"/>
              </a:lnSpc>
            </a:pPr>
            <a:r>
              <a:rPr lang="en-US" sz="3600" dirty="0"/>
              <a:t>See </a:t>
            </a:r>
            <a:r>
              <a:rPr lang="en-US" sz="3600" dirty="0">
                <a:hlinkClick r:id="rId2"/>
              </a:rPr>
              <a:t>neats vs. scruffies</a:t>
            </a:r>
            <a:endParaRPr lang="en-US" sz="3600" dirty="0"/>
          </a:p>
          <a:p>
            <a:pPr marL="0" indent="0">
              <a:lnSpc>
                <a:spcPct val="110000"/>
              </a:lnSpc>
              <a:buFontTx/>
              <a:buNone/>
            </a:pPr>
            <a:endParaRPr lang="en-US" sz="3200" dirty="0"/>
          </a:p>
          <a:p>
            <a:pPr lvl="2">
              <a:lnSpc>
                <a:spcPct val="110000"/>
              </a:lnSpc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Knowledge-based agents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/>
              <a:t>Knowledge-based agents have a knowledge base (KB) and an inference system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KB: a set of representations of facts believed true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Each individual representation is called a </a:t>
            </a:r>
            <a:r>
              <a:rPr lang="en-US" sz="3000" b="1" dirty="0"/>
              <a:t>sentence</a:t>
            </a:r>
            <a:r>
              <a:rPr lang="en-US" sz="30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Sentences are expressed in a </a:t>
            </a:r>
            <a:r>
              <a:rPr lang="en-US" sz="3000" b="1" dirty="0"/>
              <a:t>knowledge represent-</a:t>
            </a:r>
            <a:r>
              <a:rPr lang="en-US" sz="3000" b="1" dirty="0" err="1"/>
              <a:t>ation</a:t>
            </a:r>
            <a:r>
              <a:rPr lang="en-US" sz="3000" b="1" dirty="0"/>
              <a:t> language</a:t>
            </a: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/>
              <a:t>The agent operates as follows: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>
                <a:ea typeface="ＭＳ Ｐゴシック" charset="0"/>
              </a:rPr>
              <a:t>1. It </a:t>
            </a:r>
            <a:r>
              <a:rPr lang="en-US" sz="3000" b="1" dirty="0">
                <a:ea typeface="ＭＳ Ｐゴシック" charset="0"/>
              </a:rPr>
              <a:t>TELL</a:t>
            </a:r>
            <a:r>
              <a:rPr lang="en-US" sz="3000" dirty="0">
                <a:ea typeface="ＭＳ Ｐゴシック" charset="0"/>
              </a:rPr>
              <a:t>s the KB what it perceives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>
                <a:ea typeface="ＭＳ Ｐゴシック" charset="0"/>
              </a:rPr>
              <a:t>2. It </a:t>
            </a:r>
            <a:r>
              <a:rPr lang="en-US" sz="3000" b="1" dirty="0">
                <a:ea typeface="ＭＳ Ｐゴシック" charset="0"/>
              </a:rPr>
              <a:t>ASK</a:t>
            </a:r>
            <a:r>
              <a:rPr lang="en-US" sz="3000" dirty="0">
                <a:ea typeface="ＭＳ Ｐゴシック" charset="0"/>
              </a:rPr>
              <a:t>s the KB what action it should perform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>
                <a:ea typeface="ＭＳ Ｐゴシック" charset="0"/>
              </a:rPr>
              <a:t>3. It performs the chosen action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/>
              <a:t>Big Idea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5334000"/>
          </a:xfrm>
        </p:spPr>
        <p:txBody>
          <a:bodyPr/>
          <a:lstStyle/>
          <a:p>
            <a:r>
              <a:rPr lang="en-US" sz="3200" dirty="0"/>
              <a:t>Drawing reasonable conclusions from</a:t>
            </a:r>
            <a:br>
              <a:rPr lang="en-US" sz="3200" dirty="0"/>
            </a:br>
            <a:r>
              <a:rPr lang="en-US" sz="3200" dirty="0"/>
              <a:t>a set of data (observations, beliefs, etc.) seems key to intelligence</a:t>
            </a:r>
          </a:p>
          <a:p>
            <a:r>
              <a:rPr lang="en-US" sz="3200" dirty="0"/>
              <a:t>Logic is a powerful and well developed approach to this &amp; highly regarded by people</a:t>
            </a:r>
          </a:p>
          <a:p>
            <a:r>
              <a:rPr lang="en-US" sz="3200" dirty="0"/>
              <a:t>Logic is also a strong formal system that computers can use (cf. John McCarthy)</a:t>
            </a:r>
          </a:p>
          <a:p>
            <a:r>
              <a:rPr lang="en-US" sz="3200" dirty="0"/>
              <a:t>We can solve some AI problems by represent-</a:t>
            </a:r>
            <a:r>
              <a:rPr lang="en-US" sz="3200" dirty="0" err="1"/>
              <a:t>ing</a:t>
            </a:r>
            <a:r>
              <a:rPr lang="en-US" sz="3200" dirty="0"/>
              <a:t> them in logic and applying standard proof techniques to generate solutions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28600"/>
            <a:ext cx="1257300" cy="16119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Architecture of a KB agent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5181600"/>
          </a:xfrm>
        </p:spPr>
        <p:txBody>
          <a:bodyPr/>
          <a:lstStyle/>
          <a:p>
            <a:r>
              <a:rPr lang="en-US" sz="2800" b="1" dirty="0"/>
              <a:t>Knowledge Level</a:t>
            </a:r>
            <a:endParaRPr lang="en-US" sz="2800" dirty="0"/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Most abstract: describe agent by what it knows </a:t>
            </a:r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Ex: Autonomous vehicle knows Golden Gate Bridge connects San Francisco with the Marin County</a:t>
            </a:r>
          </a:p>
          <a:p>
            <a:r>
              <a:rPr lang="en-US" sz="2800" b="1" dirty="0"/>
              <a:t>Logical Level</a:t>
            </a:r>
            <a:endParaRPr lang="en-US" sz="2800" dirty="0"/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Level where knowledge is encoded into </a:t>
            </a:r>
            <a:r>
              <a:rPr lang="en-US" sz="2800" i="1" dirty="0">
                <a:ea typeface="ＭＳ Ｐゴシック" charset="0"/>
              </a:rPr>
              <a:t>sentences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Ex: </a:t>
            </a:r>
            <a:r>
              <a:rPr lang="en-US" sz="2800" b="1" dirty="0">
                <a:ea typeface="ＭＳ Ｐゴシック" charset="0"/>
              </a:rPr>
              <a:t>links</a:t>
            </a: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 err="1">
                <a:ea typeface="ＭＳ Ｐゴシック" charset="0"/>
              </a:rPr>
              <a:t>GoldenGateBridge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</a:rPr>
              <a:t>SanFran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</a:rPr>
              <a:t>MarinCounty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r>
              <a:rPr lang="en-US" sz="2800" b="1" dirty="0"/>
              <a:t>Implementation Level</a:t>
            </a:r>
            <a:endParaRPr lang="en-US" sz="2800" dirty="0"/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Software representation of sentences, e.g.</a:t>
            </a:r>
            <a:br>
              <a:rPr lang="en-US" sz="2800" dirty="0">
                <a:ea typeface="ＭＳ Ｐゴシック" charset="0"/>
              </a:rPr>
            </a:br>
            <a:r>
              <a:rPr lang="en-US" sz="2200" dirty="0">
                <a:latin typeface="Courier New" charset="0"/>
                <a:ea typeface="ＭＳ Ｐゴシック" charset="0"/>
              </a:rPr>
              <a:t>(links </a:t>
            </a:r>
            <a:r>
              <a:rPr lang="en-US" sz="2200" dirty="0" err="1">
                <a:latin typeface="Courier New" charset="0"/>
                <a:ea typeface="ＭＳ Ｐゴシック" charset="0"/>
              </a:rPr>
              <a:t>goldengatebridge</a:t>
            </a:r>
            <a:r>
              <a:rPr lang="en-US" sz="2200" dirty="0">
                <a:latin typeface="Courier New" charset="0"/>
                <a:ea typeface="ＭＳ Ｐゴシック" charset="0"/>
              </a:rPr>
              <a:t> </a:t>
            </a:r>
            <a:r>
              <a:rPr lang="en-US" sz="2200" dirty="0" err="1">
                <a:latin typeface="Courier New" charset="0"/>
                <a:ea typeface="ＭＳ Ｐゴシック" charset="0"/>
              </a:rPr>
              <a:t>sanfran</a:t>
            </a:r>
            <a:r>
              <a:rPr lang="en-US" sz="2200" dirty="0">
                <a:latin typeface="Courier New" charset="0"/>
                <a:ea typeface="ＭＳ Ｐゴシック" charset="0"/>
              </a:rPr>
              <a:t> </a:t>
            </a:r>
            <a:r>
              <a:rPr lang="en-US" sz="2200" dirty="0" err="1">
                <a:latin typeface="Courier New" charset="0"/>
                <a:ea typeface="ＭＳ Ｐゴシック" charset="0"/>
              </a:rPr>
              <a:t>marincounty</a:t>
            </a:r>
            <a:r>
              <a:rPr lang="en-US" sz="2200" dirty="0">
                <a:latin typeface="Courier New" charset="0"/>
                <a:ea typeface="ＭＳ Ｐゴシック" charset="0"/>
              </a:rPr>
              <a:t>)</a:t>
            </a: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76200"/>
            <a:ext cx="16970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 err="1"/>
              <a:t>Wumpus</a:t>
            </a:r>
            <a:r>
              <a:rPr lang="en-US" dirty="0"/>
              <a:t> World environment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r>
              <a:rPr lang="en-US" sz="3100" dirty="0"/>
              <a:t>Based on </a:t>
            </a:r>
            <a:r>
              <a:rPr lang="en-US" sz="3100" dirty="0">
                <a:hlinkClick r:id="rId3"/>
              </a:rPr>
              <a:t>Hunt the </a:t>
            </a:r>
            <a:r>
              <a:rPr lang="en-US" sz="3100" dirty="0" err="1">
                <a:hlinkClick r:id="rId3"/>
              </a:rPr>
              <a:t>Wumpus</a:t>
            </a:r>
            <a:r>
              <a:rPr lang="en-US" sz="3100" dirty="0">
                <a:hlinkClick r:id="rId3"/>
              </a:rPr>
              <a:t> </a:t>
            </a:r>
            <a:r>
              <a:rPr lang="en-US" sz="3100" dirty="0"/>
              <a:t>computer game</a:t>
            </a:r>
          </a:p>
          <a:p>
            <a:r>
              <a:rPr lang="en-US" sz="3100" dirty="0"/>
              <a:t>Agent explores cave of rooms connected by passageways</a:t>
            </a:r>
          </a:p>
          <a:p>
            <a:r>
              <a:rPr lang="en-US" sz="3100" dirty="0"/>
              <a:t>Lurking in a room is the </a:t>
            </a:r>
            <a:r>
              <a:rPr lang="en-US" sz="3100" i="1" dirty="0" err="1"/>
              <a:t>Wumpus</a:t>
            </a:r>
            <a:r>
              <a:rPr lang="en-US" sz="3100" dirty="0"/>
              <a:t>, a beast that eats any agent that enters its room</a:t>
            </a:r>
          </a:p>
          <a:p>
            <a:r>
              <a:rPr lang="en-US" sz="3100" dirty="0"/>
              <a:t>Some rooms have </a:t>
            </a:r>
            <a:r>
              <a:rPr lang="en-US" sz="3100" i="1" dirty="0"/>
              <a:t>bottomless pits </a:t>
            </a:r>
            <a:r>
              <a:rPr lang="en-US" sz="3100" dirty="0"/>
              <a:t>that trap any agent that wanders into the room</a:t>
            </a:r>
          </a:p>
          <a:p>
            <a:r>
              <a:rPr lang="en-US" sz="3100" dirty="0"/>
              <a:t>Somewhere is a heap of gold in a room</a:t>
            </a:r>
          </a:p>
          <a:p>
            <a:r>
              <a:rPr lang="en-US" sz="3100" dirty="0"/>
              <a:t>Goal: collect gold &amp; exit w/o being eaten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136" y="-152400"/>
            <a:ext cx="1656464" cy="180620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sz="3600" dirty="0"/>
              <a:t>Jargon file on </a:t>
            </a:r>
            <a:r>
              <a:rPr lang="ja-JP" altLang="en-US" sz="3600" dirty="0"/>
              <a:t>“</a:t>
            </a:r>
            <a:r>
              <a:rPr lang="en-US" altLang="ja-JP" sz="3600" dirty="0"/>
              <a:t>Hunt the </a:t>
            </a:r>
            <a:r>
              <a:rPr lang="en-US" altLang="ja-JP" sz="3600" dirty="0" err="1"/>
              <a:t>Wumpus</a:t>
            </a:r>
            <a:r>
              <a:rPr lang="ja-JP" altLang="en-US" sz="3600" dirty="0"/>
              <a:t>”</a:t>
            </a:r>
            <a:endParaRPr lang="en-US" sz="3600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715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 b="1" dirty="0"/>
              <a:t>WUMPUS</a:t>
            </a:r>
            <a:r>
              <a:rPr lang="en-US" sz="2000" dirty="0"/>
              <a:t> /</a:t>
            </a:r>
            <a:r>
              <a:rPr lang="en-US" sz="2000" dirty="0" err="1"/>
              <a:t>wuhm'p</a:t>
            </a:r>
            <a:r>
              <a:rPr lang="en-US" sz="2000" dirty="0"/>
              <a:t>*s/ n. The central monster (and, in many versions, the name) of a famous family of very early computer games called </a:t>
            </a:r>
            <a:r>
              <a:rPr lang="ja-JP" altLang="en-US" sz="2000" dirty="0"/>
              <a:t>“</a:t>
            </a:r>
            <a:r>
              <a:rPr lang="en-US" altLang="ja-JP" sz="2000" dirty="0"/>
              <a:t>Hunt The </a:t>
            </a:r>
            <a:r>
              <a:rPr lang="en-US" altLang="ja-JP" sz="2000" dirty="0" err="1"/>
              <a:t>Wumpus</a:t>
            </a:r>
            <a:r>
              <a:rPr lang="en-US" altLang="ja-JP" sz="2000" dirty="0"/>
              <a:t>,</a:t>
            </a:r>
            <a:r>
              <a:rPr lang="ja-JP" altLang="en-US" sz="2000" dirty="0"/>
              <a:t>”</a:t>
            </a:r>
            <a:r>
              <a:rPr lang="en-US" altLang="ja-JP" sz="2000" dirty="0"/>
              <a:t> dating back at least to 1972 (several years before ADVENT) on the Dartmouth Time-Sharing System. The </a:t>
            </a:r>
            <a:r>
              <a:rPr lang="en-US" altLang="ja-JP" sz="2000" dirty="0" err="1"/>
              <a:t>wumpus</a:t>
            </a:r>
            <a:r>
              <a:rPr lang="en-US" altLang="ja-JP" sz="2000" dirty="0"/>
              <a:t> lived somewhere in a cave with the topology of a dodecahedron's edge/vertex graph (later versions supported other topologies, including an icosahedron and Mobius strip). The player started somewhere at random in the cave with five </a:t>
            </a:r>
            <a:r>
              <a:rPr lang="ja-JP" altLang="en-US" sz="2000" dirty="0"/>
              <a:t>“</a:t>
            </a:r>
            <a:r>
              <a:rPr lang="en-US" altLang="ja-JP" sz="2000" dirty="0"/>
              <a:t>crooked arrows</a:t>
            </a:r>
            <a:r>
              <a:rPr lang="ja-JP" altLang="en-US" sz="2000" dirty="0"/>
              <a:t>”</a:t>
            </a:r>
            <a:r>
              <a:rPr lang="en-US" altLang="ja-JP" sz="2000" dirty="0"/>
              <a:t>; these could be shot through up to three connected rooms, and would kill the </a:t>
            </a:r>
            <a:r>
              <a:rPr lang="en-US" altLang="ja-JP" sz="2000" dirty="0" err="1"/>
              <a:t>wumpus</a:t>
            </a:r>
            <a:r>
              <a:rPr lang="en-US" altLang="ja-JP" sz="2000" dirty="0"/>
              <a:t> on a hit (later versions introduced the wounded </a:t>
            </a:r>
            <a:r>
              <a:rPr lang="en-US" altLang="ja-JP" sz="2000" dirty="0" err="1"/>
              <a:t>wumpus</a:t>
            </a:r>
            <a:r>
              <a:rPr lang="en-US" altLang="ja-JP" sz="2000" dirty="0"/>
              <a:t>, which got very angry). Unfortunately for players, the movement necessary to map the maze was made hazardous not merely by the </a:t>
            </a:r>
            <a:r>
              <a:rPr lang="en-US" altLang="ja-JP" sz="2000" dirty="0" err="1"/>
              <a:t>wumpus</a:t>
            </a:r>
            <a:r>
              <a:rPr lang="en-US" altLang="ja-JP" sz="2000" dirty="0"/>
              <a:t> (which would eat you if you stepped on him) but also by bottomless pits and colonies of super bats that would pick you up and drop you at a random location (later versions added </a:t>
            </a:r>
            <a:r>
              <a:rPr lang="ja-JP" altLang="en-US" sz="2000" dirty="0"/>
              <a:t>“</a:t>
            </a:r>
            <a:r>
              <a:rPr lang="en-US" altLang="ja-JP" sz="2000" dirty="0"/>
              <a:t>anaerobic termites</a:t>
            </a:r>
            <a:r>
              <a:rPr lang="ja-JP" altLang="en-US" sz="2000" dirty="0"/>
              <a:t>”</a:t>
            </a:r>
            <a:r>
              <a:rPr lang="en-US" altLang="ja-JP" sz="2000" dirty="0"/>
              <a:t> that ate arrows, bat migrations, and earthquakes that randomly changed pit locations).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 dirty="0"/>
              <a:t>     This game appears to have been the first to use a non-random graph-structured map (as opposed to a rectangular grid like the even older Star Trek games). In this respect, as in the dungeon-like setting and its terse, amusing messages, it prefigured ADVENT and </a:t>
            </a:r>
            <a:r>
              <a:rPr lang="en-US" sz="2000" dirty="0" err="1"/>
              <a:t>Zork</a:t>
            </a:r>
            <a:r>
              <a:rPr lang="en-US" sz="2000" dirty="0"/>
              <a:t> and was directly ancestral to both. (</a:t>
            </a:r>
            <a:r>
              <a:rPr lang="en-US" sz="2000" dirty="0" err="1"/>
              <a:t>Zork</a:t>
            </a:r>
            <a:r>
              <a:rPr lang="en-US" sz="2000" dirty="0"/>
              <a:t> acknowledged this heritage by including a super-bat colony.) Today, a port is distributed with SunOS and as freeware for the Mac. A C emulation of the original Basic game is in circulation as freeware on the net. 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 err="1"/>
              <a:t>Wumpus</a:t>
            </a:r>
            <a:r>
              <a:rPr lang="en-US" dirty="0"/>
              <a:t> History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r>
              <a:rPr lang="en-US" sz="2800" dirty="0"/>
              <a:t>See </a:t>
            </a:r>
            <a:r>
              <a:rPr lang="en-US" sz="2800" dirty="0">
                <a:hlinkClick r:id="rId2"/>
              </a:rPr>
              <a:t>Hunt_the_Wumpus</a:t>
            </a:r>
            <a:r>
              <a:rPr lang="en-US" sz="2800" dirty="0"/>
              <a:t> for</a:t>
            </a:r>
            <a:br>
              <a:rPr lang="en-US" sz="2800" dirty="0"/>
            </a:br>
            <a:r>
              <a:rPr lang="en-US" sz="2800" dirty="0"/>
              <a:t>details</a:t>
            </a:r>
          </a:p>
          <a:p>
            <a:r>
              <a:rPr lang="en-US" sz="2800" dirty="0"/>
              <a:t>Early (c. 1972) text-based game</a:t>
            </a:r>
            <a:br>
              <a:rPr lang="en-US" sz="2800" dirty="0"/>
            </a:br>
            <a:r>
              <a:rPr lang="en-US" sz="2800" dirty="0"/>
              <a:t>written in BASIC written by Gregory </a:t>
            </a:r>
            <a:r>
              <a:rPr lang="en-US" sz="2800" dirty="0" err="1"/>
              <a:t>Yob</a:t>
            </a:r>
            <a:r>
              <a:rPr lang="en-US" sz="2800" dirty="0"/>
              <a:t>, a student at UMASS, Dartmouth</a:t>
            </a:r>
          </a:p>
          <a:p>
            <a:r>
              <a:rPr lang="en-US" sz="2800" dirty="0"/>
              <a:t>Defined a genre of games including adventure, </a:t>
            </a:r>
            <a:r>
              <a:rPr lang="en-US" sz="2800" dirty="0" err="1"/>
              <a:t>zork</a:t>
            </a:r>
            <a:r>
              <a:rPr lang="en-US" sz="2800" dirty="0"/>
              <a:t>, and </a:t>
            </a:r>
            <a:r>
              <a:rPr lang="en-US" sz="2800" dirty="0" err="1"/>
              <a:t>nethack</a:t>
            </a:r>
            <a:endParaRPr lang="en-US" sz="2800" dirty="0"/>
          </a:p>
          <a:p>
            <a:r>
              <a:rPr lang="en-US" sz="2800" dirty="0"/>
              <a:t>Eventually commercialized (c. 1980) for early personal computers</a:t>
            </a:r>
          </a:p>
          <a:p>
            <a:r>
              <a:rPr lang="en-US" sz="2800" dirty="0"/>
              <a:t>The </a:t>
            </a:r>
            <a:r>
              <a:rPr lang="en-US" sz="2800" dirty="0">
                <a:hlinkClick r:id="rId3"/>
              </a:rPr>
              <a:t>Hunt the Wumpus basic code </a:t>
            </a:r>
            <a:r>
              <a:rPr lang="en-US" sz="2800" dirty="0"/>
              <a:t>is available in a 1976 article in Creative Computing by </a:t>
            </a:r>
            <a:r>
              <a:rPr lang="en-US" sz="2800" dirty="0" err="1"/>
              <a:t>Yob</a:t>
            </a:r>
            <a:r>
              <a:rPr lang="en-US" sz="2800" dirty="0"/>
              <a:t>!</a:t>
            </a:r>
          </a:p>
        </p:txBody>
      </p:sp>
      <p:pic>
        <p:nvPicPr>
          <p:cNvPr id="5" name="Picture 4" descr="Picture 2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28600"/>
            <a:ext cx="3355975" cy="2209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AIMA’</a:t>
            </a:r>
            <a:r>
              <a:rPr lang="en-US" altLang="ja-JP" dirty="0"/>
              <a:t>s </a:t>
            </a:r>
            <a:r>
              <a:rPr lang="en-US" altLang="ja-JP" dirty="0" err="1"/>
              <a:t>Wumpus</a:t>
            </a:r>
            <a:r>
              <a:rPr lang="en-US" altLang="ja-JP" dirty="0"/>
              <a:t> World </a:t>
            </a:r>
            <a:endParaRPr lang="en-US" dirty="0"/>
          </a:p>
        </p:txBody>
      </p:sp>
      <p:sp>
        <p:nvSpPr>
          <p:cNvPr id="378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30480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600" dirty="0"/>
              <a:t>The agent always starts in the field [1,1]</a:t>
            </a:r>
          </a:p>
          <a:p>
            <a:pPr marL="0" indent="0">
              <a:buFontTx/>
              <a:buNone/>
            </a:pPr>
            <a:endParaRPr lang="en-US" sz="2600" dirty="0"/>
          </a:p>
          <a:p>
            <a:pPr marL="0" indent="0">
              <a:buFontTx/>
              <a:buNone/>
            </a:pPr>
            <a:r>
              <a:rPr lang="en-US" sz="2600" dirty="0"/>
              <a:t>Agent’</a:t>
            </a:r>
            <a:r>
              <a:rPr lang="en-US" altLang="ja-JP" sz="2600" dirty="0"/>
              <a:t>s task is to find the gold, return to the field [1,1] and climb out of the cave</a:t>
            </a:r>
            <a:endParaRPr lang="en-US" sz="2600" dirty="0"/>
          </a:p>
        </p:txBody>
      </p:sp>
      <p:pic>
        <p:nvPicPr>
          <p:cNvPr id="37891" name="Picture 1029" descr="im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06513"/>
            <a:ext cx="5486400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/>
              <a:t>Agent in a </a:t>
            </a:r>
            <a:r>
              <a:rPr lang="en-US" dirty="0" err="1"/>
              <a:t>Wumpus</a:t>
            </a:r>
            <a:r>
              <a:rPr lang="en-US" dirty="0"/>
              <a:t> world: Percepts 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4864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The agent perceives 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b="1" dirty="0">
                <a:ea typeface="ＭＳ Ｐゴシック" charset="0"/>
              </a:rPr>
              <a:t>stench</a:t>
            </a:r>
            <a:r>
              <a:rPr lang="en-US" sz="2600" dirty="0">
                <a:ea typeface="ＭＳ Ｐゴシック" charset="0"/>
              </a:rPr>
              <a:t> in square containing </a:t>
            </a:r>
            <a:r>
              <a:rPr lang="en-US" sz="2600" dirty="0" err="1">
                <a:ea typeface="ＭＳ Ｐゴシック" charset="0"/>
              </a:rPr>
              <a:t>Wumpus</a:t>
            </a:r>
            <a:r>
              <a:rPr lang="en-US" sz="2600" dirty="0">
                <a:ea typeface="ＭＳ Ｐゴシック" charset="0"/>
              </a:rPr>
              <a:t> and in adjacent squares (not diagonally) 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b="1" dirty="0">
                <a:ea typeface="ＭＳ Ｐゴシック" charset="0"/>
              </a:rPr>
              <a:t>breeze </a:t>
            </a:r>
            <a:r>
              <a:rPr lang="en-US" sz="2600" dirty="0">
                <a:ea typeface="ＭＳ Ｐゴシック" charset="0"/>
              </a:rPr>
              <a:t>in squares adjacent to a pit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b="1" dirty="0">
                <a:ea typeface="ＭＳ Ｐゴシック" charset="0"/>
              </a:rPr>
              <a:t>glitter</a:t>
            </a:r>
            <a:r>
              <a:rPr lang="en-US" sz="2600" dirty="0">
                <a:ea typeface="ＭＳ Ｐゴシック" charset="0"/>
              </a:rPr>
              <a:t> in the square where the gold is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b="1" dirty="0">
                <a:ea typeface="ＭＳ Ｐゴシック" charset="0"/>
              </a:rPr>
              <a:t>bump</a:t>
            </a:r>
            <a:r>
              <a:rPr lang="en-US" sz="2600" dirty="0">
                <a:ea typeface="ＭＳ Ｐゴシック" charset="0"/>
              </a:rPr>
              <a:t>, if it walks into a wall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dirty="0">
                <a:ea typeface="ＭＳ Ｐゴシック" charset="0"/>
              </a:rPr>
              <a:t>Woeful </a:t>
            </a:r>
            <a:r>
              <a:rPr lang="en-US" sz="2600" b="1" dirty="0">
                <a:ea typeface="ＭＳ Ｐゴシック" charset="0"/>
              </a:rPr>
              <a:t>scream</a:t>
            </a:r>
            <a:r>
              <a:rPr lang="en-US" sz="2600" dirty="0">
                <a:ea typeface="ＭＳ Ｐゴシック" charset="0"/>
              </a:rPr>
              <a:t> everywhere in cave, if </a:t>
            </a:r>
            <a:r>
              <a:rPr lang="en-US" sz="2600" dirty="0" err="1">
                <a:ea typeface="ＭＳ Ｐゴシック" charset="0"/>
              </a:rPr>
              <a:t>Wumpus</a:t>
            </a:r>
            <a:r>
              <a:rPr lang="en-US" sz="2600" dirty="0">
                <a:ea typeface="ＭＳ Ｐゴシック" charset="0"/>
              </a:rPr>
              <a:t> killed</a:t>
            </a:r>
          </a:p>
          <a:p>
            <a:pPr>
              <a:defRPr/>
            </a:pPr>
            <a:r>
              <a:rPr lang="en-US" sz="3200" dirty="0"/>
              <a:t>Percepts given as five-tuple, e.g., if stench and breeze, but no glitter, bump or  scream:  </a:t>
            </a:r>
          </a:p>
          <a:p>
            <a:pPr lvl="1"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[Stench, Breeze, None, None, None]</a:t>
            </a:r>
            <a:r>
              <a:rPr lang="en-US" dirty="0"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3200" dirty="0"/>
              <a:t>Agent cannot perceive its location, e.g., (2,2)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Actions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410200"/>
          </a:xfrm>
        </p:spPr>
        <p:txBody>
          <a:bodyPr/>
          <a:lstStyle/>
          <a:p>
            <a:r>
              <a:rPr lang="en-US" sz="2800" b="1" dirty="0"/>
              <a:t>go forward </a:t>
            </a:r>
          </a:p>
          <a:p>
            <a:r>
              <a:rPr lang="en-US" sz="2800" b="1" dirty="0"/>
              <a:t>turn right</a:t>
            </a:r>
            <a:r>
              <a:rPr lang="en-US" sz="2800" dirty="0"/>
              <a:t> 90 degrees</a:t>
            </a:r>
          </a:p>
          <a:p>
            <a:r>
              <a:rPr lang="en-US" sz="2800" b="1" dirty="0"/>
              <a:t>turn left</a:t>
            </a:r>
            <a:r>
              <a:rPr lang="en-US" sz="2800" dirty="0"/>
              <a:t> 90 degrees</a:t>
            </a:r>
          </a:p>
          <a:p>
            <a:r>
              <a:rPr lang="en-US" sz="2800" b="1" dirty="0"/>
              <a:t>grab</a:t>
            </a:r>
            <a:r>
              <a:rPr lang="en-US" sz="2800" dirty="0"/>
              <a:t>: Pick up object</a:t>
            </a:r>
            <a:r>
              <a:rPr lang="en-US" altLang="ja-JP" sz="2800" dirty="0"/>
              <a:t> in same square as agent</a:t>
            </a:r>
          </a:p>
          <a:p>
            <a:r>
              <a:rPr lang="en-US" sz="2800" b="1" dirty="0"/>
              <a:t>shoot</a:t>
            </a:r>
            <a:r>
              <a:rPr lang="en-US" sz="2800" dirty="0"/>
              <a:t>: Fire arrow in direction agent faces. It continues until it hits &amp; kills </a:t>
            </a:r>
            <a:r>
              <a:rPr lang="en-US" sz="2800" dirty="0" err="1"/>
              <a:t>Wumpus</a:t>
            </a:r>
            <a:r>
              <a:rPr lang="en-US" sz="2800" dirty="0"/>
              <a:t> or hits outer wall. Agent has one arrow, so only first shoot action has effect </a:t>
            </a:r>
          </a:p>
          <a:p>
            <a:r>
              <a:rPr lang="en-US" sz="2800" b="1" dirty="0"/>
              <a:t>Climb:</a:t>
            </a:r>
            <a:r>
              <a:rPr lang="en-US" sz="2800" dirty="0"/>
              <a:t> leave cave, only effective in start square</a:t>
            </a:r>
          </a:p>
          <a:p>
            <a:r>
              <a:rPr lang="en-US" sz="2800" b="1" dirty="0"/>
              <a:t>die</a:t>
            </a:r>
            <a:r>
              <a:rPr lang="en-US" sz="2800" dirty="0"/>
              <a:t>: automatically and irretrievably happens if agent enters square with pit or living </a:t>
            </a:r>
            <a:r>
              <a:rPr lang="en-US" sz="2800" dirty="0" err="1"/>
              <a:t>Wumpus</a:t>
            </a:r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Goal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315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/>
              <a:t>	Agent’</a:t>
            </a:r>
            <a:r>
              <a:rPr lang="en-US" altLang="ja-JP" sz="3200" dirty="0"/>
              <a:t>s goal is to find the gold and bring it back to the start square as quickly as possible, without getting killed</a:t>
            </a:r>
          </a:p>
          <a:p>
            <a:pPr>
              <a:buFontTx/>
              <a:buNone/>
            </a:pPr>
            <a:endParaRPr lang="en-US" altLang="ja-JP" sz="2000" dirty="0"/>
          </a:p>
          <a:p>
            <a:pPr lvl="1"/>
            <a:r>
              <a:rPr lang="en-US" sz="3200" dirty="0">
                <a:ea typeface="ＭＳ Ｐゴシック" charset="0"/>
              </a:rPr>
              <a:t>1,000 point reward for climbing out of cave with gold</a:t>
            </a:r>
          </a:p>
          <a:p>
            <a:pPr lvl="1"/>
            <a:r>
              <a:rPr lang="en-US" sz="3200" dirty="0">
                <a:ea typeface="ＭＳ Ｐゴシック" charset="0"/>
              </a:rPr>
              <a:t>1 point deducted for every action taken</a:t>
            </a:r>
          </a:p>
          <a:p>
            <a:pPr lvl="1"/>
            <a:r>
              <a:rPr lang="en-US" sz="3200" dirty="0">
                <a:ea typeface="ＭＳ Ｐゴシック" charset="0"/>
              </a:rPr>
              <a:t>10,000 point penalty for getting killed</a:t>
            </a: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characterization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sz="3200" b="1" dirty="0"/>
              <a:t>Fully Observable?</a:t>
            </a:r>
            <a:endParaRPr lang="en-US" sz="3200" dirty="0"/>
          </a:p>
          <a:p>
            <a:pPr marL="342900" indent="-342900"/>
            <a:r>
              <a:rPr lang="en-US" sz="3200" b="1" dirty="0"/>
              <a:t>Deterministic?</a:t>
            </a:r>
            <a:endParaRPr lang="en-US" sz="3200" dirty="0"/>
          </a:p>
          <a:p>
            <a:pPr marL="342900" indent="-342900"/>
            <a:r>
              <a:rPr lang="en-US" sz="3200" b="1" dirty="0"/>
              <a:t>Episodic?</a:t>
            </a:r>
            <a:endParaRPr lang="en-US" sz="3200" dirty="0"/>
          </a:p>
          <a:p>
            <a:pPr marL="342900" indent="-342900"/>
            <a:r>
              <a:rPr lang="en-US" sz="3200" b="1" dirty="0"/>
              <a:t>Static</a:t>
            </a:r>
            <a:r>
              <a:rPr lang="en-US" sz="3200" dirty="0"/>
              <a:t>?</a:t>
            </a:r>
          </a:p>
          <a:p>
            <a:pPr marL="342900" indent="-342900"/>
            <a:r>
              <a:rPr lang="en-US" sz="3200" b="1" dirty="0"/>
              <a:t>Discrete</a:t>
            </a:r>
            <a:r>
              <a:rPr lang="en-US" sz="3200" dirty="0"/>
              <a:t>?</a:t>
            </a:r>
          </a:p>
          <a:p>
            <a:pPr marL="342900" indent="-342900"/>
            <a:r>
              <a:rPr lang="en-US" sz="3200" b="1" dirty="0"/>
              <a:t>Single-agent?</a:t>
            </a:r>
            <a:endParaRPr lang="en-US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characterization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495800"/>
          </a:xfrm>
        </p:spPr>
        <p:txBody>
          <a:bodyPr/>
          <a:lstStyle/>
          <a:p>
            <a:pPr marL="342900" indent="-342900"/>
            <a:r>
              <a:rPr lang="en-US" sz="3200" b="1" dirty="0"/>
              <a:t>Fully Observable</a:t>
            </a:r>
            <a:r>
              <a:rPr lang="en-US" sz="3200" dirty="0"/>
              <a:t> No – only </a:t>
            </a:r>
            <a:r>
              <a:rPr lang="en-US" sz="3200" dirty="0">
                <a:solidFill>
                  <a:schemeClr val="accent2"/>
                </a:solidFill>
              </a:rPr>
              <a:t>local</a:t>
            </a:r>
            <a:r>
              <a:rPr lang="en-US" sz="3200" dirty="0"/>
              <a:t> perception</a:t>
            </a:r>
          </a:p>
          <a:p>
            <a:pPr marL="342900" indent="-342900"/>
            <a:r>
              <a:rPr lang="en-US" sz="3200" b="1" dirty="0"/>
              <a:t>Deterministic </a:t>
            </a:r>
            <a:r>
              <a:rPr lang="en-US" sz="3200" dirty="0"/>
              <a:t>Yes, outcomes exactly specified</a:t>
            </a:r>
          </a:p>
          <a:p>
            <a:pPr marL="342900" indent="-342900"/>
            <a:r>
              <a:rPr lang="en-US" sz="3200" b="1" dirty="0"/>
              <a:t>Episodic</a:t>
            </a:r>
            <a:r>
              <a:rPr lang="en-US" sz="3200" dirty="0"/>
              <a:t> No – sequential at the level of actions</a:t>
            </a:r>
          </a:p>
          <a:p>
            <a:pPr marL="342900" indent="-342900"/>
            <a:r>
              <a:rPr lang="en-US" sz="3200" b="1" dirty="0"/>
              <a:t>Static</a:t>
            </a:r>
            <a:r>
              <a:rPr lang="en-US" sz="3200" dirty="0"/>
              <a:t>  Yes – </a:t>
            </a:r>
            <a:r>
              <a:rPr lang="en-US" sz="3200" dirty="0" err="1"/>
              <a:t>Wumpus</a:t>
            </a:r>
            <a:r>
              <a:rPr lang="en-US" sz="3200" dirty="0"/>
              <a:t> and Pits do not move</a:t>
            </a:r>
          </a:p>
          <a:p>
            <a:pPr marL="342900" indent="-342900"/>
            <a:r>
              <a:rPr lang="en-US" sz="3200" b="1" dirty="0"/>
              <a:t>Discrete</a:t>
            </a:r>
            <a:r>
              <a:rPr lang="en-US" sz="3200" dirty="0"/>
              <a:t> Yes</a:t>
            </a:r>
          </a:p>
          <a:p>
            <a:pPr marL="342900" indent="-342900"/>
            <a:r>
              <a:rPr lang="en-US" sz="3200" b="1" dirty="0"/>
              <a:t>Single-agent?</a:t>
            </a:r>
            <a:r>
              <a:rPr lang="en-US" sz="3200" dirty="0"/>
              <a:t> Yes, </a:t>
            </a:r>
            <a:r>
              <a:rPr lang="en-US" sz="3200" dirty="0" err="1"/>
              <a:t>Wumpus</a:t>
            </a:r>
            <a:r>
              <a:rPr lang="en-US" sz="3200" dirty="0"/>
              <a:t> is essentially a natural feature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F8483B-097A-1D41-819B-2549E2E8F4EF}" type="slidenum">
              <a:rPr lang="en-US" sz="1000">
                <a:latin typeface="Calibri"/>
              </a:rPr>
              <a:pPr/>
              <a:t>3</a:t>
            </a:fld>
            <a:endParaRPr lang="en-US" sz="1000" dirty="0">
              <a:latin typeface="Calibri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in People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086600" cy="4572000"/>
          </a:xfrm>
        </p:spPr>
        <p:txBody>
          <a:bodyPr/>
          <a:lstStyle/>
          <a:p>
            <a:pPr marL="334963" indent="-334963"/>
            <a:r>
              <a:rPr lang="en-US" sz="3200" dirty="0"/>
              <a:t>People can do logical inference, but are not always very good at it</a:t>
            </a:r>
          </a:p>
          <a:p>
            <a:pPr marL="334963" indent="-334963"/>
            <a:r>
              <a:rPr lang="en-US" sz="3200" dirty="0"/>
              <a:t>Reasoning with negation and disjunction seems particularly difficult</a:t>
            </a:r>
          </a:p>
          <a:p>
            <a:pPr marL="334963" indent="-334963"/>
            <a:r>
              <a:rPr lang="en-US" sz="3200" dirty="0"/>
              <a:t>But, people seem to employ many kinds of reasoning strategies, most of which are neither </a:t>
            </a:r>
            <a:r>
              <a:rPr lang="en-US" sz="3200" i="1" dirty="0"/>
              <a:t>complete</a:t>
            </a:r>
            <a:r>
              <a:rPr lang="en-US" sz="3200" dirty="0"/>
              <a:t> nor </a:t>
            </a:r>
            <a:r>
              <a:rPr lang="en-US" sz="3200" i="1" dirty="0"/>
              <a:t>sound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AIMA’s </a:t>
            </a:r>
            <a:r>
              <a:rPr lang="en-US" dirty="0" err="1"/>
              <a:t>Wumpus</a:t>
            </a:r>
            <a:r>
              <a:rPr lang="en-US" dirty="0"/>
              <a:t> World </a:t>
            </a:r>
          </a:p>
        </p:txBody>
      </p:sp>
      <p:sp>
        <p:nvSpPr>
          <p:cNvPr id="5017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28956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The agent always starts in the field [1,1]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Agent’</a:t>
            </a:r>
            <a:r>
              <a:rPr lang="en-US" altLang="ja-JP" dirty="0"/>
              <a:t>s task is to find the gold, return to the field [1,1] and climb out of the cave</a:t>
            </a:r>
            <a:endParaRPr lang="en-US" dirty="0"/>
          </a:p>
        </p:txBody>
      </p:sp>
      <p:pic>
        <p:nvPicPr>
          <p:cNvPr id="50179" name="Picture 1029" descr="im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06513"/>
            <a:ext cx="5486400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The Hunter’</a:t>
            </a:r>
            <a:r>
              <a:rPr lang="en-US" altLang="ja-JP" dirty="0"/>
              <a:t>s first step</a:t>
            </a:r>
            <a:endParaRPr lang="en-US" dirty="0"/>
          </a:p>
        </p:txBody>
      </p:sp>
      <p:pic>
        <p:nvPicPr>
          <p:cNvPr id="52226" name="Picture 5" descr="im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524000"/>
            <a:ext cx="8723312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6400800" y="3733800"/>
            <a:ext cx="4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1" dirty="0">
                <a:latin typeface="Calibri"/>
                <a:cs typeface="Calibri"/>
              </a:rPr>
              <a:t>¬W</a:t>
            </a: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7315200" y="4572000"/>
            <a:ext cx="4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1" dirty="0">
                <a:latin typeface="Calibri"/>
                <a:cs typeface="Calibri"/>
              </a:rPr>
              <a:t>¬W</a:t>
            </a:r>
          </a:p>
        </p:txBody>
      </p:sp>
      <p:sp>
        <p:nvSpPr>
          <p:cNvPr id="52229" name="TextBox 1"/>
          <p:cNvSpPr txBox="1">
            <a:spLocks noChangeArrowheads="1"/>
          </p:cNvSpPr>
          <p:nvPr/>
        </p:nvSpPr>
        <p:spPr bwMode="auto">
          <a:xfrm>
            <a:off x="152400" y="5486400"/>
            <a:ext cx="396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Since  agent is alive and perceives neither breeze nor stench at [1,1], it </a:t>
            </a:r>
            <a:r>
              <a:rPr lang="en-US" sz="1800" b="1" dirty="0">
                <a:latin typeface="Calibri"/>
              </a:rPr>
              <a:t>knows</a:t>
            </a:r>
            <a:r>
              <a:rPr lang="en-US" sz="1800" dirty="0">
                <a:latin typeface="Calibri"/>
              </a:rPr>
              <a:t> [1,1] and its neighbors are OK</a:t>
            </a:r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5105400" y="5486400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Moving to [2,1] is a </a:t>
            </a:r>
            <a:r>
              <a:rPr lang="en-US" sz="1800" b="1" dirty="0">
                <a:latin typeface="Calibri"/>
              </a:rPr>
              <a:t>safe move </a:t>
            </a:r>
            <a:r>
              <a:rPr lang="en-US" sz="1800" dirty="0">
                <a:latin typeface="Calibri"/>
              </a:rPr>
              <a:t>that reveals a breeze but no stench, </a:t>
            </a:r>
            <a:r>
              <a:rPr lang="en-US" sz="1800" b="1" dirty="0">
                <a:latin typeface="Calibri"/>
              </a:rPr>
              <a:t>implying</a:t>
            </a:r>
            <a:r>
              <a:rPr lang="en-US" sz="1800" dirty="0">
                <a:latin typeface="Calibri"/>
              </a:rPr>
              <a:t> that </a:t>
            </a:r>
            <a:r>
              <a:rPr lang="en-US" sz="1800" dirty="0" err="1">
                <a:latin typeface="Calibri"/>
              </a:rPr>
              <a:t>Wumpus</a:t>
            </a:r>
            <a:r>
              <a:rPr lang="en-US" sz="1800" dirty="0">
                <a:latin typeface="Calibri"/>
              </a:rPr>
              <a:t> isn’t adjacent but one or more pits are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54274" name="Picture 3" descr="wumpus-seq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56322" name="Picture 3" descr="wumpus-seq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58370" name="Picture 3" descr="wumpus-seq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0418" name="Picture 3" descr="wumpus-seq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2466" name="Picture 3" descr="wumpus-seq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4514" name="Picture 3" descr="wumpus-seq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6562" name="Picture 3" descr="wumpus-seq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8610" name="Picture 3" descr="wumpus-seq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Thinking Fast and Slow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5410200" cy="5257800"/>
          </a:xfrm>
        </p:spPr>
        <p:txBody>
          <a:bodyPr/>
          <a:lstStyle/>
          <a:p>
            <a:r>
              <a:rPr lang="en-US" sz="2800" dirty="0"/>
              <a:t>A popular 2011 book by a Nobel prize winning author</a:t>
            </a:r>
          </a:p>
          <a:p>
            <a:r>
              <a:rPr lang="en-US" sz="2800" dirty="0"/>
              <a:t>His model is we have two differ-</a:t>
            </a:r>
            <a:r>
              <a:rPr lang="en-US" sz="2800" dirty="0" err="1"/>
              <a:t>ent</a:t>
            </a:r>
            <a:r>
              <a:rPr lang="en-US" sz="2800" dirty="0"/>
              <a:t> types of reasoning facilities</a:t>
            </a:r>
          </a:p>
          <a:p>
            <a:r>
              <a:rPr lang="en-US" sz="2800" b="1" dirty="0"/>
              <a:t>System 1</a:t>
            </a:r>
            <a:r>
              <a:rPr lang="en-US" sz="2800" dirty="0"/>
              <a:t> operates automatically and quickly, with little or no effort and no sense of voluntary control</a:t>
            </a:r>
          </a:p>
          <a:p>
            <a:r>
              <a:rPr lang="en-US" sz="2800" b="1" dirty="0"/>
              <a:t>System 2</a:t>
            </a:r>
            <a:r>
              <a:rPr lang="en-US" sz="2800" dirty="0"/>
              <a:t> allocates attention to the effortful mental activities that demand it, including complex computations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 descr="tfs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221474" cy="47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21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70658" name="Picture 3" descr="wumpus-seq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4572000" y="2819400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Calibri"/>
              </a:rPr>
              <a:t>P?</a:t>
            </a: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5257800" y="3489325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Calibri"/>
              </a:rPr>
              <a:t>P?</a:t>
            </a:r>
          </a:p>
        </p:txBody>
      </p:sp>
      <p:sp>
        <p:nvSpPr>
          <p:cNvPr id="70662" name="Line 7"/>
          <p:cNvSpPr>
            <a:spLocks noChangeShapeType="1"/>
          </p:cNvSpPr>
          <p:nvPr/>
        </p:nvSpPr>
        <p:spPr bwMode="auto">
          <a:xfrm>
            <a:off x="4800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Logic in general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5562600"/>
          </a:xfrm>
        </p:spPr>
        <p:txBody>
          <a:bodyPr/>
          <a:lstStyle/>
          <a:p>
            <a:pPr marL="231775" indent="-231775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2"/>
                </a:solidFill>
              </a:rPr>
              <a:t>Logics</a:t>
            </a:r>
            <a:r>
              <a:rPr lang="en-US" sz="2800" dirty="0"/>
              <a:t> are formal languages for representing information so that conclusions can be drawn</a:t>
            </a:r>
          </a:p>
          <a:p>
            <a:pPr marL="231775" indent="-231775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2"/>
                </a:solidFill>
              </a:rPr>
              <a:t>Syntax</a:t>
            </a:r>
            <a:r>
              <a:rPr lang="en-US" sz="2800" dirty="0"/>
              <a:t> defines the sentences in the language</a:t>
            </a:r>
          </a:p>
          <a:p>
            <a:pPr marL="231775" indent="-231775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2"/>
                </a:solidFill>
              </a:rPr>
              <a:t>Semantics</a:t>
            </a:r>
            <a:r>
              <a:rPr lang="en-US" sz="2800" dirty="0"/>
              <a:t> define the "meaning" of sentences</a:t>
            </a:r>
          </a:p>
          <a:p>
            <a:pPr marL="573088" lvl="1"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</a:rPr>
              <a:t>i.e., define </a:t>
            </a:r>
            <a:r>
              <a:rPr lang="en-US" sz="2800" b="1" dirty="0">
                <a:solidFill>
                  <a:schemeClr val="accent2"/>
                </a:solidFill>
                <a:ea typeface="ＭＳ Ｐゴシック" charset="0"/>
              </a:rPr>
              <a:t>truth</a:t>
            </a:r>
            <a:r>
              <a:rPr lang="en-US" sz="2800" dirty="0">
                <a:ea typeface="ＭＳ Ｐゴシック" charset="0"/>
              </a:rPr>
              <a:t> of a sentence in a world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E.g., the language of arithmetic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a sentence; x2+y &gt; {} is not a sentence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true </a:t>
            </a:r>
            <a:r>
              <a:rPr lang="en-US" sz="2800" dirty="0" err="1">
                <a:ea typeface="ＭＳ Ｐゴシック" charset="0"/>
              </a:rPr>
              <a:t>iff</a:t>
            </a:r>
            <a:r>
              <a:rPr lang="en-US" sz="2800" dirty="0">
                <a:ea typeface="ＭＳ Ｐゴシック" charset="0"/>
              </a:rPr>
              <a:t> the number x+2 is no less than the number y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true in a world where x = 7, y = 1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false in a world where x = 0, y = 6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x+1&gt; x is true for all numbers x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5181600"/>
          </a:xfrm>
        </p:spPr>
        <p:txBody>
          <a:bodyPr/>
          <a:lstStyle/>
          <a:p>
            <a:pPr marL="231775" indent="-231775"/>
            <a:r>
              <a:rPr lang="en-US" sz="3200" dirty="0">
                <a:solidFill>
                  <a:schemeClr val="accent2"/>
                </a:solidFill>
              </a:rPr>
              <a:t>Entailment: </a:t>
            </a:r>
            <a:r>
              <a:rPr lang="en-US" sz="3200" dirty="0"/>
              <a:t>one thing </a:t>
            </a:r>
            <a:r>
              <a:rPr lang="en-US" sz="3200" dirty="0">
                <a:solidFill>
                  <a:srgbClr val="FF0000"/>
                </a:solidFill>
              </a:rPr>
              <a:t>follows from </a:t>
            </a:r>
            <a:r>
              <a:rPr lang="en-US" sz="3200" dirty="0"/>
              <a:t>another</a:t>
            </a:r>
          </a:p>
          <a:p>
            <a:pPr marL="231775" indent="-231775"/>
            <a:r>
              <a:rPr lang="en-US" sz="3200" dirty="0"/>
              <a:t>KB </a:t>
            </a:r>
            <a:r>
              <a:rPr lang="en-US" sz="3200" dirty="0">
                <a:cs typeface="Arial" charset="0"/>
              </a:rPr>
              <a:t>╞</a:t>
            </a:r>
            <a:r>
              <a:rPr lang="en-US" sz="3200" dirty="0"/>
              <a:t> </a:t>
            </a:r>
            <a:r>
              <a:rPr lang="el-GR" sz="3200" dirty="0">
                <a:cs typeface="Arial" charset="0"/>
              </a:rPr>
              <a:t>α</a:t>
            </a:r>
            <a:endParaRPr lang="en-US" sz="3200" dirty="0"/>
          </a:p>
          <a:p>
            <a:pPr marL="231775" indent="-231775"/>
            <a:r>
              <a:rPr lang="en-US" sz="3200" dirty="0"/>
              <a:t>Knowledge base </a:t>
            </a:r>
            <a:r>
              <a:rPr lang="en-US" sz="3200" i="1" dirty="0"/>
              <a:t>KB</a:t>
            </a:r>
            <a:r>
              <a:rPr lang="en-US" sz="3200" dirty="0"/>
              <a:t> entails sentence α </a:t>
            </a:r>
            <a:r>
              <a:rPr lang="en-US" sz="3200" dirty="0" err="1"/>
              <a:t>iff</a:t>
            </a:r>
            <a:r>
              <a:rPr lang="en-US" sz="3200" dirty="0"/>
              <a:t> α is true in </a:t>
            </a:r>
            <a:r>
              <a:rPr lang="en-US" sz="3200" i="1" dirty="0"/>
              <a:t>all possible worlds </a:t>
            </a:r>
            <a:r>
              <a:rPr lang="en-US" sz="3200" dirty="0"/>
              <a:t>where </a:t>
            </a:r>
            <a:r>
              <a:rPr lang="en-US" sz="3200" i="1" dirty="0"/>
              <a:t>KB</a:t>
            </a:r>
            <a:r>
              <a:rPr lang="en-US" sz="3200" dirty="0"/>
              <a:t> is true</a:t>
            </a:r>
            <a:endParaRPr lang="en-US" sz="2000" dirty="0"/>
          </a:p>
          <a:p>
            <a:pPr marL="512763" lvl="1" indent="-288925"/>
            <a:r>
              <a:rPr lang="en-US" sz="2800" dirty="0">
                <a:ea typeface="ＭＳ Ｐゴシック" charset="0"/>
              </a:rPr>
              <a:t>E.g., the KB containing </a:t>
            </a: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UMBC won</a:t>
            </a:r>
            <a:r>
              <a:rPr lang="ja-JP" altLang="en-US" sz="2800" dirty="0">
                <a:ea typeface="ＭＳ Ｐゴシック" charset="0"/>
              </a:rPr>
              <a:t>”</a:t>
            </a:r>
            <a:r>
              <a:rPr lang="en-US" altLang="ja-JP" sz="2800" dirty="0">
                <a:ea typeface="ＭＳ Ｐゴシック" charset="0"/>
              </a:rPr>
              <a:t> and </a:t>
            </a:r>
            <a:r>
              <a:rPr lang="ja-JP" altLang="en-US" sz="280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JHU won</a:t>
            </a:r>
            <a:r>
              <a:rPr lang="ja-JP" altLang="en-US" sz="2800" dirty="0">
                <a:ea typeface="ＭＳ Ｐゴシック" charset="0"/>
              </a:rPr>
              <a:t>”</a:t>
            </a:r>
            <a:r>
              <a:rPr lang="en-US" altLang="ja-JP" sz="2800" dirty="0">
                <a:ea typeface="ＭＳ Ｐゴシック" charset="0"/>
              </a:rPr>
              <a:t> entails </a:t>
            </a: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Either UMBC won or JHU won</a:t>
            </a:r>
            <a:r>
              <a:rPr lang="ja-JP" altLang="en-US" sz="2800" dirty="0">
                <a:ea typeface="ＭＳ Ｐゴシック" charset="0"/>
              </a:rPr>
              <a:t>”</a:t>
            </a:r>
            <a:endParaRPr lang="en-US" altLang="ja-JP" sz="2800" dirty="0">
              <a:ea typeface="ＭＳ Ｐゴシック" charset="0"/>
            </a:endParaRPr>
          </a:p>
          <a:p>
            <a:pPr marL="512763" lvl="1" indent="-288925"/>
            <a:r>
              <a:rPr lang="en-US" sz="2800" dirty="0">
                <a:ea typeface="ＭＳ Ｐゴシック" charset="0"/>
              </a:rPr>
              <a:t>E.g., </a:t>
            </a:r>
            <a:r>
              <a:rPr lang="en-US" sz="2800" dirty="0" err="1">
                <a:ea typeface="ＭＳ Ｐゴシック" charset="0"/>
              </a:rPr>
              <a:t>x+y</a:t>
            </a:r>
            <a:r>
              <a:rPr lang="en-US" sz="2800" dirty="0">
                <a:ea typeface="ＭＳ Ｐゴシック" charset="0"/>
              </a:rPr>
              <a:t> = 4 entails  4 = </a:t>
            </a:r>
            <a:r>
              <a:rPr lang="en-US" sz="2800" dirty="0" err="1">
                <a:ea typeface="ＭＳ Ｐゴシック" charset="0"/>
              </a:rPr>
              <a:t>x+y</a:t>
            </a:r>
            <a:endParaRPr lang="en-US" sz="2800" dirty="0">
              <a:ea typeface="ＭＳ Ｐゴシック" charset="0"/>
            </a:endParaRPr>
          </a:p>
          <a:p>
            <a:pPr marL="512763" lvl="1" indent="-288925"/>
            <a:r>
              <a:rPr lang="en-US" sz="2800" dirty="0">
                <a:ea typeface="ＭＳ Ｐゴシック" charset="0"/>
              </a:rPr>
              <a:t>Entailment is a relationship between (sets of) sentences (i.e.,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syntax</a:t>
            </a:r>
            <a:r>
              <a:rPr lang="en-US" sz="2800" dirty="0">
                <a:ea typeface="ＭＳ Ｐゴシック" charset="0"/>
              </a:rPr>
              <a:t>) that is based on </a:t>
            </a:r>
            <a:r>
              <a:rPr lang="en-US" sz="2800" b="1" dirty="0">
                <a:ea typeface="ＭＳ Ｐゴシック" charset="0"/>
              </a:rPr>
              <a:t>semantics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4" descr="model-inc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6200"/>
            <a:ext cx="316649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5181600"/>
          </a:xfrm>
        </p:spPr>
        <p:txBody>
          <a:bodyPr/>
          <a:lstStyle/>
          <a:p>
            <a:pPr marL="231775" indent="-231775"/>
            <a:r>
              <a:rPr lang="en-US" sz="3200" dirty="0"/>
              <a:t>Logicians talk of </a:t>
            </a:r>
            <a:r>
              <a:rPr lang="en-US" sz="3200" dirty="0">
                <a:solidFill>
                  <a:schemeClr val="accent2"/>
                </a:solidFill>
              </a:rPr>
              <a:t>models</a:t>
            </a:r>
            <a:r>
              <a:rPr lang="en-US" sz="3200" dirty="0"/>
              <a:t>: formally structured worlds </a:t>
            </a:r>
            <a:r>
              <a:rPr lang="en-US" sz="3200" dirty="0" err="1"/>
              <a:t>w.r.t</a:t>
            </a:r>
            <a:r>
              <a:rPr lang="en-US" sz="3200" dirty="0"/>
              <a:t> which truth can be evaluated</a:t>
            </a:r>
          </a:p>
          <a:p>
            <a:pPr marL="231775" indent="-231775"/>
            <a:r>
              <a:rPr lang="en-US" sz="3200" i="1" dirty="0"/>
              <a:t>m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2"/>
                </a:solidFill>
              </a:rPr>
              <a:t>is a model of</a:t>
            </a:r>
            <a:r>
              <a:rPr lang="en-US" sz="3200" dirty="0"/>
              <a:t> sentence α if α is true in </a:t>
            </a:r>
            <a:r>
              <a:rPr lang="en-US" sz="3200" i="1" dirty="0"/>
              <a:t>m</a:t>
            </a:r>
          </a:p>
          <a:p>
            <a:pPr marL="341313" lvl="1" indent="0">
              <a:buNone/>
            </a:pPr>
            <a:r>
              <a:rPr lang="en-US" sz="2800" dirty="0"/>
              <a:t>Lots of other things might or might not be true or might be unknown in </a:t>
            </a:r>
            <a:r>
              <a:rPr lang="en-US" sz="2800" i="1" dirty="0"/>
              <a:t>m</a:t>
            </a:r>
            <a:endParaRPr lang="en-US" sz="2800" dirty="0"/>
          </a:p>
          <a:p>
            <a:pPr marL="231775" indent="-231775"/>
            <a:r>
              <a:rPr lang="en-US" sz="3200" i="1" dirty="0"/>
              <a:t>M(α) </a:t>
            </a:r>
            <a:r>
              <a:rPr lang="en-US" sz="3200" dirty="0"/>
              <a:t>is the set of all models of α</a:t>
            </a:r>
          </a:p>
          <a:p>
            <a:pPr marL="231775" indent="-231775"/>
            <a:r>
              <a:rPr lang="en-US" sz="3200" dirty="0"/>
              <a:t>Then KB ╞ α </a:t>
            </a:r>
            <a:r>
              <a:rPr lang="en-US" sz="3200" dirty="0" err="1"/>
              <a:t>iff</a:t>
            </a:r>
            <a:r>
              <a:rPr lang="en-US" sz="3200" dirty="0"/>
              <a:t> </a:t>
            </a:r>
            <a:r>
              <a:rPr lang="en-US" sz="3200" i="1" dirty="0"/>
              <a:t>M(KB) </a:t>
            </a:r>
            <a:r>
              <a:rPr lang="en-US" sz="3200" dirty="0">
                <a:sym typeface="Symbol" charset="0"/>
              </a:rPr>
              <a:t> </a:t>
            </a:r>
            <a:r>
              <a:rPr lang="en-US" sz="3200" i="1" dirty="0"/>
              <a:t>M(</a:t>
            </a:r>
            <a:r>
              <a:rPr lang="en-US" sz="3200" dirty="0"/>
              <a:t>α)</a:t>
            </a:r>
          </a:p>
          <a:p>
            <a:pPr marL="573088" lvl="1"/>
            <a:r>
              <a:rPr lang="en-US" sz="2800" i="1" dirty="0">
                <a:ea typeface="ＭＳ Ｐゴシック" charset="0"/>
              </a:rPr>
              <a:t>KB </a:t>
            </a:r>
            <a:r>
              <a:rPr lang="en-US" sz="2800" dirty="0">
                <a:ea typeface="ＭＳ Ｐゴシック" charset="0"/>
              </a:rPr>
              <a:t>= UMBC and JHU won </a:t>
            </a:r>
          </a:p>
          <a:p>
            <a:pPr marL="573088" lvl="1"/>
            <a:r>
              <a:rPr lang="en-US" sz="2800" dirty="0">
                <a:ea typeface="ＭＳ Ｐゴシック" charset="0"/>
              </a:rPr>
              <a:t>α = UMBC won</a:t>
            </a:r>
          </a:p>
          <a:p>
            <a:pPr marL="573088" lvl="1"/>
            <a:r>
              <a:rPr lang="en-US" sz="2800" dirty="0">
                <a:ea typeface="ＭＳ Ｐゴシック" charset="0"/>
              </a:rPr>
              <a:t>Then KB ╞ α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82000" cy="1143000"/>
          </a:xfrm>
        </p:spPr>
        <p:txBody>
          <a:bodyPr/>
          <a:lstStyle/>
          <a:p>
            <a:r>
              <a:rPr lang="en-US" dirty="0"/>
              <a:t>Entailment in the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5486400" cy="5105400"/>
          </a:xfrm>
        </p:spPr>
        <p:txBody>
          <a:bodyPr/>
          <a:lstStyle/>
          <a:p>
            <a:pPr marL="231775" indent="-231775"/>
            <a:r>
              <a:rPr lang="en-US" sz="3000" dirty="0"/>
              <a:t>Situation after detecting nothing in [1,1], moving right, breeze in [2,1]</a:t>
            </a:r>
          </a:p>
          <a:p>
            <a:pPr marL="231775" indent="-231775"/>
            <a:r>
              <a:rPr lang="en-US" sz="3000" dirty="0"/>
              <a:t>Possible models for </a:t>
            </a:r>
            <a:r>
              <a:rPr lang="en-US" sz="3000" i="1" dirty="0"/>
              <a:t>KB</a:t>
            </a:r>
            <a:r>
              <a:rPr lang="en-US" sz="3000" dirty="0"/>
              <a:t> assuming only pits and restricting cells to {(1,3)(2,1)(2,2)}</a:t>
            </a:r>
          </a:p>
          <a:p>
            <a:pPr marL="231775" indent="-231775"/>
            <a:r>
              <a:rPr lang="en-US" sz="3000" dirty="0"/>
              <a:t>Two observations: ~B11, B12</a:t>
            </a:r>
          </a:p>
          <a:p>
            <a:pPr marL="231775" indent="-231775"/>
            <a:r>
              <a:rPr lang="en-US" sz="3000" dirty="0"/>
              <a:t>Three propositional variables variables: P13, P21, P22</a:t>
            </a:r>
          </a:p>
          <a:p>
            <a:pPr marL="231775" indent="-231775"/>
            <a:r>
              <a:rPr lang="en-US" sz="3000" dirty="0">
                <a:sym typeface="Symbol" charset="0"/>
              </a:rPr>
              <a:t> </a:t>
            </a:r>
            <a:r>
              <a:rPr lang="en-US" sz="3000" dirty="0"/>
              <a:t>8 possible models</a:t>
            </a:r>
          </a:p>
          <a:p>
            <a:pPr marL="231775" indent="-231775"/>
            <a:endParaRPr lang="en-US" sz="3000" dirty="0"/>
          </a:p>
        </p:txBody>
      </p:sp>
      <p:pic>
        <p:nvPicPr>
          <p:cNvPr id="80899" name="Picture 4" descr="wumpus-seq1c-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4953000"/>
            <a:ext cx="2628995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B11</a:t>
            </a:r>
            <a:r>
              <a:rPr lang="en-US" dirty="0">
                <a:latin typeface="Calibri"/>
                <a:cs typeface="Calibri"/>
              </a:rPr>
              <a:t>: breeze in (1,1)</a:t>
            </a:r>
          </a:p>
          <a:p>
            <a:r>
              <a:rPr lang="en-US" b="1" dirty="0">
                <a:latin typeface="Calibri"/>
                <a:cs typeface="Calibri"/>
              </a:rPr>
              <a:t>P13</a:t>
            </a:r>
            <a:r>
              <a:rPr lang="en-US" dirty="0">
                <a:latin typeface="Calibri"/>
                <a:cs typeface="Calibri"/>
              </a:rPr>
              <a:t>: pit in (1,3)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pic>
        <p:nvPicPr>
          <p:cNvPr id="82946" name="Picture 3" descr="wumpus-model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66294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981200"/>
          <a:ext cx="1905000" cy="37337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/>
                        </a:rPr>
                        <a:t>P13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/>
                        </a:rPr>
                        <a:t>P21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/>
                        </a:rPr>
                        <a:t>P22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791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/>
                <a:cs typeface="Calibri"/>
              </a:rPr>
              <a:t>Each row is a possible world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Rules (1)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r>
              <a:rPr lang="en-US" sz="3200" b="1" dirty="0"/>
              <a:t>If a cell has a pit, then a breeze is observable in every adjacent cell</a:t>
            </a:r>
          </a:p>
          <a:p>
            <a:r>
              <a:rPr lang="en-US" sz="3200" dirty="0"/>
              <a:t>In propositional calculus we can not have rules with variables (e.g., </a:t>
            </a:r>
            <a:r>
              <a:rPr lang="en-US" sz="3200" dirty="0" err="1"/>
              <a:t>forall</a:t>
            </a:r>
            <a:r>
              <a:rPr lang="en-US" sz="3200" dirty="0"/>
              <a:t> X…)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P11 =&gt; B21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P11 =&gt; B12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P21 =&gt; B11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P21 =&gt; B22 …</a:t>
            </a:r>
            <a:endParaRPr lang="en-US" sz="3200" dirty="0">
              <a:ea typeface="ＭＳ Ｐゴシック" charset="0"/>
            </a:endParaRP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3733800"/>
            <a:ext cx="2717800" cy="267811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>
                <a:latin typeface="Calibri"/>
              </a:rPr>
              <a:t>these also follow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~B21 =&gt; ~P11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~B12 =&gt; ~P11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~B11 =&gt; ~P21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~B22 =&gt; ~P21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638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/>
                <a:cs typeface="Calibri"/>
              </a:rPr>
              <a:t>If a pit in (1,1) then a breeze in (2,1), </a:t>
            </a:r>
            <a:r>
              <a:rPr lang="is-IS" sz="1800" dirty="0">
                <a:latin typeface="Calibri"/>
                <a:cs typeface="Calibri"/>
              </a:rPr>
              <a:t>…</a:t>
            </a:r>
            <a:endParaRPr lang="en-US"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19800"/>
            <a:ext cx="8229600" cy="685800"/>
          </a:xfrm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en-US" i="1" dirty="0"/>
              <a:t>KB </a:t>
            </a:r>
            <a:r>
              <a:rPr lang="en-US" dirty="0"/>
              <a:t>= </a:t>
            </a:r>
            <a:r>
              <a:rPr lang="en-US" dirty="0" err="1"/>
              <a:t>wumpus</a:t>
            </a:r>
            <a:r>
              <a:rPr lang="en-US" dirty="0"/>
              <a:t>-world rules + observations</a:t>
            </a:r>
          </a:p>
        </p:txBody>
      </p:sp>
      <p:pic>
        <p:nvPicPr>
          <p:cNvPr id="86019" name="Picture 4" descr="wumpus-model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6962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Only three of the possible models are consistent with what we know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 err="1"/>
              <a:t>Wumpus</a:t>
            </a:r>
            <a:r>
              <a:rPr lang="en-US" dirty="0"/>
              <a:t> World Rules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5181600"/>
          </a:xfrm>
        </p:spPr>
        <p:txBody>
          <a:bodyPr/>
          <a:lstStyle/>
          <a:p>
            <a:pPr>
              <a:defRPr/>
            </a:pPr>
            <a:r>
              <a:rPr lang="en-US" sz="3600" b="1" dirty="0"/>
              <a:t>Cell safe if it has neither a pit</a:t>
            </a:r>
            <a:br>
              <a:rPr lang="en-US" sz="3600" b="1" dirty="0"/>
            </a:br>
            <a:r>
              <a:rPr lang="en-US" sz="3600" b="1" dirty="0"/>
              <a:t>nor </a:t>
            </a:r>
            <a:r>
              <a:rPr lang="en-US" sz="3600" b="1" dirty="0" err="1"/>
              <a:t>wumpus</a:t>
            </a:r>
            <a:endParaRPr lang="en-US" sz="3600" b="1" dirty="0"/>
          </a:p>
          <a:p>
            <a:pPr marL="339725" lvl="1" indent="0">
              <a:buFontTx/>
              <a:buNone/>
              <a:defRPr/>
            </a:pPr>
            <a:r>
              <a:rPr lang="en-US" sz="3200" dirty="0"/>
              <a:t>OK11 =&gt; ~P11 </a:t>
            </a:r>
            <a:r>
              <a:rPr lang="en-US" sz="3200" dirty="0"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sz="3200" dirty="0"/>
              <a:t>~W11 </a:t>
            </a:r>
          </a:p>
          <a:p>
            <a:pPr marL="339725" lvl="1" indent="0">
              <a:buFontTx/>
              <a:buNone/>
              <a:defRPr/>
            </a:pPr>
            <a:r>
              <a:rPr lang="en-US" sz="3200" dirty="0"/>
              <a:t>OK12 =&gt; ~P12 </a:t>
            </a:r>
            <a:r>
              <a:rPr lang="en-US" sz="3200" dirty="0"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sz="3200" dirty="0"/>
              <a:t>~W12 …</a:t>
            </a:r>
          </a:p>
          <a:p>
            <a:pPr marL="339725" lvl="1" indent="0">
              <a:buFontTx/>
              <a:buNone/>
              <a:defRPr/>
            </a:pPr>
            <a:endParaRPr lang="en-US" sz="3200" dirty="0"/>
          </a:p>
          <a:p>
            <a:pPr>
              <a:defRPr/>
            </a:pPr>
            <a:r>
              <a:rPr lang="en-US" sz="3600" dirty="0"/>
              <a:t>From which we can derive</a:t>
            </a:r>
          </a:p>
          <a:p>
            <a:pPr marL="347663" indent="0">
              <a:buFontTx/>
              <a:buNone/>
              <a:defRPr/>
            </a:pPr>
            <a:r>
              <a:rPr lang="en-US" sz="3200" dirty="0"/>
              <a:t>P11 </a:t>
            </a:r>
            <a:r>
              <a:rPr lang="en-US" sz="3200" dirty="0">
                <a:latin typeface="ＭＳ ゴシック"/>
                <a:ea typeface="ＭＳ ゴシック"/>
                <a:cs typeface="ＭＳ ゴシック"/>
              </a:rPr>
              <a:t>∨ </a:t>
            </a:r>
            <a:r>
              <a:rPr lang="en-US" sz="3200" dirty="0">
                <a:ea typeface="ＭＳ ゴシック"/>
                <a:cs typeface="ＭＳ ゴシック"/>
              </a:rPr>
              <a:t>W11 =&gt; ~OK11</a:t>
            </a:r>
          </a:p>
          <a:p>
            <a:pPr marL="347663" indent="0">
              <a:buFontTx/>
              <a:buNone/>
              <a:defRPr/>
            </a:pPr>
            <a:r>
              <a:rPr lang="en-US" sz="3200" dirty="0">
                <a:ea typeface="ＭＳ ゴシック"/>
                <a:cs typeface="ＭＳ ゴシック"/>
              </a:rPr>
              <a:t>P11 =&gt; ~OK11</a:t>
            </a:r>
          </a:p>
          <a:p>
            <a:pPr marL="347663" indent="0">
              <a:buFontTx/>
              <a:buNone/>
              <a:defRPr/>
            </a:pPr>
            <a:r>
              <a:rPr lang="en-US" sz="3200" dirty="0">
                <a:ea typeface="ＭＳ ゴシック"/>
                <a:cs typeface="ＭＳ ゴシック"/>
              </a:rPr>
              <a:t>W11 =&gt; ~OK11 …</a:t>
            </a:r>
            <a:endParaRPr lang="en-US" sz="3200" dirty="0"/>
          </a:p>
          <a:p>
            <a:pPr>
              <a:defRPr/>
            </a:pP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4953000"/>
            <a:ext cx="2999589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OK11</a:t>
            </a:r>
            <a:r>
              <a:rPr lang="en-US" dirty="0">
                <a:latin typeface="Calibri"/>
                <a:cs typeface="Calibri"/>
              </a:rPr>
              <a:t>: (1,1) is safe</a:t>
            </a:r>
          </a:p>
          <a:p>
            <a:r>
              <a:rPr lang="en-US" b="1" dirty="0">
                <a:latin typeface="Calibri"/>
                <a:cs typeface="Calibri"/>
              </a:rPr>
              <a:t>W11</a:t>
            </a:r>
            <a:r>
              <a:rPr lang="en-US" dirty="0">
                <a:latin typeface="Calibri"/>
                <a:cs typeface="Calibri"/>
              </a:rPr>
              <a:t>: </a:t>
            </a:r>
            <a:r>
              <a:rPr lang="en-US" dirty="0" err="1">
                <a:latin typeface="Calibri"/>
                <a:cs typeface="Calibri"/>
              </a:rPr>
              <a:t>Wumpus</a:t>
            </a:r>
            <a:r>
              <a:rPr lang="en-US" dirty="0">
                <a:latin typeface="Calibri"/>
                <a:cs typeface="Calibri"/>
              </a:rPr>
              <a:t> in (1,1)</a:t>
            </a:r>
          </a:p>
        </p:txBody>
      </p:sp>
      <p:pic>
        <p:nvPicPr>
          <p:cNvPr id="5" name="Picture 1029" descr="img2">
            <a:extLst>
              <a:ext uri="{FF2B5EF4-FFF2-40B4-BE49-F238E27FC236}">
                <a16:creationId xmlns:a16="http://schemas.microsoft.com/office/drawing/2014/main" id="{54C11964-3737-4549-9538-CD30C3D4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28800" cy="177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29200"/>
            <a:ext cx="8458200" cy="1096963"/>
          </a:xfrm>
        </p:spPr>
        <p:txBody>
          <a:bodyPr/>
          <a:lstStyle/>
          <a:p>
            <a:pPr marL="342900" indent="-342900"/>
            <a:r>
              <a:rPr lang="en-US" sz="2800" i="1" dirty="0"/>
              <a:t>KB </a:t>
            </a:r>
            <a:r>
              <a:rPr lang="en-US" sz="2800" dirty="0"/>
              <a:t>= </a:t>
            </a:r>
            <a:r>
              <a:rPr lang="en-US" sz="2800" dirty="0" err="1"/>
              <a:t>wumpus</a:t>
            </a:r>
            <a:r>
              <a:rPr lang="en-US" sz="2800" dirty="0"/>
              <a:t>-world rules + observations</a:t>
            </a:r>
          </a:p>
        </p:txBody>
      </p:sp>
      <p:pic>
        <p:nvPicPr>
          <p:cNvPr id="91139" name="Picture 4" descr="wumpus-model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1910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Here is a simple puzzle </a:t>
            </a:r>
          </a:p>
          <a:p>
            <a:pPr marL="0" indent="0">
              <a:buNone/>
            </a:pPr>
            <a:r>
              <a:rPr lang="en-US" sz="3200" dirty="0"/>
              <a:t>Don’t try to solve it -- listen to your intuition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31411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wumpus-model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1910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sp>
        <p:nvSpPr>
          <p:cNvPr id="890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2900" y="4495800"/>
            <a:ext cx="8458200" cy="2133600"/>
          </a:xfrm>
        </p:spPr>
        <p:txBody>
          <a:bodyPr/>
          <a:lstStyle/>
          <a:p>
            <a:pPr marL="342900" indent="-342900"/>
            <a:r>
              <a:rPr lang="en-US" sz="2800" i="1" dirty="0"/>
              <a:t>KB </a:t>
            </a:r>
            <a:r>
              <a:rPr lang="en-US" sz="2800" dirty="0"/>
              <a:t>= </a:t>
            </a:r>
            <a:r>
              <a:rPr lang="en-US" sz="2800" dirty="0" err="1"/>
              <a:t>wumpus</a:t>
            </a:r>
            <a:r>
              <a:rPr lang="en-US" sz="2800" dirty="0"/>
              <a:t>-world rules + observations</a:t>
            </a:r>
          </a:p>
          <a:p>
            <a:pPr marL="342900" indent="-342900"/>
            <a:r>
              <a:rPr lang="en-US" sz="2800" dirty="0"/>
              <a:t>α</a:t>
            </a:r>
            <a:r>
              <a:rPr lang="en-US" sz="2800" baseline="-25000" dirty="0"/>
              <a:t>1</a:t>
            </a:r>
            <a:r>
              <a:rPr lang="en-US" sz="2800" dirty="0"/>
              <a:t> = </a:t>
            </a:r>
            <a:r>
              <a:rPr lang="ja-JP" altLang="en-US" sz="2800" dirty="0"/>
              <a:t>“</a:t>
            </a:r>
            <a:r>
              <a:rPr lang="en-US" altLang="ja-JP" sz="2800" dirty="0"/>
              <a:t>[1,2] is safe</a:t>
            </a:r>
            <a:r>
              <a:rPr lang="ja-JP" altLang="en-US" sz="2800" dirty="0"/>
              <a:t>”</a:t>
            </a:r>
            <a:r>
              <a:rPr lang="en-US" altLang="ja-JP" sz="2800" dirty="0"/>
              <a:t> </a:t>
            </a:r>
          </a:p>
          <a:p>
            <a:pPr marL="342900" indent="-342900"/>
            <a:r>
              <a:rPr lang="en-US" sz="2800" i="1" dirty="0"/>
              <a:t>Since all models include </a:t>
            </a:r>
            <a:r>
              <a:rPr lang="en-US" sz="2800" dirty="0"/>
              <a:t>α</a:t>
            </a:r>
            <a:r>
              <a:rPr lang="en-US" sz="2800" baseline="-25000" dirty="0"/>
              <a:t>1</a:t>
            </a:r>
            <a:endParaRPr lang="en-US" sz="2800" i="1" dirty="0"/>
          </a:p>
          <a:p>
            <a:pPr marL="342900" indent="-342900"/>
            <a:r>
              <a:rPr lang="en-US" sz="2800" i="1" dirty="0"/>
              <a:t>KB</a:t>
            </a:r>
            <a:r>
              <a:rPr lang="en-US" sz="2800" dirty="0"/>
              <a:t> ╞ α</a:t>
            </a:r>
            <a:r>
              <a:rPr lang="en-US" sz="2800" baseline="-25000" dirty="0"/>
              <a:t>1</a:t>
            </a:r>
            <a:r>
              <a:rPr lang="en-US" sz="2800" dirty="0"/>
              <a:t>, proved by </a:t>
            </a:r>
            <a:r>
              <a:rPr lang="en-US" sz="2800" b="1" dirty="0">
                <a:solidFill>
                  <a:schemeClr val="accent2"/>
                </a:solidFill>
              </a:rPr>
              <a:t>model checking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Is (2,2) Safe?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65650"/>
            <a:ext cx="8153400" cy="996950"/>
          </a:xfrm>
        </p:spPr>
        <p:txBody>
          <a:bodyPr/>
          <a:lstStyle/>
          <a:p>
            <a:pPr marL="342900" indent="-342900">
              <a:defRPr/>
            </a:pPr>
            <a:r>
              <a:rPr lang="en-US" sz="2800" i="1" dirty="0"/>
              <a:t>KB </a:t>
            </a:r>
            <a:r>
              <a:rPr lang="en-US" sz="2800" dirty="0"/>
              <a:t>= </a:t>
            </a:r>
            <a:r>
              <a:rPr lang="en-US" sz="2800" dirty="0" err="1"/>
              <a:t>wumpus</a:t>
            </a:r>
            <a:r>
              <a:rPr lang="en-US" sz="2800" dirty="0"/>
              <a:t>-world rules + observations</a:t>
            </a:r>
          </a:p>
          <a:p>
            <a:pPr marL="342900" indent="-342900">
              <a:defRPr/>
            </a:pPr>
            <a:r>
              <a:rPr lang="en-US" sz="2800" dirty="0"/>
              <a:t>α</a:t>
            </a:r>
            <a:r>
              <a:rPr lang="en-US" sz="2800" baseline="-25000" dirty="0"/>
              <a:t>2</a:t>
            </a:r>
            <a:r>
              <a:rPr lang="en-US" sz="2800" dirty="0"/>
              <a:t> = "[2,2] is safe"</a:t>
            </a:r>
            <a:endParaRPr lang="en-US" altLang="ja-JP" sz="2800" dirty="0"/>
          </a:p>
          <a:p>
            <a:pPr marL="342900" indent="-342900">
              <a:defRPr/>
            </a:pPr>
            <a:r>
              <a:rPr lang="en-US" sz="2800" dirty="0"/>
              <a:t>Since  some models  don’</a:t>
            </a:r>
            <a:r>
              <a:rPr lang="en-US" altLang="ja-JP" sz="2800" dirty="0"/>
              <a:t>t include</a:t>
            </a:r>
            <a:r>
              <a:rPr lang="en-US" altLang="ja-JP" sz="2800" i="1" dirty="0"/>
              <a:t> </a:t>
            </a:r>
            <a:r>
              <a:rPr lang="en-US" altLang="ja-JP" sz="2800" dirty="0"/>
              <a:t>α</a:t>
            </a:r>
            <a:r>
              <a:rPr lang="en-US" altLang="ja-JP" sz="2800" baseline="-25000" dirty="0"/>
              <a:t>2,</a:t>
            </a:r>
            <a:r>
              <a:rPr lang="en-US" altLang="ja-JP" sz="2800" i="1" dirty="0"/>
              <a:t> </a:t>
            </a:r>
            <a:r>
              <a:rPr lang="en-US" sz="2800" i="1" dirty="0"/>
              <a:t>KB </a:t>
            </a:r>
            <a:r>
              <a:rPr lang="en-US" sz="2800" dirty="0"/>
              <a:t>╞ α</a:t>
            </a:r>
            <a:r>
              <a:rPr lang="en-US" sz="2800" baseline="-25000" dirty="0"/>
              <a:t>2</a:t>
            </a:r>
          </a:p>
          <a:p>
            <a:pPr marL="342900" indent="-342900">
              <a:defRPr/>
            </a:pPr>
            <a:r>
              <a:rPr lang="en-US" sz="2800" dirty="0"/>
              <a:t>We cannot prove OK22;  it might be true or false  </a:t>
            </a:r>
          </a:p>
          <a:p>
            <a:pPr marL="0" indent="0">
              <a:buFontTx/>
              <a:buNone/>
              <a:defRPr/>
            </a:pPr>
            <a:endParaRPr lang="en-US" sz="2800" baseline="-25000" dirty="0"/>
          </a:p>
        </p:txBody>
      </p:sp>
      <p:sp>
        <p:nvSpPr>
          <p:cNvPr id="93187" name="Line 4"/>
          <p:cNvSpPr>
            <a:spLocks noChangeShapeType="1"/>
          </p:cNvSpPr>
          <p:nvPr/>
        </p:nvSpPr>
        <p:spPr bwMode="auto">
          <a:xfrm flipV="1">
            <a:off x="7086600" y="5638800"/>
            <a:ext cx="152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pic>
        <p:nvPicPr>
          <p:cNvPr id="93188" name="Picture 5" descr="wumpus-model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1910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/>
              <a:t>Inference, Soundness, Completeness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54864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3200" i="1" dirty="0"/>
              <a:t>KB </a:t>
            </a:r>
            <a:r>
              <a:rPr lang="en-US" sz="3200" dirty="0">
                <a:cs typeface="Arial" charset="0"/>
              </a:rPr>
              <a:t>├</a:t>
            </a:r>
            <a:r>
              <a:rPr lang="en-US" sz="3200" baseline="-25000" dirty="0"/>
              <a:t>i </a:t>
            </a:r>
            <a:r>
              <a:rPr lang="en-US" sz="3200" dirty="0"/>
              <a:t>α = sentence α can be derived from </a:t>
            </a:r>
            <a:r>
              <a:rPr lang="en-US" sz="3200" i="1" dirty="0"/>
              <a:t>KB </a:t>
            </a:r>
            <a:r>
              <a:rPr lang="en-US" sz="3200" dirty="0"/>
              <a:t>by procedure </a:t>
            </a:r>
            <a:r>
              <a:rPr lang="en-US" sz="3200" i="1" dirty="0"/>
              <a:t>i</a:t>
            </a:r>
            <a:endParaRPr lang="en-US" sz="3200" dirty="0"/>
          </a:p>
          <a:p>
            <a:pPr marL="342900" indent="-342900">
              <a:lnSpc>
                <a:spcPct val="90000"/>
              </a:lnSpc>
            </a:pPr>
            <a:r>
              <a:rPr lang="en-US" sz="3200" b="1" dirty="0"/>
              <a:t>Soundness:</a:t>
            </a:r>
            <a:r>
              <a:rPr lang="en-US" sz="3200" dirty="0"/>
              <a:t> </a:t>
            </a:r>
            <a:r>
              <a:rPr lang="en-US" sz="3200" i="1" dirty="0"/>
              <a:t>i</a:t>
            </a:r>
            <a:r>
              <a:rPr lang="en-US" sz="3200" dirty="0"/>
              <a:t> is sound if whenever </a:t>
            </a:r>
            <a:r>
              <a:rPr lang="en-US" sz="3200" i="1" dirty="0"/>
              <a:t>KB </a:t>
            </a:r>
            <a:r>
              <a:rPr lang="en-US" sz="3200" dirty="0">
                <a:cs typeface="Arial" charset="0"/>
              </a:rPr>
              <a:t>├</a:t>
            </a:r>
            <a:r>
              <a:rPr lang="en-US" sz="3200" baseline="-25000" dirty="0"/>
              <a:t>i </a:t>
            </a:r>
            <a:r>
              <a:rPr lang="en-US" sz="3200" dirty="0"/>
              <a:t>α, it is also true that </a:t>
            </a:r>
            <a:r>
              <a:rPr lang="en-US" sz="3200" i="1" dirty="0"/>
              <a:t>KB</a:t>
            </a:r>
            <a:r>
              <a:rPr lang="en-US" sz="3200" dirty="0"/>
              <a:t>╞ α</a:t>
            </a:r>
          </a:p>
          <a:p>
            <a:pPr marL="342900" indent="-342900">
              <a:lnSpc>
                <a:spcPct val="90000"/>
              </a:lnSpc>
            </a:pPr>
            <a:r>
              <a:rPr lang="en-US" sz="3200" b="1" dirty="0"/>
              <a:t>Completeness:</a:t>
            </a:r>
            <a:r>
              <a:rPr lang="en-US" sz="3200" dirty="0"/>
              <a:t> </a:t>
            </a:r>
            <a:r>
              <a:rPr lang="en-US" sz="3200" i="1" dirty="0"/>
              <a:t>i</a:t>
            </a:r>
            <a:r>
              <a:rPr lang="en-US" sz="3200" dirty="0"/>
              <a:t> is complete if whenever </a:t>
            </a:r>
            <a:r>
              <a:rPr lang="en-US" sz="3200" i="1" dirty="0"/>
              <a:t>KB</a:t>
            </a:r>
            <a:r>
              <a:rPr lang="en-US" sz="3200" dirty="0"/>
              <a:t>╞ α, it is also true that </a:t>
            </a:r>
            <a:r>
              <a:rPr lang="en-US" sz="3200" i="1" dirty="0"/>
              <a:t>KB </a:t>
            </a:r>
            <a:r>
              <a:rPr lang="en-US" sz="3200" dirty="0">
                <a:cs typeface="Arial" charset="0"/>
              </a:rPr>
              <a:t>├</a:t>
            </a:r>
            <a:r>
              <a:rPr lang="en-US" sz="3200" baseline="-25000" dirty="0"/>
              <a:t>i </a:t>
            </a:r>
            <a:r>
              <a:rPr lang="en-US" sz="3200" dirty="0"/>
              <a:t>α </a:t>
            </a:r>
          </a:p>
          <a:p>
            <a:pPr marL="342900" indent="-342900">
              <a:lnSpc>
                <a:spcPct val="90000"/>
              </a:lnSpc>
            </a:pPr>
            <a:endParaRPr lang="en-US" sz="1400" dirty="0"/>
          </a:p>
          <a:p>
            <a:pPr marL="342900" indent="-342900">
              <a:lnSpc>
                <a:spcPct val="90000"/>
              </a:lnSpc>
            </a:pPr>
            <a:r>
              <a:rPr lang="en-US" sz="3200" dirty="0"/>
              <a:t>Preview: </a:t>
            </a:r>
            <a:r>
              <a:rPr lang="en-US" sz="3200" b="1" dirty="0"/>
              <a:t>first-order logic </a:t>
            </a:r>
            <a:r>
              <a:rPr lang="en-US" sz="3200" dirty="0"/>
              <a:t>is expressive enough to say almost anything of interest and has a </a:t>
            </a:r>
            <a:r>
              <a:rPr lang="en-US" sz="3200" b="1" dirty="0"/>
              <a:t>sound</a:t>
            </a:r>
            <a:r>
              <a:rPr lang="en-US" sz="3200" dirty="0"/>
              <a:t> and </a:t>
            </a:r>
            <a:r>
              <a:rPr lang="en-US" sz="3200" b="1" dirty="0"/>
              <a:t>complete</a:t>
            </a:r>
            <a:r>
              <a:rPr lang="en-US" sz="3200" dirty="0"/>
              <a:t> inference procedure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dirty="0"/>
              <a:t>Representation, reasoning, and logic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82000" cy="5486400"/>
          </a:xfrm>
        </p:spPr>
        <p:txBody>
          <a:bodyPr/>
          <a:lstStyle/>
          <a:p>
            <a:r>
              <a:rPr lang="en-US" sz="2800" dirty="0"/>
              <a:t>Object of knowledge representation (KR): express knowledge in a </a:t>
            </a:r>
            <a:r>
              <a:rPr lang="en-US" sz="2800" b="1" dirty="0"/>
              <a:t>computer-tractable</a:t>
            </a:r>
            <a:r>
              <a:rPr lang="en-US" sz="2800" dirty="0"/>
              <a:t> form, so that agents can perform well</a:t>
            </a:r>
          </a:p>
          <a:p>
            <a:r>
              <a:rPr lang="en-US" sz="2800" dirty="0"/>
              <a:t>A KR language is defined by: </a:t>
            </a:r>
          </a:p>
          <a:p>
            <a:pPr lvl="1"/>
            <a:r>
              <a:rPr lang="en-US" sz="2800" dirty="0">
                <a:ea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</a:rPr>
              <a:t>Syntax:</a:t>
            </a:r>
            <a:r>
              <a:rPr lang="en-US" sz="2800" dirty="0">
                <a:ea typeface="ＭＳ Ｐゴシック" charset="0"/>
              </a:rPr>
              <a:t> defines all possible sequences of symbols that constitute sentences of the language </a:t>
            </a:r>
          </a:p>
          <a:p>
            <a:pPr lvl="2"/>
            <a:r>
              <a:rPr lang="en-US" sz="2400" dirty="0">
                <a:ea typeface="ＭＳ Ｐゴシック" charset="0"/>
              </a:rPr>
              <a:t>Ex: Sentences in a book, bit patterns in computer memory</a:t>
            </a:r>
          </a:p>
          <a:p>
            <a:pPr lvl="1"/>
            <a:r>
              <a:rPr lang="en-US" sz="2800" dirty="0">
                <a:ea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</a:rPr>
              <a:t>Semantics</a:t>
            </a:r>
            <a:r>
              <a:rPr lang="en-US" sz="2800" dirty="0">
                <a:ea typeface="ＭＳ Ｐゴシック" charset="0"/>
              </a:rPr>
              <a:t>: determines facts in the world to which the sentences refer</a:t>
            </a:r>
          </a:p>
          <a:p>
            <a:pPr lvl="2"/>
            <a:r>
              <a:rPr lang="en-US" sz="2400" dirty="0">
                <a:ea typeface="ＭＳ Ｐゴシック" charset="0"/>
              </a:rPr>
              <a:t>Each sentence makes a claim about the world. </a:t>
            </a:r>
          </a:p>
          <a:p>
            <a:pPr lvl="2"/>
            <a:r>
              <a:rPr lang="en-US" sz="2400" dirty="0">
                <a:ea typeface="ＭＳ Ｐゴシック" charset="0"/>
              </a:rPr>
              <a:t>An agent is said to believe a sentence about the world.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z="3600" dirty="0"/>
              <a:t>The connection between sentences and facts</a:t>
            </a:r>
          </a:p>
        </p:txBody>
      </p:sp>
      <p:pic>
        <p:nvPicPr>
          <p:cNvPr id="99330" name="Picture 4" descr="im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86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219075" y="4953000"/>
            <a:ext cx="891376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i="1" dirty="0">
                <a:latin typeface="Calibri"/>
              </a:rPr>
              <a:t>Semantics</a:t>
            </a:r>
            <a:r>
              <a:rPr lang="en-US" sz="2800" dirty="0">
                <a:latin typeface="Calibri"/>
              </a:rPr>
              <a:t> maps sentences in logic to facts in the world.</a:t>
            </a:r>
          </a:p>
          <a:p>
            <a:r>
              <a:rPr lang="en-US" sz="2800" dirty="0">
                <a:latin typeface="Calibri"/>
              </a:rPr>
              <a:t>The property of one fact following from another is mirrored</a:t>
            </a:r>
          </a:p>
          <a:p>
            <a:r>
              <a:rPr lang="en-US" sz="2800" dirty="0">
                <a:latin typeface="Calibri"/>
              </a:rPr>
              <a:t>by the property of one sentence being entailed by another.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Soundness and completeness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A </a:t>
            </a:r>
            <a:r>
              <a:rPr lang="en-US" sz="3200" i="1" dirty="0"/>
              <a:t>sound</a:t>
            </a:r>
            <a:r>
              <a:rPr lang="en-US" sz="3200" dirty="0"/>
              <a:t> inference method derives only entailed sentences</a:t>
            </a:r>
          </a:p>
          <a:p>
            <a:r>
              <a:rPr lang="en-US" sz="3200" dirty="0"/>
              <a:t>Analogous to the property of </a:t>
            </a:r>
            <a:r>
              <a:rPr lang="en-US" sz="3200" i="1" dirty="0"/>
              <a:t>completeness</a:t>
            </a:r>
            <a:r>
              <a:rPr lang="en-US" sz="3200" dirty="0"/>
              <a:t> in search, a </a:t>
            </a:r>
            <a:r>
              <a:rPr lang="en-US" sz="3200" i="1" dirty="0"/>
              <a:t>complete</a:t>
            </a:r>
            <a:r>
              <a:rPr lang="en-US" sz="3200" dirty="0"/>
              <a:t> inference method can derive any sentence that is entailed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as a KR language</a:t>
            </a:r>
          </a:p>
        </p:txBody>
      </p:sp>
      <p:grpSp>
        <p:nvGrpSpPr>
          <p:cNvPr id="103426" name="Group 16"/>
          <p:cNvGrpSpPr>
            <a:grpSpLocks/>
          </p:cNvGrpSpPr>
          <p:nvPr/>
        </p:nvGrpSpPr>
        <p:grpSpPr bwMode="auto">
          <a:xfrm>
            <a:off x="87313" y="2590800"/>
            <a:ext cx="8990553" cy="2818706"/>
            <a:chOff x="174" y="2496"/>
            <a:chExt cx="4994" cy="1495"/>
          </a:xfrm>
        </p:grpSpPr>
        <p:sp>
          <p:nvSpPr>
            <p:cNvPr id="103427" name="Rectangle 14"/>
            <p:cNvSpPr>
              <a:spLocks noChangeArrowheads="1"/>
            </p:cNvSpPr>
            <p:nvPr/>
          </p:nvSpPr>
          <p:spPr bwMode="auto">
            <a:xfrm>
              <a:off x="3024" y="2496"/>
              <a:ext cx="768" cy="67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3428" name="Rectangle 7"/>
            <p:cNvSpPr>
              <a:spLocks noChangeArrowheads="1"/>
            </p:cNvSpPr>
            <p:nvPr/>
          </p:nvSpPr>
          <p:spPr bwMode="auto">
            <a:xfrm>
              <a:off x="2016" y="2496"/>
              <a:ext cx="768" cy="672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3429" name="Rectangle 4"/>
            <p:cNvSpPr>
              <a:spLocks noChangeArrowheads="1"/>
            </p:cNvSpPr>
            <p:nvPr/>
          </p:nvSpPr>
          <p:spPr bwMode="auto">
            <a:xfrm>
              <a:off x="1488" y="3504"/>
              <a:ext cx="2832" cy="48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</a:rPr>
                <a:t>Propositional Logic</a:t>
              </a:r>
            </a:p>
          </p:txBody>
        </p:sp>
        <p:sp>
          <p:nvSpPr>
            <p:cNvPr id="103430" name="Rectangle 5"/>
            <p:cNvSpPr>
              <a:spLocks noChangeArrowheads="1"/>
            </p:cNvSpPr>
            <p:nvPr/>
          </p:nvSpPr>
          <p:spPr bwMode="auto">
            <a:xfrm>
              <a:off x="1920" y="3168"/>
              <a:ext cx="1968" cy="3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</a:rPr>
                <a:t>First Order</a:t>
              </a:r>
            </a:p>
          </p:txBody>
        </p:sp>
        <p:sp>
          <p:nvSpPr>
            <p:cNvPr id="103431" name="Rectangle 6"/>
            <p:cNvSpPr>
              <a:spLocks noChangeArrowheads="1"/>
            </p:cNvSpPr>
            <p:nvPr/>
          </p:nvSpPr>
          <p:spPr bwMode="auto">
            <a:xfrm>
              <a:off x="2208" y="2832"/>
              <a:ext cx="1344" cy="3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</a:rPr>
                <a:t>Higher  Order</a:t>
              </a:r>
            </a:p>
          </p:txBody>
        </p:sp>
        <p:sp>
          <p:nvSpPr>
            <p:cNvPr id="103432" name="Text Box 9"/>
            <p:cNvSpPr txBox="1">
              <a:spLocks noChangeArrowheads="1"/>
            </p:cNvSpPr>
            <p:nvPr/>
          </p:nvSpPr>
          <p:spPr bwMode="auto">
            <a:xfrm>
              <a:off x="2160" y="2544"/>
              <a:ext cx="43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Modal</a:t>
              </a:r>
            </a:p>
          </p:txBody>
        </p:sp>
        <p:sp>
          <p:nvSpPr>
            <p:cNvPr id="103433" name="Text Box 10"/>
            <p:cNvSpPr txBox="1">
              <a:spLocks noChangeArrowheads="1"/>
            </p:cNvSpPr>
            <p:nvPr/>
          </p:nvSpPr>
          <p:spPr bwMode="auto">
            <a:xfrm>
              <a:off x="712" y="3648"/>
              <a:ext cx="38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Calibri"/>
                </a:rPr>
                <a:t>Fuzzy</a:t>
              </a:r>
            </a:p>
            <a:p>
              <a:pPr algn="ctr"/>
              <a:r>
                <a:rPr lang="en-US" sz="1800" dirty="0">
                  <a:latin typeface="Calibri"/>
                </a:rPr>
                <a:t>Logic</a:t>
              </a:r>
            </a:p>
          </p:txBody>
        </p:sp>
        <p:sp>
          <p:nvSpPr>
            <p:cNvPr id="103434" name="Text Box 11"/>
            <p:cNvSpPr txBox="1">
              <a:spLocks noChangeArrowheads="1"/>
            </p:cNvSpPr>
            <p:nvPr/>
          </p:nvSpPr>
          <p:spPr bwMode="auto">
            <a:xfrm>
              <a:off x="531" y="2544"/>
              <a:ext cx="766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Calibri"/>
                </a:rPr>
                <a:t>Multi-valued</a:t>
              </a:r>
            </a:p>
            <a:p>
              <a:pPr algn="ctr"/>
              <a:r>
                <a:rPr lang="en-US" sz="1800" dirty="0">
                  <a:latin typeface="Calibri"/>
                </a:rPr>
                <a:t>Logic</a:t>
              </a:r>
            </a:p>
          </p:txBody>
        </p:sp>
        <p:sp>
          <p:nvSpPr>
            <p:cNvPr id="103435" name="Text Box 12"/>
            <p:cNvSpPr txBox="1">
              <a:spLocks noChangeArrowheads="1"/>
            </p:cNvSpPr>
            <p:nvPr/>
          </p:nvSpPr>
          <p:spPr bwMode="auto">
            <a:xfrm>
              <a:off x="174" y="3072"/>
              <a:ext cx="744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Calibri"/>
                </a:rPr>
                <a:t>Probabilistic</a:t>
              </a:r>
            </a:p>
            <a:p>
              <a:pPr algn="ctr"/>
              <a:r>
                <a:rPr lang="en-US" sz="1800" dirty="0">
                  <a:latin typeface="Calibri"/>
                </a:rPr>
                <a:t>Logic</a:t>
              </a:r>
            </a:p>
          </p:txBody>
        </p:sp>
        <p:sp>
          <p:nvSpPr>
            <p:cNvPr id="103436" name="Text Box 13"/>
            <p:cNvSpPr txBox="1">
              <a:spLocks noChangeArrowheads="1"/>
            </p:cNvSpPr>
            <p:nvPr/>
          </p:nvSpPr>
          <p:spPr bwMode="auto">
            <a:xfrm>
              <a:off x="3072" y="2544"/>
              <a:ext cx="596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Temporal</a:t>
              </a:r>
            </a:p>
          </p:txBody>
        </p:sp>
        <p:sp>
          <p:nvSpPr>
            <p:cNvPr id="103437" name="Text Box 15"/>
            <p:cNvSpPr txBox="1">
              <a:spLocks noChangeArrowheads="1"/>
            </p:cNvSpPr>
            <p:nvPr/>
          </p:nvSpPr>
          <p:spPr bwMode="auto">
            <a:xfrm>
              <a:off x="4242" y="2496"/>
              <a:ext cx="926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Calibri"/>
                </a:rPr>
                <a:t>Non-monotonic</a:t>
              </a:r>
            </a:p>
            <a:p>
              <a:pPr algn="ctr"/>
              <a:r>
                <a:rPr lang="en-US" sz="1800" dirty="0">
                  <a:latin typeface="Calibri"/>
                </a:rPr>
                <a:t>Logic</a:t>
              </a:r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dirty="0"/>
              <a:t>Ontology and epistemology</a:t>
            </a:r>
          </a:p>
        </p:txBody>
      </p:sp>
      <p:pic>
        <p:nvPicPr>
          <p:cNvPr id="105474" name="Picture 4" descr="im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43400"/>
            <a:ext cx="89154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8305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800" b="1" dirty="0">
                <a:latin typeface="Calibri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Ontology</a:t>
            </a:r>
            <a:r>
              <a:rPr lang="en-US" sz="2800" dirty="0">
                <a:latin typeface="Calibri"/>
              </a:rPr>
              <a:t> is the study of what there is</a:t>
            </a:r>
            <a:r>
              <a:rPr lang="en-US" sz="2800" dirty="0">
                <a:latin typeface="Calibri"/>
                <a:cs typeface="Calibri"/>
              </a:rPr>
              <a:t>—an inventory of what exists. An ontological commitment is a commitment to an existence claim.</a:t>
            </a:r>
          </a:p>
          <a:p>
            <a:pPr>
              <a:buFontTx/>
              <a:buChar char="•"/>
            </a:pPr>
            <a:r>
              <a:rPr lang="en-US" sz="2800" b="1" dirty="0"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</a:rPr>
              <a:t>Epistemology</a:t>
            </a:r>
            <a:r>
              <a:rPr lang="en-US" sz="2800" dirty="0">
                <a:latin typeface="Calibri"/>
                <a:cs typeface="Calibri"/>
              </a:rPr>
              <a:t> is a major branch of philosophy that concerns the forms, nature, and preconditions of knowledge.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dirty="0"/>
              <a:t>No independent access to the world </a:t>
            </a:r>
          </a:p>
        </p:txBody>
      </p:sp>
      <p:pic>
        <p:nvPicPr>
          <p:cNvPr id="107522" name="Picture 4" descr="img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9237"/>
            <a:ext cx="55626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609600" y="1295400"/>
            <a:ext cx="80772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Reasoning agents often gets knowledge about facts of the world as a sequence of logical sentences and must draw conclusions only from them w/o independent access to world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Thus, it is very important that the agents’</a:t>
            </a:r>
            <a:r>
              <a:rPr lang="en-US" altLang="ja-JP" sz="2800" dirty="0">
                <a:latin typeface="Calibri"/>
              </a:rPr>
              <a:t> reasoning is sound!</a:t>
            </a:r>
            <a:endParaRPr lang="en-US" sz="2800" dirty="0">
              <a:latin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01000" cy="5562600"/>
          </a:xfrm>
        </p:spPr>
        <p:txBody>
          <a:bodyPr/>
          <a:lstStyle/>
          <a:p>
            <a:r>
              <a:rPr lang="en-US" sz="2600" dirty="0"/>
              <a:t>Intelligent agents need knowledge about world for good decisions</a:t>
            </a:r>
          </a:p>
          <a:p>
            <a:r>
              <a:rPr lang="en-US" sz="2600" dirty="0"/>
              <a:t>Agent’s knowledge stored in a knowledge base (KB) as </a:t>
            </a:r>
            <a:r>
              <a:rPr lang="en-US" sz="2600" b="1" dirty="0"/>
              <a:t>sentences</a:t>
            </a:r>
            <a:r>
              <a:rPr lang="en-US" sz="2600" dirty="0"/>
              <a:t> in a knowledge representation (KR) language</a:t>
            </a:r>
          </a:p>
          <a:p>
            <a:r>
              <a:rPr lang="en-US" sz="2600" dirty="0"/>
              <a:t> Knowledge-based agents needs a </a:t>
            </a:r>
            <a:r>
              <a:rPr lang="en-US" sz="2600" b="1" dirty="0"/>
              <a:t>KB</a:t>
            </a:r>
            <a:r>
              <a:rPr lang="en-US" sz="2600" dirty="0"/>
              <a:t> &amp; </a:t>
            </a:r>
            <a:r>
              <a:rPr lang="en-US" sz="2600" b="1" dirty="0"/>
              <a:t>inference mechanism</a:t>
            </a:r>
            <a:r>
              <a:rPr lang="en-US" sz="2600" dirty="0"/>
              <a:t>. They store sentences in KB, infer new sentences &amp; use them to </a:t>
            </a:r>
            <a:r>
              <a:rPr lang="en-US" sz="2600" b="1" dirty="0"/>
              <a:t>deduce</a:t>
            </a:r>
            <a:r>
              <a:rPr lang="en-US" sz="2600" dirty="0"/>
              <a:t> which actions to take</a:t>
            </a:r>
          </a:p>
          <a:p>
            <a:r>
              <a:rPr lang="en-US" sz="2600" dirty="0"/>
              <a:t>A </a:t>
            </a:r>
            <a:r>
              <a:rPr lang="en-US" sz="2600" b="1" dirty="0"/>
              <a:t>representation language</a:t>
            </a:r>
            <a:r>
              <a:rPr lang="en-US" sz="2600" dirty="0"/>
              <a:t> defined by its syntax &amp; semantics, which specify structure of sentences &amp; how they relate to facts of the world</a:t>
            </a:r>
          </a:p>
          <a:p>
            <a:r>
              <a:rPr lang="en-US" sz="2600" b="1" dirty="0"/>
              <a:t>Interpretation</a:t>
            </a:r>
            <a:r>
              <a:rPr lang="en-US" sz="2600" dirty="0"/>
              <a:t> of a sentence is fact to which it refers. If fact is part of the actual world, then the sentence is true</a:t>
            </a:r>
          </a:p>
          <a:p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Here is a simple puzzle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Don’t try to solve it -- listen to your intuition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3200" dirty="0"/>
              <a:t>A bat and ball cost $1.10</a:t>
            </a:r>
          </a:p>
          <a:p>
            <a:r>
              <a:rPr lang="en-US" sz="3200" dirty="0"/>
              <a:t>The bat costs one dollar more than the ball</a:t>
            </a:r>
          </a:p>
          <a:p>
            <a:r>
              <a:rPr lang="en-US" sz="3200" dirty="0"/>
              <a:t>How much does the ball cost?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The ball costs $0.05</a:t>
            </a:r>
          </a:p>
        </p:txBody>
      </p:sp>
    </p:spTree>
    <p:extLst>
      <p:ext uri="{BB962C8B-B14F-4D97-AF65-F5344CB8AC3E}">
        <p14:creationId xmlns:p14="http://schemas.microsoft.com/office/powerpoint/2010/main" val="60356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Here is a simple puzzle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Don’t try to solve it -- listen to your intuition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A bat and ball cost $1.10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The bat costs one dollar more than the ball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How much does the ball cost?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The ball costs $0.05</a:t>
            </a:r>
          </a:p>
        </p:txBody>
      </p:sp>
    </p:spTree>
    <p:extLst>
      <p:ext uri="{BB962C8B-B14F-4D97-AF65-F5344CB8AC3E}">
        <p14:creationId xmlns:p14="http://schemas.microsoft.com/office/powerpoint/2010/main" val="290937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Try to determine, as quickly as you can, if the argument is logically valid. Does the conclusion follow the premises?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1699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Try to determine, as quickly as you can, if the argument is logically valid. Does the conclusion follow the premises?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84163"/>
            <a:r>
              <a:rPr lang="en-US" sz="3200" b="1" dirty="0"/>
              <a:t>All roses are flowers</a:t>
            </a:r>
          </a:p>
          <a:p>
            <a:pPr marL="346075" indent="-284163"/>
            <a:r>
              <a:rPr lang="en-US" sz="3200" b="1" dirty="0"/>
              <a:t>Some flowers fade quickly</a:t>
            </a:r>
          </a:p>
          <a:p>
            <a:pPr marL="346075" indent="-284163"/>
            <a:r>
              <a:rPr lang="en-US" sz="3200" b="1" dirty="0"/>
              <a:t>Therefore some roses fade quickly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47547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6848</TotalTime>
  <Words>2944</Words>
  <Application>Microsoft Macintosh PowerPoint</Application>
  <PresentationFormat>On-screen Show (4:3)</PresentationFormat>
  <Paragraphs>468</Paragraphs>
  <Slides>59</Slides>
  <Notes>44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ＭＳ ゴシック</vt:lpstr>
      <vt:lpstr>ＭＳ Ｐゴシック</vt:lpstr>
      <vt:lpstr>Arial</vt:lpstr>
      <vt:lpstr>Calibri</vt:lpstr>
      <vt:lpstr>Courier New</vt:lpstr>
      <vt:lpstr>Symbol</vt:lpstr>
      <vt:lpstr>Times New Roman</vt:lpstr>
      <vt:lpstr>Blank Presentation</vt:lpstr>
      <vt:lpstr>Knowledge-Based Agents</vt:lpstr>
      <vt:lpstr>Big Idea</vt:lpstr>
      <vt:lpstr>Inference in People</vt:lpstr>
      <vt:lpstr>Thinking Fast and Slow</vt:lpstr>
      <vt:lpstr>Question #1</vt:lpstr>
      <vt:lpstr>Question #1</vt:lpstr>
      <vt:lpstr>Question #1</vt:lpstr>
      <vt:lpstr>Question #2</vt:lpstr>
      <vt:lpstr>Question #2</vt:lpstr>
      <vt:lpstr>Question #2</vt:lpstr>
      <vt:lpstr>Question #3</vt:lpstr>
      <vt:lpstr>Question #3</vt:lpstr>
      <vt:lpstr>Question #3</vt:lpstr>
      <vt:lpstr>Wason Selection Task</vt:lpstr>
      <vt:lpstr>Wason Selection Task</vt:lpstr>
      <vt:lpstr>Wason Selection Task</vt:lpstr>
      <vt:lpstr>Negation in Natural Language</vt:lpstr>
      <vt:lpstr>Logic as a Methodology</vt:lpstr>
      <vt:lpstr>Knowledge-based agents </vt:lpstr>
      <vt:lpstr>Architecture of a KB agent</vt:lpstr>
      <vt:lpstr>Wumpus World environment </vt:lpstr>
      <vt:lpstr>Jargon file on “Hunt the Wumpus”</vt:lpstr>
      <vt:lpstr>Wumpus History</vt:lpstr>
      <vt:lpstr>AIMA’s Wumpus World </vt:lpstr>
      <vt:lpstr>Agent in a Wumpus world: Percepts </vt:lpstr>
      <vt:lpstr>Wumpus World Actions</vt:lpstr>
      <vt:lpstr>Wumpus World Goal</vt:lpstr>
      <vt:lpstr>Wumpus world characterization</vt:lpstr>
      <vt:lpstr>Wumpus world characterization</vt:lpstr>
      <vt:lpstr>AIMA’s Wumpus World </vt:lpstr>
      <vt:lpstr>The Hunter’s first step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Logic in general</vt:lpstr>
      <vt:lpstr>Entailment</vt:lpstr>
      <vt:lpstr>Models</vt:lpstr>
      <vt:lpstr>Entailment in the Wumpus World</vt:lpstr>
      <vt:lpstr>Wumpus models</vt:lpstr>
      <vt:lpstr>Wumpus World Rules (1)</vt:lpstr>
      <vt:lpstr>Wumpus models</vt:lpstr>
      <vt:lpstr>Wumpus World Rules (2)</vt:lpstr>
      <vt:lpstr>Wumpus models</vt:lpstr>
      <vt:lpstr>Wumpus models</vt:lpstr>
      <vt:lpstr>Is (2,2) Safe?</vt:lpstr>
      <vt:lpstr>Inference, Soundness, Completeness</vt:lpstr>
      <vt:lpstr>Representation, reasoning, and logic</vt:lpstr>
      <vt:lpstr>The connection between sentences and facts</vt:lpstr>
      <vt:lpstr>Soundness and completeness</vt:lpstr>
      <vt:lpstr>Logic as a KR language</vt:lpstr>
      <vt:lpstr>Ontology and epistemology</vt:lpstr>
      <vt:lpstr>No independent access to the world </vt:lpstr>
      <vt:lpstr>Summary</vt:lpstr>
    </vt:vector>
  </TitlesOfParts>
  <Company>UMBC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Knowledge-Based Agents</dc:title>
  <dc:creator>COGITO</dc:creator>
  <cp:lastModifiedBy>Tim Finin</cp:lastModifiedBy>
  <cp:revision>213</cp:revision>
  <cp:lastPrinted>2018-03-12T03:55:53Z</cp:lastPrinted>
  <dcterms:created xsi:type="dcterms:W3CDTF">2009-10-21T17:51:15Z</dcterms:created>
  <dcterms:modified xsi:type="dcterms:W3CDTF">2018-03-26T18:22:28Z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