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56" r:id="rId2"/>
    <p:sldId id="335" r:id="rId3"/>
    <p:sldId id="343" r:id="rId4"/>
    <p:sldId id="344" r:id="rId5"/>
    <p:sldId id="345" r:id="rId6"/>
    <p:sldId id="346" r:id="rId7"/>
    <p:sldId id="347" r:id="rId8"/>
    <p:sldId id="348" r:id="rId9"/>
    <p:sldId id="349" r:id="rId10"/>
    <p:sldId id="351" r:id="rId11"/>
    <p:sldId id="350" r:id="rId12"/>
    <p:sldId id="290" r:id="rId13"/>
    <p:sldId id="292" r:id="rId14"/>
    <p:sldId id="340" r:id="rId15"/>
    <p:sldId id="354" r:id="rId16"/>
    <p:sldId id="294" r:id="rId17"/>
    <p:sldId id="355" r:id="rId18"/>
    <p:sldId id="295" r:id="rId19"/>
    <p:sldId id="358" r:id="rId20"/>
    <p:sldId id="360" r:id="rId21"/>
    <p:sldId id="361" r:id="rId22"/>
    <p:sldId id="291" r:id="rId23"/>
  </p:sldIdLst>
  <p:sldSz cx="9144000" cy="6858000" type="screen4x3"/>
  <p:notesSz cx="9282113" cy="6991350"/>
  <p:defaultTextStyle>
    <a:defPPr>
      <a:defRPr lang="en-US"/>
    </a:defPPr>
    <a:lvl1pPr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0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0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0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0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0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1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79"/>
    <p:restoredTop sz="95304" autoAdjust="0"/>
  </p:normalViewPr>
  <p:slideViewPr>
    <p:cSldViewPr showGuides="1">
      <p:cViewPr varScale="1">
        <p:scale>
          <a:sx n="94" d="100"/>
          <a:sy n="94" d="100"/>
        </p:scale>
        <p:origin x="440" y="192"/>
      </p:cViewPr>
      <p:guideLst>
        <p:guide orient="horz" pos="2112"/>
        <p:guide pos="30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latin typeface="Calibri Regular" panose="020F0502020204030204" pitchFamily="34" charset="0"/>
            </a:endParaRPr>
          </a:p>
        </p:txBody>
      </p:sp>
      <p:sp>
        <p:nvSpPr>
          <p:cNvPr id="75779" name="Rectangle 3"/>
          <p:cNvSpPr>
            <a:spLocks noGrp="1" noChangeArrowheads="1"/>
          </p:cNvSpPr>
          <p:nvPr>
            <p:ph type="dt" sz="quarter" idx="1"/>
          </p:nvPr>
        </p:nvSpPr>
        <p:spPr bwMode="auto">
          <a:xfrm>
            <a:off x="5260975"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latin typeface="Calibri Regular" panose="020F0502020204030204" pitchFamily="34" charset="0"/>
            </a:endParaRPr>
          </a:p>
        </p:txBody>
      </p:sp>
      <p:sp>
        <p:nvSpPr>
          <p:cNvPr id="75780" name="Rectangle 4"/>
          <p:cNvSpPr>
            <a:spLocks noGrp="1" noChangeArrowheads="1"/>
          </p:cNvSpPr>
          <p:nvPr>
            <p:ph type="ftr" sz="quarter" idx="2"/>
          </p:nvPr>
        </p:nvSpPr>
        <p:spPr bwMode="auto">
          <a:xfrm>
            <a:off x="0"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latin typeface="Calibri Regular" panose="020F0502020204030204" pitchFamily="34" charset="0"/>
            </a:endParaRPr>
          </a:p>
        </p:txBody>
      </p:sp>
      <p:sp>
        <p:nvSpPr>
          <p:cNvPr id="75781" name="Rectangle 5"/>
          <p:cNvSpPr>
            <a:spLocks noGrp="1" noChangeArrowheads="1"/>
          </p:cNvSpPr>
          <p:nvPr>
            <p:ph type="sldNum" sz="quarter" idx="3"/>
          </p:nvPr>
        </p:nvSpPr>
        <p:spPr bwMode="auto">
          <a:xfrm>
            <a:off x="5260975"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AA29358-F91B-044C-BCE7-006DED29E33F}" type="slidenum">
              <a:rPr lang="en-US">
                <a:latin typeface="Calibri Regular" panose="020F0502020204030204" pitchFamily="34" charset="0"/>
              </a:rPr>
              <a:pPr>
                <a:defRPr/>
              </a:pPr>
              <a:t>‹#›</a:t>
            </a:fld>
            <a:endParaRPr lang="en-US" dirty="0">
              <a:latin typeface="Calibri Regular" panose="020F0502020204030204" pitchFamily="34" charset="0"/>
            </a:endParaRPr>
          </a:p>
        </p:txBody>
      </p:sp>
    </p:spTree>
    <p:extLst>
      <p:ext uri="{BB962C8B-B14F-4D97-AF65-F5344CB8AC3E}">
        <p14:creationId xmlns:p14="http://schemas.microsoft.com/office/powerpoint/2010/main" val="3510241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4021138" cy="349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0">
                <a:latin typeface="Calibri Regular" panose="020F0502020204030204" pitchFamily="34" charset="0"/>
              </a:defRPr>
            </a:lvl1pPr>
          </a:lstStyle>
          <a:p>
            <a:pPr>
              <a:defRPr/>
            </a:pPr>
            <a:endParaRPr lang="en-US" dirty="0"/>
          </a:p>
        </p:txBody>
      </p:sp>
      <p:sp>
        <p:nvSpPr>
          <p:cNvPr id="113667" name="Rectangle 3"/>
          <p:cNvSpPr>
            <a:spLocks noGrp="1" noChangeArrowheads="1"/>
          </p:cNvSpPr>
          <p:nvPr>
            <p:ph type="dt" idx="1"/>
          </p:nvPr>
        </p:nvSpPr>
        <p:spPr bwMode="auto">
          <a:xfrm>
            <a:off x="5259388" y="0"/>
            <a:ext cx="4021137" cy="349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0">
                <a:latin typeface="Calibri Regular" panose="020F0502020204030204" pitchFamily="34" charset="0"/>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2894013" y="525463"/>
            <a:ext cx="3494087" cy="2620962"/>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3669" name="Rectangle 5"/>
          <p:cNvSpPr>
            <a:spLocks noGrp="1" noChangeArrowheads="1"/>
          </p:cNvSpPr>
          <p:nvPr>
            <p:ph type="body" sz="quarter" idx="3"/>
          </p:nvPr>
        </p:nvSpPr>
        <p:spPr bwMode="auto">
          <a:xfrm>
            <a:off x="927100" y="3321050"/>
            <a:ext cx="7427913" cy="3144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13670" name="Rectangle 6"/>
          <p:cNvSpPr>
            <a:spLocks noGrp="1" noChangeArrowheads="1"/>
          </p:cNvSpPr>
          <p:nvPr>
            <p:ph type="ftr" sz="quarter" idx="4"/>
          </p:nvPr>
        </p:nvSpPr>
        <p:spPr bwMode="auto">
          <a:xfrm>
            <a:off x="0" y="6640513"/>
            <a:ext cx="4021138"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0">
                <a:latin typeface="Calibri Regular" panose="020F0502020204030204" pitchFamily="34" charset="0"/>
              </a:defRPr>
            </a:lvl1pPr>
          </a:lstStyle>
          <a:p>
            <a:pPr>
              <a:defRPr/>
            </a:pPr>
            <a:endParaRPr lang="en-US" dirty="0"/>
          </a:p>
        </p:txBody>
      </p:sp>
      <p:sp>
        <p:nvSpPr>
          <p:cNvPr id="113671" name="Rectangle 7"/>
          <p:cNvSpPr>
            <a:spLocks noGrp="1" noChangeArrowheads="1"/>
          </p:cNvSpPr>
          <p:nvPr>
            <p:ph type="sldNum" sz="quarter" idx="5"/>
          </p:nvPr>
        </p:nvSpPr>
        <p:spPr bwMode="auto">
          <a:xfrm>
            <a:off x="5259388" y="6640513"/>
            <a:ext cx="4021137"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0">
                <a:latin typeface="Calibri Regular" panose="020F0502020204030204" pitchFamily="34" charset="0"/>
              </a:defRPr>
            </a:lvl1pPr>
          </a:lstStyle>
          <a:p>
            <a:pPr>
              <a:defRPr/>
            </a:pPr>
            <a:fld id="{792AB6A7-2C7D-514D-941C-DA17F743D2CB}" type="slidenum">
              <a:rPr lang="en-US" smtClean="0"/>
              <a:pPr>
                <a:defRPr/>
              </a:pPr>
              <a:t>‹#›</a:t>
            </a:fld>
            <a:endParaRPr lang="en-US" dirty="0"/>
          </a:p>
        </p:txBody>
      </p:sp>
    </p:spTree>
    <p:extLst>
      <p:ext uri="{BB962C8B-B14F-4D97-AF65-F5344CB8AC3E}">
        <p14:creationId xmlns:p14="http://schemas.microsoft.com/office/powerpoint/2010/main" val="40338601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b="0" i="0" kern="1200">
        <a:solidFill>
          <a:schemeClr val="tx1"/>
        </a:solidFill>
        <a:latin typeface="Calibri Regular" panose="020F0502020204030204" pitchFamily="34"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b="0" i="0" kern="1200">
        <a:solidFill>
          <a:schemeClr val="tx1"/>
        </a:solidFill>
        <a:latin typeface="Calibri Regular" panose="020F0502020204030204" pitchFamily="34" charset="0"/>
        <a:ea typeface="ＭＳ Ｐゴシック" pitchFamily="-65" charset="-128"/>
        <a:cs typeface="+mn-cs"/>
      </a:defRPr>
    </a:lvl2pPr>
    <a:lvl3pPr marL="914400" algn="l" rtl="0" eaLnBrk="0" fontAlgn="base" hangingPunct="0">
      <a:spcBef>
        <a:spcPct val="30000"/>
      </a:spcBef>
      <a:spcAft>
        <a:spcPct val="0"/>
      </a:spcAft>
      <a:defRPr sz="1200" b="0" i="0" kern="1200">
        <a:solidFill>
          <a:schemeClr val="tx1"/>
        </a:solidFill>
        <a:latin typeface="Calibri Regular" panose="020F0502020204030204" pitchFamily="34" charset="0"/>
        <a:ea typeface="ＭＳ Ｐゴシック" pitchFamily="-65" charset="-128"/>
        <a:cs typeface="+mn-cs"/>
      </a:defRPr>
    </a:lvl3pPr>
    <a:lvl4pPr marL="1371600" algn="l" rtl="0" eaLnBrk="0" fontAlgn="base" hangingPunct="0">
      <a:spcBef>
        <a:spcPct val="30000"/>
      </a:spcBef>
      <a:spcAft>
        <a:spcPct val="0"/>
      </a:spcAft>
      <a:defRPr sz="1200" b="0" i="0" kern="1200">
        <a:solidFill>
          <a:schemeClr val="tx1"/>
        </a:solidFill>
        <a:latin typeface="Calibri Regular" panose="020F0502020204030204" pitchFamily="34" charset="0"/>
        <a:ea typeface="ＭＳ Ｐゴシック" pitchFamily="-65" charset="-128"/>
        <a:cs typeface="+mn-cs"/>
      </a:defRPr>
    </a:lvl4pPr>
    <a:lvl5pPr marL="1828800" algn="l" rtl="0" eaLnBrk="0" fontAlgn="base" hangingPunct="0">
      <a:spcBef>
        <a:spcPct val="30000"/>
      </a:spcBef>
      <a:spcAft>
        <a:spcPct val="0"/>
      </a:spcAft>
      <a:defRPr sz="1200" b="0" i="0" kern="1200">
        <a:solidFill>
          <a:schemeClr val="tx1"/>
        </a:solidFill>
        <a:latin typeface="Calibri Regular" panose="020F0502020204030204" pitchFamily="34"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537893F6-E504-474C-9317-F669C9BCA2A5}" type="slidenum">
              <a:rPr lang="en-US" sz="1200">
                <a:latin typeface="Calibri Regular" panose="020F0502020204030204" pitchFamily="34" charset="0"/>
              </a:rPr>
              <a:pPr/>
              <a:t>1</a:t>
            </a:fld>
            <a:endParaRPr lang="en-US" sz="1200" dirty="0">
              <a:latin typeface="Calibri Regular" panose="020F0502020204030204" pitchFamily="34"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3A0CC9B4-A1E1-384B-A231-C29183E27FEA}" type="slidenum">
              <a:rPr lang="en-US" sz="1200">
                <a:latin typeface="Calibri Regular" panose="020F0502020204030204" pitchFamily="34" charset="0"/>
              </a:rPr>
              <a:pPr/>
              <a:t>18</a:t>
            </a:fld>
            <a:endParaRPr lang="en-US" sz="1200" dirty="0">
              <a:latin typeface="Calibri Regular" panose="020F0502020204030204" pitchFamily="34" charset="0"/>
            </a:endParaRPr>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E4E8D601-5294-AA40-899B-BEBE695179DB}" type="slidenum">
              <a:rPr lang="en-US" sz="1200">
                <a:latin typeface="Calibri Regular" panose="020F0502020204030204" pitchFamily="34" charset="0"/>
              </a:rPr>
              <a:pPr/>
              <a:t>21</a:t>
            </a:fld>
            <a:endParaRPr lang="en-US" sz="1200" dirty="0">
              <a:latin typeface="Calibri Regular" panose="020F0502020204030204"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1D16010D-64B6-3A4C-9163-827D7EBF2EED}" type="slidenum">
              <a:rPr lang="en-US" sz="1200">
                <a:latin typeface="Calibri Regular" panose="020F0502020204030204" pitchFamily="34" charset="0"/>
              </a:rPr>
              <a:pPr/>
              <a:t>22</a:t>
            </a:fld>
            <a:endParaRPr lang="en-US" sz="1200" dirty="0">
              <a:latin typeface="Calibri Regular" panose="020F0502020204030204" pitchFamily="34" charset="0"/>
            </a:endParaRPr>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31"/>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69D359B0-D88D-EB43-9C77-F1BE80FE6200}" type="slidenum">
              <a:rPr lang="en-US" sz="1200">
                <a:latin typeface="Calibri Regular" panose="020F0502020204030204" pitchFamily="34" charset="0"/>
              </a:rPr>
              <a:pPr/>
              <a:t>2</a:t>
            </a:fld>
            <a:endParaRPr lang="en-US" sz="1200" dirty="0">
              <a:latin typeface="Calibri Regular" panose="020F0502020204030204" pitchFamily="34" charset="0"/>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031"/>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5ED4FF8D-EDB1-E947-A789-D3C956B23125}" type="slidenum">
              <a:rPr lang="en-US" sz="1200">
                <a:latin typeface="Calibri Regular" panose="020F0502020204030204" pitchFamily="34" charset="0"/>
              </a:rPr>
              <a:pPr/>
              <a:t>4</a:t>
            </a:fld>
            <a:endParaRPr lang="en-US" sz="1200" dirty="0">
              <a:latin typeface="Calibri Regular" panose="020F0502020204030204" pitchFamily="34" charset="0"/>
            </a:endParaRPr>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1031"/>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70AD08A5-074F-9249-8C19-43A3B4AE57E4}" type="slidenum">
              <a:rPr lang="en-US" sz="1200">
                <a:latin typeface="Calibri Regular" panose="020F0502020204030204" pitchFamily="34" charset="0"/>
              </a:rPr>
              <a:pPr/>
              <a:t>8</a:t>
            </a:fld>
            <a:endParaRPr lang="en-US" sz="1200" dirty="0">
              <a:latin typeface="Calibri Regular" panose="020F0502020204030204" pitchFamily="34" charset="0"/>
            </a:endParaRPr>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a:t>1  1</a:t>
            </a:r>
          </a:p>
          <a:p>
            <a:r>
              <a:rPr lang="de-DE" dirty="0"/>
              <a:t>1  2 </a:t>
            </a:r>
          </a:p>
          <a:p>
            <a:r>
              <a:rPr lang="de-DE" dirty="0"/>
              <a:t>1  3 </a:t>
            </a:r>
          </a:p>
          <a:p>
            <a:r>
              <a:rPr lang="de-DE" dirty="0"/>
              <a:t>1  4 </a:t>
            </a:r>
          </a:p>
          <a:p>
            <a:r>
              <a:rPr lang="de-DE" dirty="0"/>
              <a:t>1  5 </a:t>
            </a:r>
          </a:p>
          <a:p>
            <a:r>
              <a:rPr lang="de-DE" dirty="0"/>
              <a:t>1  6 </a:t>
            </a:r>
          </a:p>
          <a:p>
            <a:r>
              <a:rPr lang="de-DE" dirty="0"/>
              <a:t>2  2 </a:t>
            </a:r>
          </a:p>
          <a:p>
            <a:r>
              <a:rPr lang="de-DE" dirty="0"/>
              <a:t>2  3 </a:t>
            </a:r>
          </a:p>
          <a:p>
            <a:r>
              <a:rPr lang="de-DE" dirty="0"/>
              <a:t>2  4 </a:t>
            </a:r>
          </a:p>
          <a:p>
            <a:r>
              <a:rPr lang="de-DE" dirty="0"/>
              <a:t>2  5 </a:t>
            </a:r>
          </a:p>
          <a:p>
            <a:r>
              <a:rPr lang="de-DE" dirty="0"/>
              <a:t>2  6 </a:t>
            </a:r>
          </a:p>
          <a:p>
            <a:r>
              <a:rPr lang="de-DE" dirty="0"/>
              <a:t>3  3 </a:t>
            </a:r>
          </a:p>
          <a:p>
            <a:r>
              <a:rPr lang="de-DE" dirty="0"/>
              <a:t>3  4 </a:t>
            </a:r>
          </a:p>
          <a:p>
            <a:r>
              <a:rPr lang="de-DE" dirty="0"/>
              <a:t>3  5 </a:t>
            </a:r>
          </a:p>
          <a:p>
            <a:r>
              <a:rPr lang="de-DE" dirty="0"/>
              <a:t>3  6 </a:t>
            </a:r>
          </a:p>
          <a:p>
            <a:r>
              <a:rPr lang="de-DE" dirty="0"/>
              <a:t>4  4 </a:t>
            </a:r>
          </a:p>
          <a:p>
            <a:r>
              <a:rPr lang="de-DE" dirty="0"/>
              <a:t>4  5 </a:t>
            </a:r>
          </a:p>
          <a:p>
            <a:r>
              <a:rPr lang="de-DE" dirty="0"/>
              <a:t>4  6 </a:t>
            </a:r>
          </a:p>
          <a:p>
            <a:r>
              <a:rPr lang="de-DE" dirty="0"/>
              <a:t>5  5 </a:t>
            </a:r>
          </a:p>
          <a:p>
            <a:r>
              <a:rPr lang="de-DE" dirty="0"/>
              <a:t>5  6 </a:t>
            </a:r>
          </a:p>
          <a:p>
            <a:r>
              <a:rPr lang="de-DE" dirty="0"/>
              <a:t>6  6</a:t>
            </a:r>
          </a:p>
          <a:p>
            <a:endParaRPr lang="de-DE" dirty="0"/>
          </a:p>
          <a:p>
            <a:r>
              <a:rPr lang="de-DE" dirty="0" err="1"/>
              <a:t>Possible</a:t>
            </a:r>
            <a:r>
              <a:rPr lang="de-DE" dirty="0"/>
              <a:t> </a:t>
            </a:r>
            <a:r>
              <a:rPr lang="de-DE" dirty="0" err="1"/>
              <a:t>outcomes</a:t>
            </a:r>
            <a:r>
              <a:rPr lang="de-DE" baseline="0" dirty="0"/>
              <a:t> </a:t>
            </a:r>
            <a:r>
              <a:rPr lang="de-DE" baseline="0" dirty="0" err="1"/>
              <a:t>rolling</a:t>
            </a:r>
            <a:r>
              <a:rPr lang="de-DE" baseline="0" dirty="0"/>
              <a:t> </a:t>
            </a:r>
            <a:r>
              <a:rPr lang="de-DE" baseline="0" dirty="0" err="1"/>
              <a:t>two</a:t>
            </a:r>
            <a:r>
              <a:rPr lang="de-DE" baseline="0" dirty="0"/>
              <a:t> </a:t>
            </a:r>
            <a:r>
              <a:rPr lang="de-DE" baseline="0" dirty="0" err="1"/>
              <a:t>dice</a:t>
            </a:r>
            <a:r>
              <a:rPr lang="de-DE" baseline="0" dirty="0"/>
              <a:t> </a:t>
            </a:r>
            <a:r>
              <a:rPr lang="de-DE" baseline="0" dirty="0" err="1"/>
              <a:t>if</a:t>
            </a:r>
            <a:r>
              <a:rPr lang="de-DE" baseline="0" dirty="0"/>
              <a:t> </a:t>
            </a:r>
            <a:r>
              <a:rPr lang="de-DE" baseline="0" dirty="0" err="1"/>
              <a:t>they</a:t>
            </a:r>
            <a:r>
              <a:rPr lang="de-DE" baseline="0" dirty="0"/>
              <a:t> </a:t>
            </a:r>
            <a:r>
              <a:rPr lang="de-DE" baseline="0" dirty="0" err="1"/>
              <a:t>are</a:t>
            </a:r>
            <a:r>
              <a:rPr lang="de-DE" baseline="0" dirty="0"/>
              <a:t> not </a:t>
            </a:r>
            <a:r>
              <a:rPr lang="de-DE" baseline="0" dirty="0" err="1"/>
              <a:t>considered</a:t>
            </a:r>
            <a:r>
              <a:rPr lang="de-DE" baseline="0" dirty="0"/>
              <a:t> </a:t>
            </a:r>
            <a:r>
              <a:rPr lang="de-DE" baseline="0" dirty="0" err="1"/>
              <a:t>distinguishable</a:t>
            </a:r>
            <a:endParaRPr lang="de-DE" dirty="0"/>
          </a:p>
          <a:p>
            <a:endParaRPr lang="de-DE" dirty="0"/>
          </a:p>
          <a:p>
            <a:r>
              <a:rPr lang="de-DE" dirty="0"/>
              <a:t>1  1</a:t>
            </a:r>
          </a:p>
          <a:p>
            <a:r>
              <a:rPr lang="de-DE" dirty="0"/>
              <a:t>1  2 </a:t>
            </a:r>
          </a:p>
          <a:p>
            <a:r>
              <a:rPr lang="de-DE" dirty="0"/>
              <a:t>1  3 </a:t>
            </a:r>
          </a:p>
          <a:p>
            <a:r>
              <a:rPr lang="de-DE" dirty="0"/>
              <a:t>1  4 </a:t>
            </a:r>
          </a:p>
          <a:p>
            <a:r>
              <a:rPr lang="de-DE" dirty="0"/>
              <a:t>1  5 </a:t>
            </a:r>
          </a:p>
          <a:p>
            <a:r>
              <a:rPr lang="de-DE" dirty="0"/>
              <a:t>1  6 </a:t>
            </a:r>
          </a:p>
          <a:p>
            <a:r>
              <a:rPr lang="de-DE" dirty="0"/>
              <a:t>2  2 </a:t>
            </a:r>
          </a:p>
          <a:p>
            <a:r>
              <a:rPr lang="de-DE" dirty="0"/>
              <a:t>2  3 </a:t>
            </a:r>
          </a:p>
          <a:p>
            <a:r>
              <a:rPr lang="de-DE" dirty="0"/>
              <a:t>2  4 </a:t>
            </a:r>
          </a:p>
          <a:p>
            <a:r>
              <a:rPr lang="de-DE" dirty="0"/>
              <a:t>2  5 </a:t>
            </a:r>
          </a:p>
          <a:p>
            <a:r>
              <a:rPr lang="de-DE" dirty="0"/>
              <a:t>2  6 </a:t>
            </a:r>
          </a:p>
          <a:p>
            <a:r>
              <a:rPr lang="de-DE" dirty="0"/>
              <a:t>3  3 </a:t>
            </a:r>
          </a:p>
          <a:p>
            <a:r>
              <a:rPr lang="de-DE" dirty="0"/>
              <a:t>3  4 </a:t>
            </a:r>
          </a:p>
          <a:p>
            <a:r>
              <a:rPr lang="de-DE" dirty="0"/>
              <a:t>3  5 </a:t>
            </a:r>
          </a:p>
          <a:p>
            <a:r>
              <a:rPr lang="de-DE" dirty="0"/>
              <a:t>3  6 </a:t>
            </a:r>
          </a:p>
          <a:p>
            <a:r>
              <a:rPr lang="de-DE" dirty="0"/>
              <a:t>4  4 </a:t>
            </a:r>
          </a:p>
          <a:p>
            <a:r>
              <a:rPr lang="de-DE" dirty="0"/>
              <a:t>4  5 </a:t>
            </a:r>
          </a:p>
          <a:p>
            <a:r>
              <a:rPr lang="de-DE" dirty="0"/>
              <a:t>4  6 </a:t>
            </a:r>
          </a:p>
          <a:p>
            <a:r>
              <a:rPr lang="de-DE" dirty="0"/>
              <a:t>5  5 </a:t>
            </a:r>
          </a:p>
          <a:p>
            <a:r>
              <a:rPr lang="de-DE" dirty="0"/>
              <a:t>5  6 </a:t>
            </a:r>
          </a:p>
          <a:p>
            <a:pPr marL="0" indent="0">
              <a:buNone/>
            </a:pPr>
            <a:r>
              <a:rPr lang="de-DE" dirty="0"/>
              <a:t>6</a:t>
            </a:r>
          </a:p>
          <a:p>
            <a:pPr marL="228600" indent="-228600">
              <a:buAutoNum type="arabicPlain" startAt="6"/>
            </a:pPr>
            <a:endParaRPr lang="de-DE" dirty="0"/>
          </a:p>
        </p:txBody>
      </p:sp>
      <p:sp>
        <p:nvSpPr>
          <p:cNvPr id="4" name="Slide Number Placeholder 3"/>
          <p:cNvSpPr>
            <a:spLocks noGrp="1"/>
          </p:cNvSpPr>
          <p:nvPr>
            <p:ph type="sldNum" sz="quarter" idx="10"/>
          </p:nvPr>
        </p:nvSpPr>
        <p:spPr/>
        <p:txBody>
          <a:bodyPr/>
          <a:lstStyle/>
          <a:p>
            <a:pPr>
              <a:defRPr/>
            </a:pPr>
            <a:fld id="{792AB6A7-2C7D-514D-941C-DA17F743D2CB}" type="slidenum">
              <a:rPr lang="en-US" smtClean="0"/>
              <a:pPr>
                <a:defRPr/>
              </a:pPr>
              <a:t>9</a:t>
            </a:fld>
            <a:endParaRPr lang="en-US"/>
          </a:p>
        </p:txBody>
      </p:sp>
    </p:spTree>
    <p:extLst>
      <p:ext uri="{BB962C8B-B14F-4D97-AF65-F5344CB8AC3E}">
        <p14:creationId xmlns:p14="http://schemas.microsoft.com/office/powerpoint/2010/main" val="77730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1031"/>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1B2BDD1F-7B64-3C48-931E-D4CDF2FEEEE4}" type="slidenum">
              <a:rPr lang="en-US" sz="1200">
                <a:latin typeface="Calibri Regular" panose="020F0502020204030204" pitchFamily="34" charset="0"/>
              </a:rPr>
              <a:pPr/>
              <a:t>10</a:t>
            </a:fld>
            <a:endParaRPr lang="en-US" sz="1200" dirty="0">
              <a:latin typeface="Calibri Regular" panose="020F0502020204030204" pitchFamily="34" charset="0"/>
            </a:endParaRPr>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6F560CBD-C945-C34B-8CEF-AF2B406092EE}" type="slidenum">
              <a:rPr lang="en-US" sz="1200">
                <a:latin typeface="Calibri Regular" panose="020F0502020204030204" pitchFamily="34" charset="0"/>
              </a:rPr>
              <a:pPr/>
              <a:t>12</a:t>
            </a:fld>
            <a:endParaRPr lang="en-US" sz="1200" dirty="0">
              <a:latin typeface="Calibri Regular" panose="020F0502020204030204" pitchFamily="34" charset="0"/>
            </a:endParaRPr>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8FC44B60-BC2C-FE49-BC77-231935614B9F}" type="slidenum">
              <a:rPr lang="en-US" sz="1200">
                <a:latin typeface="Calibri Regular" panose="020F0502020204030204" pitchFamily="34" charset="0"/>
              </a:rPr>
              <a:pPr/>
              <a:t>13</a:t>
            </a:fld>
            <a:endParaRPr lang="en-US" sz="1200" dirty="0">
              <a:latin typeface="Calibri Regular" panose="020F0502020204030204" pitchFamily="34" charset="0"/>
            </a:endParaRPr>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fld id="{14182356-7602-2C40-8EF2-B49CF77425FE}" type="slidenum">
              <a:rPr lang="en-US" sz="1200">
                <a:latin typeface="Calibri Regular" panose="020F0502020204030204" pitchFamily="34" charset="0"/>
              </a:rPr>
              <a:pPr/>
              <a:t>16</a:t>
            </a:fld>
            <a:endParaRPr lang="en-US" sz="1200" dirty="0">
              <a:latin typeface="Calibri Regular" panose="020F0502020204030204" pitchFamily="34" charset="0"/>
            </a:endParaRPr>
          </a:p>
        </p:txBody>
      </p:sp>
      <p:sp>
        <p:nvSpPr>
          <p:cNvPr id="168962" name="Rectangle 2"/>
          <p:cNvSpPr>
            <a:spLocks noGrp="1" noRot="1" noChangeAspect="1" noChangeArrowheads="1" noTextEdit="1"/>
          </p:cNvSpPr>
          <p:nvPr>
            <p:ph type="sldImg"/>
          </p:nvPr>
        </p:nvSpPr>
        <p:spPr>
          <a:xfrm>
            <a:off x="2892425" y="522288"/>
            <a:ext cx="3497263" cy="2622550"/>
          </a:xfrm>
          <a:ln/>
        </p:spPr>
      </p:sp>
      <p:sp>
        <p:nvSpPr>
          <p:cNvPr id="168963" name="Rectangle 3"/>
          <p:cNvSpPr>
            <a:spLocks noGrp="1" noChangeArrowheads="1"/>
          </p:cNvSpPr>
          <p:nvPr>
            <p:ph type="body" idx="1"/>
          </p:nvPr>
        </p:nvSpPr>
        <p:spPr>
          <a:xfrm>
            <a:off x="927100" y="3321050"/>
            <a:ext cx="7427913" cy="31480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DBF372AC-E365-734D-8645-088D1FB27994}" type="slidenum">
              <a:rPr lang="en-US"/>
              <a:pPr>
                <a:defRPr/>
              </a:pPr>
              <a:t>‹#›</a:t>
            </a:fld>
            <a:endParaRPr lang="en-US"/>
          </a:p>
        </p:txBody>
      </p:sp>
    </p:spTree>
    <p:extLst>
      <p:ext uri="{BB962C8B-B14F-4D97-AF65-F5344CB8AC3E}">
        <p14:creationId xmlns:p14="http://schemas.microsoft.com/office/powerpoint/2010/main" val="334389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63980E14-839D-5946-806C-BB19C4A40008}" type="slidenum">
              <a:rPr lang="en-US"/>
              <a:pPr>
                <a:defRPr/>
              </a:pPr>
              <a:t>‹#›</a:t>
            </a:fld>
            <a:endParaRPr lang="en-US"/>
          </a:p>
        </p:txBody>
      </p:sp>
    </p:spTree>
    <p:extLst>
      <p:ext uri="{BB962C8B-B14F-4D97-AF65-F5344CB8AC3E}">
        <p14:creationId xmlns:p14="http://schemas.microsoft.com/office/powerpoint/2010/main" val="116149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62A35E10-E9C9-534D-B5DF-10D586F400C1}" type="slidenum">
              <a:rPr lang="en-US"/>
              <a:pPr>
                <a:defRPr/>
              </a:pPr>
              <a:t>‹#›</a:t>
            </a:fld>
            <a:endParaRPr lang="en-US"/>
          </a:p>
        </p:txBody>
      </p:sp>
    </p:spTree>
    <p:extLst>
      <p:ext uri="{BB962C8B-B14F-4D97-AF65-F5344CB8AC3E}">
        <p14:creationId xmlns:p14="http://schemas.microsoft.com/office/powerpoint/2010/main" val="72293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b="1"/>
            </a:lvl1pPr>
          </a:lstStyle>
          <a:p>
            <a:r>
              <a:rPr lang="en-US"/>
              <a:t>Click to edit Master title style</a:t>
            </a:r>
          </a:p>
        </p:txBody>
      </p:sp>
      <p:sp>
        <p:nvSpPr>
          <p:cNvPr id="3" name="Content Placeholder 2"/>
          <p:cNvSpPr>
            <a:spLocks noGrp="1"/>
          </p:cNvSpPr>
          <p:nvPr>
            <p:ph idx="1"/>
          </p:nvPr>
        </p:nvSpPr>
        <p:spPr>
          <a:xfrm>
            <a:off x="685800" y="1981200"/>
            <a:ext cx="7772400" cy="4648200"/>
          </a:xfrm>
        </p:spPr>
        <p:txBody>
          <a:bodyPr/>
          <a:lstStyle>
            <a:lvl1pPr>
              <a:defRPr sz="3200"/>
            </a:lvl1pPr>
            <a:lvl2pPr>
              <a:defRPr sz="2800"/>
            </a:lvl2pPr>
            <a:lvl3pPr>
              <a:defRPr sz="24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53522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70DF1736-0741-A642-BD92-7802D11FE8C3}" type="slidenum">
              <a:rPr lang="en-US"/>
              <a:pPr>
                <a:defRPr/>
              </a:pPr>
              <a:t>‹#›</a:t>
            </a:fld>
            <a:endParaRPr lang="en-US"/>
          </a:p>
        </p:txBody>
      </p:sp>
    </p:spTree>
    <p:extLst>
      <p:ext uri="{BB962C8B-B14F-4D97-AF65-F5344CB8AC3E}">
        <p14:creationId xmlns:p14="http://schemas.microsoft.com/office/powerpoint/2010/main" val="1849707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905B73C1-E818-DD4B-9ED8-857A317E8815}" type="slidenum">
              <a:rPr lang="en-US"/>
              <a:pPr>
                <a:defRPr/>
              </a:pPr>
              <a:t>‹#›</a:t>
            </a:fld>
            <a:endParaRPr lang="en-US"/>
          </a:p>
        </p:txBody>
      </p:sp>
    </p:spTree>
    <p:extLst>
      <p:ext uri="{BB962C8B-B14F-4D97-AF65-F5344CB8AC3E}">
        <p14:creationId xmlns:p14="http://schemas.microsoft.com/office/powerpoint/2010/main" val="287734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0E817C58-7038-4C4C-BD14-E95CC1999B71}" type="slidenum">
              <a:rPr lang="en-US"/>
              <a:pPr>
                <a:defRPr/>
              </a:pPr>
              <a:t>‹#›</a:t>
            </a:fld>
            <a:endParaRPr lang="en-US"/>
          </a:p>
        </p:txBody>
      </p:sp>
    </p:spTree>
    <p:extLst>
      <p:ext uri="{BB962C8B-B14F-4D97-AF65-F5344CB8AC3E}">
        <p14:creationId xmlns:p14="http://schemas.microsoft.com/office/powerpoint/2010/main" val="3810551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1CC48D8-3587-8C4E-9237-FE6A70133FF2}" type="slidenum">
              <a:rPr lang="en-US"/>
              <a:pPr>
                <a:defRPr/>
              </a:pPr>
              <a:t>‹#›</a:t>
            </a:fld>
            <a:endParaRPr lang="en-US"/>
          </a:p>
        </p:txBody>
      </p:sp>
    </p:spTree>
    <p:extLst>
      <p:ext uri="{BB962C8B-B14F-4D97-AF65-F5344CB8AC3E}">
        <p14:creationId xmlns:p14="http://schemas.microsoft.com/office/powerpoint/2010/main" val="3223031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2A20E78-D998-5A49-AE23-19694CF7240C}" type="slidenum">
              <a:rPr lang="en-US"/>
              <a:pPr>
                <a:defRPr/>
              </a:pPr>
              <a:t>‹#›</a:t>
            </a:fld>
            <a:endParaRPr lang="en-US"/>
          </a:p>
        </p:txBody>
      </p:sp>
    </p:spTree>
    <p:extLst>
      <p:ext uri="{BB962C8B-B14F-4D97-AF65-F5344CB8AC3E}">
        <p14:creationId xmlns:p14="http://schemas.microsoft.com/office/powerpoint/2010/main" val="1330988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0045276-2B98-2C4A-9995-5902EB40C056}" type="slidenum">
              <a:rPr lang="en-US"/>
              <a:pPr>
                <a:defRPr/>
              </a:pPr>
              <a:t>‹#›</a:t>
            </a:fld>
            <a:endParaRPr lang="en-US"/>
          </a:p>
        </p:txBody>
      </p:sp>
    </p:spTree>
    <p:extLst>
      <p:ext uri="{BB962C8B-B14F-4D97-AF65-F5344CB8AC3E}">
        <p14:creationId xmlns:p14="http://schemas.microsoft.com/office/powerpoint/2010/main" val="700874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C17AD9C-A1F9-A34F-BBF0-13E50215B695}" type="slidenum">
              <a:rPr lang="en-US"/>
              <a:pPr>
                <a:defRPr/>
              </a:pPr>
              <a:t>‹#›</a:t>
            </a:fld>
            <a:endParaRPr lang="en-US"/>
          </a:p>
        </p:txBody>
      </p:sp>
    </p:spTree>
    <p:extLst>
      <p:ext uri="{BB962C8B-B14F-4D97-AF65-F5344CB8AC3E}">
        <p14:creationId xmlns:p14="http://schemas.microsoft.com/office/powerpoint/2010/main" val="3172645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723900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i="0">
                <a:latin typeface="Calibri Regular" panose="020F0502020204030204" pitchFamily="34" charset="0"/>
              </a:defRPr>
            </a:lvl1pPr>
          </a:lstStyle>
          <a:p>
            <a:pPr>
              <a:defRPr/>
            </a:pPr>
            <a:fld id="{A63E2976-5970-E946-9411-4317EB44D13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000" b="0" i="0">
          <a:solidFill>
            <a:schemeClr val="tx2"/>
          </a:solidFill>
          <a:latin typeface="Calibri Regular" panose="020F0502020204030204" pitchFamily="34" charset="0"/>
          <a:ea typeface="ＭＳ Ｐゴシック" pitchFamily="-65" charset="-128"/>
          <a:cs typeface="ＭＳ Ｐゴシック" pitchFamily="-65" charset="-128"/>
        </a:defRPr>
      </a:lvl1pPr>
      <a:lvl2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4000" b="1">
          <a:solidFill>
            <a:schemeClr val="tx2"/>
          </a:solidFill>
          <a:latin typeface="Times New Roman" pitchFamily="-65"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4000" b="1">
          <a:solidFill>
            <a:schemeClr val="tx2"/>
          </a:solidFill>
          <a:latin typeface="Times New Roman" pitchFamily="-65" charset="0"/>
        </a:defRPr>
      </a:lvl6pPr>
      <a:lvl7pPr marL="914400" algn="ctr" rtl="0" eaLnBrk="0" fontAlgn="base" hangingPunct="0">
        <a:spcBef>
          <a:spcPct val="0"/>
        </a:spcBef>
        <a:spcAft>
          <a:spcPct val="0"/>
        </a:spcAft>
        <a:defRPr sz="4000" b="1">
          <a:solidFill>
            <a:schemeClr val="tx2"/>
          </a:solidFill>
          <a:latin typeface="Times New Roman" pitchFamily="-65" charset="0"/>
        </a:defRPr>
      </a:lvl7pPr>
      <a:lvl8pPr marL="1371600" algn="ctr" rtl="0" eaLnBrk="0" fontAlgn="base" hangingPunct="0">
        <a:spcBef>
          <a:spcPct val="0"/>
        </a:spcBef>
        <a:spcAft>
          <a:spcPct val="0"/>
        </a:spcAft>
        <a:defRPr sz="4000" b="1">
          <a:solidFill>
            <a:schemeClr val="tx2"/>
          </a:solidFill>
          <a:latin typeface="Times New Roman" pitchFamily="-65" charset="0"/>
        </a:defRPr>
      </a:lvl8pPr>
      <a:lvl9pPr marL="1828800" algn="ctr" rtl="0" eaLnBrk="0" fontAlgn="base" hangingPunct="0">
        <a:spcBef>
          <a:spcPct val="0"/>
        </a:spcBef>
        <a:spcAft>
          <a:spcPct val="0"/>
        </a:spcAft>
        <a:defRPr sz="4000" b="1">
          <a:solidFill>
            <a:schemeClr val="tx2"/>
          </a:solidFill>
          <a:latin typeface="Times New Roman" pitchFamily="-65" charset="0"/>
        </a:defRPr>
      </a:lvl9pPr>
    </p:titleStyle>
    <p:bodyStyle>
      <a:lvl1pPr marL="225425" indent="-225425" algn="l" rtl="0" eaLnBrk="0" fontAlgn="base" hangingPunct="0">
        <a:spcBef>
          <a:spcPct val="20000"/>
        </a:spcBef>
        <a:spcAft>
          <a:spcPct val="0"/>
        </a:spcAft>
        <a:buChar char="•"/>
        <a:defRPr sz="2400" b="0" i="0">
          <a:solidFill>
            <a:schemeClr val="tx1"/>
          </a:solidFill>
          <a:latin typeface="Calibri Regular" panose="020F0502020204030204" pitchFamily="34" charset="0"/>
          <a:ea typeface="ＭＳ Ｐゴシック" pitchFamily="-65" charset="-128"/>
          <a:cs typeface="ＭＳ Ｐゴシック" pitchFamily="-65" charset="-128"/>
        </a:defRPr>
      </a:lvl1pPr>
      <a:lvl2pPr marL="566738" indent="-227013" algn="l" rtl="0" eaLnBrk="0" fontAlgn="base" hangingPunct="0">
        <a:spcBef>
          <a:spcPct val="20000"/>
        </a:spcBef>
        <a:spcAft>
          <a:spcPct val="0"/>
        </a:spcAft>
        <a:buChar char="–"/>
        <a:defRPr sz="2000" b="0" i="0">
          <a:solidFill>
            <a:schemeClr val="tx1"/>
          </a:solidFill>
          <a:latin typeface="Calibri Regular" panose="020F0502020204030204" pitchFamily="34" charset="0"/>
          <a:ea typeface="ＭＳ Ｐゴシック" pitchFamily="-65" charset="-128"/>
        </a:defRPr>
      </a:lvl2pPr>
      <a:lvl3pPr marL="914400" indent="-233363" algn="l" rtl="0" eaLnBrk="0" fontAlgn="base" hangingPunct="0">
        <a:spcBef>
          <a:spcPct val="20000"/>
        </a:spcBef>
        <a:spcAft>
          <a:spcPct val="0"/>
        </a:spcAft>
        <a:buChar char="•"/>
        <a:defRPr b="0" i="0">
          <a:solidFill>
            <a:schemeClr val="tx1"/>
          </a:solidFill>
          <a:latin typeface="Calibri Regular" panose="020F0502020204030204" pitchFamily="34" charset="0"/>
          <a:ea typeface="ＭＳ Ｐゴシック" pitchFamily="-65" charset="-128"/>
        </a:defRPr>
      </a:lvl3pPr>
      <a:lvl4pPr marL="1254125" indent="-225425" algn="l" rtl="0" eaLnBrk="0" fontAlgn="base" hangingPunct="0">
        <a:spcBef>
          <a:spcPct val="20000"/>
        </a:spcBef>
        <a:spcAft>
          <a:spcPct val="0"/>
        </a:spcAft>
        <a:buChar char="–"/>
        <a:defRPr sz="1600" b="0" i="0">
          <a:solidFill>
            <a:schemeClr val="tx1"/>
          </a:solidFill>
          <a:latin typeface="Calibri Regular" panose="020F0502020204030204" pitchFamily="34" charset="0"/>
          <a:ea typeface="ＭＳ Ｐゴシック" pitchFamily="-65" charset="-128"/>
        </a:defRPr>
      </a:lvl4pPr>
      <a:lvl5pPr marL="1601788" indent="-233363" algn="l" rtl="0" eaLnBrk="0" fontAlgn="base" hangingPunct="0">
        <a:spcBef>
          <a:spcPct val="20000"/>
        </a:spcBef>
        <a:spcAft>
          <a:spcPct val="0"/>
        </a:spcAft>
        <a:buChar char="»"/>
        <a:defRPr sz="1600" b="0" i="0">
          <a:solidFill>
            <a:schemeClr val="tx1"/>
          </a:solidFill>
          <a:latin typeface="Calibri Regular" panose="020F0502020204030204" pitchFamily="34" charset="0"/>
          <a:ea typeface="ＭＳ Ｐゴシック" pitchFamily="-65" charset="-128"/>
        </a:defRPr>
      </a:lvl5pPr>
      <a:lvl6pPr marL="20589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6pPr>
      <a:lvl7pPr marL="25161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7pPr>
      <a:lvl8pPr marL="29733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8pPr>
      <a:lvl9pPr marL="3430588" indent="-233363" algn="l" rtl="0" eaLnBrk="0" fontAlgn="base" hangingPunct="0">
        <a:spcBef>
          <a:spcPct val="20000"/>
        </a:spcBef>
        <a:spcAft>
          <a:spcPct val="0"/>
        </a:spcAft>
        <a:buChar char="»"/>
        <a:defRPr sz="16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cirl.uoregon.edu/ginsberg/gibresearch.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ebdocs.cs.ualberta.ca/~chinoo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iki.beyondunreal.com/Legacy:Bot_Support" TargetMode="External"/><Relationship Id="rId2" Type="http://schemas.openxmlformats.org/officeDocument/2006/relationships/hyperlink" Target="http://julian.togelius.com/mariocompetition200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logic.stanford.edu/ggp/homepage/" TargetMode="External"/><Relationship Id="rId2" Type="http://schemas.openxmlformats.org/officeDocument/2006/relationships/hyperlink" Target="http://en.wikipedia.org/wiki/General_game_playing"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code.google.com/p/ggp-base/" TargetMode="External"/><Relationship Id="rId2" Type="http://schemas.openxmlformats.org/officeDocument/2006/relationships/hyperlink" Target="http://en.wikipedia.org/wiki/Game_Description_Languag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ames.stanford.edu/gamemaster/games-debug/peg.ki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2" Type="http://schemas.openxmlformats.org/officeDocument/2006/relationships/hyperlink" Target="http://bit.ly/RB49q5/"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en.wikipedia.org/wiki/Advice_taker" TargetMode="External"/><Relationship Id="rId2" Type="http://schemas.openxmlformats.org/officeDocument/2006/relationships/hyperlink" Target="http://en.wikipedia.org/wiki/Strong_AI#Artificial_General_Intelligence_research" TargetMode="External"/><Relationship Id="rId1" Type="http://schemas.openxmlformats.org/officeDocument/2006/relationships/slideLayout" Target="../slideLayouts/slideLayout2.xml"/><Relationship Id="rId5" Type="http://schemas.openxmlformats.org/officeDocument/2006/relationships/hyperlink" Target="http://norvig.com/chomsky.html" TargetMode="External"/><Relationship Id="rId4" Type="http://schemas.openxmlformats.org/officeDocument/2006/relationships/hyperlink" Target="http://www.csee.umbc.edu/courses/671/fall12/resources/mcc5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www.cs.ualberta.ca/~sutton/book/11/node2.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667000"/>
            <a:ext cx="7772400" cy="1143000"/>
          </a:xfrm>
        </p:spPr>
        <p:txBody>
          <a:bodyPr/>
          <a:lstStyle/>
          <a:p>
            <a:pPr>
              <a:defRPr/>
            </a:pPr>
            <a:r>
              <a:rPr lang="en-US" sz="7200" b="1" dirty="0">
                <a:effectLst>
                  <a:outerShdw blurRad="38100" dist="38100" dir="2700000" algn="tl">
                    <a:srgbClr val="DDDDDD"/>
                  </a:outerShdw>
                </a:effectLst>
                <a:ea typeface="ＭＳ Ｐゴシック" charset="0"/>
                <a:cs typeface="ＭＳ Ｐゴシック" charset="0"/>
              </a:rPr>
              <a:t>More on Games</a:t>
            </a:r>
          </a:p>
        </p:txBody>
      </p:sp>
      <p:sp>
        <p:nvSpPr>
          <p:cNvPr id="15362" name="Rectangle 3"/>
          <p:cNvSpPr>
            <a:spLocks noGrp="1" noChangeArrowheads="1"/>
          </p:cNvSpPr>
          <p:nvPr>
            <p:ph type="subTitle" idx="1"/>
          </p:nvPr>
        </p:nvSpPr>
        <p:spPr>
          <a:xfrm>
            <a:off x="1371600" y="4724400"/>
            <a:ext cx="6400800" cy="1752600"/>
          </a:xfrm>
        </p:spPr>
        <p:txBody>
          <a:bodyPr/>
          <a:lstStyle/>
          <a:p>
            <a:r>
              <a:rPr lang="en-US" sz="4400" dirty="0">
                <a:ea typeface="ＭＳ Ｐゴシック" charset="0"/>
                <a:cs typeface="ＭＳ Ｐゴシック" charset="0"/>
              </a:rPr>
              <a:t>Chapter 6</a:t>
            </a:r>
            <a:endParaRPr lang="en-US" dirty="0">
              <a:ea typeface="ＭＳ Ｐゴシック" charset="0"/>
              <a:cs typeface="ＭＳ Ｐゴシック" charset="0"/>
            </a:endParaRPr>
          </a:p>
        </p:txBody>
      </p:sp>
      <p:sp>
        <p:nvSpPr>
          <p:cNvPr id="15363" name="Text Box 4"/>
          <p:cNvSpPr txBox="1">
            <a:spLocks noChangeArrowheads="1"/>
          </p:cNvSpPr>
          <p:nvPr/>
        </p:nvSpPr>
        <p:spPr bwMode="auto">
          <a:xfrm>
            <a:off x="304800" y="6499884"/>
            <a:ext cx="8839200"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r"/>
            <a:r>
              <a:rPr lang="en-US" sz="1600" dirty="0">
                <a:latin typeface="Calibri Regular" panose="020F0502020204030204" pitchFamily="34" charset="0"/>
              </a:rPr>
              <a:t>Some material adopted from notes by Charles R. Dyer, University of Wisconsin-Madison</a:t>
            </a:r>
          </a:p>
        </p:txBody>
      </p:sp>
      <p:pic>
        <p:nvPicPr>
          <p:cNvPr id="1536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43788" y="0"/>
            <a:ext cx="1474787" cy="2209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2"/>
          <p:cNvSpPr>
            <a:spLocks noGrp="1" noChangeArrowheads="1"/>
          </p:cNvSpPr>
          <p:nvPr>
            <p:ph type="title"/>
          </p:nvPr>
        </p:nvSpPr>
        <p:spPr>
          <a:xfrm>
            <a:off x="762000" y="0"/>
            <a:ext cx="7772400" cy="1143000"/>
          </a:xfrm>
        </p:spPr>
        <p:txBody>
          <a:bodyPr/>
          <a:lstStyle/>
          <a:p>
            <a:r>
              <a:rPr lang="en-US" dirty="0">
                <a:ea typeface="ＭＳ Ｐゴシック" charset="0"/>
                <a:cs typeface="ＭＳ Ｐゴシック" charset="0"/>
              </a:rPr>
              <a:t>Meaning of the evaluation function</a:t>
            </a:r>
          </a:p>
        </p:txBody>
      </p:sp>
      <p:pic>
        <p:nvPicPr>
          <p:cNvPr id="156674" name="Picture 3" descr="fig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185863"/>
            <a:ext cx="7315200" cy="2941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6675" name="Text Box 4"/>
          <p:cNvSpPr txBox="1">
            <a:spLocks noChangeArrowheads="1"/>
          </p:cNvSpPr>
          <p:nvPr/>
        </p:nvSpPr>
        <p:spPr bwMode="auto">
          <a:xfrm>
            <a:off x="457200" y="4672786"/>
            <a:ext cx="8305800" cy="21852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225425" indent="-225425">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ts val="360"/>
              </a:spcBef>
              <a:buFontTx/>
              <a:buChar char="•"/>
            </a:pPr>
            <a:r>
              <a:rPr lang="en-US" sz="2600" dirty="0">
                <a:latin typeface="Calibri Regular" panose="020F0502020204030204" pitchFamily="34" charset="0"/>
              </a:rPr>
              <a:t>With probabilities and expected values we must be careful about the </a:t>
            </a:r>
            <a:r>
              <a:rPr lang="en-US" altLang="ja-JP" sz="2600" dirty="0">
                <a:latin typeface="Calibri Regular" panose="020F0502020204030204" pitchFamily="34" charset="0"/>
              </a:rPr>
              <a:t>meaning of values returned by static evaluator</a:t>
            </a:r>
          </a:p>
          <a:p>
            <a:pPr>
              <a:spcBef>
                <a:spcPts val="360"/>
              </a:spcBef>
              <a:buFontTx/>
              <a:buChar char="•"/>
            </a:pPr>
            <a:r>
              <a:rPr lang="en-US" altLang="ja-JP" sz="2600" dirty="0">
                <a:latin typeface="Calibri Regular" panose="020F0502020204030204" pitchFamily="34" charset="0"/>
              </a:rPr>
              <a:t>relative-order preserving change of static evaluation values doesn’t change minimax decision, but could here</a:t>
            </a:r>
          </a:p>
          <a:p>
            <a:pPr>
              <a:spcBef>
                <a:spcPts val="360"/>
              </a:spcBef>
              <a:buFontTx/>
              <a:buChar char="•"/>
            </a:pPr>
            <a:r>
              <a:rPr lang="en-US" sz="2600" dirty="0">
                <a:latin typeface="Calibri Regular" panose="020F0502020204030204" pitchFamily="34" charset="0"/>
              </a:rPr>
              <a:t>Linear transformations are OK</a:t>
            </a:r>
          </a:p>
        </p:txBody>
      </p:sp>
      <p:sp>
        <p:nvSpPr>
          <p:cNvPr id="156676" name="Text Box 5"/>
          <p:cNvSpPr txBox="1">
            <a:spLocks noChangeArrowheads="1"/>
          </p:cNvSpPr>
          <p:nvPr/>
        </p:nvSpPr>
        <p:spPr bwMode="auto">
          <a:xfrm>
            <a:off x="1981200" y="1066800"/>
            <a:ext cx="1066800"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spcBef>
                <a:spcPct val="50000"/>
              </a:spcBef>
            </a:pPr>
            <a:r>
              <a:rPr lang="en-US" sz="1600" dirty="0">
                <a:solidFill>
                  <a:srgbClr val="FF0000"/>
                </a:solidFill>
                <a:latin typeface="Calibri Regular" panose="020F0502020204030204" pitchFamily="34" charset="0"/>
              </a:rPr>
              <a:t>A1 is best move</a:t>
            </a:r>
          </a:p>
        </p:txBody>
      </p:sp>
      <p:sp>
        <p:nvSpPr>
          <p:cNvPr id="156677" name="Text Box 6"/>
          <p:cNvSpPr txBox="1">
            <a:spLocks noChangeArrowheads="1"/>
          </p:cNvSpPr>
          <p:nvPr/>
        </p:nvSpPr>
        <p:spPr bwMode="auto">
          <a:xfrm>
            <a:off x="7239000" y="1219200"/>
            <a:ext cx="1066800"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spcBef>
                <a:spcPct val="50000"/>
              </a:spcBef>
            </a:pPr>
            <a:r>
              <a:rPr lang="en-US" sz="1600" dirty="0">
                <a:solidFill>
                  <a:srgbClr val="FF0000"/>
                </a:solidFill>
                <a:latin typeface="Calibri Regular" panose="020F0502020204030204" pitchFamily="34" charset="0"/>
              </a:rPr>
              <a:t>A2 is best move</a:t>
            </a:r>
          </a:p>
        </p:txBody>
      </p:sp>
      <p:sp>
        <p:nvSpPr>
          <p:cNvPr id="156678" name="Text Box 7"/>
          <p:cNvSpPr txBox="1">
            <a:spLocks noChangeArrowheads="1"/>
          </p:cNvSpPr>
          <p:nvPr/>
        </p:nvSpPr>
        <p:spPr bwMode="auto">
          <a:xfrm>
            <a:off x="3962400" y="1485900"/>
            <a:ext cx="2133600"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r>
              <a:rPr lang="en-US" sz="1600" dirty="0">
                <a:solidFill>
                  <a:schemeClr val="accent2"/>
                </a:solidFill>
                <a:latin typeface="Calibri Regular" panose="020F0502020204030204" pitchFamily="34" charset="0"/>
              </a:rPr>
              <a:t>2 outcomes with probabilities  {.9, .1}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Title 1"/>
          <p:cNvSpPr>
            <a:spLocks noGrp="1"/>
          </p:cNvSpPr>
          <p:nvPr>
            <p:ph type="title"/>
          </p:nvPr>
        </p:nvSpPr>
        <p:spPr>
          <a:xfrm>
            <a:off x="685800" y="76200"/>
            <a:ext cx="7772400" cy="1143000"/>
          </a:xfrm>
        </p:spPr>
        <p:txBody>
          <a:bodyPr/>
          <a:lstStyle/>
          <a:p>
            <a:r>
              <a:rPr lang="en-US" dirty="0">
                <a:ea typeface="ＭＳ Ｐゴシック" charset="0"/>
                <a:cs typeface="ＭＳ Ｐゴシック" charset="0"/>
              </a:rPr>
              <a:t>Games of imperfect information</a:t>
            </a:r>
          </a:p>
        </p:txBody>
      </p:sp>
      <p:sp>
        <p:nvSpPr>
          <p:cNvPr id="158722" name="Content Placeholder 2"/>
          <p:cNvSpPr>
            <a:spLocks noGrp="1"/>
          </p:cNvSpPr>
          <p:nvPr>
            <p:ph idx="1"/>
          </p:nvPr>
        </p:nvSpPr>
        <p:spPr>
          <a:xfrm>
            <a:off x="533400" y="1143000"/>
            <a:ext cx="8458200" cy="5486400"/>
          </a:xfrm>
        </p:spPr>
        <p:txBody>
          <a:bodyPr/>
          <a:lstStyle/>
          <a:p>
            <a:r>
              <a:rPr lang="en-US" sz="2800" dirty="0">
                <a:ea typeface="ＭＳ Ｐゴシック" charset="0"/>
                <a:cs typeface="ＭＳ Ｐゴシック" charset="0"/>
              </a:rPr>
              <a:t>E.g. card games where opponent's initial hand unknown</a:t>
            </a:r>
          </a:p>
          <a:p>
            <a:pPr lvl="1"/>
            <a:r>
              <a:rPr lang="en-US" sz="2600" dirty="0">
                <a:ea typeface="ＭＳ Ｐゴシック" charset="0"/>
              </a:rPr>
              <a:t>Can calculate probability for each possible deal</a:t>
            </a:r>
          </a:p>
          <a:p>
            <a:pPr lvl="1"/>
            <a:r>
              <a:rPr lang="en-US" sz="2600" dirty="0">
                <a:ea typeface="ＭＳ Ｐゴシック" charset="0"/>
              </a:rPr>
              <a:t>Like having one big dice roll at beginning of game</a:t>
            </a:r>
          </a:p>
          <a:p>
            <a:r>
              <a:rPr lang="en-US" sz="2800" dirty="0">
                <a:ea typeface="ＭＳ Ｐゴシック" charset="0"/>
                <a:cs typeface="ＭＳ Ｐゴシック" charset="0"/>
              </a:rPr>
              <a:t>Possible approach: minimax over each action in each deal; choose action with highest expected value over all deals</a:t>
            </a:r>
          </a:p>
          <a:p>
            <a:r>
              <a:rPr lang="en-US" sz="2800" dirty="0">
                <a:ea typeface="ＭＳ Ｐゴシック" charset="0"/>
                <a:cs typeface="ＭＳ Ｐゴシック" charset="0"/>
              </a:rPr>
              <a:t>Special case: if action optimal for all deals, it's optimal</a:t>
            </a:r>
          </a:p>
          <a:p>
            <a:r>
              <a:rPr lang="en-US" sz="2800" dirty="0">
                <a:ea typeface="ＭＳ Ｐゴシック" charset="0"/>
                <a:cs typeface="ＭＳ Ｐゴシック" charset="0"/>
                <a:hlinkClick r:id="rId2"/>
              </a:rPr>
              <a:t>GIB</a:t>
            </a:r>
            <a:r>
              <a:rPr lang="en-US" sz="2800" dirty="0">
                <a:ea typeface="ＭＳ Ｐゴシック" charset="0"/>
                <a:cs typeface="ＭＳ Ｐゴシック" charset="0"/>
              </a:rPr>
              <a:t>  bridge program, approximates this idea by</a:t>
            </a:r>
          </a:p>
          <a:p>
            <a:pPr marL="576263" lvl="1" indent="-339725">
              <a:buFont typeface="+mj-lt"/>
              <a:buAutoNum type="arabicPeriod"/>
            </a:pPr>
            <a:r>
              <a:rPr lang="en-US" sz="2800" dirty="0">
                <a:ea typeface="ＭＳ Ｐゴシック" charset="0"/>
              </a:rPr>
              <a:t>Generating 100 deals consistent with bidding</a:t>
            </a:r>
          </a:p>
          <a:p>
            <a:pPr marL="576263" lvl="1" indent="-339725">
              <a:buFont typeface="+mj-lt"/>
              <a:buAutoNum type="arabicPeriod"/>
            </a:pPr>
            <a:r>
              <a:rPr lang="en-US" sz="2800" dirty="0">
                <a:ea typeface="ＭＳ Ｐゴシック" charset="0"/>
              </a:rPr>
              <a:t>Picking action that wins most tricks on average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2"/>
          <p:cNvSpPr>
            <a:spLocks noGrp="1" noChangeArrowheads="1"/>
          </p:cNvSpPr>
          <p:nvPr>
            <p:ph type="title"/>
          </p:nvPr>
        </p:nvSpPr>
        <p:spPr>
          <a:xfrm>
            <a:off x="304800" y="228600"/>
            <a:ext cx="8534400" cy="1143000"/>
          </a:xfrm>
        </p:spPr>
        <p:txBody>
          <a:bodyPr/>
          <a:lstStyle/>
          <a:p>
            <a:r>
              <a:rPr lang="en-US" dirty="0">
                <a:solidFill>
                  <a:schemeClr val="tx1"/>
                </a:solidFill>
                <a:ea typeface="ＭＳ Ｐゴシック" charset="0"/>
                <a:cs typeface="ＭＳ Ｐゴシック" charset="0"/>
              </a:rPr>
              <a:t>High-Performance Game Programs</a:t>
            </a:r>
          </a:p>
        </p:txBody>
      </p:sp>
      <p:sp>
        <p:nvSpPr>
          <p:cNvPr id="159746" name="Rectangle 3"/>
          <p:cNvSpPr>
            <a:spLocks noGrp="1" noChangeArrowheads="1"/>
          </p:cNvSpPr>
          <p:nvPr>
            <p:ph type="body" idx="1"/>
          </p:nvPr>
        </p:nvSpPr>
        <p:spPr>
          <a:xfrm>
            <a:off x="381000" y="1371600"/>
            <a:ext cx="8458200" cy="5029200"/>
          </a:xfrm>
        </p:spPr>
        <p:txBody>
          <a:bodyPr/>
          <a:lstStyle/>
          <a:p>
            <a:pPr>
              <a:lnSpc>
                <a:spcPct val="110000"/>
              </a:lnSpc>
              <a:buClr>
                <a:srgbClr val="0033CC"/>
              </a:buClr>
            </a:pPr>
            <a:r>
              <a:rPr lang="en-US" sz="2800" dirty="0">
                <a:ea typeface="ＭＳ Ｐゴシック" charset="0"/>
                <a:cs typeface="ＭＳ Ｐゴシック" charset="0"/>
              </a:rPr>
              <a:t>Many game programs based on alpha-beta + iterative deepening + extended/singular search + transposition tables + huge databases + </a:t>
            </a:r>
            <a:r>
              <a:rPr lang="is-IS" sz="2800" dirty="0">
                <a:ea typeface="ＭＳ Ｐゴシック" charset="0"/>
                <a:cs typeface="ＭＳ Ｐゴシック" charset="0"/>
              </a:rPr>
              <a:t>…</a:t>
            </a:r>
            <a:endParaRPr lang="en-US" sz="1000" dirty="0">
              <a:ea typeface="ＭＳ Ｐゴシック" charset="0"/>
              <a:cs typeface="ＭＳ Ｐゴシック" charset="0"/>
            </a:endParaRPr>
          </a:p>
          <a:p>
            <a:pPr>
              <a:lnSpc>
                <a:spcPct val="110000"/>
              </a:lnSpc>
              <a:buClr>
                <a:srgbClr val="0033CC"/>
              </a:buClr>
            </a:pPr>
            <a:r>
              <a:rPr lang="en-US" sz="2800" dirty="0">
                <a:ea typeface="ＭＳ Ｐゴシック" charset="0"/>
                <a:cs typeface="ＭＳ Ｐゴシック" charset="0"/>
              </a:rPr>
              <a:t>For instance, </a:t>
            </a:r>
            <a:r>
              <a:rPr lang="en-US" sz="2800" dirty="0">
                <a:ea typeface="ＭＳ Ｐゴシック" charset="0"/>
                <a:cs typeface="ＭＳ Ｐゴシック" charset="0"/>
                <a:hlinkClick r:id="rId3"/>
              </a:rPr>
              <a:t>Chinook</a:t>
            </a:r>
            <a:r>
              <a:rPr lang="en-US" sz="2800" dirty="0">
                <a:ea typeface="ＭＳ Ｐゴシック" charset="0"/>
                <a:cs typeface="ＭＳ Ｐゴシック" charset="0"/>
              </a:rPr>
              <a:t> searched all checkers configurations with ≤ 8 pieces to create endgame database of 444 billion board configurations</a:t>
            </a:r>
            <a:endParaRPr lang="en-US" sz="1200" dirty="0">
              <a:ea typeface="ＭＳ Ｐゴシック" charset="0"/>
              <a:cs typeface="ＭＳ Ｐゴシック" charset="0"/>
            </a:endParaRPr>
          </a:p>
          <a:p>
            <a:pPr>
              <a:lnSpc>
                <a:spcPct val="110000"/>
              </a:lnSpc>
              <a:buClr>
                <a:srgbClr val="0033CC"/>
              </a:buClr>
            </a:pPr>
            <a:r>
              <a:rPr lang="en-US" sz="2800" dirty="0">
                <a:ea typeface="ＭＳ Ｐゴシック" charset="0"/>
                <a:cs typeface="ＭＳ Ｐゴシック" charset="0"/>
              </a:rPr>
              <a:t>Methods are general, but implementations improved by many specifically tuned-up enhancements (e.g., the evaluation functions)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2"/>
          <p:cNvSpPr>
            <a:spLocks noGrp="1" noChangeArrowheads="1"/>
          </p:cNvSpPr>
          <p:nvPr>
            <p:ph type="title"/>
          </p:nvPr>
        </p:nvSpPr>
        <p:spPr>
          <a:xfrm>
            <a:off x="685800" y="381000"/>
            <a:ext cx="7772400" cy="1143000"/>
          </a:xfrm>
        </p:spPr>
        <p:txBody>
          <a:bodyPr/>
          <a:lstStyle/>
          <a:p>
            <a:r>
              <a:rPr lang="en-US" dirty="0">
                <a:solidFill>
                  <a:schemeClr val="tx1"/>
                </a:solidFill>
                <a:ea typeface="ＭＳ Ｐゴシック" charset="0"/>
                <a:cs typeface="ＭＳ Ｐゴシック" charset="0"/>
              </a:rPr>
              <a:t>Other Issues</a:t>
            </a:r>
          </a:p>
        </p:txBody>
      </p:sp>
      <p:sp>
        <p:nvSpPr>
          <p:cNvPr id="161794" name="Rectangle 3"/>
          <p:cNvSpPr>
            <a:spLocks noGrp="1" noChangeArrowheads="1"/>
          </p:cNvSpPr>
          <p:nvPr>
            <p:ph type="body" idx="1"/>
          </p:nvPr>
        </p:nvSpPr>
        <p:spPr>
          <a:xfrm>
            <a:off x="457200" y="1524000"/>
            <a:ext cx="8229600" cy="4800600"/>
          </a:xfrm>
        </p:spPr>
        <p:txBody>
          <a:bodyPr/>
          <a:lstStyle/>
          <a:p>
            <a:pPr>
              <a:buClr>
                <a:srgbClr val="0033CC"/>
              </a:buClr>
            </a:pPr>
            <a:r>
              <a:rPr lang="en-US" sz="3600" dirty="0">
                <a:ea typeface="ＭＳ Ｐゴシック" charset="0"/>
                <a:cs typeface="ＭＳ Ｐゴシック" charset="0"/>
              </a:rPr>
              <a:t>Multi-player games, no alliances</a:t>
            </a:r>
          </a:p>
          <a:p>
            <a:pPr marL="914400" lvl="1" indent="-457200">
              <a:buClr>
                <a:srgbClr val="0033CC"/>
              </a:buClr>
            </a:pPr>
            <a:r>
              <a:rPr lang="en-US" sz="3200" dirty="0">
                <a:ea typeface="ＭＳ Ｐゴシック" charset="0"/>
              </a:rPr>
              <a:t>E.g., many card games like Hearts</a:t>
            </a:r>
          </a:p>
          <a:p>
            <a:pPr>
              <a:buClr>
                <a:srgbClr val="0033CC"/>
              </a:buClr>
            </a:pPr>
            <a:r>
              <a:rPr lang="en-US" sz="3600" dirty="0">
                <a:ea typeface="ＭＳ Ｐゴシック" charset="0"/>
                <a:cs typeface="ＭＳ Ｐゴシック" charset="0"/>
              </a:rPr>
              <a:t>Multi-player games with alliances</a:t>
            </a:r>
          </a:p>
          <a:p>
            <a:pPr marL="914400" lvl="1" indent="-457200">
              <a:buClr>
                <a:srgbClr val="0033CC"/>
              </a:buClr>
            </a:pPr>
            <a:r>
              <a:rPr lang="en-US" sz="3200" dirty="0">
                <a:ea typeface="ＭＳ Ｐゴシック" charset="0"/>
              </a:rPr>
              <a:t>E.g., Risk</a:t>
            </a:r>
          </a:p>
          <a:p>
            <a:pPr marL="914400" lvl="1" indent="-457200">
              <a:buClr>
                <a:srgbClr val="0033CC"/>
              </a:buClr>
            </a:pPr>
            <a:r>
              <a:rPr lang="en-US" sz="3200" dirty="0">
                <a:ea typeface="ＭＳ Ｐゴシック" charset="0"/>
              </a:rPr>
              <a:t>More on this when we discuss </a:t>
            </a:r>
            <a:r>
              <a:rPr lang="en-US" altLang="ja-JP" sz="3200" dirty="0">
                <a:ea typeface="ＭＳ Ｐゴシック" charset="0"/>
              </a:rPr>
              <a:t>game theory</a:t>
            </a:r>
          </a:p>
          <a:p>
            <a:pPr marL="914400" lvl="1" indent="-457200">
              <a:buClr>
                <a:srgbClr val="0033CC"/>
              </a:buClr>
            </a:pPr>
            <a:r>
              <a:rPr lang="en-US" sz="3200" dirty="0">
                <a:ea typeface="ＭＳ Ｐゴシック" charset="0"/>
              </a:rPr>
              <a:t>Good model for a social animal like humans, where we are always balancing cooperation and competition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Title 1"/>
          <p:cNvSpPr>
            <a:spLocks noGrp="1"/>
          </p:cNvSpPr>
          <p:nvPr>
            <p:ph type="title"/>
          </p:nvPr>
        </p:nvSpPr>
        <p:spPr>
          <a:xfrm>
            <a:off x="685800" y="228600"/>
            <a:ext cx="7772400" cy="1143000"/>
          </a:xfrm>
        </p:spPr>
        <p:txBody>
          <a:bodyPr/>
          <a:lstStyle/>
          <a:p>
            <a:r>
              <a:rPr lang="en-US" dirty="0">
                <a:ea typeface="ＭＳ Ｐゴシック" charset="0"/>
                <a:cs typeface="ＭＳ Ｐゴシック" charset="0"/>
              </a:rPr>
              <a:t>AI and Games II</a:t>
            </a:r>
          </a:p>
        </p:txBody>
      </p:sp>
      <p:sp>
        <p:nvSpPr>
          <p:cNvPr id="163842" name="Content Placeholder 2"/>
          <p:cNvSpPr>
            <a:spLocks noGrp="1"/>
          </p:cNvSpPr>
          <p:nvPr>
            <p:ph idx="1"/>
          </p:nvPr>
        </p:nvSpPr>
        <p:spPr>
          <a:xfrm>
            <a:off x="685800" y="1295400"/>
            <a:ext cx="7924800" cy="4876800"/>
          </a:xfrm>
        </p:spPr>
        <p:txBody>
          <a:bodyPr/>
          <a:lstStyle/>
          <a:p>
            <a:r>
              <a:rPr lang="en-US" sz="3200" dirty="0">
                <a:ea typeface="ＭＳ Ｐゴシック" charset="0"/>
                <a:cs typeface="ＭＳ Ｐゴシック" charset="0"/>
              </a:rPr>
              <a:t>AI also of interest to the video game industry</a:t>
            </a:r>
          </a:p>
          <a:p>
            <a:r>
              <a:rPr lang="en-US" sz="3200" dirty="0">
                <a:ea typeface="ＭＳ Ｐゴシック" charset="0"/>
                <a:cs typeface="ＭＳ Ｐゴシック" charset="0"/>
              </a:rPr>
              <a:t>Many games include </a:t>
            </a:r>
            <a:r>
              <a:rPr lang="ja-JP" altLang="en-US" sz="3200" dirty="0">
                <a:ea typeface="ＭＳ Ｐゴシック" charset="0"/>
                <a:cs typeface="ＭＳ Ｐゴシック" charset="0"/>
              </a:rPr>
              <a:t>‘</a:t>
            </a:r>
            <a:r>
              <a:rPr lang="en-US" altLang="ja-JP" sz="3200" dirty="0">
                <a:ea typeface="ＭＳ Ｐゴシック" charset="0"/>
                <a:cs typeface="ＭＳ Ｐゴシック" charset="0"/>
              </a:rPr>
              <a:t>agents</a:t>
            </a:r>
            <a:r>
              <a:rPr lang="ja-JP" altLang="en-US" sz="3200" dirty="0">
                <a:ea typeface="ＭＳ Ｐゴシック" charset="0"/>
                <a:cs typeface="ＭＳ Ｐゴシック" charset="0"/>
              </a:rPr>
              <a:t>’</a:t>
            </a:r>
            <a:r>
              <a:rPr lang="en-US" altLang="ja-JP" sz="3200" dirty="0">
                <a:ea typeface="ＭＳ Ｐゴシック" charset="0"/>
                <a:cs typeface="ＭＳ Ｐゴシック" charset="0"/>
              </a:rPr>
              <a:t> controlled by the game program that could be</a:t>
            </a:r>
          </a:p>
          <a:p>
            <a:pPr lvl="1"/>
            <a:r>
              <a:rPr lang="en-US" sz="3200" dirty="0">
                <a:ea typeface="ＭＳ Ｐゴシック" charset="0"/>
              </a:rPr>
              <a:t>Adversaries, in first person shooter games</a:t>
            </a:r>
          </a:p>
          <a:p>
            <a:pPr lvl="1"/>
            <a:r>
              <a:rPr lang="en-US" sz="3200" dirty="0">
                <a:ea typeface="ＭＳ Ｐゴシック" charset="0"/>
              </a:rPr>
              <a:t>Collaborators, in a virtual reality game</a:t>
            </a:r>
          </a:p>
          <a:p>
            <a:r>
              <a:rPr lang="en-US" sz="3200" dirty="0">
                <a:ea typeface="ＭＳ Ｐゴシック" charset="0"/>
                <a:cs typeface="ＭＳ Ｐゴシック" charset="0"/>
              </a:rPr>
              <a:t>Some game environments used as AI challenges</a:t>
            </a:r>
          </a:p>
          <a:p>
            <a:pPr lvl="1"/>
            <a:r>
              <a:rPr lang="en-US" sz="3200" dirty="0">
                <a:ea typeface="ＭＳ Ｐゴシック" charset="0"/>
                <a:hlinkClick r:id="rId2"/>
              </a:rPr>
              <a:t>2009 Mario AI Competition</a:t>
            </a:r>
            <a:endParaRPr lang="en-US" sz="3200" dirty="0">
              <a:ea typeface="ＭＳ Ｐゴシック" charset="0"/>
            </a:endParaRPr>
          </a:p>
          <a:p>
            <a:pPr lvl="1"/>
            <a:r>
              <a:rPr lang="en-US" sz="3200" dirty="0">
                <a:ea typeface="ＭＳ Ｐゴシック" charset="0"/>
                <a:hlinkClick r:id="rId3"/>
              </a:rPr>
              <a:t>Unreal Tournament bots</a:t>
            </a:r>
            <a:endParaRPr lang="en-US" sz="3200" dirty="0">
              <a:ea typeface="ＭＳ Ｐゴシック" charset="0"/>
            </a:endParaRPr>
          </a:p>
          <a:p>
            <a:pPr lvl="1"/>
            <a:endParaRPr lang="en-US" sz="3200" dirty="0">
              <a:ea typeface="ＭＳ Ｐゴシック" charset="0"/>
            </a:endParaRPr>
          </a:p>
          <a:p>
            <a:endParaRPr lang="en-US" sz="3200" dirty="0">
              <a:ea typeface="ＭＳ Ｐゴシック" charset="0"/>
              <a:cs typeface="ＭＳ Ｐゴシック" charset="0"/>
            </a:endParaRPr>
          </a:p>
          <a:p>
            <a:endParaRPr lang="en-US" sz="3200" dirty="0">
              <a:ea typeface="ＭＳ Ｐゴシック" charset="0"/>
              <a:cs typeface="ＭＳ Ｐゴシック"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itle 1"/>
          <p:cNvSpPr>
            <a:spLocks noGrp="1"/>
          </p:cNvSpPr>
          <p:nvPr>
            <p:ph type="title"/>
          </p:nvPr>
        </p:nvSpPr>
        <p:spPr>
          <a:xfrm>
            <a:off x="685800" y="76200"/>
            <a:ext cx="7772400" cy="1143000"/>
          </a:xfrm>
        </p:spPr>
        <p:txBody>
          <a:bodyPr/>
          <a:lstStyle/>
          <a:p>
            <a:pPr algn="l"/>
            <a:r>
              <a:rPr lang="en-US" dirty="0">
                <a:ea typeface="ＭＳ Ｐゴシック" charset="0"/>
                <a:cs typeface="ＭＳ Ｐゴシック" charset="0"/>
              </a:rPr>
              <a:t>General Game Playing</a:t>
            </a:r>
          </a:p>
        </p:txBody>
      </p:sp>
      <p:sp>
        <p:nvSpPr>
          <p:cNvPr id="166914" name="Content Placeholder 2"/>
          <p:cNvSpPr>
            <a:spLocks noGrp="1"/>
          </p:cNvSpPr>
          <p:nvPr>
            <p:ph idx="1"/>
          </p:nvPr>
        </p:nvSpPr>
        <p:spPr>
          <a:xfrm>
            <a:off x="685800" y="1219200"/>
            <a:ext cx="8153400" cy="5029200"/>
          </a:xfrm>
        </p:spPr>
        <p:txBody>
          <a:bodyPr/>
          <a:lstStyle/>
          <a:p>
            <a:r>
              <a:rPr lang="en-US" sz="3200" dirty="0">
                <a:ea typeface="ＭＳ Ｐゴシック" charset="0"/>
                <a:cs typeface="ＭＳ Ｐゴシック" charset="0"/>
                <a:hlinkClick r:id="rId2"/>
              </a:rPr>
              <a:t>General Game Playing </a:t>
            </a:r>
            <a:r>
              <a:rPr lang="en-US" sz="3200" dirty="0">
                <a:ea typeface="ＭＳ Ｐゴシック" charset="0"/>
                <a:cs typeface="ＭＳ Ｐゴシック" charset="0"/>
              </a:rPr>
              <a:t>is an idea</a:t>
            </a:r>
            <a:br>
              <a:rPr lang="en-US" sz="3200" dirty="0">
                <a:ea typeface="ＭＳ Ｐゴシック" charset="0"/>
                <a:cs typeface="ＭＳ Ｐゴシック" charset="0"/>
              </a:rPr>
            </a:br>
            <a:r>
              <a:rPr lang="en-US" sz="3200" dirty="0">
                <a:ea typeface="ＭＳ Ｐゴシック" charset="0"/>
                <a:cs typeface="ＭＳ Ｐゴシック" charset="0"/>
              </a:rPr>
              <a:t>developed by Professor Michael</a:t>
            </a:r>
            <a:br>
              <a:rPr lang="en-US" sz="3200" dirty="0">
                <a:ea typeface="ＭＳ Ｐゴシック" charset="0"/>
                <a:cs typeface="ＭＳ Ｐゴシック" charset="0"/>
              </a:rPr>
            </a:br>
            <a:r>
              <a:rPr lang="en-US" sz="3200" dirty="0" err="1">
                <a:ea typeface="ＭＳ Ｐゴシック" charset="0"/>
                <a:cs typeface="ＭＳ Ｐゴシック" charset="0"/>
              </a:rPr>
              <a:t>Genesereth</a:t>
            </a:r>
            <a:r>
              <a:rPr lang="en-US" sz="3200" dirty="0">
                <a:ea typeface="ＭＳ Ｐゴシック" charset="0"/>
                <a:cs typeface="ＭＳ Ｐゴシック" charset="0"/>
              </a:rPr>
              <a:t> of Stanford</a:t>
            </a:r>
          </a:p>
          <a:p>
            <a:r>
              <a:rPr lang="en-US" sz="3200" dirty="0">
                <a:ea typeface="ＭＳ Ｐゴシック" charset="0"/>
                <a:cs typeface="ＭＳ Ｐゴシック" charset="0"/>
              </a:rPr>
              <a:t>See his </a:t>
            </a:r>
            <a:r>
              <a:rPr lang="en-US" sz="3200" dirty="0">
                <a:ea typeface="ＭＳ Ｐゴシック" charset="0"/>
                <a:cs typeface="ＭＳ Ｐゴシック" charset="0"/>
                <a:hlinkClick r:id="rId3"/>
              </a:rPr>
              <a:t>site</a:t>
            </a:r>
            <a:r>
              <a:rPr lang="en-US" sz="3200" dirty="0">
                <a:ea typeface="ＭＳ Ｐゴシック" charset="0"/>
                <a:cs typeface="ＭＳ Ｐゴシック" charset="0"/>
              </a:rPr>
              <a:t> for more information</a:t>
            </a:r>
          </a:p>
          <a:p>
            <a:r>
              <a:rPr lang="en-US" sz="3200" dirty="0">
                <a:ea typeface="ＭＳ Ｐゴシック" charset="0"/>
                <a:cs typeface="ＭＳ Ｐゴシック" charset="0"/>
              </a:rPr>
              <a:t>Goal: don’t develop specialized systems to play specific games (e.g., Checkers) well</a:t>
            </a:r>
          </a:p>
          <a:p>
            <a:r>
              <a:rPr lang="en-US" sz="3200" dirty="0">
                <a:ea typeface="ＭＳ Ｐゴシック" charset="0"/>
                <a:cs typeface="ＭＳ Ｐゴシック" charset="0"/>
              </a:rPr>
              <a:t>Goal: design AI programs to be able to play more than one game successfully</a:t>
            </a:r>
          </a:p>
          <a:p>
            <a:r>
              <a:rPr lang="en-US" sz="3200" dirty="0">
                <a:ea typeface="ＭＳ Ｐゴシック" charset="0"/>
                <a:cs typeface="ＭＳ Ｐゴシック" charset="0"/>
              </a:rPr>
              <a:t>Work from a description of a novel game</a:t>
            </a:r>
          </a:p>
        </p:txBody>
      </p:sp>
      <p:pic>
        <p:nvPicPr>
          <p:cNvPr id="2" name="Picture 1"/>
          <p:cNvPicPr>
            <a:picLocks noChangeAspect="1"/>
          </p:cNvPicPr>
          <p:nvPr/>
        </p:nvPicPr>
        <p:blipFill>
          <a:blip r:embed="rId4"/>
          <a:stretch>
            <a:fillRect/>
          </a:stretch>
        </p:blipFill>
        <p:spPr>
          <a:xfrm>
            <a:off x="6573271" y="76200"/>
            <a:ext cx="2494529" cy="222176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2"/>
          <p:cNvSpPr>
            <a:spLocks noGrp="1" noChangeArrowheads="1"/>
          </p:cNvSpPr>
          <p:nvPr>
            <p:ph type="title"/>
          </p:nvPr>
        </p:nvSpPr>
        <p:spPr>
          <a:xfrm>
            <a:off x="685800" y="152400"/>
            <a:ext cx="7772400" cy="800100"/>
          </a:xfrm>
        </p:spPr>
        <p:txBody>
          <a:bodyPr/>
          <a:lstStyle/>
          <a:p>
            <a:r>
              <a:rPr lang="en-US" dirty="0">
                <a:ea typeface="ＭＳ Ｐゴシック" charset="0"/>
                <a:cs typeface="ＭＳ Ｐゴシック" charset="0"/>
              </a:rPr>
              <a:t>General Game Playing</a:t>
            </a:r>
            <a:endParaRPr lang="en-US" sz="3600" dirty="0">
              <a:ea typeface="ＭＳ Ｐゴシック" charset="0"/>
              <a:cs typeface="ＭＳ Ｐゴシック" charset="0"/>
            </a:endParaRPr>
          </a:p>
        </p:txBody>
      </p:sp>
      <p:sp>
        <p:nvSpPr>
          <p:cNvPr id="167938" name="Text Box 3"/>
          <p:cNvSpPr txBox="1">
            <a:spLocks noChangeArrowheads="1"/>
          </p:cNvSpPr>
          <p:nvPr/>
        </p:nvSpPr>
        <p:spPr bwMode="auto">
          <a:xfrm>
            <a:off x="739775" y="1095375"/>
            <a:ext cx="8175625" cy="5394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a:lstStyle>
            <a:lvl1pPr marL="338138" indent="-287338">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850900" indent="-3937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ct val="35000"/>
              </a:spcBef>
              <a:buFont typeface="Arial" charset="0"/>
              <a:buChar char="•"/>
            </a:pPr>
            <a:r>
              <a:rPr lang="en-US" sz="3200" dirty="0">
                <a:latin typeface="Calibri Regular" panose="020F0502020204030204" pitchFamily="34" charset="0"/>
              </a:rPr>
              <a:t>Stanford’</a:t>
            </a:r>
            <a:r>
              <a:rPr lang="en-US" altLang="ja-JP" sz="3200" dirty="0">
                <a:latin typeface="Calibri Regular" panose="020F0502020204030204" pitchFamily="34" charset="0"/>
              </a:rPr>
              <a:t>s GGP is a Web-based system</a:t>
            </a:r>
          </a:p>
          <a:p>
            <a:pPr>
              <a:spcBef>
                <a:spcPct val="35000"/>
              </a:spcBef>
              <a:buFont typeface="Symbol" charset="0"/>
              <a:buChar char="·"/>
            </a:pPr>
            <a:r>
              <a:rPr lang="en-US" sz="3200" dirty="0">
                <a:latin typeface="Calibri Regular" panose="020F0502020204030204" pitchFamily="34" charset="0"/>
              </a:rPr>
              <a:t>Complete, logical specification of many different games in terms of:</a:t>
            </a:r>
          </a:p>
          <a:p>
            <a:pPr lvl="2">
              <a:spcBef>
                <a:spcPct val="35000"/>
              </a:spcBef>
              <a:buFont typeface="Lucida Grande" charset="0"/>
              <a:buChar char="-"/>
            </a:pPr>
            <a:r>
              <a:rPr lang="en-US" sz="3200" dirty="0">
                <a:latin typeface="Calibri Regular" panose="020F0502020204030204" pitchFamily="34" charset="0"/>
              </a:rPr>
              <a:t>relational descriptions of states</a:t>
            </a:r>
          </a:p>
          <a:p>
            <a:pPr lvl="2">
              <a:spcBef>
                <a:spcPct val="35000"/>
              </a:spcBef>
              <a:buFont typeface="Lucida Grande" charset="0"/>
              <a:buChar char="-"/>
            </a:pPr>
            <a:r>
              <a:rPr lang="en-US" sz="3200" dirty="0">
                <a:latin typeface="Calibri Regular" panose="020F0502020204030204" pitchFamily="34" charset="0"/>
              </a:rPr>
              <a:t>legal moves and their effects</a:t>
            </a:r>
          </a:p>
          <a:p>
            <a:pPr lvl="2">
              <a:spcBef>
                <a:spcPct val="35000"/>
              </a:spcBef>
              <a:buFont typeface="Lucida Grande" charset="0"/>
              <a:buChar char="-"/>
            </a:pPr>
            <a:r>
              <a:rPr lang="en-US" sz="3200" dirty="0">
                <a:latin typeface="Calibri Regular" panose="020F0502020204030204" pitchFamily="34" charset="0"/>
              </a:rPr>
              <a:t>goal relations and their payoffs</a:t>
            </a:r>
          </a:p>
          <a:p>
            <a:pPr>
              <a:spcBef>
                <a:spcPct val="35000"/>
              </a:spcBef>
              <a:buFont typeface="Symbol" charset="0"/>
              <a:buChar char="·"/>
            </a:pPr>
            <a:r>
              <a:rPr lang="en-US" sz="3200" dirty="0">
                <a:latin typeface="Calibri Regular" panose="020F0502020204030204" pitchFamily="34" charset="0"/>
              </a:rPr>
              <a:t>Management of matches between automated players and of competitions involving many players and games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Title 1"/>
          <p:cNvSpPr>
            <a:spLocks noGrp="1"/>
          </p:cNvSpPr>
          <p:nvPr>
            <p:ph type="title"/>
          </p:nvPr>
        </p:nvSpPr>
        <p:spPr>
          <a:xfrm>
            <a:off x="762000" y="304800"/>
            <a:ext cx="7772400" cy="1143000"/>
          </a:xfrm>
        </p:spPr>
        <p:txBody>
          <a:bodyPr/>
          <a:lstStyle/>
          <a:p>
            <a:r>
              <a:rPr lang="en-US" dirty="0">
                <a:ea typeface="ＭＳ Ｐゴシック" charset="0"/>
                <a:cs typeface="ＭＳ Ｐゴシック" charset="0"/>
              </a:rPr>
              <a:t>GGP</a:t>
            </a:r>
          </a:p>
        </p:txBody>
      </p:sp>
      <p:sp>
        <p:nvSpPr>
          <p:cNvPr id="169986" name="Content Placeholder 2"/>
          <p:cNvSpPr>
            <a:spLocks noGrp="1"/>
          </p:cNvSpPr>
          <p:nvPr>
            <p:ph idx="1"/>
          </p:nvPr>
        </p:nvSpPr>
        <p:spPr>
          <a:xfrm>
            <a:off x="762000" y="1371600"/>
            <a:ext cx="8153400" cy="5029200"/>
          </a:xfrm>
        </p:spPr>
        <p:txBody>
          <a:bodyPr/>
          <a:lstStyle/>
          <a:p>
            <a:r>
              <a:rPr lang="en-US" sz="3200" dirty="0">
                <a:ea typeface="ＭＳ Ｐゴシック" charset="0"/>
                <a:cs typeface="ＭＳ Ｐゴシック" charset="0"/>
              </a:rPr>
              <a:t>Input: logical description of a game in a custom </a:t>
            </a:r>
            <a:r>
              <a:rPr lang="en-US" sz="3200" dirty="0">
                <a:ea typeface="ＭＳ Ｐゴシック" charset="0"/>
                <a:cs typeface="ＭＳ Ｐゴシック" charset="0"/>
                <a:hlinkClick r:id="rId2"/>
              </a:rPr>
              <a:t>game description language</a:t>
            </a:r>
            <a:endParaRPr lang="en-US" sz="3200" dirty="0">
              <a:ea typeface="ＭＳ Ｐゴシック" charset="0"/>
              <a:cs typeface="ＭＳ Ｐゴシック" charset="0"/>
            </a:endParaRPr>
          </a:p>
          <a:p>
            <a:pPr marL="225425" lvl="1" indent="-225425">
              <a:buFontTx/>
              <a:buChar char="•"/>
            </a:pPr>
            <a:r>
              <a:rPr lang="en-US" sz="3200" dirty="0">
                <a:ea typeface="ＭＳ Ｐゴシック" charset="0"/>
              </a:rPr>
              <a:t>Game bots must</a:t>
            </a:r>
          </a:p>
          <a:p>
            <a:pPr marL="571500" lvl="2" indent="-225425"/>
            <a:r>
              <a:rPr lang="en-US" sz="2800" dirty="0">
                <a:ea typeface="ＭＳ Ｐゴシック" charset="0"/>
              </a:rPr>
              <a:t>Learn how to play legally from description</a:t>
            </a:r>
          </a:p>
          <a:p>
            <a:pPr marL="571500" lvl="2" indent="-225425"/>
            <a:r>
              <a:rPr lang="en-US" sz="2800" dirty="0">
                <a:ea typeface="ＭＳ Ｐゴシック" charset="0"/>
              </a:rPr>
              <a:t>Play well using general problem solving strategies</a:t>
            </a:r>
          </a:p>
          <a:p>
            <a:pPr marL="571500" lvl="2" indent="-225425"/>
            <a:r>
              <a:rPr lang="en-US" sz="2800" dirty="0">
                <a:ea typeface="ＭＳ Ｐゴシック" charset="0"/>
              </a:rPr>
              <a:t>Improve using general machine learning techniques </a:t>
            </a:r>
          </a:p>
          <a:p>
            <a:r>
              <a:rPr lang="en-US" sz="3200" dirty="0">
                <a:ea typeface="ＭＳ Ｐゴシック" charset="0"/>
                <a:cs typeface="ＭＳ Ｐゴシック" charset="0"/>
              </a:rPr>
              <a:t>Regular completions 2005-2016, $10K prize</a:t>
            </a:r>
          </a:p>
          <a:p>
            <a:r>
              <a:rPr lang="en-US" sz="3200" dirty="0">
                <a:ea typeface="ＭＳ Ｐゴシック" charset="0"/>
                <a:cs typeface="ＭＳ Ｐゴシック" charset="0"/>
              </a:rPr>
              <a:t>Java </a:t>
            </a:r>
            <a:r>
              <a:rPr lang="en-US" sz="3200" dirty="0">
                <a:ea typeface="ＭＳ Ｐゴシック" charset="0"/>
                <a:cs typeface="ＭＳ Ｐゴシック" charset="0"/>
                <a:hlinkClick r:id="rId3"/>
              </a:rPr>
              <a:t>General Game Playing Base Package</a:t>
            </a:r>
            <a:endParaRPr lang="en-US" sz="3200" dirty="0">
              <a:ea typeface="ＭＳ Ｐゴシック" charset="0"/>
              <a:cs typeface="ＭＳ Ｐゴシック" charset="0"/>
            </a:endParaRPr>
          </a:p>
          <a:p>
            <a:endParaRPr lang="en-US" sz="3200" dirty="0">
              <a:ea typeface="ＭＳ Ｐゴシック" charset="0"/>
              <a:cs typeface="ＭＳ Ｐゴシック" charset="0"/>
            </a:endParaRPr>
          </a:p>
          <a:p>
            <a:endParaRPr lang="en-US" sz="3200" dirty="0">
              <a:ea typeface="ＭＳ Ｐゴシック" charset="0"/>
              <a:cs typeface="ＭＳ Ｐゴシック"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2"/>
          <p:cNvSpPr>
            <a:spLocks noGrp="1" noChangeArrowheads="1"/>
          </p:cNvSpPr>
          <p:nvPr>
            <p:ph type="title"/>
          </p:nvPr>
        </p:nvSpPr>
        <p:spPr>
          <a:xfrm>
            <a:off x="685800" y="228600"/>
            <a:ext cx="7772400" cy="1143000"/>
          </a:xfrm>
        </p:spPr>
        <p:txBody>
          <a:bodyPr/>
          <a:lstStyle/>
          <a:p>
            <a:r>
              <a:rPr lang="en-US" dirty="0">
                <a:ea typeface="ＭＳ Ｐゴシック" charset="0"/>
                <a:cs typeface="ＭＳ Ｐゴシック" charset="0"/>
              </a:rPr>
              <a:t>GGP Peg Jumping Game</a:t>
            </a:r>
          </a:p>
        </p:txBody>
      </p:sp>
      <p:sp>
        <p:nvSpPr>
          <p:cNvPr id="171010" name="Rectangle 3"/>
          <p:cNvSpPr>
            <a:spLocks noGrp="1" noChangeArrowheads="1"/>
          </p:cNvSpPr>
          <p:nvPr>
            <p:ph type="body" idx="1"/>
          </p:nvPr>
        </p:nvSpPr>
        <p:spPr>
          <a:xfrm>
            <a:off x="304800" y="1295400"/>
            <a:ext cx="8610600" cy="5334000"/>
          </a:xfrm>
        </p:spPr>
        <p:txBody>
          <a:bodyPr/>
          <a:lstStyle/>
          <a:p>
            <a:pPr marL="0" indent="0">
              <a:lnSpc>
                <a:spcPct val="80000"/>
              </a:lnSpc>
              <a:buFontTx/>
              <a:buNone/>
            </a:pPr>
            <a:r>
              <a:rPr lang="en-US" sz="1600" dirty="0">
                <a:ea typeface="ＭＳ Ｐゴシック" charset="0"/>
                <a:cs typeface="ＭＳ Ｐゴシック" charset="0"/>
              </a:rPr>
              <a:t>; </a:t>
            </a:r>
            <a:r>
              <a:rPr lang="en-US" sz="1800" dirty="0">
                <a:ea typeface="ＭＳ Ｐゴシック" charset="0"/>
                <a:cs typeface="ＭＳ Ｐゴシック" charset="0"/>
                <a:hlinkClick r:id="rId3"/>
              </a:rPr>
              <a:t>http://games.stanford.edu/gamemaster/games-debug/peg.kif</a:t>
            </a:r>
            <a:endParaRPr lang="en-US" sz="1800" dirty="0">
              <a:ea typeface="ＭＳ Ｐゴシック" charset="0"/>
              <a:cs typeface="ＭＳ Ｐゴシック" charset="0"/>
            </a:endParaRPr>
          </a:p>
          <a:p>
            <a:pPr marL="0" indent="0">
              <a:lnSpc>
                <a:spcPct val="80000"/>
              </a:lnSpc>
              <a:buFontTx/>
              <a:buNone/>
            </a:pPr>
            <a:r>
              <a:rPr lang="en-US" sz="1600" dirty="0">
                <a:ea typeface="ＭＳ Ｐゴシック" charset="0"/>
                <a:cs typeface="ＭＳ Ｐゴシック" charset="0"/>
              </a:rPr>
              <a:t>(</a:t>
            </a:r>
            <a:r>
              <a:rPr lang="en-US" sz="1600" dirty="0" err="1">
                <a:ea typeface="ＭＳ Ｐゴシック" charset="0"/>
                <a:cs typeface="ＭＳ Ｐゴシック" charset="0"/>
              </a:rPr>
              <a:t>init</a:t>
            </a:r>
            <a:r>
              <a:rPr lang="en-US" sz="1600" dirty="0">
                <a:ea typeface="ＭＳ Ｐゴシック" charset="0"/>
                <a:cs typeface="ＭＳ Ｐゴシック" charset="0"/>
              </a:rPr>
              <a:t> (hole a c3 peg))</a:t>
            </a:r>
          </a:p>
          <a:p>
            <a:pPr marL="0" indent="0">
              <a:lnSpc>
                <a:spcPct val="80000"/>
              </a:lnSpc>
              <a:buFontTx/>
              <a:buNone/>
            </a:pPr>
            <a:r>
              <a:rPr lang="en-US" sz="1600" dirty="0">
                <a:ea typeface="ＭＳ Ｐゴシック" charset="0"/>
                <a:cs typeface="ＭＳ Ｐゴシック" charset="0"/>
              </a:rPr>
              <a:t>(</a:t>
            </a:r>
            <a:r>
              <a:rPr lang="en-US" sz="1600" dirty="0" err="1">
                <a:ea typeface="ＭＳ Ｐゴシック" charset="0"/>
                <a:cs typeface="ＭＳ Ｐゴシック" charset="0"/>
              </a:rPr>
              <a:t>init</a:t>
            </a:r>
            <a:r>
              <a:rPr lang="en-US" sz="1600" dirty="0">
                <a:ea typeface="ＭＳ Ｐゴシック" charset="0"/>
                <a:cs typeface="ＭＳ Ｐゴシック" charset="0"/>
              </a:rPr>
              <a:t> (hole a c4 peg)) </a:t>
            </a:r>
          </a:p>
          <a:p>
            <a:pPr marL="0" indent="0">
              <a:lnSpc>
                <a:spcPct val="80000"/>
              </a:lnSpc>
              <a:buFontTx/>
              <a:buNone/>
            </a:pPr>
            <a:r>
              <a:rPr lang="en-US" sz="1600" dirty="0">
                <a:ea typeface="ＭＳ Ｐゴシック" charset="0"/>
                <a:cs typeface="ＭＳ Ｐゴシック" charset="0"/>
              </a:rPr>
              <a:t>…</a:t>
            </a:r>
          </a:p>
          <a:p>
            <a:pPr marL="0" indent="0">
              <a:lnSpc>
                <a:spcPct val="80000"/>
              </a:lnSpc>
              <a:buFontTx/>
              <a:buNone/>
            </a:pPr>
            <a:r>
              <a:rPr lang="en-US" sz="1600" dirty="0">
                <a:ea typeface="ＭＳ Ｐゴシック" charset="0"/>
                <a:cs typeface="ＭＳ Ｐゴシック" charset="0"/>
              </a:rPr>
              <a:t>(</a:t>
            </a:r>
            <a:r>
              <a:rPr lang="en-US" sz="1600" dirty="0" err="1">
                <a:ea typeface="ＭＳ Ｐゴシック" charset="0"/>
                <a:cs typeface="ＭＳ Ｐゴシック" charset="0"/>
              </a:rPr>
              <a:t>init</a:t>
            </a:r>
            <a:r>
              <a:rPr lang="en-US" sz="1600" dirty="0">
                <a:ea typeface="ＭＳ Ｐゴシック" charset="0"/>
                <a:cs typeface="ＭＳ Ｐゴシック" charset="0"/>
              </a:rPr>
              <a:t> (hole d c4 empty)) </a:t>
            </a:r>
          </a:p>
          <a:p>
            <a:pPr marL="0" indent="0">
              <a:lnSpc>
                <a:spcPct val="80000"/>
              </a:lnSpc>
              <a:buFontTx/>
              <a:buNone/>
            </a:pPr>
            <a:r>
              <a:rPr lang="en-US" sz="1600" dirty="0">
                <a:ea typeface="ＭＳ Ｐゴシック" charset="0"/>
                <a:cs typeface="ＭＳ Ｐゴシック" charset="0"/>
              </a:rPr>
              <a:t>…</a:t>
            </a:r>
          </a:p>
          <a:p>
            <a:pPr marL="0" indent="0">
              <a:lnSpc>
                <a:spcPct val="80000"/>
              </a:lnSpc>
              <a:buFontTx/>
              <a:buNone/>
            </a:pPr>
            <a:r>
              <a:rPr lang="en-US" sz="1600" dirty="0">
                <a:ea typeface="ＭＳ Ｐゴシック" charset="0"/>
                <a:cs typeface="ＭＳ Ｐゴシック" charset="0"/>
              </a:rPr>
              <a:t>(&lt;= (next (pegs ?x)) (does jumper (jump ?</a:t>
            </a:r>
            <a:r>
              <a:rPr lang="en-US" sz="1600" dirty="0" err="1">
                <a:ea typeface="ＭＳ Ｐゴシック" charset="0"/>
                <a:cs typeface="ＭＳ Ｐゴシック" charset="0"/>
              </a:rPr>
              <a:t>sr</a:t>
            </a:r>
            <a:r>
              <a:rPr lang="en-US" sz="1600" dirty="0">
                <a:ea typeface="ＭＳ Ｐゴシック" charset="0"/>
                <a:cs typeface="ＭＳ Ｐゴシック" charset="0"/>
              </a:rPr>
              <a:t> ?</a:t>
            </a:r>
            <a:r>
              <a:rPr lang="en-US" sz="1600" dirty="0" err="1">
                <a:ea typeface="ＭＳ Ｐゴシック" charset="0"/>
                <a:cs typeface="ＭＳ Ｐゴシック" charset="0"/>
              </a:rPr>
              <a:t>sc</a:t>
            </a:r>
            <a:r>
              <a:rPr lang="en-US" sz="1600" dirty="0">
                <a:ea typeface="ＭＳ Ｐゴシック" charset="0"/>
                <a:cs typeface="ＭＳ Ｐゴシック" charset="0"/>
              </a:rPr>
              <a:t> ?</a:t>
            </a:r>
            <a:r>
              <a:rPr lang="en-US" sz="1600" dirty="0" err="1">
                <a:ea typeface="ＭＳ Ｐゴシック" charset="0"/>
                <a:cs typeface="ＭＳ Ｐゴシック" charset="0"/>
              </a:rPr>
              <a:t>dr</a:t>
            </a:r>
            <a:r>
              <a:rPr lang="en-US" sz="1600" dirty="0">
                <a:ea typeface="ＭＳ Ｐゴシック" charset="0"/>
                <a:cs typeface="ＭＳ Ｐゴシック" charset="0"/>
              </a:rPr>
              <a:t> ?dc)) (true (pegs ?y))</a:t>
            </a:r>
            <a:br>
              <a:rPr lang="en-US" sz="1600" dirty="0">
                <a:ea typeface="ＭＳ Ｐゴシック" charset="0"/>
                <a:cs typeface="ＭＳ Ｐゴシック" charset="0"/>
              </a:rPr>
            </a:br>
            <a:r>
              <a:rPr lang="en-US" sz="1600" dirty="0">
                <a:ea typeface="ＭＳ Ｐゴシック" charset="0"/>
                <a:cs typeface="ＭＳ Ｐゴシック" charset="0"/>
              </a:rPr>
              <a:t>       (</a:t>
            </a:r>
            <a:r>
              <a:rPr lang="en-US" sz="1600" dirty="0" err="1">
                <a:ea typeface="ＭＳ Ｐゴシック" charset="0"/>
                <a:cs typeface="ＭＳ Ｐゴシック" charset="0"/>
              </a:rPr>
              <a:t>succ</a:t>
            </a:r>
            <a:r>
              <a:rPr lang="en-US" sz="1600" dirty="0">
                <a:ea typeface="ＭＳ Ｐゴシック" charset="0"/>
                <a:cs typeface="ＭＳ Ｐゴシック" charset="0"/>
              </a:rPr>
              <a:t> ?x ?y)) (&lt;= (next (hole ?</a:t>
            </a:r>
            <a:r>
              <a:rPr lang="en-US" sz="1600" dirty="0" err="1">
                <a:ea typeface="ＭＳ Ｐゴシック" charset="0"/>
                <a:cs typeface="ＭＳ Ｐゴシック" charset="0"/>
              </a:rPr>
              <a:t>sr</a:t>
            </a:r>
            <a:r>
              <a:rPr lang="en-US" sz="1600" dirty="0">
                <a:ea typeface="ＭＳ Ｐゴシック" charset="0"/>
                <a:cs typeface="ＭＳ Ｐゴシック" charset="0"/>
              </a:rPr>
              <a:t> ?</a:t>
            </a:r>
            <a:r>
              <a:rPr lang="en-US" sz="1600" dirty="0" err="1">
                <a:ea typeface="ＭＳ Ｐゴシック" charset="0"/>
                <a:cs typeface="ＭＳ Ｐゴシック" charset="0"/>
              </a:rPr>
              <a:t>sc</a:t>
            </a:r>
            <a:r>
              <a:rPr lang="en-US" sz="1600" dirty="0">
                <a:ea typeface="ＭＳ Ｐゴシック" charset="0"/>
                <a:cs typeface="ＭＳ Ｐゴシック" charset="0"/>
              </a:rPr>
              <a:t> empty)) (does jumper (jump ?</a:t>
            </a:r>
            <a:r>
              <a:rPr lang="en-US" sz="1600" dirty="0" err="1">
                <a:ea typeface="ＭＳ Ｐゴシック" charset="0"/>
                <a:cs typeface="ＭＳ Ｐゴシック" charset="0"/>
              </a:rPr>
              <a:t>sr</a:t>
            </a:r>
            <a:r>
              <a:rPr lang="en-US" sz="1600" dirty="0">
                <a:ea typeface="ＭＳ Ｐゴシック" charset="0"/>
                <a:cs typeface="ＭＳ Ｐゴシック" charset="0"/>
              </a:rPr>
              <a:t> ?</a:t>
            </a:r>
            <a:r>
              <a:rPr lang="en-US" sz="1600" dirty="0" err="1">
                <a:ea typeface="ＭＳ Ｐゴシック" charset="0"/>
                <a:cs typeface="ＭＳ Ｐゴシック" charset="0"/>
              </a:rPr>
              <a:t>sc</a:t>
            </a:r>
            <a:r>
              <a:rPr lang="en-US" sz="1600" dirty="0">
                <a:ea typeface="ＭＳ Ｐゴシック" charset="0"/>
                <a:cs typeface="ＭＳ Ｐゴシック" charset="0"/>
              </a:rPr>
              <a:t> ?</a:t>
            </a:r>
            <a:r>
              <a:rPr lang="en-US" sz="1600" dirty="0" err="1">
                <a:ea typeface="ＭＳ Ｐゴシック" charset="0"/>
                <a:cs typeface="ＭＳ Ｐゴシック" charset="0"/>
              </a:rPr>
              <a:t>dr</a:t>
            </a:r>
            <a:r>
              <a:rPr lang="en-US" sz="1600" dirty="0">
                <a:ea typeface="ＭＳ Ｐゴシック" charset="0"/>
                <a:cs typeface="ＭＳ Ｐゴシック" charset="0"/>
              </a:rPr>
              <a:t> ?dc))) </a:t>
            </a:r>
          </a:p>
          <a:p>
            <a:pPr marL="0" indent="0">
              <a:lnSpc>
                <a:spcPct val="80000"/>
              </a:lnSpc>
              <a:buFontTx/>
              <a:buNone/>
            </a:pPr>
            <a:r>
              <a:rPr lang="en-US" sz="1600" dirty="0">
                <a:ea typeface="ＭＳ Ｐゴシック" charset="0"/>
                <a:cs typeface="ＭＳ Ｐゴシック" charset="0"/>
              </a:rPr>
              <a:t>…</a:t>
            </a:r>
          </a:p>
          <a:p>
            <a:pPr marL="0" indent="0">
              <a:lnSpc>
                <a:spcPct val="80000"/>
              </a:lnSpc>
              <a:buFontTx/>
              <a:buNone/>
            </a:pPr>
            <a:r>
              <a:rPr lang="en-US" sz="1600" dirty="0">
                <a:ea typeface="ＭＳ Ｐゴシック" charset="0"/>
                <a:cs typeface="ＭＳ Ｐゴシック" charset="0"/>
              </a:rPr>
              <a:t>(&lt;= (legal jumper (jump ?</a:t>
            </a:r>
            <a:r>
              <a:rPr lang="en-US" sz="1600" dirty="0" err="1">
                <a:ea typeface="ＭＳ Ｐゴシック" charset="0"/>
                <a:cs typeface="ＭＳ Ｐゴシック" charset="0"/>
              </a:rPr>
              <a:t>sr</a:t>
            </a:r>
            <a:r>
              <a:rPr lang="en-US" sz="1600" dirty="0">
                <a:ea typeface="ＭＳ Ｐゴシック" charset="0"/>
                <a:cs typeface="ＭＳ Ｐゴシック" charset="0"/>
              </a:rPr>
              <a:t> ?</a:t>
            </a:r>
            <a:r>
              <a:rPr lang="en-US" sz="1600" dirty="0" err="1">
                <a:ea typeface="ＭＳ Ｐゴシック" charset="0"/>
                <a:cs typeface="ＭＳ Ｐゴシック" charset="0"/>
              </a:rPr>
              <a:t>sc</a:t>
            </a:r>
            <a:r>
              <a:rPr lang="en-US" sz="1600" dirty="0">
                <a:ea typeface="ＭＳ Ｐゴシック" charset="0"/>
                <a:cs typeface="ＭＳ Ｐゴシック" charset="0"/>
              </a:rPr>
              <a:t> ?</a:t>
            </a:r>
            <a:r>
              <a:rPr lang="en-US" sz="1600" dirty="0" err="1">
                <a:ea typeface="ＭＳ Ｐゴシック" charset="0"/>
                <a:cs typeface="ＭＳ Ｐゴシック" charset="0"/>
              </a:rPr>
              <a:t>dr</a:t>
            </a:r>
            <a:r>
              <a:rPr lang="en-US" sz="1600" dirty="0">
                <a:ea typeface="ＭＳ Ｐゴシック" charset="0"/>
                <a:cs typeface="ＭＳ Ｐゴシック" charset="0"/>
              </a:rPr>
              <a:t> ?dc)) (true (hole ?</a:t>
            </a:r>
            <a:r>
              <a:rPr lang="en-US" sz="1600" dirty="0" err="1">
                <a:ea typeface="ＭＳ Ｐゴシック" charset="0"/>
                <a:cs typeface="ＭＳ Ｐゴシック" charset="0"/>
              </a:rPr>
              <a:t>sr</a:t>
            </a:r>
            <a:r>
              <a:rPr lang="en-US" sz="1600" dirty="0">
                <a:ea typeface="ＭＳ Ｐゴシック" charset="0"/>
                <a:cs typeface="ＭＳ Ｐゴシック" charset="0"/>
              </a:rPr>
              <a:t> ?</a:t>
            </a:r>
            <a:r>
              <a:rPr lang="en-US" sz="1600" dirty="0" err="1">
                <a:ea typeface="ＭＳ Ｐゴシック" charset="0"/>
                <a:cs typeface="ＭＳ Ｐゴシック" charset="0"/>
              </a:rPr>
              <a:t>sc</a:t>
            </a:r>
            <a:r>
              <a:rPr lang="en-US" sz="1600" dirty="0">
                <a:ea typeface="ＭＳ Ｐゴシック" charset="0"/>
                <a:cs typeface="ＭＳ Ｐゴシック" charset="0"/>
              </a:rPr>
              <a:t> peg))</a:t>
            </a:r>
            <a:br>
              <a:rPr lang="en-US" sz="1600" dirty="0">
                <a:ea typeface="ＭＳ Ｐゴシック" charset="0"/>
                <a:cs typeface="ＭＳ Ｐゴシック" charset="0"/>
              </a:rPr>
            </a:br>
            <a:r>
              <a:rPr lang="en-US" sz="1600" dirty="0">
                <a:ea typeface="ＭＳ Ｐゴシック" charset="0"/>
                <a:cs typeface="ＭＳ Ｐゴシック" charset="0"/>
              </a:rPr>
              <a:t>       (true (hole ?</a:t>
            </a:r>
            <a:r>
              <a:rPr lang="en-US" sz="1600" dirty="0" err="1">
                <a:ea typeface="ＭＳ Ｐゴシック" charset="0"/>
                <a:cs typeface="ＭＳ Ｐゴシック" charset="0"/>
              </a:rPr>
              <a:t>dr</a:t>
            </a:r>
            <a:r>
              <a:rPr lang="en-US" sz="1600" dirty="0">
                <a:ea typeface="ＭＳ Ｐゴシック" charset="0"/>
                <a:cs typeface="ＭＳ Ｐゴシック" charset="0"/>
              </a:rPr>
              <a:t> ?dc empty)) (middle ?</a:t>
            </a:r>
            <a:r>
              <a:rPr lang="en-US" sz="1600" dirty="0" err="1">
                <a:ea typeface="ＭＳ Ｐゴシック" charset="0"/>
                <a:cs typeface="ＭＳ Ｐゴシック" charset="0"/>
              </a:rPr>
              <a:t>sr</a:t>
            </a:r>
            <a:r>
              <a:rPr lang="en-US" sz="1600" dirty="0">
                <a:ea typeface="ＭＳ Ｐゴシック" charset="0"/>
                <a:cs typeface="ＭＳ Ｐゴシック" charset="0"/>
              </a:rPr>
              <a:t> ?</a:t>
            </a:r>
            <a:r>
              <a:rPr lang="en-US" sz="1600" dirty="0" err="1">
                <a:ea typeface="ＭＳ Ｐゴシック" charset="0"/>
                <a:cs typeface="ＭＳ Ｐゴシック" charset="0"/>
              </a:rPr>
              <a:t>sc</a:t>
            </a:r>
            <a:r>
              <a:rPr lang="en-US" sz="1600" dirty="0">
                <a:ea typeface="ＭＳ Ｐゴシック" charset="0"/>
                <a:cs typeface="ＭＳ Ｐゴシック" charset="0"/>
              </a:rPr>
              <a:t> ?or ?</a:t>
            </a:r>
            <a:r>
              <a:rPr lang="en-US" sz="1600" dirty="0" err="1">
                <a:ea typeface="ＭＳ Ｐゴシック" charset="0"/>
                <a:cs typeface="ＭＳ Ｐゴシック" charset="0"/>
              </a:rPr>
              <a:t>oc</a:t>
            </a:r>
            <a:r>
              <a:rPr lang="en-US" sz="1600" dirty="0">
                <a:ea typeface="ＭＳ Ｐゴシック" charset="0"/>
                <a:cs typeface="ＭＳ Ｐゴシック" charset="0"/>
              </a:rPr>
              <a:t> ?</a:t>
            </a:r>
            <a:r>
              <a:rPr lang="en-US" sz="1600" dirty="0" err="1">
                <a:ea typeface="ＭＳ Ｐゴシック" charset="0"/>
                <a:cs typeface="ＭＳ Ｐゴシック" charset="0"/>
              </a:rPr>
              <a:t>dr</a:t>
            </a:r>
            <a:r>
              <a:rPr lang="en-US" sz="1600" dirty="0">
                <a:ea typeface="ＭＳ Ｐゴシック" charset="0"/>
                <a:cs typeface="ＭＳ Ｐゴシック" charset="0"/>
              </a:rPr>
              <a:t> ?dc) (true (hole ?or ?</a:t>
            </a:r>
            <a:r>
              <a:rPr lang="en-US" sz="1600" dirty="0" err="1">
                <a:ea typeface="ＭＳ Ｐゴシック" charset="0"/>
                <a:cs typeface="ＭＳ Ｐゴシック" charset="0"/>
              </a:rPr>
              <a:t>oc</a:t>
            </a:r>
            <a:r>
              <a:rPr lang="en-US" sz="1600" dirty="0">
                <a:ea typeface="ＭＳ Ｐゴシック" charset="0"/>
                <a:cs typeface="ＭＳ Ｐゴシック" charset="0"/>
              </a:rPr>
              <a:t> peg))) </a:t>
            </a:r>
          </a:p>
          <a:p>
            <a:pPr marL="0" indent="0">
              <a:lnSpc>
                <a:spcPct val="80000"/>
              </a:lnSpc>
              <a:buFontTx/>
              <a:buNone/>
            </a:pPr>
            <a:r>
              <a:rPr lang="en-US" sz="1600" dirty="0">
                <a:ea typeface="ＭＳ Ｐゴシック" charset="0"/>
                <a:cs typeface="ＭＳ Ｐゴシック" charset="0"/>
              </a:rPr>
              <a:t>…</a:t>
            </a:r>
          </a:p>
          <a:p>
            <a:pPr marL="0" indent="0">
              <a:lnSpc>
                <a:spcPct val="80000"/>
              </a:lnSpc>
              <a:buFontTx/>
              <a:buNone/>
            </a:pPr>
            <a:r>
              <a:rPr lang="en-US" sz="1600" dirty="0">
                <a:ea typeface="ＭＳ Ｐゴシック" charset="0"/>
                <a:cs typeface="ＭＳ Ｐゴシック" charset="0"/>
              </a:rPr>
              <a:t>(&lt;= (goal jumper 100) (true (hole a c3 empty)) (true (hole a c4 empty)) </a:t>
            </a:r>
          </a:p>
          <a:p>
            <a:pPr marL="0" indent="0">
              <a:lnSpc>
                <a:spcPct val="80000"/>
              </a:lnSpc>
              <a:buFontTx/>
              <a:buNone/>
            </a:pPr>
            <a:r>
              <a:rPr lang="en-US" sz="1600" dirty="0">
                <a:ea typeface="ＭＳ Ｐゴシック" charset="0"/>
                <a:cs typeface="ＭＳ Ｐゴシック" charset="0"/>
              </a:rPr>
              <a:t>       (true (hole a c5 empty)) </a:t>
            </a:r>
          </a:p>
          <a:p>
            <a:pPr marL="0" indent="0">
              <a:lnSpc>
                <a:spcPct val="80000"/>
              </a:lnSpc>
              <a:buFontTx/>
              <a:buNone/>
            </a:pPr>
            <a:r>
              <a:rPr lang="en-US" sz="1600" dirty="0">
                <a:ea typeface="ＭＳ Ｐゴシック" charset="0"/>
                <a:cs typeface="ＭＳ Ｐゴシック" charset="0"/>
              </a:rPr>
              <a:t>…</a:t>
            </a:r>
          </a:p>
          <a:p>
            <a:pPr marL="0" indent="0">
              <a:lnSpc>
                <a:spcPct val="80000"/>
              </a:lnSpc>
              <a:buFontTx/>
              <a:buNone/>
            </a:pPr>
            <a:r>
              <a:rPr lang="en-US" sz="1800" dirty="0">
                <a:ea typeface="ＭＳ Ｐゴシック" charset="0"/>
                <a:cs typeface="ＭＳ Ｐゴシック" charset="0"/>
              </a:rPr>
              <a:t>(</a:t>
            </a:r>
            <a:r>
              <a:rPr lang="en-US" sz="1800" dirty="0" err="1">
                <a:ea typeface="ＭＳ Ｐゴシック" charset="0"/>
                <a:cs typeface="ＭＳ Ｐゴシック" charset="0"/>
              </a:rPr>
              <a:t>succ</a:t>
            </a:r>
            <a:r>
              <a:rPr lang="en-US" sz="1800" dirty="0">
                <a:ea typeface="ＭＳ Ｐゴシック" charset="0"/>
                <a:cs typeface="ＭＳ Ｐゴシック" charset="0"/>
              </a:rPr>
              <a:t> s1 s2)</a:t>
            </a:r>
          </a:p>
          <a:p>
            <a:pPr marL="0" indent="0">
              <a:lnSpc>
                <a:spcPct val="80000"/>
              </a:lnSpc>
              <a:buFontTx/>
              <a:buNone/>
            </a:pPr>
            <a:r>
              <a:rPr lang="en-US" sz="1800" dirty="0">
                <a:ea typeface="ＭＳ Ｐゴシック" charset="0"/>
                <a:cs typeface="ＭＳ Ｐゴシック" charset="0"/>
              </a:rPr>
              <a:t>(</a:t>
            </a:r>
            <a:r>
              <a:rPr lang="en-US" sz="1800" dirty="0" err="1">
                <a:ea typeface="ＭＳ Ｐゴシック" charset="0"/>
                <a:cs typeface="ＭＳ Ｐゴシック" charset="0"/>
              </a:rPr>
              <a:t>succ</a:t>
            </a:r>
            <a:r>
              <a:rPr lang="en-US" sz="1800" dirty="0">
                <a:ea typeface="ＭＳ Ｐゴシック" charset="0"/>
                <a:cs typeface="ＭＳ Ｐゴシック" charset="0"/>
              </a:rPr>
              <a:t> s2 s3) </a:t>
            </a:r>
          </a:p>
          <a:p>
            <a:pPr marL="0" indent="0">
              <a:lnSpc>
                <a:spcPct val="80000"/>
              </a:lnSpc>
              <a:buFontTx/>
              <a:buNone/>
            </a:pPr>
            <a:r>
              <a:rPr lang="en-US" sz="1800" dirty="0">
                <a:ea typeface="ＭＳ Ｐゴシック" charset="0"/>
                <a:cs typeface="ＭＳ Ｐゴシック" charset="0"/>
              </a:rPr>
              <a:t>…</a:t>
            </a:r>
          </a:p>
        </p:txBody>
      </p:sp>
      <p:pic>
        <p:nvPicPr>
          <p:cNvPr id="3" name="Picture 2"/>
          <p:cNvPicPr>
            <a:picLocks noChangeAspect="1"/>
          </p:cNvPicPr>
          <p:nvPr/>
        </p:nvPicPr>
        <p:blipFill>
          <a:blip r:embed="rId4"/>
          <a:stretch>
            <a:fillRect/>
          </a:stretch>
        </p:blipFill>
        <p:spPr>
          <a:xfrm>
            <a:off x="0" y="5181600"/>
            <a:ext cx="9144000" cy="224485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Title 1"/>
          <p:cNvSpPr>
            <a:spLocks noGrp="1"/>
          </p:cNvSpPr>
          <p:nvPr>
            <p:ph type="title"/>
          </p:nvPr>
        </p:nvSpPr>
        <p:spPr>
          <a:xfrm>
            <a:off x="685800" y="152400"/>
            <a:ext cx="7772400" cy="1143000"/>
          </a:xfrm>
        </p:spPr>
        <p:txBody>
          <a:bodyPr/>
          <a:lstStyle/>
          <a:p>
            <a:r>
              <a:rPr lang="en-US" dirty="0">
                <a:ea typeface="ＭＳ Ｐゴシック" charset="0"/>
                <a:cs typeface="ＭＳ Ｐゴシック" charset="0"/>
              </a:rPr>
              <a:t>Tic-Tac-Toe in GDL</a:t>
            </a:r>
          </a:p>
        </p:txBody>
      </p:sp>
      <p:sp>
        <p:nvSpPr>
          <p:cNvPr id="173058" name="Content Placeholder 2"/>
          <p:cNvSpPr>
            <a:spLocks noGrp="1"/>
          </p:cNvSpPr>
          <p:nvPr>
            <p:ph sz="half" idx="1"/>
          </p:nvPr>
        </p:nvSpPr>
        <p:spPr>
          <a:xfrm>
            <a:off x="728663" y="1211263"/>
            <a:ext cx="3810000" cy="4808537"/>
          </a:xfrm>
        </p:spPr>
        <p:txBody>
          <a:bodyPr/>
          <a:lstStyle/>
          <a:p>
            <a:pPr marL="0" indent="0">
              <a:buFontTx/>
              <a:buNone/>
            </a:pPr>
            <a:r>
              <a:rPr lang="en-US" sz="1600" dirty="0">
                <a:ea typeface="ＭＳ Ｐゴシック" charset="0"/>
                <a:cs typeface="ＭＳ Ｐゴシック" charset="0"/>
              </a:rPr>
              <a:t>(role </a:t>
            </a:r>
            <a:r>
              <a:rPr lang="en-US" sz="1600" dirty="0" err="1">
                <a:ea typeface="ＭＳ Ｐゴシック" charset="0"/>
                <a:cs typeface="ＭＳ Ｐゴシック" charset="0"/>
              </a:rPr>
              <a:t>xplayer</a:t>
            </a: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(role </a:t>
            </a:r>
            <a:r>
              <a:rPr lang="en-US" sz="1600" dirty="0" err="1">
                <a:ea typeface="ＭＳ Ｐゴシック" charset="0"/>
                <a:cs typeface="ＭＳ Ｐゴシック" charset="0"/>
              </a:rPr>
              <a:t>oplayer</a:t>
            </a: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 Initial State</a:t>
            </a:r>
          </a:p>
          <a:p>
            <a:pPr marL="0" indent="0">
              <a:buFontTx/>
              <a:buNone/>
            </a:pPr>
            <a:r>
              <a:rPr lang="en-US" sz="1600" dirty="0">
                <a:ea typeface="ＭＳ Ｐゴシック" charset="0"/>
                <a:cs typeface="ＭＳ Ｐゴシック" charset="0"/>
              </a:rPr>
              <a:t>(</a:t>
            </a:r>
            <a:r>
              <a:rPr lang="en-US" sz="1600" dirty="0" err="1">
                <a:ea typeface="ＭＳ Ｐゴシック" charset="0"/>
                <a:cs typeface="ＭＳ Ｐゴシック" charset="0"/>
              </a:rPr>
              <a:t>init</a:t>
            </a:r>
            <a:r>
              <a:rPr lang="en-US" sz="1600" dirty="0">
                <a:ea typeface="ＭＳ Ｐゴシック" charset="0"/>
                <a:cs typeface="ＭＳ Ｐゴシック" charset="0"/>
              </a:rPr>
              <a:t> (cell 1 1 b))</a:t>
            </a:r>
          </a:p>
          <a:p>
            <a:pPr marL="0" indent="0">
              <a:buFontTx/>
              <a:buNone/>
            </a:pPr>
            <a:r>
              <a:rPr lang="en-US" sz="1600" dirty="0">
                <a:ea typeface="ＭＳ Ｐゴシック" charset="0"/>
                <a:cs typeface="ＭＳ Ｐゴシック" charset="0"/>
              </a:rPr>
              <a:t>(</a:t>
            </a:r>
            <a:r>
              <a:rPr lang="en-US" sz="1600" dirty="0" err="1">
                <a:ea typeface="ＭＳ Ｐゴシック" charset="0"/>
                <a:cs typeface="ＭＳ Ｐゴシック" charset="0"/>
              </a:rPr>
              <a:t>init</a:t>
            </a:r>
            <a:r>
              <a:rPr lang="en-US" sz="1600" dirty="0">
                <a:ea typeface="ＭＳ Ｐゴシック" charset="0"/>
                <a:cs typeface="ＭＳ Ｐゴシック" charset="0"/>
              </a:rPr>
              <a:t> (cell 1 2 b))</a:t>
            </a:r>
          </a:p>
          <a:p>
            <a:pPr marL="0" indent="0">
              <a:buFontTx/>
              <a:buNone/>
            </a:pP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a:t>
            </a:r>
            <a:r>
              <a:rPr lang="en-US" sz="1600" dirty="0" err="1">
                <a:ea typeface="ＭＳ Ｐゴシック" charset="0"/>
                <a:cs typeface="ＭＳ Ｐゴシック" charset="0"/>
              </a:rPr>
              <a:t>init</a:t>
            </a:r>
            <a:r>
              <a:rPr lang="en-US" sz="1600" dirty="0">
                <a:ea typeface="ＭＳ Ｐゴシック" charset="0"/>
                <a:cs typeface="ＭＳ Ｐゴシック" charset="0"/>
              </a:rPr>
              <a:t> (control </a:t>
            </a:r>
            <a:r>
              <a:rPr lang="en-US" sz="1600" dirty="0" err="1">
                <a:ea typeface="ＭＳ Ｐゴシック" charset="0"/>
                <a:cs typeface="ＭＳ Ｐゴシック" charset="0"/>
              </a:rPr>
              <a:t>xplayer</a:t>
            </a: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 Dynamic Components</a:t>
            </a:r>
          </a:p>
          <a:p>
            <a:pPr marL="0" indent="0">
              <a:buFontTx/>
              <a:buNone/>
            </a:pPr>
            <a:r>
              <a:rPr lang="en-US" sz="1600" dirty="0">
                <a:ea typeface="ＭＳ Ｐゴシック" charset="0"/>
                <a:cs typeface="ＭＳ Ｐゴシック" charset="0"/>
              </a:rPr>
              <a:t>(&lt;= (next (cell ?m ?n x))</a:t>
            </a:r>
          </a:p>
          <a:p>
            <a:pPr marL="0" indent="0">
              <a:buFontTx/>
              <a:buNone/>
            </a:pPr>
            <a:r>
              <a:rPr lang="en-US" sz="1600" dirty="0">
                <a:ea typeface="ＭＳ Ｐゴシック" charset="0"/>
                <a:cs typeface="ＭＳ Ｐゴシック" charset="0"/>
              </a:rPr>
              <a:t>  (does </a:t>
            </a:r>
            <a:r>
              <a:rPr lang="en-US" sz="1600" dirty="0" err="1">
                <a:ea typeface="ＭＳ Ｐゴシック" charset="0"/>
                <a:cs typeface="ＭＳ Ｐゴシック" charset="0"/>
              </a:rPr>
              <a:t>xplayer</a:t>
            </a:r>
            <a:r>
              <a:rPr lang="en-US" sz="1600" dirty="0">
                <a:ea typeface="ＭＳ Ｐゴシック" charset="0"/>
                <a:cs typeface="ＭＳ Ｐゴシック" charset="0"/>
              </a:rPr>
              <a:t> (mark ?m ?n))</a:t>
            </a:r>
          </a:p>
          <a:p>
            <a:pPr marL="0" indent="0">
              <a:buFontTx/>
              <a:buNone/>
            </a:pPr>
            <a:r>
              <a:rPr lang="en-US" sz="1600" dirty="0">
                <a:ea typeface="ＭＳ Ｐゴシック" charset="0"/>
                <a:cs typeface="ＭＳ Ｐゴシック" charset="0"/>
              </a:rPr>
              <a:t>  (true (cell ?m ?n b)))</a:t>
            </a:r>
          </a:p>
          <a:p>
            <a:pPr marL="0" indent="0">
              <a:buFontTx/>
              <a:buNone/>
            </a:pPr>
            <a:endParaRPr lang="en-US" sz="1600" dirty="0">
              <a:ea typeface="ＭＳ Ｐゴシック" charset="0"/>
              <a:cs typeface="ＭＳ Ｐゴシック" charset="0"/>
            </a:endParaRPr>
          </a:p>
          <a:p>
            <a:pPr marL="0" indent="0">
              <a:buFontTx/>
              <a:buNone/>
            </a:pPr>
            <a:r>
              <a:rPr lang="en-US" sz="1600" dirty="0">
                <a:ea typeface="ＭＳ Ｐゴシック" charset="0"/>
                <a:cs typeface="ＭＳ Ｐゴシック" charset="0"/>
              </a:rPr>
              <a:t>(&lt;= (next (cell ?m ?n o))</a:t>
            </a:r>
          </a:p>
          <a:p>
            <a:pPr marL="0" indent="0">
              <a:buFontTx/>
              <a:buNone/>
            </a:pPr>
            <a:r>
              <a:rPr lang="en-US" sz="1600" dirty="0">
                <a:ea typeface="ＭＳ Ｐゴシック" charset="0"/>
                <a:cs typeface="ＭＳ Ｐゴシック" charset="0"/>
              </a:rPr>
              <a:t>  (does </a:t>
            </a:r>
            <a:r>
              <a:rPr lang="en-US" sz="1600" dirty="0" err="1">
                <a:ea typeface="ＭＳ Ｐゴシック" charset="0"/>
                <a:cs typeface="ＭＳ Ｐゴシック" charset="0"/>
              </a:rPr>
              <a:t>oplayer</a:t>
            </a:r>
            <a:r>
              <a:rPr lang="en-US" sz="1600" dirty="0">
                <a:ea typeface="ＭＳ Ｐゴシック" charset="0"/>
                <a:cs typeface="ＭＳ Ｐゴシック" charset="0"/>
              </a:rPr>
              <a:t> (mark ?m ?n))</a:t>
            </a:r>
          </a:p>
          <a:p>
            <a:pPr marL="0" indent="0">
              <a:buFontTx/>
              <a:buNone/>
            </a:pPr>
            <a:r>
              <a:rPr lang="en-US" sz="1600" dirty="0">
                <a:ea typeface="ＭＳ Ｐゴシック" charset="0"/>
                <a:cs typeface="ＭＳ Ｐゴシック" charset="0"/>
              </a:rPr>
              <a:t>  (true (cell ?m ?n b)))</a:t>
            </a:r>
          </a:p>
        </p:txBody>
      </p:sp>
      <p:sp>
        <p:nvSpPr>
          <p:cNvPr id="173059" name="Content Placeholder 3"/>
          <p:cNvSpPr>
            <a:spLocks noGrp="1"/>
          </p:cNvSpPr>
          <p:nvPr>
            <p:ph sz="half" idx="2"/>
          </p:nvPr>
        </p:nvSpPr>
        <p:spPr>
          <a:xfrm>
            <a:off x="4691063" y="1211263"/>
            <a:ext cx="3810000" cy="4808537"/>
          </a:xfrm>
        </p:spPr>
        <p:txBody>
          <a:bodyPr/>
          <a:lstStyle/>
          <a:p>
            <a:pPr marL="0" indent="0">
              <a:buFontTx/>
              <a:buNone/>
            </a:pP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(&lt;= (next (control </a:t>
            </a:r>
            <a:r>
              <a:rPr lang="en-US" sz="1600" dirty="0" err="1">
                <a:ea typeface="ＭＳ Ｐゴシック" charset="0"/>
                <a:cs typeface="ＭＳ Ｐゴシック" charset="0"/>
              </a:rPr>
              <a:t>xplayer</a:t>
            </a: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  (true (control </a:t>
            </a:r>
            <a:r>
              <a:rPr lang="en-US" sz="1600" dirty="0" err="1">
                <a:ea typeface="ＭＳ Ｐゴシック" charset="0"/>
                <a:cs typeface="ＭＳ Ｐゴシック" charset="0"/>
              </a:rPr>
              <a:t>oplayer</a:t>
            </a: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(&lt;= (legal ?w (mark ?x ?y))</a:t>
            </a:r>
          </a:p>
          <a:p>
            <a:pPr marL="0" indent="0">
              <a:buFontTx/>
              <a:buNone/>
            </a:pPr>
            <a:r>
              <a:rPr lang="en-US" sz="1600" dirty="0">
                <a:ea typeface="ＭＳ Ｐゴシック" charset="0"/>
                <a:cs typeface="ＭＳ Ｐゴシック" charset="0"/>
              </a:rPr>
              <a:t>  (true (cell ?x ?y b))</a:t>
            </a:r>
          </a:p>
          <a:p>
            <a:pPr marL="0" indent="0">
              <a:buFontTx/>
              <a:buNone/>
            </a:pPr>
            <a:r>
              <a:rPr lang="en-US" sz="1600" dirty="0">
                <a:ea typeface="ＭＳ Ｐゴシック" charset="0"/>
                <a:cs typeface="ＭＳ Ｐゴシック" charset="0"/>
              </a:rPr>
              <a:t>  (true (control ?w)))</a:t>
            </a:r>
          </a:p>
          <a:p>
            <a:pPr marL="0" indent="0">
              <a:buFontTx/>
              <a:buNone/>
            </a:pPr>
            <a:r>
              <a:rPr lang="en-US" sz="1600" dirty="0">
                <a:ea typeface="ＭＳ Ｐゴシック" charset="0"/>
                <a:cs typeface="ＭＳ Ｐゴシック" charset="0"/>
              </a:rPr>
              <a:t>(&lt;= (legal </a:t>
            </a:r>
            <a:r>
              <a:rPr lang="en-US" sz="1600" dirty="0" err="1">
                <a:ea typeface="ＭＳ Ｐゴシック" charset="0"/>
                <a:cs typeface="ＭＳ Ｐゴシック" charset="0"/>
              </a:rPr>
              <a:t>xplayer</a:t>
            </a:r>
            <a:r>
              <a:rPr lang="en-US" sz="1600" dirty="0">
                <a:ea typeface="ＭＳ Ｐゴシック" charset="0"/>
                <a:cs typeface="ＭＳ Ｐゴシック" charset="0"/>
              </a:rPr>
              <a:t> </a:t>
            </a:r>
            <a:r>
              <a:rPr lang="en-US" sz="1600" dirty="0" err="1">
                <a:ea typeface="ＭＳ Ｐゴシック" charset="0"/>
                <a:cs typeface="ＭＳ Ｐゴシック" charset="0"/>
              </a:rPr>
              <a:t>noop</a:t>
            </a: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  (true (control </a:t>
            </a:r>
            <a:r>
              <a:rPr lang="en-US" sz="1600" dirty="0" err="1">
                <a:ea typeface="ＭＳ Ｐゴシック" charset="0"/>
                <a:cs typeface="ＭＳ Ｐゴシック" charset="0"/>
              </a:rPr>
              <a:t>oplayer</a:t>
            </a: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(&lt;= (legal </a:t>
            </a:r>
            <a:r>
              <a:rPr lang="en-US" sz="1600" dirty="0" err="1">
                <a:ea typeface="ＭＳ Ｐゴシック" charset="0"/>
                <a:cs typeface="ＭＳ Ｐゴシック" charset="0"/>
              </a:rPr>
              <a:t>oplayer</a:t>
            </a:r>
            <a:r>
              <a:rPr lang="en-US" sz="1600" dirty="0">
                <a:ea typeface="ＭＳ Ｐゴシック" charset="0"/>
                <a:cs typeface="ＭＳ Ｐゴシック" charset="0"/>
              </a:rPr>
              <a:t> </a:t>
            </a:r>
            <a:r>
              <a:rPr lang="en-US" sz="1600" dirty="0" err="1">
                <a:ea typeface="ＭＳ Ｐゴシック" charset="0"/>
                <a:cs typeface="ＭＳ Ｐゴシック" charset="0"/>
              </a:rPr>
              <a:t>noop</a:t>
            </a: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  (true (control </a:t>
            </a:r>
            <a:r>
              <a:rPr lang="en-US" sz="1600" dirty="0" err="1">
                <a:ea typeface="ＭＳ Ｐゴシック" charset="0"/>
                <a:cs typeface="ＭＳ Ｐゴシック" charset="0"/>
              </a:rPr>
              <a:t>xplayer</a:t>
            </a: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(&lt;= (goal </a:t>
            </a:r>
            <a:r>
              <a:rPr lang="en-US" sz="1600" dirty="0" err="1">
                <a:ea typeface="ＭＳ Ｐゴシック" charset="0"/>
                <a:cs typeface="ＭＳ Ｐゴシック" charset="0"/>
              </a:rPr>
              <a:t>xplayer</a:t>
            </a:r>
            <a:r>
              <a:rPr lang="en-US" sz="1600" dirty="0">
                <a:ea typeface="ＭＳ Ｐゴシック" charset="0"/>
                <a:cs typeface="ＭＳ Ｐゴシック" charset="0"/>
              </a:rPr>
              <a:t> 100) (line x))</a:t>
            </a:r>
          </a:p>
          <a:p>
            <a:pPr marL="0" indent="0">
              <a:buFontTx/>
              <a:buNone/>
            </a:pPr>
            <a:r>
              <a:rPr lang="en-US" sz="1600" dirty="0">
                <a:ea typeface="ＭＳ Ｐゴシック" charset="0"/>
                <a:cs typeface="ＭＳ Ｐゴシック" charset="0"/>
              </a:rPr>
              <a:t>...</a:t>
            </a:r>
          </a:p>
          <a:p>
            <a:pPr marL="0" indent="0">
              <a:buFontTx/>
              <a:buNone/>
            </a:pPr>
            <a:r>
              <a:rPr lang="en-US" sz="1600" dirty="0">
                <a:ea typeface="ＭＳ Ｐゴシック" charset="0"/>
                <a:cs typeface="ＭＳ Ｐゴシック" charset="0"/>
              </a:rPr>
              <a:t>(&lt;= (goal </a:t>
            </a:r>
            <a:r>
              <a:rPr lang="en-US" sz="1600" dirty="0" err="1">
                <a:ea typeface="ＭＳ Ｐゴシック" charset="0"/>
                <a:cs typeface="ＭＳ Ｐゴシック" charset="0"/>
              </a:rPr>
              <a:t>oplayer</a:t>
            </a:r>
            <a:r>
              <a:rPr lang="en-US" sz="1600" dirty="0">
                <a:ea typeface="ＭＳ Ｐゴシック" charset="0"/>
                <a:cs typeface="ＭＳ Ｐゴシック" charset="0"/>
              </a:rPr>
              <a:t> 0) (line x))</a:t>
            </a:r>
          </a:p>
          <a:p>
            <a:pPr marL="0" indent="0">
              <a:buFontTx/>
              <a:buNone/>
            </a:pPr>
            <a:r>
              <a:rPr lang="en-US" sz="1600" dirty="0">
                <a:ea typeface="ＭＳ Ｐゴシック" charset="0"/>
                <a:cs typeface="ＭＳ Ｐゴシック" charset="0"/>
              </a:rPr>
              <a:t>...</a:t>
            </a:r>
          </a:p>
          <a:p>
            <a:pPr marL="0" indent="0">
              <a:buFontTx/>
              <a:buNone/>
            </a:pPr>
            <a:endParaRPr lang="en-US" sz="1600" dirty="0">
              <a:ea typeface="ＭＳ Ｐゴシック" charset="0"/>
              <a:cs typeface="ＭＳ Ｐゴシック" charset="0"/>
            </a:endParaRPr>
          </a:p>
        </p:txBody>
      </p:sp>
      <p:sp>
        <p:nvSpPr>
          <p:cNvPr id="173060" name="Content Placeholder 2"/>
          <p:cNvSpPr txBox="1">
            <a:spLocks/>
          </p:cNvSpPr>
          <p:nvPr/>
        </p:nvSpPr>
        <p:spPr bwMode="auto">
          <a:xfrm>
            <a:off x="800100" y="6248400"/>
            <a:ext cx="7696200" cy="60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spcBef>
                <a:spcPct val="20000"/>
              </a:spcBef>
            </a:pPr>
            <a:r>
              <a:rPr lang="en-US" sz="2800" dirty="0">
                <a:latin typeface="Calibri Regular" panose="020F0502020204030204" pitchFamily="34" charset="0"/>
              </a:rPr>
              <a:t>See </a:t>
            </a:r>
            <a:r>
              <a:rPr lang="en-US" sz="2800" dirty="0" err="1">
                <a:latin typeface="Calibri Regular" panose="020F0502020204030204" pitchFamily="34" charset="0"/>
              </a:rPr>
              <a:t>ggp</a:t>
            </a:r>
            <a:r>
              <a:rPr lang="en-US" sz="2800" dirty="0">
                <a:latin typeface="Calibri Regular" panose="020F0502020204030204" pitchFamily="34" charset="0"/>
              </a:rPr>
              <a:t>-base repository: </a:t>
            </a:r>
            <a:r>
              <a:rPr lang="en-US" sz="2800" dirty="0">
                <a:latin typeface="Calibri Regular" panose="020F0502020204030204" pitchFamily="34" charset="0"/>
                <a:hlinkClick r:id="rId2"/>
              </a:rPr>
              <a:t>http://bit.ly/RB49q5</a:t>
            </a:r>
            <a:endParaRPr lang="en-US" sz="1200" dirty="0">
              <a:latin typeface="Calibri Regular"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dirty="0">
                <a:ea typeface="ＭＳ Ｐゴシック" charset="0"/>
                <a:cs typeface="ＭＳ Ｐゴシック" charset="0"/>
              </a:rPr>
              <a:t>Overview</a:t>
            </a:r>
          </a:p>
        </p:txBody>
      </p:sp>
      <p:sp>
        <p:nvSpPr>
          <p:cNvPr id="17410" name="Rectangle 3"/>
          <p:cNvSpPr>
            <a:spLocks noGrp="1" noChangeArrowheads="1"/>
          </p:cNvSpPr>
          <p:nvPr>
            <p:ph type="body" idx="1"/>
          </p:nvPr>
        </p:nvSpPr>
        <p:spPr/>
        <p:txBody>
          <a:bodyPr/>
          <a:lstStyle/>
          <a:p>
            <a:r>
              <a:rPr lang="en-US" sz="3200" dirty="0">
                <a:ea typeface="ＭＳ Ｐゴシック" charset="0"/>
                <a:cs typeface="ＭＳ Ｐゴシック" charset="0"/>
              </a:rPr>
              <a:t>Stochastic games</a:t>
            </a:r>
          </a:p>
          <a:p>
            <a:r>
              <a:rPr lang="en-US" sz="3200" dirty="0">
                <a:ea typeface="ＭＳ Ｐゴシック" charset="0"/>
                <a:cs typeface="ＭＳ Ｐゴシック" charset="0"/>
              </a:rPr>
              <a:t>Other issues</a:t>
            </a:r>
          </a:p>
          <a:p>
            <a:r>
              <a:rPr lang="en-US" sz="3200" dirty="0">
                <a:ea typeface="ＭＳ Ｐゴシック" charset="0"/>
                <a:cs typeface="ＭＳ Ｐゴシック" charset="0"/>
              </a:rPr>
              <a:t>General game playing</a:t>
            </a:r>
          </a:p>
          <a:p>
            <a:endParaRPr lang="en-US" sz="3200" dirty="0">
              <a:ea typeface="ＭＳ Ｐゴシック" charset="0"/>
              <a:cs typeface="ＭＳ Ｐゴシック" charset="0"/>
            </a:endParaRPr>
          </a:p>
          <a:p>
            <a:endParaRPr lang="en-US" sz="2800" dirty="0">
              <a:ea typeface="ＭＳ Ｐゴシック"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Title 1"/>
          <p:cNvSpPr>
            <a:spLocks noGrp="1"/>
          </p:cNvSpPr>
          <p:nvPr>
            <p:ph type="title"/>
          </p:nvPr>
        </p:nvSpPr>
        <p:spPr>
          <a:xfrm>
            <a:off x="76200" y="228600"/>
            <a:ext cx="8915400" cy="1143000"/>
          </a:xfrm>
        </p:spPr>
        <p:txBody>
          <a:bodyPr/>
          <a:lstStyle/>
          <a:p>
            <a:r>
              <a:rPr lang="en-US" dirty="0">
                <a:ea typeface="ＭＳ Ｐゴシック" charset="0"/>
                <a:cs typeface="ＭＳ Ｐゴシック" charset="0"/>
              </a:rPr>
              <a:t>A example of General Intelligence</a:t>
            </a:r>
          </a:p>
        </p:txBody>
      </p:sp>
      <p:sp>
        <p:nvSpPr>
          <p:cNvPr id="174082" name="Content Placeholder 2"/>
          <p:cNvSpPr>
            <a:spLocks noGrp="1"/>
          </p:cNvSpPr>
          <p:nvPr>
            <p:ph idx="1"/>
          </p:nvPr>
        </p:nvSpPr>
        <p:spPr>
          <a:xfrm>
            <a:off x="685800" y="1295400"/>
            <a:ext cx="7772400" cy="5181600"/>
          </a:xfrm>
        </p:spPr>
        <p:txBody>
          <a:bodyPr/>
          <a:lstStyle/>
          <a:p>
            <a:r>
              <a:rPr lang="en-US" altLang="ja-JP" sz="3200" dirty="0">
                <a:ea typeface="ＭＳ Ｐゴシック" charset="0"/>
                <a:cs typeface="ＭＳ Ｐゴシック" charset="0"/>
                <a:hlinkClick r:id="rId2"/>
              </a:rPr>
              <a:t>Artificial General Intelligence </a:t>
            </a:r>
            <a:r>
              <a:rPr lang="en-US" altLang="ja-JP" sz="3200" dirty="0">
                <a:ea typeface="ＭＳ Ｐゴシック" charset="0"/>
                <a:cs typeface="ＭＳ Ｐゴシック" charset="0"/>
              </a:rPr>
              <a:t>describes research that aims to create machines capable of general intelligent action</a:t>
            </a:r>
          </a:p>
          <a:p>
            <a:r>
              <a:rPr lang="en-US" sz="3200" dirty="0">
                <a:ea typeface="ＭＳ Ｐゴシック" charset="0"/>
                <a:cs typeface="ＭＳ Ｐゴシック" charset="0"/>
              </a:rPr>
              <a:t>Harkens back to early visions of AI, like McCarthy’s </a:t>
            </a:r>
            <a:r>
              <a:rPr lang="en-US" sz="3200" dirty="0">
                <a:ea typeface="ＭＳ Ｐゴシック" charset="0"/>
                <a:cs typeface="ＭＳ Ｐゴシック" charset="0"/>
                <a:hlinkClick r:id="rId3"/>
              </a:rPr>
              <a:t>Advise Taker</a:t>
            </a:r>
            <a:endParaRPr lang="en-US" sz="3200" dirty="0">
              <a:ea typeface="ＭＳ Ｐゴシック" charset="0"/>
              <a:cs typeface="ＭＳ Ｐゴシック" charset="0"/>
            </a:endParaRPr>
          </a:p>
          <a:p>
            <a:pPr lvl="1"/>
            <a:r>
              <a:rPr lang="en-US" sz="2800" dirty="0">
                <a:ea typeface="ＭＳ Ｐゴシック" charset="0"/>
              </a:rPr>
              <a:t>See </a:t>
            </a:r>
            <a:r>
              <a:rPr lang="en-US" sz="2800" dirty="0">
                <a:ea typeface="ＭＳ Ｐゴシック" charset="0"/>
                <a:hlinkClick r:id="rId4"/>
              </a:rPr>
              <a:t>Programs with Common Sense</a:t>
            </a:r>
            <a:r>
              <a:rPr lang="en-US" sz="2800" dirty="0">
                <a:ea typeface="ＭＳ Ｐゴシック" charset="0"/>
              </a:rPr>
              <a:t> (1959)</a:t>
            </a:r>
          </a:p>
          <a:p>
            <a:r>
              <a:rPr lang="en-US" sz="3200" dirty="0">
                <a:ea typeface="ＭＳ Ｐゴシック" charset="0"/>
                <a:cs typeface="ＭＳ Ｐゴシック" charset="0"/>
              </a:rPr>
              <a:t>A response to frustration with narrow specialists, often seen as “hacks”</a:t>
            </a:r>
          </a:p>
          <a:p>
            <a:pPr lvl="1"/>
            <a:r>
              <a:rPr lang="en-US" sz="2800" dirty="0">
                <a:ea typeface="ＭＳ Ｐゴシック" charset="0"/>
              </a:rPr>
              <a:t>See </a:t>
            </a:r>
            <a:r>
              <a:rPr lang="en-US" sz="2800" dirty="0">
                <a:ea typeface="ＭＳ Ｐゴシック" charset="0"/>
                <a:hlinkClick r:id="rId5"/>
              </a:rPr>
              <a:t>On Chomsky and the Two Cultures</a:t>
            </a:r>
            <a:br>
              <a:rPr lang="en-US" sz="2800" dirty="0">
                <a:ea typeface="ＭＳ Ｐゴシック" charset="0"/>
                <a:hlinkClick r:id="rId5"/>
              </a:rPr>
            </a:br>
            <a:r>
              <a:rPr lang="en-US" sz="2800" dirty="0">
                <a:ea typeface="ＭＳ Ｐゴシック" charset="0"/>
                <a:hlinkClick r:id="rId5"/>
              </a:rPr>
              <a:t>of Statistical Learning</a:t>
            </a:r>
            <a:endParaRPr lang="en-US" sz="2800" dirty="0">
              <a:ea typeface="ＭＳ Ｐゴシック" charset="0"/>
            </a:endParaRPr>
          </a:p>
          <a:p>
            <a:endParaRPr lang="en-US" sz="3200" dirty="0">
              <a:ea typeface="ＭＳ Ｐゴシック" charset="0"/>
              <a:cs typeface="ＭＳ Ｐゴシック"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685800" y="381000"/>
            <a:ext cx="7772400" cy="914400"/>
          </a:xfrm>
        </p:spPr>
        <p:txBody>
          <a:bodyPr/>
          <a:lstStyle/>
          <a:p>
            <a:r>
              <a:rPr lang="en-US" dirty="0">
                <a:ea typeface="ＭＳ Ｐゴシック" charset="0"/>
                <a:cs typeface="ＭＳ Ｐゴシック" charset="0"/>
              </a:rPr>
              <a:t>Why study games?</a:t>
            </a:r>
          </a:p>
        </p:txBody>
      </p:sp>
      <p:sp>
        <p:nvSpPr>
          <p:cNvPr id="19458" name="Rectangle 3"/>
          <p:cNvSpPr>
            <a:spLocks noGrp="1" noChangeArrowheads="1"/>
          </p:cNvSpPr>
          <p:nvPr>
            <p:ph type="body" idx="1"/>
          </p:nvPr>
        </p:nvSpPr>
        <p:spPr>
          <a:xfrm>
            <a:off x="685800" y="1371600"/>
            <a:ext cx="8153400" cy="5334000"/>
          </a:xfrm>
        </p:spPr>
        <p:txBody>
          <a:bodyPr/>
          <a:lstStyle/>
          <a:p>
            <a:r>
              <a:rPr lang="en-US" sz="3000" dirty="0">
                <a:ea typeface="ＭＳ Ｐゴシック" charset="0"/>
                <a:cs typeface="ＭＳ Ｐゴシック" charset="0"/>
              </a:rPr>
              <a:t>Interesting, hard problems that require minimal </a:t>
            </a:r>
            <a:r>
              <a:rPr lang="ja-JP" altLang="en-US" sz="3000" dirty="0">
                <a:ea typeface="ＭＳ Ｐゴシック" charset="0"/>
                <a:cs typeface="ＭＳ Ｐゴシック" charset="0"/>
              </a:rPr>
              <a:t>“</a:t>
            </a:r>
            <a:r>
              <a:rPr lang="en-US" altLang="ja-JP" sz="3000" dirty="0">
                <a:ea typeface="ＭＳ Ｐゴシック" charset="0"/>
                <a:cs typeface="ＭＳ Ｐゴシック" charset="0"/>
              </a:rPr>
              <a:t>initial structure</a:t>
            </a:r>
            <a:r>
              <a:rPr lang="ja-JP" altLang="en-US" sz="3000" dirty="0">
                <a:ea typeface="ＭＳ Ｐゴシック" charset="0"/>
                <a:cs typeface="ＭＳ Ｐゴシック" charset="0"/>
              </a:rPr>
              <a:t>”</a:t>
            </a:r>
            <a:endParaRPr lang="en-US" altLang="ja-JP" sz="3000" dirty="0">
              <a:ea typeface="ＭＳ Ｐゴシック" charset="0"/>
              <a:cs typeface="ＭＳ Ｐゴシック" charset="0"/>
            </a:endParaRPr>
          </a:p>
          <a:p>
            <a:r>
              <a:rPr lang="en-US" sz="3000" dirty="0">
                <a:ea typeface="ＭＳ Ｐゴシック" charset="0"/>
                <a:cs typeface="ＭＳ Ｐゴシック" charset="0"/>
              </a:rPr>
              <a:t>Clear criteria for success</a:t>
            </a:r>
          </a:p>
          <a:p>
            <a:r>
              <a:rPr lang="en-US" sz="3000" dirty="0">
                <a:ea typeface="ＭＳ Ｐゴシック" charset="0"/>
                <a:cs typeface="ＭＳ Ｐゴシック" charset="0"/>
              </a:rPr>
              <a:t>A way to study problems involving {hostile, adversarial, competing} agents and the uncertainty of interacting with the natural world</a:t>
            </a:r>
          </a:p>
          <a:p>
            <a:r>
              <a:rPr lang="en-US" sz="3000" dirty="0">
                <a:ea typeface="ＭＳ Ｐゴシック" charset="0"/>
                <a:cs typeface="ＭＳ Ｐゴシック" charset="0"/>
              </a:rPr>
              <a:t>People have used them to asses their intelligence</a:t>
            </a:r>
          </a:p>
          <a:p>
            <a:r>
              <a:rPr lang="en-US" sz="3000" dirty="0">
                <a:ea typeface="ＭＳ Ｐゴシック" charset="0"/>
                <a:cs typeface="ＭＳ Ｐゴシック" charset="0"/>
              </a:rPr>
              <a:t>Fun, good, easy to understand, PR potential</a:t>
            </a:r>
          </a:p>
          <a:p>
            <a:r>
              <a:rPr lang="en-US" sz="3000" dirty="0">
                <a:ea typeface="ＭＳ Ｐゴシック" charset="0"/>
                <a:cs typeface="ＭＳ Ｐゴシック" charset="0"/>
              </a:rPr>
              <a:t>Games often define very large search spaces</a:t>
            </a:r>
          </a:p>
          <a:p>
            <a:pPr lvl="1"/>
            <a:r>
              <a:rPr lang="en-US" sz="3000" dirty="0">
                <a:ea typeface="ＭＳ Ｐゴシック" charset="0"/>
              </a:rPr>
              <a:t>chess 35</a:t>
            </a:r>
            <a:r>
              <a:rPr lang="en-US" sz="3000" baseline="30000" dirty="0">
                <a:ea typeface="ＭＳ Ｐゴシック" charset="0"/>
              </a:rPr>
              <a:t>100</a:t>
            </a:r>
            <a:r>
              <a:rPr lang="en-US" sz="3000" dirty="0">
                <a:ea typeface="ＭＳ Ｐゴシック" charset="0"/>
              </a:rPr>
              <a:t> nodes in search tree, 10</a:t>
            </a:r>
            <a:r>
              <a:rPr lang="en-US" sz="3000" baseline="30000" dirty="0">
                <a:ea typeface="ＭＳ Ｐゴシック" charset="0"/>
              </a:rPr>
              <a:t>40</a:t>
            </a:r>
            <a:r>
              <a:rPr lang="en-US" sz="3000" dirty="0">
                <a:ea typeface="ＭＳ Ｐゴシック" charset="0"/>
              </a:rPr>
              <a:t> legal states</a:t>
            </a:r>
          </a:p>
        </p:txBody>
      </p:sp>
    </p:spTree>
    <p:extLst>
      <p:ext uri="{BB962C8B-B14F-4D97-AF65-F5344CB8AC3E}">
        <p14:creationId xmlns:p14="http://schemas.microsoft.com/office/powerpoint/2010/main" val="3713717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Rectangle 2"/>
          <p:cNvSpPr>
            <a:spLocks noGrp="1" noChangeArrowheads="1"/>
          </p:cNvSpPr>
          <p:nvPr>
            <p:ph type="title"/>
          </p:nvPr>
        </p:nvSpPr>
        <p:spPr>
          <a:xfrm>
            <a:off x="685800" y="304800"/>
            <a:ext cx="7772400" cy="1143000"/>
          </a:xfrm>
        </p:spPr>
        <p:txBody>
          <a:bodyPr/>
          <a:lstStyle/>
          <a:p>
            <a:r>
              <a:rPr lang="en-US" sz="3600" dirty="0">
                <a:solidFill>
                  <a:srgbClr val="000000"/>
                </a:solidFill>
                <a:ea typeface="ＭＳ Ｐゴシック" charset="0"/>
                <a:cs typeface="ＭＳ Ｐゴシック" charset="0"/>
              </a:rPr>
              <a:t>Perspective on Games: </a:t>
            </a:r>
            <a:r>
              <a:rPr lang="en-US" sz="3600" dirty="0">
                <a:solidFill>
                  <a:srgbClr val="A01E00"/>
                </a:solidFill>
                <a:ea typeface="ＭＳ Ｐゴシック" charset="0"/>
                <a:cs typeface="ＭＳ Ｐゴシック" charset="0"/>
              </a:rPr>
              <a:t>Con</a:t>
            </a:r>
            <a:r>
              <a:rPr lang="en-US" sz="3600" dirty="0">
                <a:solidFill>
                  <a:schemeClr val="accent2"/>
                </a:solidFill>
                <a:ea typeface="ＭＳ Ｐゴシック" charset="0"/>
                <a:cs typeface="ＭＳ Ｐゴシック" charset="0"/>
              </a:rPr>
              <a:t> </a:t>
            </a:r>
            <a:r>
              <a:rPr lang="en-US" sz="3600" dirty="0">
                <a:solidFill>
                  <a:srgbClr val="000000"/>
                </a:solidFill>
                <a:ea typeface="ＭＳ Ｐゴシック" charset="0"/>
                <a:cs typeface="ＭＳ Ｐゴシック" charset="0"/>
              </a:rPr>
              <a:t>and</a:t>
            </a:r>
            <a:r>
              <a:rPr lang="en-US" sz="3600" dirty="0">
                <a:solidFill>
                  <a:schemeClr val="accent2"/>
                </a:solidFill>
                <a:ea typeface="ＭＳ Ｐゴシック" charset="0"/>
                <a:cs typeface="ＭＳ Ｐゴシック" charset="0"/>
              </a:rPr>
              <a:t> </a:t>
            </a:r>
            <a:r>
              <a:rPr lang="en-US" sz="3600" dirty="0">
                <a:solidFill>
                  <a:srgbClr val="006000"/>
                </a:solidFill>
                <a:ea typeface="ＭＳ Ｐゴシック" charset="0"/>
                <a:cs typeface="ＭＳ Ｐゴシック" charset="0"/>
              </a:rPr>
              <a:t>Pro</a:t>
            </a:r>
          </a:p>
        </p:txBody>
      </p:sp>
      <p:sp>
        <p:nvSpPr>
          <p:cNvPr id="164866" name="Text Box 3"/>
          <p:cNvSpPr txBox="1">
            <a:spLocks noChangeArrowheads="1"/>
          </p:cNvSpPr>
          <p:nvPr/>
        </p:nvSpPr>
        <p:spPr bwMode="auto">
          <a:xfrm>
            <a:off x="152400" y="1857375"/>
            <a:ext cx="4267200" cy="41549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ja-JP" altLang="en-US" sz="2400" dirty="0">
                <a:solidFill>
                  <a:srgbClr val="A01E00"/>
                </a:solidFill>
                <a:latin typeface="Calibri Regular" panose="020F0502020204030204" pitchFamily="34" charset="0"/>
              </a:rPr>
              <a:t>“</a:t>
            </a:r>
            <a:r>
              <a:rPr lang="en-US" altLang="ja-JP" sz="2400" dirty="0">
                <a:solidFill>
                  <a:srgbClr val="A01E00"/>
                </a:solidFill>
                <a:latin typeface="Calibri Regular" panose="020F0502020204030204" pitchFamily="34" charset="0"/>
              </a:rPr>
              <a:t>Chess is the Drosophila of artificial intelligence. However, computer chess has developed much as genetics might have if the geneticists had concentrated their efforts starting in 1910 on breeding racing Drosophila. We would have some science, but mainly we would have very fast fruit flies.</a:t>
            </a:r>
            <a:r>
              <a:rPr lang="ja-JP" altLang="en-US" sz="2400" dirty="0">
                <a:solidFill>
                  <a:srgbClr val="A01E00"/>
                </a:solidFill>
                <a:latin typeface="Calibri Regular" panose="020F0502020204030204" pitchFamily="34" charset="0"/>
              </a:rPr>
              <a:t>”</a:t>
            </a:r>
            <a:r>
              <a:rPr lang="en-US" altLang="ja-JP" sz="2400" dirty="0">
                <a:solidFill>
                  <a:srgbClr val="A01E00"/>
                </a:solidFill>
                <a:latin typeface="Calibri Regular" panose="020F0502020204030204" pitchFamily="34" charset="0"/>
              </a:rPr>
              <a:t>				John McCarthy, Stanford</a:t>
            </a:r>
            <a:endParaRPr lang="en-US" sz="2400" dirty="0">
              <a:solidFill>
                <a:srgbClr val="A01E00"/>
              </a:solidFill>
              <a:latin typeface="Calibri Regular" panose="020F0502020204030204" pitchFamily="34" charset="0"/>
            </a:endParaRPr>
          </a:p>
        </p:txBody>
      </p:sp>
      <p:sp>
        <p:nvSpPr>
          <p:cNvPr id="110596" name="Text Box 4"/>
          <p:cNvSpPr txBox="1">
            <a:spLocks noChangeArrowheads="1"/>
          </p:cNvSpPr>
          <p:nvPr/>
        </p:nvSpPr>
        <p:spPr bwMode="auto">
          <a:xfrm>
            <a:off x="4572000" y="2720975"/>
            <a:ext cx="4343400" cy="2308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r"/>
            <a:r>
              <a:rPr lang="ja-JP" altLang="en-US" sz="2400" dirty="0">
                <a:solidFill>
                  <a:srgbClr val="006000"/>
                </a:solidFill>
                <a:latin typeface="Calibri Regular" panose="020F0502020204030204" pitchFamily="34" charset="0"/>
              </a:rPr>
              <a:t>“</a:t>
            </a:r>
            <a:r>
              <a:rPr lang="en-US" altLang="ja-JP" sz="2400" dirty="0">
                <a:solidFill>
                  <a:srgbClr val="006000"/>
                </a:solidFill>
                <a:latin typeface="Calibri Regular" panose="020F0502020204030204" pitchFamily="34" charset="0"/>
              </a:rPr>
              <a:t>Saying Deep Blue doesn’t really think about chess is like saying an airplane doesn't really fly because it doesn't flap its wings.</a:t>
            </a:r>
            <a:r>
              <a:rPr lang="ja-JP" altLang="en-US" sz="2400" dirty="0">
                <a:solidFill>
                  <a:srgbClr val="006000"/>
                </a:solidFill>
                <a:latin typeface="Calibri Regular" panose="020F0502020204030204" pitchFamily="34" charset="0"/>
              </a:rPr>
              <a:t>”</a:t>
            </a:r>
            <a:endParaRPr lang="en-US" altLang="ja-JP" sz="2400" dirty="0">
              <a:solidFill>
                <a:srgbClr val="006000"/>
              </a:solidFill>
              <a:latin typeface="Calibri Regular" panose="020F0502020204030204" pitchFamily="34" charset="0"/>
            </a:endParaRPr>
          </a:p>
          <a:p>
            <a:r>
              <a:rPr lang="en-US" sz="2400" dirty="0">
                <a:solidFill>
                  <a:srgbClr val="006000"/>
                </a:solidFill>
                <a:latin typeface="Calibri Regular" panose="020F0502020204030204" pitchFamily="34" charset="0"/>
              </a:rPr>
              <a:t>				Drew McDermott, Yale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5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Title 1"/>
          <p:cNvSpPr>
            <a:spLocks noGrp="1"/>
          </p:cNvSpPr>
          <p:nvPr>
            <p:ph type="title"/>
          </p:nvPr>
        </p:nvSpPr>
        <p:spPr>
          <a:xfrm>
            <a:off x="685800" y="609600"/>
            <a:ext cx="6934200" cy="1143000"/>
          </a:xfrm>
        </p:spPr>
        <p:txBody>
          <a:bodyPr/>
          <a:lstStyle/>
          <a:p>
            <a:r>
              <a:rPr lang="en-US" sz="4800" dirty="0">
                <a:ea typeface="ＭＳ Ｐゴシック" charset="0"/>
                <a:cs typeface="ＭＳ Ｐゴシック" charset="0"/>
              </a:rPr>
              <a:t>Stochastic Games</a:t>
            </a:r>
          </a:p>
        </p:txBody>
      </p:sp>
      <p:sp>
        <p:nvSpPr>
          <p:cNvPr id="147458" name="Content Placeholder 2"/>
          <p:cNvSpPr>
            <a:spLocks noGrp="1"/>
          </p:cNvSpPr>
          <p:nvPr>
            <p:ph idx="1"/>
          </p:nvPr>
        </p:nvSpPr>
        <p:spPr/>
        <p:txBody>
          <a:bodyPr/>
          <a:lstStyle/>
          <a:p>
            <a:r>
              <a:rPr lang="en-US" sz="3200" dirty="0">
                <a:ea typeface="ＭＳ Ｐゴシック" charset="0"/>
                <a:cs typeface="ＭＳ Ｐゴシック" charset="0"/>
              </a:rPr>
              <a:t>In real life, unpredictable external events can put us into unforeseen situations</a:t>
            </a:r>
          </a:p>
          <a:p>
            <a:r>
              <a:rPr lang="en-US" sz="3200" dirty="0">
                <a:ea typeface="ＭＳ Ｐゴシック" charset="0"/>
                <a:cs typeface="ＭＳ Ｐゴシック" charset="0"/>
              </a:rPr>
              <a:t>Many games introduce unpredictability through a random element, such as the throwing of dice</a:t>
            </a:r>
          </a:p>
          <a:p>
            <a:r>
              <a:rPr lang="en-US" sz="3200" dirty="0">
                <a:ea typeface="ＭＳ Ｐゴシック" charset="0"/>
                <a:cs typeface="ＭＳ Ｐゴシック" charset="0"/>
              </a:rPr>
              <a:t>These offer simple scenarios for problem solving with adversaries and uncertainty</a:t>
            </a:r>
          </a:p>
          <a:p>
            <a:endParaRPr lang="en-US" sz="3200" dirty="0">
              <a:ea typeface="ＭＳ Ｐゴシック" charset="0"/>
              <a:cs typeface="ＭＳ Ｐゴシック" charset="0"/>
            </a:endParaRPr>
          </a:p>
        </p:txBody>
      </p:sp>
      <p:pic>
        <p:nvPicPr>
          <p:cNvPr id="14745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32600" y="0"/>
            <a:ext cx="2387600" cy="1873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2"/>
          <p:cNvSpPr>
            <a:spLocks noGrp="1" noChangeArrowheads="1"/>
          </p:cNvSpPr>
          <p:nvPr>
            <p:ph type="title"/>
          </p:nvPr>
        </p:nvSpPr>
        <p:spPr>
          <a:xfrm>
            <a:off x="609600" y="152400"/>
            <a:ext cx="7772400" cy="1143000"/>
          </a:xfrm>
        </p:spPr>
        <p:txBody>
          <a:bodyPr/>
          <a:lstStyle/>
          <a:p>
            <a:r>
              <a:rPr lang="en-US" sz="4400" b="1" dirty="0">
                <a:ea typeface="ＭＳ Ｐゴシック" charset="0"/>
                <a:cs typeface="ＭＳ Ｐゴシック" charset="0"/>
              </a:rPr>
              <a:t>Example: Backgammon</a:t>
            </a:r>
          </a:p>
        </p:txBody>
      </p:sp>
      <p:pic>
        <p:nvPicPr>
          <p:cNvPr id="148482" name="Picture 3" descr="fig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1524000"/>
            <a:ext cx="4800600" cy="466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8483" name="Text Box 4"/>
          <p:cNvSpPr txBox="1">
            <a:spLocks noChangeArrowheads="1"/>
          </p:cNvSpPr>
          <p:nvPr/>
        </p:nvSpPr>
        <p:spPr bwMode="auto">
          <a:xfrm>
            <a:off x="228600" y="1409202"/>
            <a:ext cx="4038600" cy="47253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109538" indent="-109538">
              <a:defRPr sz="2000">
                <a:solidFill>
                  <a:schemeClr val="tx1"/>
                </a:solidFill>
                <a:latin typeface="Times New Roman" charset="0"/>
                <a:ea typeface="ＭＳ Ｐゴシック" charset="0"/>
                <a:cs typeface="ＭＳ Ｐゴシック" charset="0"/>
              </a:defRPr>
            </a:lvl1pPr>
            <a:lvl2pPr marL="407988" indent="-173038">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ts val="800"/>
              </a:spcBef>
              <a:buFontTx/>
              <a:buChar char="•"/>
            </a:pPr>
            <a:r>
              <a:rPr lang="en-US" sz="2400" dirty="0">
                <a:latin typeface="Calibri Regular" panose="020F0502020204030204" pitchFamily="34" charset="0"/>
              </a:rPr>
              <a:t>Backgammon is a two-player game with uncertainty</a:t>
            </a:r>
          </a:p>
          <a:p>
            <a:pPr>
              <a:spcBef>
                <a:spcPts val="800"/>
              </a:spcBef>
              <a:buFontTx/>
              <a:buChar char="•"/>
            </a:pPr>
            <a:r>
              <a:rPr lang="en-US" sz="2400" dirty="0">
                <a:latin typeface="Calibri Regular" panose="020F0502020204030204" pitchFamily="34" charset="0"/>
              </a:rPr>
              <a:t>Players roll dice to determine what moves can be made</a:t>
            </a:r>
          </a:p>
          <a:p>
            <a:pPr>
              <a:spcBef>
                <a:spcPts val="800"/>
              </a:spcBef>
              <a:buFontTx/>
              <a:buChar char="•"/>
            </a:pPr>
            <a:r>
              <a:rPr lang="en-US" sz="2400" dirty="0">
                <a:latin typeface="Calibri Regular" panose="020F0502020204030204" pitchFamily="34" charset="0"/>
              </a:rPr>
              <a:t>White has just rolled 5 and 6 and has four legal moves:</a:t>
            </a:r>
          </a:p>
          <a:p>
            <a:pPr lvl="1">
              <a:lnSpc>
                <a:spcPct val="40000"/>
              </a:lnSpc>
              <a:spcBef>
                <a:spcPts val="800"/>
              </a:spcBef>
              <a:buFontTx/>
              <a:buChar char="•"/>
            </a:pPr>
            <a:r>
              <a:rPr lang="en-US" sz="2400" dirty="0">
                <a:latin typeface="Calibri Regular" panose="020F0502020204030204" pitchFamily="34" charset="0"/>
              </a:rPr>
              <a:t>5-10, 5-11</a:t>
            </a:r>
          </a:p>
          <a:p>
            <a:pPr lvl="1">
              <a:lnSpc>
                <a:spcPct val="40000"/>
              </a:lnSpc>
              <a:spcBef>
                <a:spcPts val="800"/>
              </a:spcBef>
              <a:buFontTx/>
              <a:buChar char="•"/>
            </a:pPr>
            <a:r>
              <a:rPr lang="en-US" sz="2400" dirty="0">
                <a:latin typeface="Calibri Regular" panose="020F0502020204030204" pitchFamily="34" charset="0"/>
              </a:rPr>
              <a:t>5-11, 19-24</a:t>
            </a:r>
          </a:p>
          <a:p>
            <a:pPr lvl="1">
              <a:lnSpc>
                <a:spcPct val="40000"/>
              </a:lnSpc>
              <a:spcBef>
                <a:spcPts val="800"/>
              </a:spcBef>
              <a:buFontTx/>
              <a:buChar char="•"/>
            </a:pPr>
            <a:r>
              <a:rPr lang="en-US" sz="2400" dirty="0">
                <a:latin typeface="Calibri Regular" panose="020F0502020204030204" pitchFamily="34" charset="0"/>
              </a:rPr>
              <a:t>5-10, 10-16</a:t>
            </a:r>
          </a:p>
          <a:p>
            <a:pPr lvl="1">
              <a:lnSpc>
                <a:spcPct val="40000"/>
              </a:lnSpc>
              <a:spcBef>
                <a:spcPts val="800"/>
              </a:spcBef>
              <a:buFontTx/>
              <a:buChar char="•"/>
            </a:pPr>
            <a:r>
              <a:rPr lang="en-US" sz="2400" dirty="0">
                <a:latin typeface="Calibri Regular" panose="020F0502020204030204" pitchFamily="34" charset="0"/>
              </a:rPr>
              <a:t>5-11, 11-16</a:t>
            </a:r>
          </a:p>
          <a:p>
            <a:pPr>
              <a:spcBef>
                <a:spcPts val="800"/>
              </a:spcBef>
              <a:buFontTx/>
              <a:buChar char="•"/>
            </a:pPr>
            <a:r>
              <a:rPr lang="en-US" sz="2400" dirty="0">
                <a:latin typeface="Calibri Regular" panose="020F0502020204030204" pitchFamily="34" charset="0"/>
              </a:rPr>
              <a:t>Good for exploring decision making in adversarial </a:t>
            </a:r>
            <a:r>
              <a:rPr lang="en-US" sz="2400" dirty="0" err="1">
                <a:latin typeface="Calibri Regular" panose="020F0502020204030204" pitchFamily="34" charset="0"/>
              </a:rPr>
              <a:t>prob-lems</a:t>
            </a:r>
            <a:r>
              <a:rPr lang="en-US" sz="2400" dirty="0">
                <a:latin typeface="Calibri Regular" panose="020F0502020204030204" pitchFamily="34" charset="0"/>
              </a:rPr>
              <a:t> involving skill and luck</a:t>
            </a:r>
          </a:p>
        </p:txBody>
      </p:sp>
      <p:sp>
        <p:nvSpPr>
          <p:cNvPr id="148484" name="Freeform 6"/>
          <p:cNvSpPr>
            <a:spLocks/>
          </p:cNvSpPr>
          <p:nvPr/>
        </p:nvSpPr>
        <p:spPr bwMode="auto">
          <a:xfrm>
            <a:off x="4267200" y="2971800"/>
            <a:ext cx="3505200" cy="1600200"/>
          </a:xfrm>
          <a:custGeom>
            <a:avLst/>
            <a:gdLst>
              <a:gd name="T0" fmla="*/ 0 w 2208"/>
              <a:gd name="T1" fmla="*/ 0 h 1152"/>
              <a:gd name="T2" fmla="*/ 2147483647 w 2208"/>
              <a:gd name="T3" fmla="*/ 0 h 1152"/>
              <a:gd name="T4" fmla="*/ 2147483647 w 2208"/>
              <a:gd name="T5" fmla="*/ 2147483647 h 1152"/>
              <a:gd name="T6" fmla="*/ 2147483647 w 2208"/>
              <a:gd name="T7" fmla="*/ 2147483647 h 1152"/>
              <a:gd name="T8" fmla="*/ 0 60000 65536"/>
              <a:gd name="T9" fmla="*/ 0 60000 65536"/>
              <a:gd name="T10" fmla="*/ 0 60000 65536"/>
              <a:gd name="T11" fmla="*/ 0 60000 65536"/>
              <a:gd name="T12" fmla="*/ 0 w 2208"/>
              <a:gd name="T13" fmla="*/ 0 h 1152"/>
              <a:gd name="T14" fmla="*/ 2208 w 2208"/>
              <a:gd name="T15" fmla="*/ 1152 h 1152"/>
            </a:gdLst>
            <a:ahLst/>
            <a:cxnLst>
              <a:cxn ang="T8">
                <a:pos x="T0" y="T1"/>
              </a:cxn>
              <a:cxn ang="T9">
                <a:pos x="T2" y="T3"/>
              </a:cxn>
              <a:cxn ang="T10">
                <a:pos x="T4" y="T5"/>
              </a:cxn>
              <a:cxn ang="T11">
                <a:pos x="T6" y="T7"/>
              </a:cxn>
            </a:cxnLst>
            <a:rect l="T12" t="T13" r="T14" b="T15"/>
            <a:pathLst>
              <a:path w="2208" h="1152">
                <a:moveTo>
                  <a:pt x="0" y="0"/>
                </a:moveTo>
                <a:lnTo>
                  <a:pt x="2208" y="0"/>
                </a:lnTo>
                <a:lnTo>
                  <a:pt x="2208" y="1152"/>
                </a:lnTo>
                <a:lnTo>
                  <a:pt x="96" y="1152"/>
                </a:lnTo>
              </a:path>
            </a:pathLst>
          </a:custGeom>
          <a:noFill/>
          <a:ln w="76200">
            <a:solidFill>
              <a:srgbClr val="FF00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a:lstStyle/>
          <a:p>
            <a:endParaRPr lang="en-US" dirty="0">
              <a:latin typeface="Calibri Regular" panose="020F0502020204030204" pitchFamily="34" charset="0"/>
            </a:endParaRPr>
          </a:p>
        </p:txBody>
      </p:sp>
      <p:sp>
        <p:nvSpPr>
          <p:cNvPr id="148485" name="Freeform 7"/>
          <p:cNvSpPr>
            <a:spLocks/>
          </p:cNvSpPr>
          <p:nvPr/>
        </p:nvSpPr>
        <p:spPr bwMode="auto">
          <a:xfrm flipV="1">
            <a:off x="4495800" y="3276600"/>
            <a:ext cx="3505200" cy="1600200"/>
          </a:xfrm>
          <a:custGeom>
            <a:avLst/>
            <a:gdLst>
              <a:gd name="T0" fmla="*/ 0 w 2208"/>
              <a:gd name="T1" fmla="*/ 0 h 1152"/>
              <a:gd name="T2" fmla="*/ 2147483647 w 2208"/>
              <a:gd name="T3" fmla="*/ 0 h 1152"/>
              <a:gd name="T4" fmla="*/ 2147483647 w 2208"/>
              <a:gd name="T5" fmla="*/ 2147483647 h 1152"/>
              <a:gd name="T6" fmla="*/ 2147483647 w 2208"/>
              <a:gd name="T7" fmla="*/ 2147483647 h 1152"/>
              <a:gd name="T8" fmla="*/ 0 60000 65536"/>
              <a:gd name="T9" fmla="*/ 0 60000 65536"/>
              <a:gd name="T10" fmla="*/ 0 60000 65536"/>
              <a:gd name="T11" fmla="*/ 0 60000 65536"/>
              <a:gd name="T12" fmla="*/ 0 w 2208"/>
              <a:gd name="T13" fmla="*/ 0 h 1152"/>
              <a:gd name="T14" fmla="*/ 2208 w 2208"/>
              <a:gd name="T15" fmla="*/ 1152 h 1152"/>
            </a:gdLst>
            <a:ahLst/>
            <a:cxnLst>
              <a:cxn ang="T8">
                <a:pos x="T0" y="T1"/>
              </a:cxn>
              <a:cxn ang="T9">
                <a:pos x="T2" y="T3"/>
              </a:cxn>
              <a:cxn ang="T10">
                <a:pos x="T4" y="T5"/>
              </a:cxn>
              <a:cxn ang="T11">
                <a:pos x="T6" y="T7"/>
              </a:cxn>
            </a:cxnLst>
            <a:rect l="T12" t="T13" r="T14" b="T15"/>
            <a:pathLst>
              <a:path w="2208" h="1152">
                <a:moveTo>
                  <a:pt x="0" y="0"/>
                </a:moveTo>
                <a:lnTo>
                  <a:pt x="2208" y="0"/>
                </a:lnTo>
                <a:lnTo>
                  <a:pt x="2208" y="1152"/>
                </a:lnTo>
                <a:lnTo>
                  <a:pt x="96" y="1152"/>
                </a:lnTo>
              </a:path>
            </a:pathLst>
          </a:custGeom>
          <a:noFill/>
          <a:ln w="76200">
            <a:solidFill>
              <a:schemeClr val="tx1"/>
            </a:solidFill>
            <a:round/>
            <a:headEnd/>
            <a:tailEnd type="triangle" w="med" len="med"/>
          </a:ln>
          <a:extLst>
            <a:ext uri="{909E8E84-426E-40dd-AFC4-6F175D3DCCD1}">
              <a14:hiddenFill xmlns="" xmlns:a14="http://schemas.microsoft.com/office/drawing/2010/main">
                <a:solidFill>
                  <a:srgbClr val="FFFFFF"/>
                </a:solidFill>
              </a14:hiddenFill>
            </a:ext>
          </a:extLst>
        </p:spPr>
        <p:txBody>
          <a:bodyPr/>
          <a:lstStyle/>
          <a:p>
            <a:endParaRPr lang="en-US" dirty="0">
              <a:latin typeface="Calibri Regular"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p:cNvSpPr>
            <a:spLocks noGrp="1"/>
          </p:cNvSpPr>
          <p:nvPr>
            <p:ph type="title"/>
          </p:nvPr>
        </p:nvSpPr>
        <p:spPr>
          <a:xfrm>
            <a:off x="685800" y="381000"/>
            <a:ext cx="7772400" cy="1143000"/>
          </a:xfrm>
        </p:spPr>
        <p:txBody>
          <a:bodyPr/>
          <a:lstStyle/>
          <a:p>
            <a:r>
              <a:rPr lang="en-US" dirty="0">
                <a:ea typeface="ＭＳ Ｐゴシック" charset="0"/>
                <a:cs typeface="ＭＳ Ｐゴシック" charset="0"/>
              </a:rPr>
              <a:t>Why can’</a:t>
            </a:r>
            <a:r>
              <a:rPr lang="en-US" altLang="ja-JP" dirty="0">
                <a:ea typeface="ＭＳ Ｐゴシック" charset="0"/>
                <a:cs typeface="ＭＳ Ｐゴシック" charset="0"/>
              </a:rPr>
              <a:t>t we use </a:t>
            </a:r>
            <a:r>
              <a:rPr lang="en-US" altLang="ja-JP" dirty="0" err="1">
                <a:ea typeface="ＭＳ Ｐゴシック" charset="0"/>
                <a:cs typeface="ＭＳ Ｐゴシック" charset="0"/>
              </a:rPr>
              <a:t>MiniMax</a:t>
            </a:r>
            <a:r>
              <a:rPr lang="en-US" altLang="ja-JP" dirty="0">
                <a:ea typeface="ＭＳ Ｐゴシック" charset="0"/>
                <a:cs typeface="ＭＳ Ｐゴシック" charset="0"/>
              </a:rPr>
              <a:t>?</a:t>
            </a:r>
            <a:endParaRPr lang="en-US" dirty="0">
              <a:ea typeface="ＭＳ Ｐゴシック" charset="0"/>
              <a:cs typeface="ＭＳ Ｐゴシック" charset="0"/>
            </a:endParaRPr>
          </a:p>
        </p:txBody>
      </p:sp>
      <p:sp>
        <p:nvSpPr>
          <p:cNvPr id="150530" name="Content Placeholder 2"/>
          <p:cNvSpPr>
            <a:spLocks noGrp="1"/>
          </p:cNvSpPr>
          <p:nvPr>
            <p:ph idx="1"/>
          </p:nvPr>
        </p:nvSpPr>
        <p:spPr>
          <a:xfrm>
            <a:off x="685800" y="1600200"/>
            <a:ext cx="7772400" cy="4495800"/>
          </a:xfrm>
        </p:spPr>
        <p:txBody>
          <a:bodyPr/>
          <a:lstStyle/>
          <a:p>
            <a:pPr>
              <a:lnSpc>
                <a:spcPct val="110000"/>
              </a:lnSpc>
            </a:pPr>
            <a:r>
              <a:rPr lang="en-US" sz="3200" dirty="0">
                <a:ea typeface="ＭＳ Ｐゴシック" charset="0"/>
                <a:cs typeface="ＭＳ Ｐゴシック" charset="0"/>
              </a:rPr>
              <a:t>Before a player chooses her move, she rolls dice and then knows exactly what they are</a:t>
            </a:r>
          </a:p>
          <a:p>
            <a:pPr>
              <a:lnSpc>
                <a:spcPct val="110000"/>
              </a:lnSpc>
            </a:pPr>
            <a:r>
              <a:rPr lang="en-US" sz="3200" dirty="0">
                <a:ea typeface="ＭＳ Ｐゴシック" charset="0"/>
                <a:cs typeface="ＭＳ Ｐゴシック" charset="0"/>
              </a:rPr>
              <a:t>And the immediate outcome of each move is also known</a:t>
            </a:r>
          </a:p>
          <a:p>
            <a:pPr>
              <a:lnSpc>
                <a:spcPct val="110000"/>
              </a:lnSpc>
            </a:pPr>
            <a:r>
              <a:rPr lang="en-US" sz="3200" dirty="0">
                <a:ea typeface="ＭＳ Ｐゴシック" charset="0"/>
                <a:cs typeface="ＭＳ Ｐゴシック" charset="0"/>
              </a:rPr>
              <a:t>But she does not know what moves her opponent will have available in the future</a:t>
            </a:r>
          </a:p>
          <a:p>
            <a:pPr>
              <a:lnSpc>
                <a:spcPct val="110000"/>
              </a:lnSpc>
            </a:pPr>
            <a:r>
              <a:rPr lang="en-US" sz="3200" dirty="0">
                <a:ea typeface="ＭＳ Ｐゴシック" charset="0"/>
                <a:cs typeface="ＭＳ Ｐゴシック" charset="0"/>
              </a:rPr>
              <a:t>Need to adapt </a:t>
            </a:r>
            <a:r>
              <a:rPr lang="en-US" sz="3200" dirty="0" err="1">
                <a:ea typeface="ＭＳ Ｐゴシック" charset="0"/>
                <a:cs typeface="ＭＳ Ｐゴシック" charset="0"/>
              </a:rPr>
              <a:t>MiniMax</a:t>
            </a:r>
            <a:r>
              <a:rPr lang="en-US" sz="3200" dirty="0">
                <a:ea typeface="ＭＳ Ｐゴシック" charset="0"/>
                <a:cs typeface="ＭＳ Ｐゴシック" charset="0"/>
              </a:rPr>
              <a:t> to handle this</a:t>
            </a:r>
          </a:p>
          <a:p>
            <a:pPr>
              <a:lnSpc>
                <a:spcPct val="110000"/>
              </a:lnSpc>
            </a:pPr>
            <a:endParaRPr lang="en-US" sz="3200" dirty="0">
              <a:ea typeface="ＭＳ Ｐゴシック" charset="0"/>
              <a:cs typeface="ＭＳ Ｐゴシック"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itle 1"/>
          <p:cNvSpPr>
            <a:spLocks noGrp="1"/>
          </p:cNvSpPr>
          <p:nvPr>
            <p:ph type="title"/>
          </p:nvPr>
        </p:nvSpPr>
        <p:spPr>
          <a:xfrm>
            <a:off x="685800" y="152400"/>
            <a:ext cx="7772400" cy="1143000"/>
          </a:xfrm>
        </p:spPr>
        <p:txBody>
          <a:bodyPr/>
          <a:lstStyle/>
          <a:p>
            <a:r>
              <a:rPr lang="en-US" dirty="0" err="1">
                <a:ea typeface="ＭＳ Ｐゴシック" charset="0"/>
                <a:cs typeface="ＭＳ Ｐゴシック" charset="0"/>
              </a:rPr>
              <a:t>MiniMax</a:t>
            </a:r>
            <a:r>
              <a:rPr lang="en-US" dirty="0">
                <a:ea typeface="ＭＳ Ｐゴシック" charset="0"/>
                <a:cs typeface="ＭＳ Ｐゴシック" charset="0"/>
              </a:rPr>
              <a:t> trees with Chance Nodes</a:t>
            </a:r>
          </a:p>
        </p:txBody>
      </p:sp>
      <p:pic>
        <p:nvPicPr>
          <p:cNvPr id="151554" name="Content Placeholder 3" descr="Picture 7.png"/>
          <p:cNvPicPr>
            <a:picLocks noGrp="1" noChangeAspect="1"/>
          </p:cNvPicPr>
          <p:nvPr>
            <p:ph idx="1"/>
          </p:nvPr>
        </p:nvPicPr>
        <p:blipFill>
          <a:blip r:embed="rId2">
            <a:extLst>
              <a:ext uri="{28A0092B-C50C-407E-A947-70E740481C1C}">
                <a14:useLocalDpi xmlns:a14="http://schemas.microsoft.com/office/drawing/2010/main" val="0"/>
              </a:ext>
            </a:extLst>
          </a:blip>
          <a:srcRect l="-20615" r="-20615"/>
          <a:stretch>
            <a:fillRect/>
          </a:stretch>
        </p:blipFill>
        <p:spPr>
          <a:xfrm>
            <a:off x="-309563" y="1447800"/>
            <a:ext cx="10220326" cy="54102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itle 1"/>
          <p:cNvSpPr>
            <a:spLocks noGrp="1"/>
          </p:cNvSpPr>
          <p:nvPr>
            <p:ph type="title"/>
          </p:nvPr>
        </p:nvSpPr>
        <p:spPr>
          <a:xfrm>
            <a:off x="685800" y="0"/>
            <a:ext cx="7772400" cy="1143000"/>
          </a:xfrm>
        </p:spPr>
        <p:txBody>
          <a:bodyPr/>
          <a:lstStyle/>
          <a:p>
            <a:r>
              <a:rPr lang="en-US" dirty="0">
                <a:ea typeface="ＭＳ Ｐゴシック" charset="0"/>
                <a:cs typeface="ＭＳ Ｐゴシック" charset="0"/>
              </a:rPr>
              <a:t>Understanding the notation</a:t>
            </a:r>
          </a:p>
        </p:txBody>
      </p:sp>
      <p:pic>
        <p:nvPicPr>
          <p:cNvPr id="152578" name="Content Placeholder 4" descr="Picture 8.png"/>
          <p:cNvPicPr>
            <a:picLocks noGrp="1" noChangeAspect="1"/>
          </p:cNvPicPr>
          <p:nvPr>
            <p:ph idx="1"/>
          </p:nvPr>
        </p:nvPicPr>
        <p:blipFill>
          <a:blip r:embed="rId2">
            <a:extLst>
              <a:ext uri="{28A0092B-C50C-407E-A947-70E740481C1C}">
                <a14:useLocalDpi xmlns:a14="http://schemas.microsoft.com/office/drawing/2010/main" val="0"/>
              </a:ext>
            </a:extLst>
          </a:blip>
          <a:srcRect l="-20026" r="-20026"/>
          <a:stretch>
            <a:fillRect/>
          </a:stretch>
        </p:blipFill>
        <p:spPr>
          <a:xfrm>
            <a:off x="-685800" y="990600"/>
            <a:ext cx="9220200" cy="4881563"/>
          </a:xfrm>
        </p:spPr>
      </p:pic>
      <p:sp>
        <p:nvSpPr>
          <p:cNvPr id="152579" name="TextBox 5"/>
          <p:cNvSpPr txBox="1">
            <a:spLocks noChangeArrowheads="1"/>
          </p:cNvSpPr>
          <p:nvPr/>
        </p:nvSpPr>
        <p:spPr bwMode="auto">
          <a:xfrm>
            <a:off x="2362200" y="1752600"/>
            <a:ext cx="1831975"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r"/>
            <a:r>
              <a:rPr lang="en-US" dirty="0">
                <a:solidFill>
                  <a:srgbClr val="FF0000"/>
                </a:solidFill>
                <a:latin typeface="Calibri Regular" panose="020F0502020204030204" pitchFamily="34" charset="0"/>
              </a:rPr>
              <a:t>Max’</a:t>
            </a:r>
            <a:r>
              <a:rPr lang="en-US" altLang="ja-JP" dirty="0">
                <a:solidFill>
                  <a:srgbClr val="FF0000"/>
                </a:solidFill>
                <a:latin typeface="Calibri Regular" panose="020F0502020204030204" pitchFamily="34" charset="0"/>
              </a:rPr>
              <a:t>s move 1</a:t>
            </a:r>
            <a:endParaRPr lang="en-US" dirty="0">
              <a:solidFill>
                <a:srgbClr val="FF0000"/>
              </a:solidFill>
              <a:latin typeface="Calibri Regular" panose="020F0502020204030204" pitchFamily="34" charset="0"/>
            </a:endParaRPr>
          </a:p>
        </p:txBody>
      </p:sp>
      <p:sp>
        <p:nvSpPr>
          <p:cNvPr id="152580" name="TextBox 6"/>
          <p:cNvSpPr txBox="1">
            <a:spLocks noChangeArrowheads="1"/>
          </p:cNvSpPr>
          <p:nvPr/>
        </p:nvSpPr>
        <p:spPr bwMode="auto">
          <a:xfrm>
            <a:off x="5105400" y="1752600"/>
            <a:ext cx="18288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dirty="0">
                <a:solidFill>
                  <a:srgbClr val="FF0000"/>
                </a:solidFill>
                <a:latin typeface="Calibri Regular" panose="020F0502020204030204" pitchFamily="34" charset="0"/>
              </a:rPr>
              <a:t>Max’</a:t>
            </a:r>
            <a:r>
              <a:rPr lang="en-US" altLang="ja-JP" dirty="0">
                <a:solidFill>
                  <a:srgbClr val="FF0000"/>
                </a:solidFill>
                <a:latin typeface="Calibri Regular" panose="020F0502020204030204" pitchFamily="34" charset="0"/>
              </a:rPr>
              <a:t>s move 2</a:t>
            </a:r>
            <a:endParaRPr lang="en-US" dirty="0">
              <a:solidFill>
                <a:srgbClr val="FF0000"/>
              </a:solidFill>
              <a:latin typeface="Calibri Regular" panose="020F0502020204030204" pitchFamily="34" charset="0"/>
            </a:endParaRPr>
          </a:p>
        </p:txBody>
      </p:sp>
      <p:sp>
        <p:nvSpPr>
          <p:cNvPr id="152581" name="TextBox 7"/>
          <p:cNvSpPr txBox="1">
            <a:spLocks noChangeArrowheads="1"/>
          </p:cNvSpPr>
          <p:nvPr/>
        </p:nvSpPr>
        <p:spPr bwMode="auto">
          <a:xfrm>
            <a:off x="1447800" y="5780088"/>
            <a:ext cx="6667500" cy="10779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sz="3200" dirty="0">
                <a:latin typeface="Calibri Regular" panose="020F0502020204030204" pitchFamily="34" charset="0"/>
              </a:rPr>
              <a:t>Board state includes chance outcome</a:t>
            </a:r>
            <a:br>
              <a:rPr lang="en-US" sz="3200" dirty="0">
                <a:latin typeface="Calibri Regular" panose="020F0502020204030204" pitchFamily="34" charset="0"/>
              </a:rPr>
            </a:br>
            <a:r>
              <a:rPr lang="en-US" sz="3200" dirty="0">
                <a:latin typeface="Calibri Regular" panose="020F0502020204030204" pitchFamily="34" charset="0"/>
              </a:rPr>
              <a:t>determining what moves are available</a:t>
            </a:r>
          </a:p>
        </p:txBody>
      </p:sp>
      <p:sp>
        <p:nvSpPr>
          <p:cNvPr id="152582" name="TextBox 8"/>
          <p:cNvSpPr txBox="1">
            <a:spLocks noChangeArrowheads="1"/>
          </p:cNvSpPr>
          <p:nvPr/>
        </p:nvSpPr>
        <p:spPr bwMode="auto">
          <a:xfrm>
            <a:off x="6553200" y="2743200"/>
            <a:ext cx="18288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dirty="0">
                <a:solidFill>
                  <a:srgbClr val="FF0000"/>
                </a:solidFill>
                <a:latin typeface="Calibri Regular" panose="020F0502020204030204" pitchFamily="34" charset="0"/>
              </a:rPr>
              <a:t>Min flips coin</a:t>
            </a:r>
          </a:p>
        </p:txBody>
      </p:sp>
      <p:sp>
        <p:nvSpPr>
          <p:cNvPr id="152583" name="TextBox 9"/>
          <p:cNvSpPr txBox="1">
            <a:spLocks noChangeArrowheads="1"/>
          </p:cNvSpPr>
          <p:nvPr/>
        </p:nvSpPr>
        <p:spPr bwMode="auto">
          <a:xfrm>
            <a:off x="6858000" y="4038600"/>
            <a:ext cx="2057400"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dirty="0">
                <a:solidFill>
                  <a:srgbClr val="FF0000"/>
                </a:solidFill>
                <a:latin typeface="Calibri Regular" panose="020F0502020204030204" pitchFamily="34" charset="0"/>
              </a:rPr>
              <a:t>Min knows two possible moves </a:t>
            </a:r>
          </a:p>
        </p:txBody>
      </p:sp>
      <p:sp>
        <p:nvSpPr>
          <p:cNvPr id="9" name="TextBox 9"/>
          <p:cNvSpPr txBox="1">
            <a:spLocks noChangeArrowheads="1"/>
          </p:cNvSpPr>
          <p:nvPr/>
        </p:nvSpPr>
        <p:spPr bwMode="auto">
          <a:xfrm>
            <a:off x="7162800" y="5159514"/>
            <a:ext cx="1828800"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dirty="0">
                <a:solidFill>
                  <a:srgbClr val="FF0000"/>
                </a:solidFill>
                <a:latin typeface="Calibri Regular" panose="020F0502020204030204" pitchFamily="34" charset="0"/>
              </a:rPr>
              <a:t>Apply static evaluator here </a:t>
            </a:r>
          </a:p>
        </p:txBody>
      </p:sp>
      <p:sp>
        <p:nvSpPr>
          <p:cNvPr id="10" name="TextBox 8"/>
          <p:cNvSpPr txBox="1">
            <a:spLocks noChangeArrowheads="1"/>
          </p:cNvSpPr>
          <p:nvPr/>
        </p:nvSpPr>
        <p:spPr bwMode="auto">
          <a:xfrm>
            <a:off x="6705600" y="3352800"/>
            <a:ext cx="24384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r>
              <a:rPr lang="en-US" dirty="0">
                <a:solidFill>
                  <a:srgbClr val="FF0000"/>
                </a:solidFill>
                <a:latin typeface="Calibri Regular" panose="020F0502020204030204" pitchFamily="34" charset="0"/>
              </a:rPr>
              <a:t>Outcome probability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2"/>
          <p:cNvSpPr>
            <a:spLocks noGrp="1" noChangeArrowheads="1"/>
          </p:cNvSpPr>
          <p:nvPr>
            <p:ph type="title"/>
          </p:nvPr>
        </p:nvSpPr>
        <p:spPr>
          <a:xfrm>
            <a:off x="609600" y="-76200"/>
            <a:ext cx="7772400" cy="1143000"/>
          </a:xfrm>
        </p:spPr>
        <p:txBody>
          <a:bodyPr/>
          <a:lstStyle/>
          <a:p>
            <a:r>
              <a:rPr lang="en-US" dirty="0">
                <a:ea typeface="ＭＳ Ｐゴシック" charset="0"/>
                <a:cs typeface="ＭＳ Ｐゴシック" charset="0"/>
              </a:rPr>
              <a:t>Game trees with chance nodes</a:t>
            </a:r>
          </a:p>
        </p:txBody>
      </p:sp>
      <p:pic>
        <p:nvPicPr>
          <p:cNvPr id="153602" name="Picture 3" descr="fig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362200"/>
            <a:ext cx="4572000" cy="3479800"/>
          </a:xfrm>
          <a:prstGeom prst="rect">
            <a:avLst/>
          </a:prstGeom>
          <a:noFill/>
          <a:ln w="3175">
            <a:solidFill>
              <a:srgbClr val="000000"/>
            </a:solidFill>
            <a:miter lim="800000"/>
            <a:headEnd/>
            <a:tailEnd/>
          </a:ln>
          <a:extLst>
            <a:ext uri="{909E8E84-426E-40dd-AFC4-6F175D3DCCD1}">
              <a14:hiddenFill xmlns="" xmlns:a14="http://schemas.microsoft.com/office/drawing/2010/main">
                <a:solidFill>
                  <a:srgbClr val="FFFFFF"/>
                </a:solidFill>
              </a14:hiddenFill>
            </a:ext>
          </a:extLst>
        </p:spPr>
      </p:pic>
      <p:sp>
        <p:nvSpPr>
          <p:cNvPr id="153603" name="Text Box 5"/>
          <p:cNvSpPr txBox="1">
            <a:spLocks noChangeArrowheads="1"/>
          </p:cNvSpPr>
          <p:nvPr/>
        </p:nvSpPr>
        <p:spPr bwMode="auto">
          <a:xfrm>
            <a:off x="0" y="990600"/>
            <a:ext cx="8991600" cy="600164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179388" indent="-179388">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spcBef>
                <a:spcPts val="800"/>
              </a:spcBef>
              <a:buFontTx/>
              <a:buChar char="•"/>
            </a:pPr>
            <a:r>
              <a:rPr lang="en-US" sz="2400" dirty="0">
                <a:solidFill>
                  <a:srgbClr val="FF0000"/>
                </a:solidFill>
                <a:latin typeface="Calibri Regular" panose="020F0502020204030204" pitchFamily="34" charset="0"/>
              </a:rPr>
              <a:t>Chance nodes</a:t>
            </a:r>
            <a:r>
              <a:rPr lang="en-US" sz="2400" dirty="0">
                <a:latin typeface="Calibri Regular" panose="020F0502020204030204" pitchFamily="34" charset="0"/>
              </a:rPr>
              <a:t> (circles) represent random events</a:t>
            </a:r>
          </a:p>
          <a:p>
            <a:pPr>
              <a:spcBef>
                <a:spcPts val="800"/>
              </a:spcBef>
              <a:buFontTx/>
              <a:buChar char="•"/>
            </a:pPr>
            <a:r>
              <a:rPr lang="en-US" sz="2400" dirty="0">
                <a:latin typeface="Calibri Regular" panose="020F0502020204030204" pitchFamily="34" charset="0"/>
              </a:rPr>
              <a:t>For a random event with N outcomes, chance node has N children, each with a probability</a:t>
            </a:r>
          </a:p>
          <a:p>
            <a:pPr>
              <a:spcBef>
                <a:spcPts val="800"/>
              </a:spcBef>
              <a:buFontTx/>
              <a:buChar char="•"/>
            </a:pPr>
            <a:r>
              <a:rPr lang="en-US" sz="2400" dirty="0">
                <a:latin typeface="Calibri Regular" panose="020F0502020204030204" pitchFamily="34" charset="0"/>
              </a:rPr>
              <a:t>2 dice: 21 distinct outcomes</a:t>
            </a:r>
          </a:p>
          <a:p>
            <a:pPr>
              <a:spcBef>
                <a:spcPts val="800"/>
              </a:spcBef>
              <a:buFontTx/>
              <a:buChar char="•"/>
            </a:pPr>
            <a:r>
              <a:rPr lang="en-US" sz="2400" dirty="0">
                <a:latin typeface="Calibri Regular" panose="020F0502020204030204" pitchFamily="34" charset="0"/>
              </a:rPr>
              <a:t>Use minimax to compute values</a:t>
            </a:r>
            <a:br>
              <a:rPr lang="en-US" sz="2400" dirty="0">
                <a:latin typeface="Calibri Regular" panose="020F0502020204030204" pitchFamily="34" charset="0"/>
              </a:rPr>
            </a:br>
            <a:r>
              <a:rPr lang="en-US" sz="2400" dirty="0">
                <a:latin typeface="Calibri Regular" panose="020F0502020204030204" pitchFamily="34" charset="0"/>
              </a:rPr>
              <a:t>for MAX and MIN nodes</a:t>
            </a:r>
          </a:p>
          <a:p>
            <a:pPr>
              <a:spcBef>
                <a:spcPts val="800"/>
              </a:spcBef>
              <a:buFontTx/>
              <a:buChar char="•"/>
            </a:pPr>
            <a:r>
              <a:rPr lang="en-US" sz="2400" dirty="0">
                <a:latin typeface="Calibri Regular" panose="020F0502020204030204" pitchFamily="34" charset="0"/>
              </a:rPr>
              <a:t>Use </a:t>
            </a:r>
            <a:r>
              <a:rPr lang="en-US" sz="2400" dirty="0">
                <a:solidFill>
                  <a:srgbClr val="FF0000"/>
                </a:solidFill>
                <a:latin typeface="Calibri Regular" panose="020F0502020204030204" pitchFamily="34" charset="0"/>
              </a:rPr>
              <a:t>expected values</a:t>
            </a:r>
            <a:r>
              <a:rPr lang="en-US" sz="2400" dirty="0">
                <a:latin typeface="Calibri Regular" panose="020F0502020204030204" pitchFamily="34" charset="0"/>
              </a:rPr>
              <a:t> for</a:t>
            </a:r>
            <a:br>
              <a:rPr lang="en-US" sz="2400" dirty="0">
                <a:latin typeface="Calibri Regular" panose="020F0502020204030204" pitchFamily="34" charset="0"/>
              </a:rPr>
            </a:br>
            <a:r>
              <a:rPr lang="en-US" sz="2400" dirty="0">
                <a:latin typeface="Calibri Regular" panose="020F0502020204030204" pitchFamily="34" charset="0"/>
              </a:rPr>
              <a:t>chance nodes</a:t>
            </a:r>
          </a:p>
          <a:p>
            <a:pPr>
              <a:spcBef>
                <a:spcPts val="800"/>
              </a:spcBef>
              <a:buFontTx/>
              <a:buChar char="•"/>
            </a:pPr>
            <a:r>
              <a:rPr lang="en-US" sz="2400" dirty="0">
                <a:latin typeface="Calibri Regular" panose="020F0502020204030204" pitchFamily="34" charset="0"/>
              </a:rPr>
              <a:t>Chance nodes over max node:</a:t>
            </a:r>
          </a:p>
          <a:p>
            <a:pPr>
              <a:spcBef>
                <a:spcPts val="800"/>
              </a:spcBef>
            </a:pPr>
            <a:r>
              <a:rPr lang="en-US" sz="2200" dirty="0" err="1">
                <a:latin typeface="Calibri Regular" panose="020F0502020204030204" pitchFamily="34" charset="0"/>
              </a:rPr>
              <a:t>expectimax</a:t>
            </a:r>
            <a:r>
              <a:rPr lang="en-US" sz="2200" dirty="0">
                <a:latin typeface="Calibri Regular" panose="020F0502020204030204" pitchFamily="34" charset="0"/>
              </a:rPr>
              <a:t>(C) = </a:t>
            </a:r>
            <a:r>
              <a:rPr lang="en-US" sz="2200" dirty="0">
                <a:latin typeface="Calibri Regular" panose="020F0502020204030204" pitchFamily="34" charset="0"/>
                <a:cs typeface="Calibri Regular" panose="020F0502020204030204" pitchFamily="34" charset="0"/>
              </a:rPr>
              <a:t>∑</a:t>
            </a:r>
            <a:r>
              <a:rPr lang="en-US" sz="2200" baseline="-25000" dirty="0">
                <a:latin typeface="Calibri Regular" panose="020F0502020204030204" pitchFamily="34" charset="0"/>
                <a:cs typeface="Calibri Regular" panose="020F0502020204030204" pitchFamily="34" charset="0"/>
              </a:rPr>
              <a:t>i</a:t>
            </a:r>
            <a:r>
              <a:rPr lang="en-US" sz="2200" dirty="0">
                <a:latin typeface="Calibri Regular" panose="020F0502020204030204" pitchFamily="34" charset="0"/>
                <a:cs typeface="Calibri Regular" panose="020F0502020204030204" pitchFamily="34" charset="0"/>
              </a:rPr>
              <a:t>(P(d</a:t>
            </a:r>
            <a:r>
              <a:rPr lang="en-US" sz="2200" baseline="-25000" dirty="0">
                <a:latin typeface="Calibri Regular" panose="020F0502020204030204" pitchFamily="34" charset="0"/>
                <a:cs typeface="Calibri Regular" panose="020F0502020204030204" pitchFamily="34" charset="0"/>
              </a:rPr>
              <a:t>i</a:t>
            </a:r>
            <a:r>
              <a:rPr lang="en-US" sz="2200" dirty="0">
                <a:latin typeface="Calibri Regular" panose="020F0502020204030204" pitchFamily="34" charset="0"/>
                <a:cs typeface="Calibri Regular" panose="020F0502020204030204" pitchFamily="34" charset="0"/>
              </a:rPr>
              <a:t>)*</a:t>
            </a:r>
            <a:r>
              <a:rPr lang="en-US" sz="2200" dirty="0" err="1">
                <a:latin typeface="Calibri Regular" panose="020F0502020204030204" pitchFamily="34" charset="0"/>
                <a:cs typeface="Calibri Regular" panose="020F0502020204030204" pitchFamily="34" charset="0"/>
              </a:rPr>
              <a:t>maxval</a:t>
            </a:r>
            <a:r>
              <a:rPr lang="en-US" sz="2200" dirty="0">
                <a:latin typeface="Calibri Regular" panose="020F0502020204030204" pitchFamily="34" charset="0"/>
                <a:cs typeface="Calibri Regular" panose="020F0502020204030204" pitchFamily="34" charset="0"/>
              </a:rPr>
              <a:t>(i))</a:t>
            </a:r>
          </a:p>
          <a:p>
            <a:pPr>
              <a:spcBef>
                <a:spcPts val="800"/>
              </a:spcBef>
              <a:buFontTx/>
              <a:buChar char="•"/>
            </a:pPr>
            <a:r>
              <a:rPr lang="en-US" sz="2400" dirty="0">
                <a:latin typeface="Calibri Regular" panose="020F0502020204030204" pitchFamily="34" charset="0"/>
                <a:cs typeface="Calibri Regular" panose="020F0502020204030204" pitchFamily="34" charset="0"/>
              </a:rPr>
              <a:t>Chance nodes over min node:</a:t>
            </a:r>
            <a:br>
              <a:rPr lang="en-US" sz="2400" dirty="0">
                <a:latin typeface="Calibri Regular" panose="020F0502020204030204" pitchFamily="34" charset="0"/>
                <a:cs typeface="Calibri Regular" panose="020F0502020204030204" pitchFamily="34" charset="0"/>
              </a:rPr>
            </a:br>
            <a:r>
              <a:rPr lang="en-US" sz="2200" dirty="0" err="1">
                <a:latin typeface="Calibri Regular" panose="020F0502020204030204" pitchFamily="34" charset="0"/>
                <a:cs typeface="Calibri Regular" panose="020F0502020204030204" pitchFamily="34" charset="0"/>
              </a:rPr>
              <a:t>expectimin</a:t>
            </a:r>
            <a:r>
              <a:rPr lang="en-US" sz="2200" dirty="0">
                <a:latin typeface="Calibri Regular" panose="020F0502020204030204" pitchFamily="34" charset="0"/>
                <a:cs typeface="Calibri Regular" panose="020F0502020204030204" pitchFamily="34" charset="0"/>
              </a:rPr>
              <a:t>(C) = ∑</a:t>
            </a:r>
            <a:r>
              <a:rPr lang="en-US" sz="2200" baseline="-25000" dirty="0">
                <a:latin typeface="Calibri Regular" panose="020F0502020204030204" pitchFamily="34" charset="0"/>
                <a:cs typeface="Calibri Regular" panose="020F0502020204030204" pitchFamily="34" charset="0"/>
              </a:rPr>
              <a:t>i</a:t>
            </a:r>
            <a:r>
              <a:rPr lang="en-US" sz="2200" dirty="0">
                <a:latin typeface="Calibri Regular" panose="020F0502020204030204" pitchFamily="34" charset="0"/>
                <a:cs typeface="Calibri Regular" panose="020F0502020204030204" pitchFamily="34" charset="0"/>
              </a:rPr>
              <a:t>(P(d</a:t>
            </a:r>
            <a:r>
              <a:rPr lang="en-US" sz="2200" baseline="-25000" dirty="0">
                <a:latin typeface="Calibri Regular" panose="020F0502020204030204" pitchFamily="34" charset="0"/>
                <a:cs typeface="Calibri Regular" panose="020F0502020204030204" pitchFamily="34" charset="0"/>
              </a:rPr>
              <a:t>i</a:t>
            </a:r>
            <a:r>
              <a:rPr lang="en-US" sz="2200" dirty="0">
                <a:latin typeface="Calibri Regular" panose="020F0502020204030204" pitchFamily="34" charset="0"/>
                <a:cs typeface="Calibri Regular" panose="020F0502020204030204" pitchFamily="34" charset="0"/>
              </a:rPr>
              <a:t>)*</a:t>
            </a:r>
            <a:r>
              <a:rPr lang="en-US" sz="2200" dirty="0" err="1">
                <a:latin typeface="Calibri Regular" panose="020F0502020204030204" pitchFamily="34" charset="0"/>
                <a:cs typeface="Calibri Regular" panose="020F0502020204030204" pitchFamily="34" charset="0"/>
              </a:rPr>
              <a:t>minval</a:t>
            </a:r>
            <a:r>
              <a:rPr lang="en-US" sz="2200" dirty="0">
                <a:latin typeface="Calibri Regular" panose="020F0502020204030204" pitchFamily="34" charset="0"/>
                <a:cs typeface="Calibri Regular" panose="020F0502020204030204" pitchFamily="34" charset="0"/>
              </a:rPr>
              <a:t>(i))</a:t>
            </a:r>
          </a:p>
          <a:p>
            <a:pPr>
              <a:spcBef>
                <a:spcPts val="800"/>
              </a:spcBef>
              <a:buFontTx/>
              <a:buChar char="•"/>
            </a:pPr>
            <a:endParaRPr lang="en-US" dirty="0">
              <a:latin typeface="Calibri Regular" panose="020F0502020204030204" pitchFamily="34" charset="0"/>
              <a:cs typeface="Calibri Regular" panose="020F0502020204030204" pitchFamily="34" charset="0"/>
            </a:endParaRPr>
          </a:p>
          <a:p>
            <a:pPr>
              <a:spcBef>
                <a:spcPts val="800"/>
              </a:spcBef>
              <a:buFontTx/>
              <a:buChar char="•"/>
            </a:pPr>
            <a:endParaRPr lang="en-US" dirty="0">
              <a:latin typeface="Calibri Regular" panose="020F0502020204030204" pitchFamily="34" charset="0"/>
              <a:cs typeface="Calibri Regular" panose="020F0502020204030204" pitchFamily="34" charset="0"/>
            </a:endParaRPr>
          </a:p>
        </p:txBody>
      </p:sp>
      <p:sp>
        <p:nvSpPr>
          <p:cNvPr id="153604" name="Text Box 6"/>
          <p:cNvSpPr txBox="1">
            <a:spLocks noChangeArrowheads="1"/>
          </p:cNvSpPr>
          <p:nvPr/>
        </p:nvSpPr>
        <p:spPr bwMode="auto">
          <a:xfrm>
            <a:off x="4967166" y="4419600"/>
            <a:ext cx="47808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r>
              <a:rPr lang="en-US" sz="1200" dirty="0">
                <a:solidFill>
                  <a:srgbClr val="FF0000"/>
                </a:solidFill>
                <a:latin typeface="Calibri Regular" panose="020F0502020204030204" pitchFamily="34" charset="0"/>
              </a:rPr>
              <a:t>Max</a:t>
            </a:r>
          </a:p>
          <a:p>
            <a:pPr algn="ctr"/>
            <a:r>
              <a:rPr lang="en-US" sz="1200" dirty="0">
                <a:solidFill>
                  <a:srgbClr val="FF0000"/>
                </a:solidFill>
                <a:latin typeface="Calibri Regular" panose="020F0502020204030204" pitchFamily="34" charset="0"/>
              </a:rPr>
              <a:t>Rolls</a:t>
            </a:r>
          </a:p>
        </p:txBody>
      </p:sp>
      <p:sp>
        <p:nvSpPr>
          <p:cNvPr id="153605" name="Text Box 7"/>
          <p:cNvSpPr txBox="1">
            <a:spLocks noChangeArrowheads="1"/>
          </p:cNvSpPr>
          <p:nvPr/>
        </p:nvSpPr>
        <p:spPr bwMode="auto">
          <a:xfrm>
            <a:off x="5652966" y="2743200"/>
            <a:ext cx="47808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Times New Roman" charset="0"/>
                <a:ea typeface="ＭＳ Ｐゴシック" charset="0"/>
                <a:cs typeface="ＭＳ Ｐゴシック" charset="0"/>
              </a:defRPr>
            </a:lvl1pPr>
            <a:lvl2pPr marL="742950" indent="-285750">
              <a:defRPr sz="2000">
                <a:solidFill>
                  <a:schemeClr val="tx1"/>
                </a:solidFill>
                <a:latin typeface="Times New Roman" charset="0"/>
                <a:ea typeface="ＭＳ Ｐゴシック" charset="0"/>
              </a:defRPr>
            </a:lvl2pPr>
            <a:lvl3pPr marL="1143000" indent="-228600">
              <a:defRPr sz="2000">
                <a:solidFill>
                  <a:schemeClr val="tx1"/>
                </a:solidFill>
                <a:latin typeface="Times New Roman" charset="0"/>
                <a:ea typeface="ＭＳ Ｐゴシック" charset="0"/>
              </a:defRPr>
            </a:lvl3pPr>
            <a:lvl4pPr marL="1600200" indent="-228600">
              <a:defRPr sz="2000">
                <a:solidFill>
                  <a:schemeClr val="tx1"/>
                </a:solidFill>
                <a:latin typeface="Times New Roman" charset="0"/>
                <a:ea typeface="ＭＳ Ｐゴシック" charset="0"/>
              </a:defRPr>
            </a:lvl4pPr>
            <a:lvl5pPr marL="2057400" indent="-228600">
              <a:defRPr sz="2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000">
                <a:solidFill>
                  <a:schemeClr val="tx1"/>
                </a:solidFill>
                <a:latin typeface="Times New Roman" charset="0"/>
                <a:ea typeface="ＭＳ Ｐゴシック" charset="0"/>
              </a:defRPr>
            </a:lvl9pPr>
          </a:lstStyle>
          <a:p>
            <a:pPr algn="ctr"/>
            <a:r>
              <a:rPr lang="en-US" sz="1200" dirty="0">
                <a:solidFill>
                  <a:srgbClr val="FF0000"/>
                </a:solidFill>
                <a:latin typeface="Calibri Regular" panose="020F0502020204030204" pitchFamily="34" charset="0"/>
              </a:rPr>
              <a:t>Min</a:t>
            </a:r>
          </a:p>
          <a:p>
            <a:pPr algn="ctr"/>
            <a:r>
              <a:rPr lang="en-US" sz="1200" dirty="0">
                <a:solidFill>
                  <a:srgbClr val="FF0000"/>
                </a:solidFill>
                <a:latin typeface="Calibri Regular" panose="020F0502020204030204" pitchFamily="34" charset="0"/>
              </a:rPr>
              <a:t>Rolls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Title 1"/>
          <p:cNvSpPr>
            <a:spLocks noGrp="1"/>
          </p:cNvSpPr>
          <p:nvPr>
            <p:ph type="title"/>
          </p:nvPr>
        </p:nvSpPr>
        <p:spPr>
          <a:xfrm>
            <a:off x="685800" y="0"/>
            <a:ext cx="7772400" cy="1143000"/>
          </a:xfrm>
        </p:spPr>
        <p:txBody>
          <a:bodyPr/>
          <a:lstStyle/>
          <a:p>
            <a:r>
              <a:rPr lang="en-US" dirty="0">
                <a:ea typeface="ＭＳ Ｐゴシック" charset="0"/>
                <a:cs typeface="ＭＳ Ｐゴシック" charset="0"/>
              </a:rPr>
              <a:t>Impact on </a:t>
            </a:r>
            <a:r>
              <a:rPr lang="en-US" dirty="0" err="1">
                <a:ea typeface="ＭＳ Ｐゴシック" charset="0"/>
                <a:cs typeface="ＭＳ Ｐゴシック" charset="0"/>
              </a:rPr>
              <a:t>Lookahead</a:t>
            </a:r>
            <a:endParaRPr lang="en-US" dirty="0">
              <a:ea typeface="ＭＳ Ｐゴシック" charset="0"/>
              <a:cs typeface="ＭＳ Ｐゴシック" charset="0"/>
            </a:endParaRPr>
          </a:p>
        </p:txBody>
      </p:sp>
      <p:sp>
        <p:nvSpPr>
          <p:cNvPr id="155650" name="Content Placeholder 2"/>
          <p:cNvSpPr>
            <a:spLocks noGrp="1"/>
          </p:cNvSpPr>
          <p:nvPr>
            <p:ph idx="1"/>
          </p:nvPr>
        </p:nvSpPr>
        <p:spPr>
          <a:xfrm>
            <a:off x="685800" y="1066800"/>
            <a:ext cx="8077200" cy="5638800"/>
          </a:xfrm>
        </p:spPr>
        <p:txBody>
          <a:bodyPr/>
          <a:lstStyle/>
          <a:p>
            <a:r>
              <a:rPr lang="en-US" sz="3000" dirty="0">
                <a:ea typeface="ＭＳ Ｐゴシック" charset="0"/>
                <a:cs typeface="ＭＳ Ｐゴシック" charset="0"/>
              </a:rPr>
              <a:t>Dice rolls increase branching factor</a:t>
            </a:r>
          </a:p>
          <a:p>
            <a:pPr lvl="1"/>
            <a:r>
              <a:rPr lang="en-US" sz="2800" dirty="0">
                <a:ea typeface="ＭＳ Ｐゴシック" charset="0"/>
              </a:rPr>
              <a:t>There are 21 possible rolls with two dice</a:t>
            </a:r>
          </a:p>
          <a:p>
            <a:r>
              <a:rPr lang="en-US" sz="3000" dirty="0">
                <a:ea typeface="ＭＳ Ｐゴシック" charset="0"/>
                <a:cs typeface="ＭＳ Ｐゴシック" charset="0"/>
              </a:rPr>
              <a:t>Backgammon: ~20 legal moves for given roll </a:t>
            </a:r>
          </a:p>
          <a:p>
            <a:pPr lvl="1">
              <a:buFontTx/>
              <a:buNone/>
            </a:pPr>
            <a:r>
              <a:rPr lang="en-US" sz="2800" dirty="0">
                <a:ea typeface="ＭＳ Ｐゴシック" charset="0"/>
              </a:rPr>
              <a:t>~6K with 1-1 roll (get to roll again!)</a:t>
            </a:r>
          </a:p>
          <a:p>
            <a:r>
              <a:rPr lang="en-US" sz="3200" dirty="0">
                <a:ea typeface="ＭＳ Ｐゴシック" charset="0"/>
                <a:cs typeface="ＭＳ Ｐゴシック" charset="0"/>
              </a:rPr>
              <a:t>At</a:t>
            </a:r>
            <a:r>
              <a:rPr lang="en-US" sz="3000" dirty="0">
                <a:ea typeface="ＭＳ Ｐゴシック" charset="0"/>
                <a:cs typeface="ＭＳ Ｐゴシック" charset="0"/>
              </a:rPr>
              <a:t> depth 4: 20 * (21 * 20)**3 ≈ 1.2B boards</a:t>
            </a:r>
          </a:p>
          <a:p>
            <a:r>
              <a:rPr lang="en-US" sz="3000" dirty="0">
                <a:ea typeface="ＭＳ Ｐゴシック" charset="0"/>
                <a:cs typeface="ＭＳ Ｐゴシック" charset="0"/>
              </a:rPr>
              <a:t>As depth increases, probability of reaching a given node shrinks</a:t>
            </a:r>
          </a:p>
          <a:p>
            <a:pPr lvl="1"/>
            <a:r>
              <a:rPr lang="en-US" sz="2800" dirty="0" err="1">
                <a:ea typeface="ＭＳ Ｐゴシック" charset="0"/>
              </a:rPr>
              <a:t>lookahead’s</a:t>
            </a:r>
            <a:r>
              <a:rPr lang="en-US" sz="2800" dirty="0">
                <a:ea typeface="ＭＳ Ｐゴシック" charset="0"/>
              </a:rPr>
              <a:t> value diminished and alpha-beta pruning is much less effective</a:t>
            </a:r>
          </a:p>
          <a:p>
            <a:r>
              <a:rPr lang="en-US" sz="3000" dirty="0">
                <a:ea typeface="ＭＳ Ｐゴシック" charset="0"/>
                <a:cs typeface="ＭＳ Ｐゴシック" charset="0"/>
                <a:hlinkClick r:id="rId3"/>
              </a:rPr>
              <a:t>TDGammon</a:t>
            </a:r>
            <a:r>
              <a:rPr lang="en-US" sz="3000" dirty="0">
                <a:ea typeface="ＭＳ Ｐゴシック" charset="0"/>
                <a:cs typeface="ＭＳ Ｐゴシック" charset="0"/>
              </a:rPr>
              <a:t> used depth-2 search + good static evaluator to achieve world-champion level</a:t>
            </a:r>
          </a:p>
          <a:p>
            <a:endParaRPr lang="en-US" sz="3200" dirty="0">
              <a:ea typeface="ＭＳ Ｐゴシック" charset="0"/>
              <a:cs typeface="ＭＳ Ｐゴシック" charset="0"/>
            </a:endParaRPr>
          </a:p>
        </p:txBody>
      </p:sp>
    </p:spTree>
  </p:cSld>
  <p:clrMapOvr>
    <a:masterClrMapping/>
  </p:clrMapOvr>
</p:sld>
</file>

<file path=ppt/theme/theme1.xml><?xml version="1.0" encoding="utf-8"?>
<a:theme xmlns:a="http://schemas.openxmlformats.org/drawingml/2006/main" name="Blank Presentation">
  <a:themeElements>
    <a:clrScheme name="Blank Presentation.pot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CC"/>
      </a:hlink>
      <a:folHlink>
        <a:srgbClr val="000099"/>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Times New Roman" pitchFamily="-65"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CC"/>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7341</TotalTime>
  <Words>1385</Words>
  <Application>Microsoft Macintosh PowerPoint</Application>
  <PresentationFormat>On-screen Show (4:3)</PresentationFormat>
  <Paragraphs>238</Paragraphs>
  <Slides>22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ＭＳ Ｐゴシック</vt:lpstr>
      <vt:lpstr>Arial</vt:lpstr>
      <vt:lpstr>Calibri Regular</vt:lpstr>
      <vt:lpstr>Lucida Grande</vt:lpstr>
      <vt:lpstr>Symbol</vt:lpstr>
      <vt:lpstr>Times New Roman</vt:lpstr>
      <vt:lpstr>Blank Presentation</vt:lpstr>
      <vt:lpstr>More on Games</vt:lpstr>
      <vt:lpstr>Overview</vt:lpstr>
      <vt:lpstr>Stochastic Games</vt:lpstr>
      <vt:lpstr>Example: Backgammon</vt:lpstr>
      <vt:lpstr>Why can’t we use MiniMax?</vt:lpstr>
      <vt:lpstr>MiniMax trees with Chance Nodes</vt:lpstr>
      <vt:lpstr>Understanding the notation</vt:lpstr>
      <vt:lpstr>Game trees with chance nodes</vt:lpstr>
      <vt:lpstr>Impact on Lookahead</vt:lpstr>
      <vt:lpstr>Meaning of the evaluation function</vt:lpstr>
      <vt:lpstr>Games of imperfect information</vt:lpstr>
      <vt:lpstr>High-Performance Game Programs</vt:lpstr>
      <vt:lpstr>Other Issues</vt:lpstr>
      <vt:lpstr>AI and Games II</vt:lpstr>
      <vt:lpstr>General Game Playing</vt:lpstr>
      <vt:lpstr>General Game Playing</vt:lpstr>
      <vt:lpstr>GGP</vt:lpstr>
      <vt:lpstr>GGP Peg Jumping Game</vt:lpstr>
      <vt:lpstr>Tic-Tac-Toe in GDL</vt:lpstr>
      <vt:lpstr>A example of General Intelligence</vt:lpstr>
      <vt:lpstr>Why study games?</vt:lpstr>
      <vt:lpstr>Perspective on Games: Con and Pro</vt:lpstr>
    </vt:vector>
  </TitlesOfParts>
  <Company>UMBC</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CMSC 671 - Game Playing</dc:title>
  <dc:creator>COGITO</dc:creator>
  <cp:lastModifiedBy>Tim Finin</cp:lastModifiedBy>
  <cp:revision>233</cp:revision>
  <cp:lastPrinted>2012-10-01T19:43:19Z</cp:lastPrinted>
  <dcterms:created xsi:type="dcterms:W3CDTF">2009-10-11T23:34:44Z</dcterms:created>
  <dcterms:modified xsi:type="dcterms:W3CDTF">2018-02-28T19:57:52Z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