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57" r:id="rId2"/>
    <p:sldId id="309" r:id="rId3"/>
    <p:sldId id="311" r:id="rId4"/>
    <p:sldId id="312" r:id="rId5"/>
    <p:sldId id="328" r:id="rId6"/>
    <p:sldId id="313" r:id="rId7"/>
    <p:sldId id="314" r:id="rId8"/>
    <p:sldId id="316" r:id="rId9"/>
    <p:sldId id="315" r:id="rId10"/>
    <p:sldId id="317" r:id="rId11"/>
    <p:sldId id="321" r:id="rId12"/>
    <p:sldId id="318" r:id="rId13"/>
    <p:sldId id="319" r:id="rId14"/>
    <p:sldId id="327" r:id="rId15"/>
    <p:sldId id="320" r:id="rId16"/>
    <p:sldId id="326" r:id="rId17"/>
    <p:sldId id="323" r:id="rId18"/>
    <p:sldId id="324" r:id="rId19"/>
    <p:sldId id="322" r:id="rId20"/>
    <p:sldId id="325" r:id="rId21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0000"/>
    <a:srgbClr val="FF4D23"/>
    <a:srgbClr val="921C00"/>
    <a:srgbClr val="C425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6" autoAdjust="0"/>
    <p:restoredTop sz="95745" autoAdjust="0"/>
  </p:normalViewPr>
  <p:slideViewPr>
    <p:cSldViewPr showGuides="1">
      <p:cViewPr varScale="1">
        <p:scale>
          <a:sx n="91" d="100"/>
          <a:sy n="91" d="100"/>
        </p:scale>
        <p:origin x="192" y="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fld id="{798A9AE7-807B-154F-9E1A-F10F8B1DC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8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6B1B3F2-F8E9-F048-AD83-C52045BF0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5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B97DA65-1382-B440-AD6A-01C5E739C01D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A9AA1ED-B34C-7B47-8E73-400F1BF8E1B7}" type="datetime1">
              <a:rPr lang="en-US"/>
              <a:pPr>
                <a:defRPr/>
              </a:pPr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A78FAC9-A120-794D-AA87-C8BC436ED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3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C1D6F1A-73D4-F54C-AFA9-2A5E78C22E45}" type="datetime1">
              <a:rPr lang="en-US"/>
              <a:pPr>
                <a:defRPr/>
              </a:pPr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D63879A-9857-B24B-92BE-E4CCA35C0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8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45D24C6-176A-3748-8E9B-9EBEB6918969}" type="datetime1">
              <a:rPr lang="en-US"/>
              <a:pPr>
                <a:defRPr/>
              </a:pPr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B54D4DF-8D5F-1E43-A17B-3092D588F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2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989EA49-DCCD-7E48-BA1F-20D99AE07F44}" type="datetime1">
              <a:rPr lang="en-US"/>
              <a:pPr>
                <a:defRPr/>
              </a:pPr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8B5F103-C241-E44E-81E6-0AE5C3038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7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2F53640-0DB3-6B4F-B7C2-87790A0B92FC}" type="datetime1">
              <a:rPr lang="en-US"/>
              <a:pPr>
                <a:defRPr/>
              </a:pPr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1DF08F7-1447-5D42-86E1-93D238A1A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5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CD494B5-F59B-5547-A1A3-83002B1E26A2}" type="datetime1">
              <a:rPr lang="en-US"/>
              <a:pPr>
                <a:defRPr/>
              </a:pPr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E037439-D101-934A-8CF3-F1583B6D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4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4AFBD96-64B0-4042-8AEB-E093CE57CBD7}" type="datetime1">
              <a:rPr lang="en-US"/>
              <a:pPr>
                <a:defRPr/>
              </a:pPr>
              <a:t>2/20/18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5A24CBD-BA22-6B46-B47E-6551187F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35C01F0-20BA-CE45-8512-79F33BC748E7}" type="datetime1">
              <a:rPr lang="en-US"/>
              <a:pPr>
                <a:defRPr/>
              </a:pPr>
              <a:t>2/20/18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7EC609B-8A18-3D4A-B502-4F0D60371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5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39D5803-AEB2-3840-817C-CC2E38655527}" type="datetime1">
              <a:rPr lang="en-US"/>
              <a:pPr>
                <a:defRPr/>
              </a:pPr>
              <a:t>2/20/18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26118E1-2E80-874E-9E09-F95F7519F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2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EAAFBEA-FD8B-664C-834A-1997D95478DA}" type="datetime1">
              <a:rPr lang="en-US"/>
              <a:pPr>
                <a:defRPr/>
              </a:pPr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8F74E84-3DBF-7749-B991-3E926F2B7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8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8CDCE72-2775-6344-9F11-32D576E9BE46}" type="datetime1">
              <a:rPr lang="en-US"/>
              <a:pPr>
                <a:defRPr/>
              </a:pPr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09EC75B-B053-324D-A4C3-55B1BC8BE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1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ikipedia.org/wiki/Battleship_(puzzle" TargetMode="External"/><Relationship Id="rId2" Type="http://schemas.openxmlformats.org/officeDocument/2006/relationships/hyperlink" Target="http://www.conceptispuzzle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bit.ly/cspB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ython-constraint" TargetMode="External"/><Relationship Id="rId2" Type="http://schemas.openxmlformats.org/officeDocument/2006/relationships/hyperlink" Target="http://peak.telecommunity.com/DevCenter/EasyInstal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30480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05000"/>
            <a:ext cx="91440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CSP in</a:t>
            </a:r>
            <a:b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Python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257800"/>
          </a:xfrm>
        </p:spPr>
        <p:txBody>
          <a:bodyPr/>
          <a:lstStyle/>
          <a:p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FunctionConstraint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(f, v)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Arguments: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F: a function of N (N&gt;0) arguments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V: a list of N variables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Function can be defined &amp; referenced by name or defined locally via lambda expressions</a:t>
            </a:r>
          </a:p>
          <a:p>
            <a:endParaRPr lang="en-US" sz="1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35000" lvl="1" indent="-341313"/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x,y:x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==2*y,[11,22])</a:t>
            </a:r>
          </a:p>
          <a:p>
            <a:pPr marL="635000" lvl="1" indent="-341313">
              <a:lnSpc>
                <a:spcPct val="150000"/>
              </a:lnSpc>
            </a:pP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 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dblfn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): return x == 2*y</a:t>
            </a:r>
            <a:b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</a:b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dblfn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, [11,22])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Constraints on a set of variables: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AllDifferentConstraint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AllEqualConstraint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MaxSumConstraint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ExactSumConstraint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MinSumConstraint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lvl="1"/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(100),[11,…19])</a:t>
            </a:r>
          </a:p>
          <a:p>
            <a:pPr lvl="1"/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(),[11,…19])</a:t>
            </a:r>
          </a:p>
          <a:p>
            <a:pPr lvl="1"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 lvl="1"/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 on a set of possible values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NotInSetConstraint()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SomeInSetConstraint()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SomeNotInSetConstraint()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Map Coloring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106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color(map, colors=['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red','green','blue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']):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, adjoins) =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parse_map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(map)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p = Problem()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, colors)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for (v1, v2) in adjoins: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: x!=y, [v1, v2])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solution =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p.getSolution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if solution: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for v in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print "%s:%s " % (v, solution[v]),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print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else: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print 'No solution found :-(</a:t>
            </a:r>
            <a:r>
              <a:rPr lang="ja-JP" altLang="en-US" sz="2000" dirty="0">
                <a:latin typeface="Lucida Console" charset="0"/>
                <a:ea typeface="ＭＳ Ｐゴシック" charset="0"/>
                <a:cs typeface="Lucida Console" charset="0"/>
              </a:rPr>
              <a:t>’</a:t>
            </a:r>
            <a:endParaRPr lang="en-US" altLang="ja-JP" sz="20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endParaRPr lang="en-US" sz="12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austrailia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= "SA:WA NT Q NSW V; NT:WA Q; NSW: Q V; T:"</a:t>
            </a:r>
          </a:p>
          <a:p>
            <a:pPr>
              <a:buFont typeface="Arial" charset="0"/>
              <a:buNone/>
            </a:pPr>
            <a:endParaRPr lang="en-US" sz="20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pic>
        <p:nvPicPr>
          <p:cNvPr id="2765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88" y="152400"/>
            <a:ext cx="16256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88" y="152400"/>
            <a:ext cx="16256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Map Coloring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australia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= 'SA:WA NT Q NSW V; NT:WA Q; NSW: Q V; T:’</a:t>
            </a:r>
          </a:p>
          <a:p>
            <a:pPr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parse_map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(neighbors):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adjoins = []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regions = set()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specs = [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spec.split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(':') for spec in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neighbors.split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(';')]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for (A,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Aneighbors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) in specs: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A =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A.strip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();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regions.add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(A)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for B in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Aneighbors.split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regions.add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(B)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adjoins.append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([A,B])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return (list(regions), adjoins)</a:t>
            </a:r>
          </a:p>
          <a:p>
            <a:pPr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Sudoku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2296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def sudoku(initValue):</a:t>
            </a:r>
            <a:endParaRPr lang="en-US" sz="8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 = Problem()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Define a variable for each cell: 11,12,13...21,22,23...98,99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for i in range(1, 10) 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p.addVariables(range(i*10+1, i*10+10), range(1, 10))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Each row has different values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for i in range(1, 10) 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p.addConstraint(AllDifferentConstraint(), range(i*10+1, i*10+10))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Each colum has different values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for i in range(1, 10) 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p.addConstraint(AllDifferentConstraint(), range(10+i, 100+i, 10))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Each 3x3 box has different values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[11,12,13,21,22,23,31,32,33])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[41,42,43,51,52,53,61,62,63])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[71,72,73,81,82,83,91,92,93])</a:t>
            </a:r>
          </a:p>
          <a:p>
            <a:pPr>
              <a:buFont typeface="Arial" charset="0"/>
              <a:buNone/>
            </a:pPr>
            <a:endParaRPr lang="en-US" sz="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[14,15,16,24,25,26,34,35,36])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[44,45,46,54,55,56,64,65,66])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[74,75,76,84,85,86,94,95,96])</a:t>
            </a:r>
          </a:p>
          <a:p>
            <a:pPr>
              <a:buFont typeface="Arial" charset="0"/>
              <a:buNone/>
            </a:pPr>
            <a:endParaRPr lang="en-US" sz="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[17,18,19,27,28,29,37,38,39])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[47,48,49,57,58,59,67,68,69])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[77,78,79,87,88,89,97,98,99])</a:t>
            </a:r>
          </a:p>
          <a:p>
            <a:pPr>
              <a:buFont typeface="Arial" charset="0"/>
              <a:buNone/>
            </a:pPr>
            <a:endParaRPr lang="en-US" sz="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add unary constraints for cells with initial non-zero values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for i in range(1, 10) 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for j in range(1, 10):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    value = initValue[i-1][j-1]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    if value: p.addConstraint(lambda var, val=value: var == val, (i*10+j,))</a:t>
            </a:r>
          </a:p>
          <a:p>
            <a:pPr>
              <a:buFont typeface="Arial" charset="0"/>
              <a:buNone/>
            </a:pPr>
            <a:endParaRPr lang="en-US" sz="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return p.getSolution()</a:t>
            </a:r>
          </a:p>
          <a:p>
            <a:pPr>
              <a:buFont typeface="Arial" charset="0"/>
              <a:buNone/>
            </a:pPr>
            <a:endParaRPr lang="en-US" sz="12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Sudoku Input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easy = [[0,9,0,7,0,0,8,6,0],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[0,3,1,0,0,5,0,2,0],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[8,0,6,0,0,0,0,0,0],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[0,0,7,0,5,0,0,0,6],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[0,0,0,3,0,7,0,0,0],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[5,0,0,0,1,0,7,0,0],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[0,0,0,0,0,0,1,0,9],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[0,2,0,6,0,0,0,5,0],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[0,5,4,0,0,8,0,7,0]]</a:t>
            </a:r>
          </a:p>
          <a:p>
            <a:pPr>
              <a:buFont typeface="Arial" charset="0"/>
              <a:buNone/>
            </a:pPr>
            <a:endParaRPr lang="en-US" sz="18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495800" cy="5257800"/>
          </a:xfrm>
        </p:spPr>
        <p:txBody>
          <a:bodyPr/>
          <a:lstStyle/>
          <a:p>
            <a:pPr marL="234950" indent="-234950"/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grid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Each cell occupied by water or part of a ship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Given 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Ships of varying lengths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Row and column sums of number of ship cells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Hints for some cells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What are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variables and domains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234950" indent="-234950"/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1747" name="Picture 4" descr="Picture 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63" y="1143000"/>
            <a:ext cx="4764087" cy="5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5" descr="Picture 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3" y="1130300"/>
            <a:ext cx="4764087" cy="5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24708"/>
            <a:ext cx="4495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950" indent="-234950"/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grid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Each cell occupied by water or part of a ship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Given 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Ships of varying lengths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Row and column sums of number of ship cells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Hints for some cells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What are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variables and domains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234950" indent="-234950"/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Resources</a:t>
            </a: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hlinkClick r:id="rId2"/>
              </a:rPr>
              <a:t>http://</a:t>
            </a:r>
            <a:r>
              <a:rPr lang="en-US" dirty="0" err="1">
                <a:latin typeface="Calibri" charset="0"/>
                <a:ea typeface="ＭＳ Ｐゴシック" charset="0"/>
                <a:hlinkClick r:id="rId2"/>
              </a:rPr>
              <a:t>www.conceptispuzzles.com</a:t>
            </a:r>
            <a:r>
              <a:rPr lang="en-US" dirty="0">
                <a:latin typeface="Calibri" charset="0"/>
                <a:ea typeface="ＭＳ Ｐゴシック" charset="0"/>
                <a:hlinkClick r:id="rId2"/>
              </a:rPr>
              <a:t>/</a:t>
            </a:r>
            <a:endParaRPr lang="en-US" dirty="0">
              <a:latin typeface="Calibri" charset="0"/>
              <a:ea typeface="ＭＳ Ｐゴシック" charset="0"/>
              <a:hlinkClick r:id="rId3"/>
            </a:endParaRP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http://wikipedia.org/wiki/Battleship_(puzzle</a:t>
            </a:r>
            <a:r>
              <a:rPr lang="en-US" dirty="0">
                <a:latin typeface="Calibri" charset="0"/>
                <a:ea typeface="ＭＳ Ｐゴシック" charset="0"/>
              </a:rPr>
              <a:t>)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Barbara M. Smith, Constraint Programming Models for Solitaire Battleships, 2006</a:t>
            </a: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bit.ly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cspBs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35000" lvl="1" indent="-234950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234950" indent="-234950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3795" name="Picture 3" descr="Picture 5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28600"/>
            <a:ext cx="1447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620000" cy="5257800"/>
          </a:xfrm>
        </p:spPr>
        <p:txBody>
          <a:bodyPr/>
          <a:lstStyle/>
          <a:p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Python_constraint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is a simple package for solving CSP problems in Python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Installing it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Using it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Magic Squares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Map coloring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Sudoku puzzles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HW4: Battleships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 HW3 Problem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Write a CSP program to solve 6x6 battleships with 3 subs, 2 destroyers and 1 carrier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row and column sums and several hints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Hints: for a location, specify one of {water, top, bottom, left, right, middle, circle}</a:t>
            </a:r>
          </a:p>
          <a:p>
            <a:pPr>
              <a:buFont typeface="Arial" charset="0"/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Installation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On your own computer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pip install python-constraint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sudo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pip install python-constraint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easy_install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python-constraint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Use on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gl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It’s installed in ~finin/471python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github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https://github.com/python-constraint</a:t>
            </a:r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57200" lvl="1" indent="0">
              <a:buNone/>
            </a:pPr>
            <a:endParaRPr lang="en-US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Simple Example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from constraint import *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p = Problem()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("a", [1,2,3])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("b", [4,5,6])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3, 'b': 5}, {'a': 3,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2, 'b': 6}, {'a': 2, 'b': 5}, {'a': 2,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1, 'b': 6}, {'a': 1, 'b': 5}, {'a': 1,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: 2*x == y, (’a', ’b'))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2,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19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Simple Example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from constraint import *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p = Problem()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"a"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, </a:t>
            </a:r>
            <a:r>
              <a:rPr lang="en-US" sz="1900" b="1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[1,2,3]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("b", [4,5,6])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3, 'b': 5}, {'a': 3,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2, 'b': 6}, {'a': 2, 'b': 5}, {'a': 2,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1, 'b': 6}, {'a': 1, 'b': 5}, {'a': 1,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lambda </a:t>
            </a:r>
            <a:r>
              <a:rPr lang="en-US" sz="1900" b="1" dirty="0" err="1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: 2*x==y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, </a:t>
            </a:r>
            <a:r>
              <a:rPr lang="en-US" sz="1900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(’</a:t>
            </a:r>
            <a:r>
              <a:rPr lang="en-US" sz="1900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a’,’b</a:t>
            </a:r>
            <a:r>
              <a:rPr lang="en-US" sz="1900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')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2,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19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1600" y="1143000"/>
            <a:ext cx="1919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variable 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16764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domain</a:t>
            </a:r>
          </a:p>
        </p:txBody>
      </p:sp>
      <p:cxnSp>
        <p:nvCxnSpPr>
          <p:cNvPr id="6" name="Straight Arrow Connector 5"/>
          <p:cNvCxnSpPr>
            <a:stCxn id="7" idx="1"/>
          </p:cNvCxnSpPr>
          <p:nvPr/>
        </p:nvCxnSpPr>
        <p:spPr>
          <a:xfrm flipH="1">
            <a:off x="4876800" y="1907233"/>
            <a:ext cx="533400" cy="302567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1"/>
          </p:cNvCxnSpPr>
          <p:nvPr/>
        </p:nvCxnSpPr>
        <p:spPr>
          <a:xfrm flipH="1">
            <a:off x="3581400" y="1373833"/>
            <a:ext cx="1600200" cy="9121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00800" y="5943600"/>
            <a:ext cx="2505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constraint function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28842" y="5334000"/>
            <a:ext cx="183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two variables</a:t>
            </a:r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 flipV="1">
            <a:off x="5334000" y="5181600"/>
            <a:ext cx="1066800" cy="9928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1"/>
          </p:cNvCxnSpPr>
          <p:nvPr/>
        </p:nvCxnSpPr>
        <p:spPr>
          <a:xfrm flipH="1" flipV="1">
            <a:off x="6858000" y="5181600"/>
            <a:ext cx="370842" cy="38323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458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Magic Square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9530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array on integers where all rows, columns and diagonals sum to the same number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N (e.g., 3) and the magic sum (e.g., 15) find the cell values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are the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Variables &amp; their domains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</p:txBody>
      </p:sp>
      <p:pic>
        <p:nvPicPr>
          <p:cNvPr id="2048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425" y="1955800"/>
            <a:ext cx="378777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638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from constraint import *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p = Problem()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range(9), </a:t>
            </a:r>
            <a:r>
              <a:rPr lang="en-US" sz="2000" dirty="0">
                <a:solidFill>
                  <a:srgbClr val="00B050"/>
                </a:solidFill>
                <a:latin typeface="Lucida Console" charset="0"/>
                <a:ea typeface="ＭＳ Ｐゴシック" charset="0"/>
                <a:cs typeface="Lucida Console" charset="0"/>
              </a:rPr>
              <a:t>range(1,10))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(), range(9))</a:t>
            </a: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 [0,4,8])</a:t>
            </a: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 [2,4,6])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for row in range(3):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        [row*3+i for i in range(3)])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for col in range(3):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        [col+3*i for i in range(3)])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82391" y="945802"/>
            <a:ext cx="2935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numbers as variables: 0..8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H="1">
            <a:off x="3924300" y="1176634"/>
            <a:ext cx="647700" cy="10309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07531" y="1690482"/>
            <a:ext cx="3025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built-in constraint functions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557264" y="1956968"/>
            <a:ext cx="4572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E38A8CC-2793-034B-ABD6-AD2D8F1B6F50}"/>
              </a:ext>
            </a:extLst>
          </p:cNvPr>
          <p:cNvSpPr txBox="1"/>
          <p:nvPr/>
        </p:nvSpPr>
        <p:spPr>
          <a:xfrm>
            <a:off x="4756988" y="1371600"/>
            <a:ext cx="2638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domain of each is 1..10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783DB3-90FE-8E45-B633-9A1B537468CE}"/>
              </a:ext>
            </a:extLst>
          </p:cNvPr>
          <p:cNvCxnSpPr>
            <a:cxnSpLocks/>
          </p:cNvCxnSpPr>
          <p:nvPr/>
        </p:nvCxnSpPr>
        <p:spPr>
          <a:xfrm flipH="1">
            <a:off x="4582391" y="1676400"/>
            <a:ext cx="286213" cy="53116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342900" y="1409700"/>
            <a:ext cx="8458200" cy="4038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sols = p.getSolutions()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print sols</a:t>
            </a:r>
          </a:p>
          <a:p>
            <a:pPr>
              <a:buFont typeface="Arial" charset="0"/>
              <a:buNone/>
            </a:pPr>
            <a:endParaRPr lang="en-US" sz="2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for s in sols: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print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for row in range(3):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for col in range(3):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    print s[row*3+col],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print</a:t>
            </a:r>
          </a:p>
          <a:p>
            <a:pPr>
              <a:buFont typeface="Arial" charset="0"/>
              <a:buNone/>
            </a:pPr>
            <a:endParaRPr lang="en-US" sz="24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&gt; python ms3.py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[{0:6,1:7,2:2,…8:4}, {0:6,1:…}, …]</a:t>
            </a:r>
          </a:p>
          <a:p>
            <a:pPr>
              <a:buFont typeface="Arial" charset="0"/>
              <a:buNone/>
            </a:pPr>
            <a:endParaRPr lang="en-US" sz="28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6 7 2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1 5 9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8 3 4</a:t>
            </a:r>
          </a:p>
          <a:p>
            <a:pPr>
              <a:buFont typeface="Arial" charset="0"/>
              <a:buNone/>
            </a:pPr>
            <a:endParaRPr lang="en-US" sz="10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6 1 8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7 5 3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2 9 4</a:t>
            </a:r>
          </a:p>
          <a:p>
            <a:pPr>
              <a:buFont typeface="Arial" charset="0"/>
              <a:buNone/>
            </a:pPr>
            <a:r>
              <a:rPr lang="en-US" sz="2000">
                <a:latin typeface="Lucida Console" charset="0"/>
                <a:ea typeface="ＭＳ Ｐゴシック" charset="0"/>
                <a:cs typeface="Lucida Console" charset="0"/>
              </a:rPr>
              <a:t>… six more solutions …</a:t>
            </a:r>
          </a:p>
        </p:txBody>
      </p:sp>
      <p:pic>
        <p:nvPicPr>
          <p:cNvPr id="2355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30600"/>
            <a:ext cx="378777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11312</TotalTime>
  <Words>1560</Words>
  <Application>Microsoft Macintosh PowerPoint</Application>
  <PresentationFormat>On-screen Show (4:3)</PresentationFormat>
  <Paragraphs>224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ＭＳ Ｐゴシック</vt:lpstr>
      <vt:lpstr>Arial</vt:lpstr>
      <vt:lpstr>Calibri</vt:lpstr>
      <vt:lpstr>Lucida Console</vt:lpstr>
      <vt:lpstr>Times New Roman</vt:lpstr>
      <vt:lpstr>Office Theme</vt:lpstr>
      <vt:lpstr>CSP in Python</vt:lpstr>
      <vt:lpstr>Overview</vt:lpstr>
      <vt:lpstr>Installation</vt:lpstr>
      <vt:lpstr>Simple Example</vt:lpstr>
      <vt:lpstr>Simple Example</vt:lpstr>
      <vt:lpstr>Magic Square</vt:lpstr>
      <vt:lpstr>3x3 Magic Square</vt:lpstr>
      <vt:lpstr>3x3 Magic Square</vt:lpstr>
      <vt:lpstr>3x3 Magic Square</vt:lpstr>
      <vt:lpstr>Constraints</vt:lpstr>
      <vt:lpstr>Constraints</vt:lpstr>
      <vt:lpstr>Constraints</vt:lpstr>
      <vt:lpstr>Map Coloring</vt:lpstr>
      <vt:lpstr>Map Coloring</vt:lpstr>
      <vt:lpstr>Sudoku</vt:lpstr>
      <vt:lpstr>Sudoku Input</vt:lpstr>
      <vt:lpstr>Battleship Puzzle</vt:lpstr>
      <vt:lpstr>Battleship Puzzle</vt:lpstr>
      <vt:lpstr>Battleship puzzle</vt:lpstr>
      <vt:lpstr>A HW3 Problem</vt:lpstr>
    </vt:vector>
  </TitlesOfParts>
  <Company>UMBC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222</cp:revision>
  <cp:lastPrinted>2012-09-24T18:33:01Z</cp:lastPrinted>
  <dcterms:created xsi:type="dcterms:W3CDTF">2009-10-05T03:58:00Z</dcterms:created>
  <dcterms:modified xsi:type="dcterms:W3CDTF">2018-02-21T20:37:04Z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