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9"/>
  </p:notesMasterIdLst>
  <p:handoutMasterIdLst>
    <p:handoutMasterId r:id="rId30"/>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301" r:id="rId20"/>
    <p:sldId id="276" r:id="rId21"/>
    <p:sldId id="277" r:id="rId22"/>
    <p:sldId id="278" r:id="rId23"/>
    <p:sldId id="279" r:id="rId24"/>
    <p:sldId id="280" r:id="rId25"/>
    <p:sldId id="281" r:id="rId26"/>
    <p:sldId id="300" r:id="rId27"/>
    <p:sldId id="299" r:id="rId28"/>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33"/>
    <p:restoredTop sz="90573" autoAdjust="0"/>
  </p:normalViewPr>
  <p:slideViewPr>
    <p:cSldViewPr showGuides="1">
      <p:cViewPr>
        <p:scale>
          <a:sx n="90" d="100"/>
          <a:sy n="90" d="100"/>
        </p:scale>
        <p:origin x="896" y="880"/>
      </p:cViewPr>
      <p:guideLst>
        <p:guide orient="horz" pos="2208"/>
        <p:guide pos="2880"/>
      </p:guideLst>
    </p:cSldViewPr>
  </p:slideViewPr>
  <p:notesTextViewPr>
    <p:cViewPr>
      <p:scale>
        <a:sx n="100" d="100"/>
        <a:sy n="100" d="100"/>
      </p:scale>
      <p:origin x="0" y="0"/>
    </p:cViewPr>
  </p:notesTextViewPr>
  <p:sorterViewPr>
    <p:cViewPr>
      <p:scale>
        <a:sx n="100" d="100"/>
        <a:sy n="100" d="100"/>
      </p:scale>
      <p:origin x="0" y="30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C36B0BF-6888-9F47-B70F-1605965EB1B5}" type="slidenum">
              <a:rPr lang="en-US"/>
              <a:pPr>
                <a:defRPr/>
              </a:pPr>
              <a:t>‹#›</a:t>
            </a:fld>
            <a:endParaRPr lang="en-US"/>
          </a:p>
        </p:txBody>
      </p:sp>
    </p:spTree>
    <p:extLst>
      <p:ext uri="{BB962C8B-B14F-4D97-AF65-F5344CB8AC3E}">
        <p14:creationId xmlns:p14="http://schemas.microsoft.com/office/powerpoint/2010/main" val="377193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A29806A6-E89D-7449-A32F-8F010EA388F9}" type="slidenum">
              <a:rPr lang="en-US"/>
              <a:pPr>
                <a:defRPr/>
              </a:pPr>
              <a:t>‹#›</a:t>
            </a:fld>
            <a:endParaRPr lang="en-US"/>
          </a:p>
        </p:txBody>
      </p:sp>
    </p:spTree>
    <p:extLst>
      <p:ext uri="{BB962C8B-B14F-4D97-AF65-F5344CB8AC3E}">
        <p14:creationId xmlns:p14="http://schemas.microsoft.com/office/powerpoint/2010/main" val="767841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2121998-FB44-4841-8368-91BC2AEA5F35}" type="slidenum">
              <a:rPr lang="en-US" sz="1300"/>
              <a:pPr/>
              <a:t>1</a:t>
            </a:fld>
            <a:endParaRPr lang="en-US" sz="13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EAA1F7-3AC1-9D40-9E0D-E7049ACA2A26}" type="slidenum">
              <a:rPr lang="en-US" sz="1300"/>
              <a:pPr/>
              <a:t>10</a:t>
            </a:fld>
            <a:endParaRPr lang="en-US" sz="130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AAF643BE-DC8D-814B-9AAF-48CBCC3BAD4D}" type="slidenum">
              <a:rPr lang="en-US" sz="1300"/>
              <a:pPr/>
              <a:t>11</a:t>
            </a:fld>
            <a:endParaRPr lang="en-US" sz="130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D5297A5-822A-6F4B-BF13-68AAF2BC60E1}" type="slidenum">
              <a:rPr lang="en-US" sz="1300"/>
              <a:pPr/>
              <a:t>12</a:t>
            </a:fld>
            <a:endParaRPr lang="en-US" sz="13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D19BD0-8833-9C47-BE6E-212D0646EDAC}" type="slidenum">
              <a:rPr lang="en-US" sz="1300"/>
              <a:pPr/>
              <a:t>13</a:t>
            </a:fld>
            <a:endParaRPr lang="en-US" sz="130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32E52C3-1CD7-934A-A1BC-031AF724FC69}" type="slidenum">
              <a:rPr lang="en-US" sz="1300"/>
              <a:pPr/>
              <a:t>14</a:t>
            </a:fld>
            <a:endParaRPr lang="en-US" sz="13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5C2D1ACB-F94A-8940-8623-05E18BC2541A}" type="slidenum">
              <a:rPr lang="en-US" sz="1300"/>
              <a:pPr/>
              <a:t>15</a:t>
            </a:fld>
            <a:endParaRPr lang="en-US" sz="13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5D32550-A055-734C-9D28-449FBB2B2D5B}" type="slidenum">
              <a:rPr lang="en-US" sz="1300"/>
              <a:pPr/>
              <a:t>16</a:t>
            </a:fld>
            <a:endParaRPr lang="en-US" sz="13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FC4F453-8F92-F641-849E-B093B6C9F7B0}" type="slidenum">
              <a:rPr lang="en-US" sz="1300"/>
              <a:pPr/>
              <a:t>17</a:t>
            </a:fld>
            <a:endParaRPr lang="en-US" sz="130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18</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19</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ED858126-1F54-5A4F-AA30-BE94D5819D1F}" type="slidenum">
              <a:rPr lang="en-US" sz="1300"/>
              <a:pPr/>
              <a:t>2</a:t>
            </a:fld>
            <a:endParaRPr lang="en-US" sz="130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1819E51-124E-7E4E-9CCB-622313F6F5EF}" type="slidenum">
              <a:rPr lang="en-US" sz="1300"/>
              <a:pPr/>
              <a:t>20</a:t>
            </a:fld>
            <a:endParaRPr lang="en-US" sz="130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D07900-5E42-FA42-96B1-079CA5A19EFF}" type="slidenum">
              <a:rPr lang="en-US" sz="1300"/>
              <a:pPr/>
              <a:t>21</a:t>
            </a:fld>
            <a:endParaRPr lang="en-US" sz="130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609DD57-3396-9E4D-9C22-4EC26E5BE8DA}" type="slidenum">
              <a:rPr lang="en-US" sz="1300"/>
              <a:pPr/>
              <a:t>22</a:t>
            </a:fld>
            <a:endParaRPr lang="en-US" sz="130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7C45B877-F79E-8E41-A990-63C2D360B7D2}" type="slidenum">
              <a:rPr lang="en-US" sz="1300"/>
              <a:pPr/>
              <a:t>23</a:t>
            </a:fld>
            <a:endParaRPr lang="en-US" sz="130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51BD9B-9130-3946-811D-F41ED2268EAF}" type="slidenum">
              <a:rPr lang="en-US" sz="1300"/>
              <a:pPr/>
              <a:t>24</a:t>
            </a:fld>
            <a:endParaRPr lang="en-US" sz="130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62D9DE-13F2-3F41-970D-38B18857C3AE}" type="slidenum">
              <a:rPr lang="en-US" sz="1300"/>
              <a:pPr/>
              <a:t>25</a:t>
            </a:fld>
            <a:endParaRPr lang="en-US" sz="13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0187698-C5B9-0D40-B0B4-8D8C4166D8C8}" type="slidenum">
              <a:rPr lang="en-US" sz="1300"/>
              <a:pPr/>
              <a:t>26</a:t>
            </a:fld>
            <a:endParaRPr lang="en-US" sz="130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74F354C-CEF9-2C49-B900-530347B315B9}" type="slidenum">
              <a:rPr lang="en-US" sz="1300"/>
              <a:pPr/>
              <a:t>27</a:t>
            </a:fld>
            <a:endParaRPr lang="en-US" sz="130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71E9C26-F7EA-FC40-B307-33A637C4D9E6}" type="slidenum">
              <a:rPr lang="en-US" sz="1300"/>
              <a:pPr/>
              <a:t>3</a:t>
            </a:fld>
            <a:endParaRPr lang="en-US" sz="13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E24A98F-B836-BD4D-8B37-5F75C70E3E06}"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D8FC6A7-1C9D-AF48-802F-638608D63ECD}" type="slidenum">
              <a:rPr lang="en-US" sz="1300"/>
              <a:pPr/>
              <a:t>5</a:t>
            </a:fld>
            <a:endParaRPr lang="en-US" sz="130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D51E6E09-D0BF-6046-8A4A-3B3AEAAE5070}" type="slidenum">
              <a:rPr lang="en-US" sz="1300"/>
              <a:pPr/>
              <a:t>6</a:t>
            </a:fld>
            <a:endParaRPr lang="en-US" sz="130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2F20481E-E2A0-064D-AB16-BE5FD87869A8}" type="slidenum">
              <a:rPr lang="en-US" sz="1300"/>
              <a:pPr/>
              <a:t>7</a:t>
            </a:fld>
            <a:endParaRPr lang="en-US" sz="130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E8E1949-C0EE-1740-A992-C037A3E0A567}" type="slidenum">
              <a:rPr lang="en-US" sz="1300"/>
              <a:pPr/>
              <a:t>8</a:t>
            </a:fld>
            <a:endParaRPr lang="en-US" sz="130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034597F1-985C-0147-8590-4736993877E1}" type="slidenum">
              <a:rPr lang="en-US" sz="1300"/>
              <a:pPr/>
              <a:t>9</a:t>
            </a:fld>
            <a:endParaRPr lang="en-US" sz="130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6F27E28-AC6D-0740-905B-EF306A00059F}" type="datetime1">
              <a:rPr lang="en-US"/>
              <a:pPr>
                <a:defRPr/>
              </a:pPr>
              <a:t>2/12/18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262179E-6EDD-4046-8ADC-6E6FCEE0A72D}" type="slidenum">
              <a:rPr lang="en-US"/>
              <a:pPr>
                <a:defRPr/>
              </a:pPr>
              <a:t>‹#›</a:t>
            </a:fld>
            <a:endParaRPr lang="en-US"/>
          </a:p>
        </p:txBody>
      </p:sp>
    </p:spTree>
    <p:extLst>
      <p:ext uri="{BB962C8B-B14F-4D97-AF65-F5344CB8AC3E}">
        <p14:creationId xmlns:p14="http://schemas.microsoft.com/office/powerpoint/2010/main" val="3247241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CC49130-4DCA-3841-949A-FB8CB33D224E}" type="datetime1">
              <a:rPr lang="en-US"/>
              <a:pPr>
                <a:defRPr/>
              </a:pPr>
              <a:t>2/12/18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B3F08D5-6053-0946-9CCF-C98AD6C0ECBF}" type="slidenum">
              <a:rPr lang="en-US"/>
              <a:pPr>
                <a:defRPr/>
              </a:pPr>
              <a:t>‹#›</a:t>
            </a:fld>
            <a:endParaRPr lang="en-US"/>
          </a:p>
        </p:txBody>
      </p:sp>
    </p:spTree>
    <p:extLst>
      <p:ext uri="{BB962C8B-B14F-4D97-AF65-F5344CB8AC3E}">
        <p14:creationId xmlns:p14="http://schemas.microsoft.com/office/powerpoint/2010/main" val="363767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CEDE25E-56B3-5B4D-A0FC-F2B36284C7B6}" type="datetime1">
              <a:rPr lang="en-US"/>
              <a:pPr>
                <a:defRPr/>
              </a:pPr>
              <a:t>2/12/18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559704B-CC0F-EE4A-83F0-B57FD8529BEC}" type="slidenum">
              <a:rPr lang="en-US"/>
              <a:pPr>
                <a:defRPr/>
              </a:pPr>
              <a:t>‹#›</a:t>
            </a:fld>
            <a:endParaRPr lang="en-US"/>
          </a:p>
        </p:txBody>
      </p:sp>
    </p:spTree>
    <p:extLst>
      <p:ext uri="{BB962C8B-B14F-4D97-AF65-F5344CB8AC3E}">
        <p14:creationId xmlns:p14="http://schemas.microsoft.com/office/powerpoint/2010/main" val="20281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67AFF95-BB3F-DD47-B84E-BD680E4604D0}" type="datetime1">
              <a:rPr lang="en-US"/>
              <a:pPr>
                <a:defRPr/>
              </a:pPr>
              <a:t>2/12/18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CBD2CFA-3786-4541-A13E-C4DE35931298}" type="slidenum">
              <a:rPr lang="en-US"/>
              <a:pPr>
                <a:defRPr/>
              </a:pPr>
              <a:t>‹#›</a:t>
            </a:fld>
            <a:endParaRPr lang="en-US"/>
          </a:p>
        </p:txBody>
      </p:sp>
    </p:spTree>
    <p:extLst>
      <p:ext uri="{BB962C8B-B14F-4D97-AF65-F5344CB8AC3E}">
        <p14:creationId xmlns:p14="http://schemas.microsoft.com/office/powerpoint/2010/main" val="258008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A7F4A60-E179-7945-9BC4-FBC49609F5BF}" type="datetime1">
              <a:rPr lang="en-US"/>
              <a:pPr>
                <a:defRPr/>
              </a:pPr>
              <a:t>2/12/18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B56175-4DEA-3B4C-8717-66590379E209}" type="slidenum">
              <a:rPr lang="en-US"/>
              <a:pPr>
                <a:defRPr/>
              </a:pPr>
              <a:t>‹#›</a:t>
            </a:fld>
            <a:endParaRPr lang="en-US"/>
          </a:p>
        </p:txBody>
      </p:sp>
    </p:spTree>
    <p:extLst>
      <p:ext uri="{BB962C8B-B14F-4D97-AF65-F5344CB8AC3E}">
        <p14:creationId xmlns:p14="http://schemas.microsoft.com/office/powerpoint/2010/main" val="1933502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4A900BE-DEE1-E54C-BEF0-9D9B1D548A7B}" type="datetime1">
              <a:rPr lang="en-US"/>
              <a:pPr>
                <a:defRPr/>
              </a:pPr>
              <a:t>2/12/18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96A7485-8F73-924F-820B-F5E63D2EB13C}" type="slidenum">
              <a:rPr lang="en-US"/>
              <a:pPr>
                <a:defRPr/>
              </a:pPr>
              <a:t>‹#›</a:t>
            </a:fld>
            <a:endParaRPr lang="en-US"/>
          </a:p>
        </p:txBody>
      </p:sp>
    </p:spTree>
    <p:extLst>
      <p:ext uri="{BB962C8B-B14F-4D97-AF65-F5344CB8AC3E}">
        <p14:creationId xmlns:p14="http://schemas.microsoft.com/office/powerpoint/2010/main" val="4232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CCCAE62-D5D6-D844-807E-2339251A5AE7}" type="datetime1">
              <a:rPr lang="en-US"/>
              <a:pPr>
                <a:defRPr/>
              </a:pPr>
              <a:t>2/12/18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85089C-11F0-8A4D-9FC2-5BB1295812A1}" type="slidenum">
              <a:rPr lang="en-US"/>
              <a:pPr>
                <a:defRPr/>
              </a:pPr>
              <a:t>‹#›</a:t>
            </a:fld>
            <a:endParaRPr lang="en-US"/>
          </a:p>
        </p:txBody>
      </p:sp>
    </p:spTree>
    <p:extLst>
      <p:ext uri="{BB962C8B-B14F-4D97-AF65-F5344CB8AC3E}">
        <p14:creationId xmlns:p14="http://schemas.microsoft.com/office/powerpoint/2010/main" val="100572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AD92-49E8-3D44-9AA9-08A53CEB4122}" type="datetime1">
              <a:rPr lang="en-US"/>
              <a:pPr>
                <a:defRPr/>
              </a:pPr>
              <a:t>2/12/18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F61ABC7-E337-8441-9157-69A94B783757}" type="slidenum">
              <a:rPr lang="en-US"/>
              <a:pPr>
                <a:defRPr/>
              </a:pPr>
              <a:t>‹#›</a:t>
            </a:fld>
            <a:endParaRPr lang="en-US"/>
          </a:p>
        </p:txBody>
      </p:sp>
    </p:spTree>
    <p:extLst>
      <p:ext uri="{BB962C8B-B14F-4D97-AF65-F5344CB8AC3E}">
        <p14:creationId xmlns:p14="http://schemas.microsoft.com/office/powerpoint/2010/main" val="98953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82A4A80-BDA7-9C47-BBA9-5A408A1D54F0}" type="datetime1">
              <a:rPr lang="en-US"/>
              <a:pPr>
                <a:defRPr/>
              </a:pPr>
              <a:t>2/12/18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53C98BA-045F-7D45-871C-1915D0E20C96}" type="slidenum">
              <a:rPr lang="en-US"/>
              <a:pPr>
                <a:defRPr/>
              </a:pPr>
              <a:t>‹#›</a:t>
            </a:fld>
            <a:endParaRPr lang="en-US"/>
          </a:p>
        </p:txBody>
      </p:sp>
    </p:spTree>
    <p:extLst>
      <p:ext uri="{BB962C8B-B14F-4D97-AF65-F5344CB8AC3E}">
        <p14:creationId xmlns:p14="http://schemas.microsoft.com/office/powerpoint/2010/main" val="166372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D5FC2FC-1E75-B04C-AD0A-FFF5465A2CB2}" type="datetime1">
              <a:rPr lang="en-US"/>
              <a:pPr>
                <a:defRPr/>
              </a:pPr>
              <a:t>2/12/18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B797B98-4C44-5245-9555-D1E754C855E9}" type="slidenum">
              <a:rPr lang="en-US"/>
              <a:pPr>
                <a:defRPr/>
              </a:pPr>
              <a:t>‹#›</a:t>
            </a:fld>
            <a:endParaRPr lang="en-US"/>
          </a:p>
        </p:txBody>
      </p:sp>
    </p:spTree>
    <p:extLst>
      <p:ext uri="{BB962C8B-B14F-4D97-AF65-F5344CB8AC3E}">
        <p14:creationId xmlns:p14="http://schemas.microsoft.com/office/powerpoint/2010/main" val="1198080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AAD1836-AC75-914C-BD73-7DEC1E1D1ABE}" type="datetime1">
              <a:rPr lang="en-US"/>
              <a:pPr>
                <a:defRPr/>
              </a:pPr>
              <a:t>2/12/18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EAD0B5C-2F73-734F-8D2D-5428697B3E91}" type="slidenum">
              <a:rPr lang="en-US"/>
              <a:pPr>
                <a:defRPr/>
              </a:pPr>
              <a:t>‹#›</a:t>
            </a:fld>
            <a:endParaRPr lang="en-US"/>
          </a:p>
        </p:txBody>
      </p:sp>
    </p:spTree>
    <p:extLst>
      <p:ext uri="{BB962C8B-B14F-4D97-AF65-F5344CB8AC3E}">
        <p14:creationId xmlns:p14="http://schemas.microsoft.com/office/powerpoint/2010/main" val="50130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Best_first_search"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Greedy_algorith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Beam_search"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A*_search_algorith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Institute_of_Electrical_and_Electronics_Engineer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notesSlide" Target="../notesSlides/notesSlide26.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Hill_climbin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p:cNvSpPr txBox="1">
            <a:spLocks noChangeArrowheads="1"/>
          </p:cNvSpPr>
          <p:nvPr/>
        </p:nvSpPr>
        <p:spPr bwMode="auto">
          <a:xfrm>
            <a:off x="5486400" y="5667375"/>
            <a:ext cx="3505200"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800"/>
              <a:t>Some material adopted from notes by Charles R. Dyer, University of Wisconsin-Madison</a:t>
            </a:r>
          </a:p>
          <a:p>
            <a:pPr algn="r"/>
            <a:endParaRPr lang="en-US" sz="1800"/>
          </a:p>
        </p:txBody>
      </p:sp>
      <p:pic>
        <p:nvPicPr>
          <p:cNvPr id="4" name="Picture 4"/>
          <p:cNvPicPr>
            <a:picLocks noChangeAspect="1"/>
          </p:cNvPicPr>
          <p:nvPr/>
        </p:nvPicPr>
        <p:blipFill>
          <a:blip r:embed="rId3"/>
          <a:srcRect/>
          <a:stretch>
            <a:fillRect/>
          </a:stretch>
        </p:blipFill>
        <p:spPr bwMode="auto">
          <a:xfrm>
            <a:off x="6248400" y="152400"/>
            <a:ext cx="2751138" cy="3124200"/>
          </a:xfrm>
          <a:prstGeom prst="rect">
            <a:avLst/>
          </a:prstGeom>
          <a:noFill/>
          <a:ln w="9525">
            <a:noFill/>
            <a:miter lim="800000"/>
            <a:headEnd/>
            <a:tailEnd/>
          </a:ln>
          <a:scene3d>
            <a:camera prst="orthographicFront">
              <a:rot lat="0" lon="21299999" rev="0"/>
            </a:camera>
            <a:lightRig rig="threePt" dir="t"/>
          </a:scene3d>
        </p:spPr>
      </p:pic>
      <p:sp>
        <p:nvSpPr>
          <p:cNvPr id="7170" name="Rectangle 2"/>
          <p:cNvSpPr>
            <a:spLocks noGrp="1" noChangeArrowheads="1"/>
          </p:cNvSpPr>
          <p:nvPr>
            <p:ph type="ctrTitle"/>
          </p:nvPr>
        </p:nvSpPr>
        <p:spPr>
          <a:xfrm>
            <a:off x="304800" y="685800"/>
            <a:ext cx="7772400" cy="4495800"/>
          </a:xfrm>
        </p:spPr>
        <p:txBody>
          <a:bodyPr/>
          <a:lstStyle/>
          <a:p>
            <a:pPr>
              <a:defRPr/>
            </a:pPr>
            <a:r>
              <a:rPr lang="en-US" sz="9600">
                <a:effectLst>
                  <a:outerShdw blurRad="38100" dist="38100" dir="2700000" algn="tl">
                    <a:srgbClr val="DDDDDD"/>
                  </a:outerShdw>
                </a:effectLst>
                <a:latin typeface="Calibri" charset="0"/>
                <a:ea typeface="ＭＳ Ｐゴシック" charset="0"/>
                <a:cs typeface="ＭＳ Ｐゴシック" charset="0"/>
              </a:rPr>
              <a:t>Informed</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9600">
                <a:effectLst>
                  <a:outerShdw blurRad="38100" dist="38100" dir="2700000" algn="tl">
                    <a:srgbClr val="DDDDDD"/>
                  </a:outerShdw>
                </a:effectLst>
                <a:latin typeface="Calibri" charset="0"/>
                <a:ea typeface="ＭＳ Ｐゴシック" charset="0"/>
                <a:cs typeface="ＭＳ Ｐゴシック" charset="0"/>
              </a:rPr>
              <a:t>Search</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6000">
                <a:effectLst>
                  <a:outerShdw blurRad="38100" dist="38100" dir="2700000" algn="tl">
                    <a:srgbClr val="DDDDDD"/>
                  </a:outerShdw>
                </a:effectLst>
                <a:latin typeface="Calibri" charset="0"/>
                <a:ea typeface="ＭＳ Ｐゴシック" charset="0"/>
                <a:cs typeface="ＭＳ Ｐゴシック" charset="0"/>
              </a:rPr>
              <a:t>Chapter 4 (a)</a:t>
            </a:r>
            <a:endParaRPr lang="en-US" sz="6600">
              <a:effectLst>
                <a:outerShdw blurRad="38100" dist="38100" dir="2700000" algn="tl">
                  <a:srgbClr val="DDDDDD"/>
                </a:outerShdw>
              </a:effectLst>
              <a:latin typeface="Calibri"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2"/>
          <p:cNvGrpSpPr>
            <a:grpSpLocks/>
          </p:cNvGrpSpPr>
          <p:nvPr/>
        </p:nvGrpSpPr>
        <p:grpSpPr bwMode="auto">
          <a:xfrm>
            <a:off x="3103563" y="250825"/>
            <a:ext cx="5899150" cy="5829300"/>
            <a:chOff x="1796" y="136"/>
            <a:chExt cx="3716" cy="3672"/>
          </a:xfrm>
        </p:grpSpPr>
        <p:grpSp>
          <p:nvGrpSpPr>
            <p:cNvPr id="33797" name="Group 3"/>
            <p:cNvGrpSpPr>
              <a:grpSpLocks/>
            </p:cNvGrpSpPr>
            <p:nvPr/>
          </p:nvGrpSpPr>
          <p:grpSpPr bwMode="auto">
            <a:xfrm>
              <a:off x="1796" y="136"/>
              <a:ext cx="3460" cy="3672"/>
              <a:chOff x="2166" y="151"/>
              <a:chExt cx="3460" cy="3672"/>
            </a:xfrm>
          </p:grpSpPr>
          <p:grpSp>
            <p:nvGrpSpPr>
              <p:cNvPr id="33803" name="Group 4"/>
              <p:cNvGrpSpPr>
                <a:grpSpLocks/>
              </p:cNvGrpSpPr>
              <p:nvPr/>
            </p:nvGrpSpPr>
            <p:grpSpPr bwMode="auto">
              <a:xfrm>
                <a:off x="2951" y="151"/>
                <a:ext cx="1104" cy="960"/>
                <a:chOff x="4320" y="528"/>
                <a:chExt cx="1104" cy="960"/>
              </a:xfrm>
            </p:grpSpPr>
            <p:sp>
              <p:nvSpPr>
                <p:cNvPr id="33852" name="Rectangle 5"/>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53" name="Text Box 6"/>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54" name="Text Box 7"/>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55" name="Text Box 8"/>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56" name="Text Box 9"/>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57" name="Text Box 10"/>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58" name="Text Box 11"/>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59" name="Text Box 12"/>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60" name="Text Box 13"/>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61" name="Text Box 14"/>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33804" name="Group 15"/>
              <p:cNvGrpSpPr>
                <a:grpSpLocks/>
              </p:cNvGrpSpPr>
              <p:nvPr/>
            </p:nvGrpSpPr>
            <p:grpSpPr bwMode="auto">
              <a:xfrm>
                <a:off x="3722" y="1469"/>
                <a:ext cx="1104" cy="960"/>
                <a:chOff x="3722" y="1477"/>
                <a:chExt cx="1104" cy="960"/>
              </a:xfrm>
            </p:grpSpPr>
            <p:sp>
              <p:nvSpPr>
                <p:cNvPr id="33842" name="Rectangle 16"/>
                <p:cNvSpPr>
                  <a:spLocks noChangeArrowheads="1"/>
                </p:cNvSpPr>
                <p:nvPr/>
              </p:nvSpPr>
              <p:spPr bwMode="auto">
                <a:xfrm>
                  <a:off x="3722" y="1477"/>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43" name="Text Box 17"/>
                <p:cNvSpPr txBox="1">
                  <a:spLocks noChangeArrowheads="1"/>
                </p:cNvSpPr>
                <p:nvPr/>
              </p:nvSpPr>
              <p:spPr bwMode="auto">
                <a:xfrm>
                  <a:off x="3770"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44" name="Text Box 18"/>
                <p:cNvSpPr txBox="1">
                  <a:spLocks noChangeArrowheads="1"/>
                </p:cNvSpPr>
                <p:nvPr/>
              </p:nvSpPr>
              <p:spPr bwMode="auto">
                <a:xfrm>
                  <a:off x="4106"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45" name="Text Box 19"/>
                <p:cNvSpPr txBox="1">
                  <a:spLocks noChangeArrowheads="1"/>
                </p:cNvSpPr>
                <p:nvPr/>
              </p:nvSpPr>
              <p:spPr bwMode="auto">
                <a:xfrm>
                  <a:off x="4442"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46" name="Text Box 20"/>
                <p:cNvSpPr txBox="1">
                  <a:spLocks noChangeArrowheads="1"/>
                </p:cNvSpPr>
                <p:nvPr/>
              </p:nvSpPr>
              <p:spPr bwMode="auto">
                <a:xfrm>
                  <a:off x="3770"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47" name="Text Box 21"/>
                <p:cNvSpPr txBox="1">
                  <a:spLocks noChangeArrowheads="1"/>
                </p:cNvSpPr>
                <p:nvPr/>
              </p:nvSpPr>
              <p:spPr bwMode="auto">
                <a:xfrm>
                  <a:off x="4106"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48" name="Text Box 22"/>
                <p:cNvSpPr txBox="1">
                  <a:spLocks noChangeArrowheads="1"/>
                </p:cNvSpPr>
                <p:nvPr/>
              </p:nvSpPr>
              <p:spPr bwMode="auto">
                <a:xfrm>
                  <a:off x="4442" y="181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9" name="Text Box 23"/>
                <p:cNvSpPr txBox="1">
                  <a:spLocks noChangeArrowheads="1"/>
                </p:cNvSpPr>
                <p:nvPr/>
              </p:nvSpPr>
              <p:spPr bwMode="auto">
                <a:xfrm>
                  <a:off x="3770"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50" name="Text Box 24"/>
                <p:cNvSpPr txBox="1">
                  <a:spLocks noChangeArrowheads="1"/>
                </p:cNvSpPr>
                <p:nvPr/>
              </p:nvSpPr>
              <p:spPr bwMode="auto">
                <a:xfrm>
                  <a:off x="4106"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51" name="Text Box 25"/>
                <p:cNvSpPr txBox="1">
                  <a:spLocks noChangeArrowheads="1"/>
                </p:cNvSpPr>
                <p:nvPr/>
              </p:nvSpPr>
              <p:spPr bwMode="auto">
                <a:xfrm>
                  <a:off x="4442"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5" name="Group 26"/>
              <p:cNvGrpSpPr>
                <a:grpSpLocks/>
              </p:cNvGrpSpPr>
              <p:nvPr/>
            </p:nvGrpSpPr>
            <p:grpSpPr bwMode="auto">
              <a:xfrm>
                <a:off x="2166" y="1469"/>
                <a:ext cx="1104" cy="960"/>
                <a:chOff x="2166" y="1469"/>
                <a:chExt cx="1104" cy="960"/>
              </a:xfrm>
            </p:grpSpPr>
            <p:sp>
              <p:nvSpPr>
                <p:cNvPr id="33832" name="Rectangle 27"/>
                <p:cNvSpPr>
                  <a:spLocks noChangeArrowheads="1"/>
                </p:cNvSpPr>
                <p:nvPr/>
              </p:nvSpPr>
              <p:spPr bwMode="auto">
                <a:xfrm>
                  <a:off x="2166" y="1469"/>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33" name="Text Box 28"/>
                <p:cNvSpPr txBox="1">
                  <a:spLocks noChangeArrowheads="1"/>
                </p:cNvSpPr>
                <p:nvPr/>
              </p:nvSpPr>
              <p:spPr bwMode="auto">
                <a:xfrm>
                  <a:off x="2214"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34" name="Text Box 29"/>
                <p:cNvSpPr txBox="1">
                  <a:spLocks noChangeArrowheads="1"/>
                </p:cNvSpPr>
                <p:nvPr/>
              </p:nvSpPr>
              <p:spPr bwMode="auto">
                <a:xfrm>
                  <a:off x="2550"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35" name="Text Box 30"/>
                <p:cNvSpPr txBox="1">
                  <a:spLocks noChangeArrowheads="1"/>
                </p:cNvSpPr>
                <p:nvPr/>
              </p:nvSpPr>
              <p:spPr bwMode="auto">
                <a:xfrm>
                  <a:off x="2886"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36" name="Text Box 31"/>
                <p:cNvSpPr txBox="1">
                  <a:spLocks noChangeArrowheads="1"/>
                </p:cNvSpPr>
                <p:nvPr/>
              </p:nvSpPr>
              <p:spPr bwMode="auto">
                <a:xfrm>
                  <a:off x="2214"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37" name="Text Box 32"/>
                <p:cNvSpPr txBox="1">
                  <a:spLocks noChangeArrowheads="1"/>
                </p:cNvSpPr>
                <p:nvPr/>
              </p:nvSpPr>
              <p:spPr bwMode="auto">
                <a:xfrm>
                  <a:off x="2550"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38" name="Text Box 33"/>
                <p:cNvSpPr txBox="1">
                  <a:spLocks noChangeArrowheads="1"/>
                </p:cNvSpPr>
                <p:nvPr/>
              </p:nvSpPr>
              <p:spPr bwMode="auto">
                <a:xfrm>
                  <a:off x="2886"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39" name="Text Box 34"/>
                <p:cNvSpPr txBox="1">
                  <a:spLocks noChangeArrowheads="1"/>
                </p:cNvSpPr>
                <p:nvPr/>
              </p:nvSpPr>
              <p:spPr bwMode="auto">
                <a:xfrm>
                  <a:off x="2214"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40" name="Text Box 35"/>
                <p:cNvSpPr txBox="1">
                  <a:spLocks noChangeArrowheads="1"/>
                </p:cNvSpPr>
                <p:nvPr/>
              </p:nvSpPr>
              <p:spPr bwMode="auto">
                <a:xfrm>
                  <a:off x="2550" y="209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1" name="Text Box 36"/>
                <p:cNvSpPr txBox="1">
                  <a:spLocks noChangeArrowheads="1"/>
                </p:cNvSpPr>
                <p:nvPr/>
              </p:nvSpPr>
              <p:spPr bwMode="auto">
                <a:xfrm>
                  <a:off x="2886"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grpSp>
          <p:grpSp>
            <p:nvGrpSpPr>
              <p:cNvPr id="33806" name="Group 37"/>
              <p:cNvGrpSpPr>
                <a:grpSpLocks/>
              </p:cNvGrpSpPr>
              <p:nvPr/>
            </p:nvGrpSpPr>
            <p:grpSpPr bwMode="auto">
              <a:xfrm>
                <a:off x="2989" y="2863"/>
                <a:ext cx="1104" cy="960"/>
                <a:chOff x="2730" y="2893"/>
                <a:chExt cx="1104" cy="960"/>
              </a:xfrm>
            </p:grpSpPr>
            <p:sp>
              <p:nvSpPr>
                <p:cNvPr id="33822" name="Rectangle 38"/>
                <p:cNvSpPr>
                  <a:spLocks noChangeArrowheads="1"/>
                </p:cNvSpPr>
                <p:nvPr/>
              </p:nvSpPr>
              <p:spPr bwMode="auto">
                <a:xfrm>
                  <a:off x="2730" y="289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23" name="Text Box 39"/>
                <p:cNvSpPr txBox="1">
                  <a:spLocks noChangeArrowheads="1"/>
                </p:cNvSpPr>
                <p:nvPr/>
              </p:nvSpPr>
              <p:spPr bwMode="auto">
                <a:xfrm>
                  <a:off x="2778"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24" name="Text Box 40"/>
                <p:cNvSpPr txBox="1">
                  <a:spLocks noChangeArrowheads="1"/>
                </p:cNvSpPr>
                <p:nvPr/>
              </p:nvSpPr>
              <p:spPr bwMode="auto">
                <a:xfrm>
                  <a:off x="3114"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25" name="Text Box 41"/>
                <p:cNvSpPr txBox="1">
                  <a:spLocks noChangeArrowheads="1"/>
                </p:cNvSpPr>
                <p:nvPr/>
              </p:nvSpPr>
              <p:spPr bwMode="auto">
                <a:xfrm>
                  <a:off x="3450"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26" name="Text Box 42"/>
                <p:cNvSpPr txBox="1">
                  <a:spLocks noChangeArrowheads="1"/>
                </p:cNvSpPr>
                <p:nvPr/>
              </p:nvSpPr>
              <p:spPr bwMode="auto">
                <a:xfrm>
                  <a:off x="2778"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27" name="Text Box 43"/>
                <p:cNvSpPr txBox="1">
                  <a:spLocks noChangeArrowheads="1"/>
                </p:cNvSpPr>
                <p:nvPr/>
              </p:nvSpPr>
              <p:spPr bwMode="auto">
                <a:xfrm>
                  <a:off x="3114" y="3229"/>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28" name="Text Box 44"/>
                <p:cNvSpPr txBox="1">
                  <a:spLocks noChangeArrowheads="1"/>
                </p:cNvSpPr>
                <p:nvPr/>
              </p:nvSpPr>
              <p:spPr bwMode="auto">
                <a:xfrm>
                  <a:off x="3450"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29" name="Text Box 45"/>
                <p:cNvSpPr txBox="1">
                  <a:spLocks noChangeArrowheads="1"/>
                </p:cNvSpPr>
                <p:nvPr/>
              </p:nvSpPr>
              <p:spPr bwMode="auto">
                <a:xfrm>
                  <a:off x="2778"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30" name="Text Box 46"/>
                <p:cNvSpPr txBox="1">
                  <a:spLocks noChangeArrowheads="1"/>
                </p:cNvSpPr>
                <p:nvPr/>
              </p:nvSpPr>
              <p:spPr bwMode="auto">
                <a:xfrm>
                  <a:off x="3114"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31" name="Text Box 47"/>
                <p:cNvSpPr txBox="1">
                  <a:spLocks noChangeArrowheads="1"/>
                </p:cNvSpPr>
                <p:nvPr/>
              </p:nvSpPr>
              <p:spPr bwMode="auto">
                <a:xfrm>
                  <a:off x="3450"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7" name="Group 48"/>
              <p:cNvGrpSpPr>
                <a:grpSpLocks/>
              </p:cNvGrpSpPr>
              <p:nvPr/>
            </p:nvGrpSpPr>
            <p:grpSpPr bwMode="auto">
              <a:xfrm>
                <a:off x="4522" y="2863"/>
                <a:ext cx="1104" cy="960"/>
                <a:chOff x="4263" y="2863"/>
                <a:chExt cx="1104" cy="960"/>
              </a:xfrm>
            </p:grpSpPr>
            <p:sp>
              <p:nvSpPr>
                <p:cNvPr id="33812" name="Rectangle 49"/>
                <p:cNvSpPr>
                  <a:spLocks noChangeArrowheads="1"/>
                </p:cNvSpPr>
                <p:nvPr/>
              </p:nvSpPr>
              <p:spPr bwMode="auto">
                <a:xfrm>
                  <a:off x="4263" y="286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13" name="Text Box 50"/>
                <p:cNvSpPr txBox="1">
                  <a:spLocks noChangeArrowheads="1"/>
                </p:cNvSpPr>
                <p:nvPr/>
              </p:nvSpPr>
              <p:spPr bwMode="auto">
                <a:xfrm>
                  <a:off x="4311"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14" name="Text Box 51"/>
                <p:cNvSpPr txBox="1">
                  <a:spLocks noChangeArrowheads="1"/>
                </p:cNvSpPr>
                <p:nvPr/>
              </p:nvSpPr>
              <p:spPr bwMode="auto">
                <a:xfrm>
                  <a:off x="4647"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15" name="Text Box 52"/>
                <p:cNvSpPr txBox="1">
                  <a:spLocks noChangeArrowheads="1"/>
                </p:cNvSpPr>
                <p:nvPr/>
              </p:nvSpPr>
              <p:spPr bwMode="auto">
                <a:xfrm>
                  <a:off x="4983" y="2911"/>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16" name="Text Box 53"/>
                <p:cNvSpPr txBox="1">
                  <a:spLocks noChangeArrowheads="1"/>
                </p:cNvSpPr>
                <p:nvPr/>
              </p:nvSpPr>
              <p:spPr bwMode="auto">
                <a:xfrm>
                  <a:off x="4311"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17" name="Text Box 54"/>
                <p:cNvSpPr txBox="1">
                  <a:spLocks noChangeArrowheads="1"/>
                </p:cNvSpPr>
                <p:nvPr/>
              </p:nvSpPr>
              <p:spPr bwMode="auto">
                <a:xfrm>
                  <a:off x="4647"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18" name="Text Box 55"/>
                <p:cNvSpPr txBox="1">
                  <a:spLocks noChangeArrowheads="1"/>
                </p:cNvSpPr>
                <p:nvPr/>
              </p:nvSpPr>
              <p:spPr bwMode="auto">
                <a:xfrm>
                  <a:off x="4983"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19" name="Text Box 56"/>
                <p:cNvSpPr txBox="1">
                  <a:spLocks noChangeArrowheads="1"/>
                </p:cNvSpPr>
                <p:nvPr/>
              </p:nvSpPr>
              <p:spPr bwMode="auto">
                <a:xfrm>
                  <a:off x="4311"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20" name="Text Box 57"/>
                <p:cNvSpPr txBox="1">
                  <a:spLocks noChangeArrowheads="1"/>
                </p:cNvSpPr>
                <p:nvPr/>
              </p:nvSpPr>
              <p:spPr bwMode="auto">
                <a:xfrm>
                  <a:off x="4647"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21" name="Text Box 58"/>
                <p:cNvSpPr txBox="1">
                  <a:spLocks noChangeArrowheads="1"/>
                </p:cNvSpPr>
                <p:nvPr/>
              </p:nvSpPr>
              <p:spPr bwMode="auto">
                <a:xfrm>
                  <a:off x="4983"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sp>
            <p:nvSpPr>
              <p:cNvPr id="33808" name="Line 59"/>
              <p:cNvSpPr>
                <a:spLocks noChangeShapeType="1"/>
              </p:cNvSpPr>
              <p:nvPr/>
            </p:nvSpPr>
            <p:spPr bwMode="auto">
              <a:xfrm flipH="1">
                <a:off x="2815" y="1185"/>
                <a:ext cx="525" cy="22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09" name="Line 60"/>
              <p:cNvSpPr>
                <a:spLocks noChangeShapeType="1"/>
              </p:cNvSpPr>
              <p:nvPr/>
            </p:nvSpPr>
            <p:spPr bwMode="auto">
              <a:xfrm>
                <a:off x="3652" y="1192"/>
                <a:ext cx="525" cy="22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10" name="Line 61"/>
              <p:cNvSpPr>
                <a:spLocks noChangeShapeType="1"/>
              </p:cNvSpPr>
              <p:nvPr/>
            </p:nvSpPr>
            <p:spPr bwMode="auto">
              <a:xfrm flipH="1">
                <a:off x="3615" y="2511"/>
                <a:ext cx="502" cy="26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11" name="Line 62"/>
              <p:cNvSpPr>
                <a:spLocks noChangeShapeType="1"/>
              </p:cNvSpPr>
              <p:nvPr/>
            </p:nvSpPr>
            <p:spPr bwMode="auto">
              <a:xfrm>
                <a:off x="4437" y="2504"/>
                <a:ext cx="487" cy="29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3798" name="Text Box 63"/>
            <p:cNvSpPr txBox="1">
              <a:spLocks noChangeArrowheads="1"/>
            </p:cNvSpPr>
            <p:nvPr/>
          </p:nvSpPr>
          <p:spPr bwMode="auto">
            <a:xfrm>
              <a:off x="3742" y="410"/>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799" name="Text Box 64"/>
            <p:cNvSpPr txBox="1">
              <a:spLocks noChangeArrowheads="1"/>
            </p:cNvSpPr>
            <p:nvPr/>
          </p:nvSpPr>
          <p:spPr bwMode="auto">
            <a:xfrm>
              <a:off x="2912" y="1743"/>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7</a:t>
              </a:r>
              <a:endParaRPr lang="en-US"/>
            </a:p>
          </p:txBody>
        </p:sp>
        <p:sp>
          <p:nvSpPr>
            <p:cNvPr id="33800" name="Text Box 65"/>
            <p:cNvSpPr txBox="1">
              <a:spLocks noChangeArrowheads="1"/>
            </p:cNvSpPr>
            <p:nvPr/>
          </p:nvSpPr>
          <p:spPr bwMode="auto">
            <a:xfrm>
              <a:off x="4475" y="1728"/>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5</a:t>
              </a:r>
              <a:endParaRPr lang="en-US"/>
            </a:p>
          </p:txBody>
        </p:sp>
        <p:sp>
          <p:nvSpPr>
            <p:cNvPr id="33801" name="Text Box 66"/>
            <p:cNvSpPr txBox="1">
              <a:spLocks noChangeArrowheads="1"/>
            </p:cNvSpPr>
            <p:nvPr/>
          </p:nvSpPr>
          <p:spPr bwMode="auto">
            <a:xfrm>
              <a:off x="3728" y="3120"/>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802" name="Text Box 67"/>
            <p:cNvSpPr txBox="1">
              <a:spLocks noChangeArrowheads="1"/>
            </p:cNvSpPr>
            <p:nvPr/>
          </p:nvSpPr>
          <p:spPr bwMode="auto">
            <a:xfrm>
              <a:off x="5252" y="3120"/>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grpSp>
      <p:sp>
        <p:nvSpPr>
          <p:cNvPr id="33794" name="Text Box 68"/>
          <p:cNvSpPr txBox="1">
            <a:spLocks noChangeArrowheads="1"/>
          </p:cNvSpPr>
          <p:nvPr/>
        </p:nvSpPr>
        <p:spPr bwMode="auto">
          <a:xfrm>
            <a:off x="212725" y="774700"/>
            <a:ext cx="2911475" cy="52629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In this example, hill climbing doesn’t work!</a:t>
            </a:r>
          </a:p>
          <a:p>
            <a:endParaRPr lang="en-US" sz="2800" dirty="0"/>
          </a:p>
          <a:p>
            <a:r>
              <a:rPr lang="en-US" sz="2800" dirty="0"/>
              <a:t>All nodes on fringe are taking a step </a:t>
            </a:r>
            <a:r>
              <a:rPr lang="ja-JP" altLang="en-US" sz="2800" dirty="0"/>
              <a:t>“</a:t>
            </a:r>
            <a:r>
              <a:rPr lang="en-US" altLang="ja-JP" sz="2800" dirty="0"/>
              <a:t>backwards</a:t>
            </a:r>
            <a:r>
              <a:rPr lang="ja-JP" altLang="en-US" sz="2800" dirty="0"/>
              <a:t>”</a:t>
            </a:r>
            <a:endParaRPr lang="en-US" altLang="ja-JP" sz="2800" dirty="0"/>
          </a:p>
          <a:p>
            <a:r>
              <a:rPr lang="en-US" sz="2800" dirty="0"/>
              <a:t>(local minima)</a:t>
            </a:r>
          </a:p>
          <a:p>
            <a:endParaRPr lang="en-US" sz="2800" dirty="0"/>
          </a:p>
          <a:p>
            <a:r>
              <a:rPr lang="en-US" sz="2800" dirty="0"/>
              <a:t>This puzzle </a:t>
            </a:r>
            <a:r>
              <a:rPr lang="en-US" sz="2800" i="1" dirty="0"/>
              <a:t>is</a:t>
            </a:r>
            <a:r>
              <a:rPr lang="en-US" sz="2800" dirty="0"/>
              <a:t> solvable in just 12 more steps</a:t>
            </a:r>
          </a:p>
        </p:txBody>
      </p:sp>
      <p:sp>
        <p:nvSpPr>
          <p:cNvPr id="33795" name="Rectangle 69"/>
          <p:cNvSpPr>
            <a:spLocks noChangeArrowheads="1"/>
          </p:cNvSpPr>
          <p:nvPr/>
        </p:nvSpPr>
        <p:spPr bwMode="auto">
          <a:xfrm>
            <a:off x="7885113" y="369888"/>
            <a:ext cx="77787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800" i="1"/>
              <a:t>h</a:t>
            </a:r>
            <a:r>
              <a:rPr lang="en-US" sz="2800"/>
              <a:t>(n)</a:t>
            </a:r>
            <a:endParaRPr lang="en-US"/>
          </a:p>
        </p:txBody>
      </p:sp>
      <p:sp>
        <p:nvSpPr>
          <p:cNvPr id="33796" name="Line 70"/>
          <p:cNvSpPr>
            <a:spLocks noChangeShapeType="1"/>
          </p:cNvSpPr>
          <p:nvPr/>
        </p:nvSpPr>
        <p:spPr bwMode="auto">
          <a:xfrm flipH="1">
            <a:off x="6937375" y="741363"/>
            <a:ext cx="987425" cy="2095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685800" y="304800"/>
            <a:ext cx="7772400" cy="1143000"/>
          </a:xfrm>
        </p:spPr>
        <p:txBody>
          <a:bodyPr/>
          <a:lstStyle/>
          <a:p>
            <a:r>
              <a:rPr lang="en-US">
                <a:latin typeface="Calibri" charset="0"/>
                <a:ea typeface="ＭＳ Ｐゴシック" charset="0"/>
                <a:cs typeface="ＭＳ Ｐゴシック" charset="0"/>
                <a:hlinkClick r:id="rId3"/>
              </a:rPr>
              <a:t>Best-first search</a:t>
            </a:r>
            <a:endParaRPr lang="en-US">
              <a:latin typeface="Calibri" charset="0"/>
              <a:ea typeface="ＭＳ Ｐゴシック" charset="0"/>
              <a:cs typeface="ＭＳ Ｐゴシック" charset="0"/>
            </a:endParaRPr>
          </a:p>
        </p:txBody>
      </p:sp>
      <p:sp>
        <p:nvSpPr>
          <p:cNvPr id="35842" name="Rectangle 3"/>
          <p:cNvSpPr>
            <a:spLocks noGrp="1" noChangeArrowheads="1"/>
          </p:cNvSpPr>
          <p:nvPr>
            <p:ph type="body" idx="1"/>
          </p:nvPr>
        </p:nvSpPr>
        <p:spPr>
          <a:xfrm>
            <a:off x="914400" y="1600200"/>
            <a:ext cx="7543800" cy="4648200"/>
          </a:xfrm>
        </p:spPr>
        <p:txBody>
          <a:bodyPr/>
          <a:lstStyle/>
          <a:p>
            <a:r>
              <a:rPr lang="en-US" dirty="0">
                <a:latin typeface="Calibri" charset="0"/>
                <a:ea typeface="ＭＳ Ｐゴシック" charset="0"/>
                <a:cs typeface="ＭＳ Ｐゴシック" charset="0"/>
              </a:rPr>
              <a:t>Search algorithm that optimizes </a:t>
            </a:r>
            <a:r>
              <a:rPr lang="en-US" b="1" dirty="0">
                <a:latin typeface="Calibri" charset="0"/>
                <a:ea typeface="ＭＳ Ｐゴシック" charset="0"/>
                <a:cs typeface="ＭＳ Ｐゴシック" charset="0"/>
              </a:rPr>
              <a:t>depth-first search </a:t>
            </a:r>
            <a:r>
              <a:rPr lang="en-US" dirty="0">
                <a:latin typeface="Calibri" charset="0"/>
                <a:ea typeface="ＭＳ Ｐゴシック" charset="0"/>
                <a:cs typeface="ＭＳ Ｐゴシック" charset="0"/>
              </a:rPr>
              <a:t>by expanding most promising node chosen according to heuristic rule</a:t>
            </a:r>
          </a:p>
          <a:p>
            <a:r>
              <a:rPr lang="en-US" dirty="0">
                <a:latin typeface="Calibri" charset="0"/>
                <a:ea typeface="ＭＳ Ｐゴシック" charset="0"/>
                <a:cs typeface="ＭＳ Ｐゴシック" charset="0"/>
              </a:rPr>
              <a:t>Order nodes on nodes list by increasing value of an evaluation function, </a:t>
            </a:r>
            <a:r>
              <a:rPr lang="en-US" b="1" dirty="0">
                <a:solidFill>
                  <a:srgbClr val="000000"/>
                </a:solidFill>
                <a:latin typeface="Calibri" charset="0"/>
                <a:ea typeface="ＭＳ Ｐゴシック" charset="0"/>
                <a:cs typeface="ＭＳ Ｐゴシック" charset="0"/>
              </a:rPr>
              <a:t>f(n)</a:t>
            </a:r>
            <a:r>
              <a:rPr lang="en-US" dirty="0">
                <a:latin typeface="Calibri" charset="0"/>
                <a:ea typeface="ＭＳ Ｐゴシック" charset="0"/>
                <a:cs typeface="ＭＳ Ｐゴシック" charset="0"/>
              </a:rPr>
              <a:t>, incorporating domain-specific information</a:t>
            </a:r>
          </a:p>
          <a:p>
            <a:r>
              <a:rPr lang="en-US" dirty="0">
                <a:latin typeface="Calibri" charset="0"/>
                <a:ea typeface="ＭＳ Ｐゴシック" charset="0"/>
                <a:cs typeface="ＭＳ Ｐゴシック" charset="0"/>
              </a:rPr>
              <a:t>This is a generic way of referring to the class of informed methods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85800" y="304800"/>
            <a:ext cx="7772400" cy="1143000"/>
          </a:xfrm>
        </p:spPr>
        <p:txBody>
          <a:bodyPr/>
          <a:lstStyle/>
          <a:p>
            <a:r>
              <a:rPr lang="en-US" dirty="0">
                <a:latin typeface="Calibri" charset="0"/>
                <a:ea typeface="ＭＳ Ｐゴシック" charset="0"/>
                <a:cs typeface="ＭＳ Ｐゴシック" charset="0"/>
              </a:rPr>
              <a:t>Greedy best first search search</a:t>
            </a:r>
          </a:p>
        </p:txBody>
      </p:sp>
      <p:sp>
        <p:nvSpPr>
          <p:cNvPr id="37891" name="Rectangle 3"/>
          <p:cNvSpPr>
            <a:spLocks noGrp="1" noChangeArrowheads="1"/>
          </p:cNvSpPr>
          <p:nvPr>
            <p:ph type="body" idx="1"/>
          </p:nvPr>
        </p:nvSpPr>
        <p:spPr>
          <a:xfrm>
            <a:off x="228600" y="1371600"/>
            <a:ext cx="6096000" cy="5257800"/>
          </a:xfrm>
        </p:spPr>
        <p:txBody>
          <a:bodyPr/>
          <a:lstStyle/>
          <a:p>
            <a:pPr marL="236538" indent="-236538">
              <a:defRPr/>
            </a:pPr>
            <a:r>
              <a:rPr lang="en-US" sz="2600" dirty="0">
                <a:latin typeface="Calibri" charset="0"/>
                <a:ea typeface="ＭＳ Ｐゴシック" charset="0"/>
                <a:cs typeface="ＭＳ Ｐゴシック" charset="0"/>
              </a:rPr>
              <a:t>A </a:t>
            </a:r>
            <a:r>
              <a:rPr lang="en-US" sz="2600" dirty="0">
                <a:latin typeface="Calibri" charset="0"/>
                <a:ea typeface="ＭＳ Ｐゴシック" charset="0"/>
                <a:cs typeface="ＭＳ Ｐゴシック" charset="0"/>
                <a:hlinkClick r:id="rId3"/>
              </a:rPr>
              <a:t>greedy algorithm</a:t>
            </a:r>
            <a:r>
              <a:rPr lang="en-US" sz="2600" dirty="0">
                <a:latin typeface="Calibri" charset="0"/>
                <a:ea typeface="ＭＳ Ｐゴシック" charset="0"/>
                <a:cs typeface="ＭＳ Ｐゴシック" charset="0"/>
              </a:rPr>
              <a:t> makes locally optimal choices in hope of finding a global optimum</a:t>
            </a:r>
          </a:p>
          <a:p>
            <a:pPr marL="236538" indent="-236538">
              <a:defRPr/>
            </a:pPr>
            <a:r>
              <a:rPr lang="en-US" sz="2600" dirty="0">
                <a:latin typeface="Calibri" charset="0"/>
                <a:ea typeface="ＭＳ Ｐゴシック" charset="0"/>
                <a:cs typeface="ＭＳ Ｐゴシック" charset="0"/>
              </a:rPr>
              <a:t>Uses evaluation function </a:t>
            </a:r>
            <a:r>
              <a:rPr lang="en-US" sz="2600" i="1" dirty="0">
                <a:latin typeface="Calibri" charset="0"/>
                <a:ea typeface="ＭＳ Ｐゴシック" charset="0"/>
                <a:cs typeface="ＭＳ Ｐゴシック" charset="0"/>
              </a:rPr>
              <a:t>f(n) = h(n)</a:t>
            </a:r>
            <a:r>
              <a:rPr lang="en-US" sz="2600" dirty="0">
                <a:latin typeface="Calibri" charset="0"/>
                <a:ea typeface="ＭＳ Ｐゴシック" charset="0"/>
                <a:cs typeface="ＭＳ Ｐゴシック" charset="0"/>
              </a:rPr>
              <a:t>, sorting nodes by increasing values of </a:t>
            </a:r>
            <a:r>
              <a:rPr lang="en-US" sz="2600" i="1" dirty="0">
                <a:latin typeface="Calibri" charset="0"/>
                <a:ea typeface="ＭＳ Ｐゴシック" charset="0"/>
                <a:cs typeface="ＭＳ Ｐゴシック" charset="0"/>
              </a:rPr>
              <a:t>f</a:t>
            </a:r>
            <a:endParaRPr lang="en-US" sz="2600" dirty="0">
              <a:latin typeface="Calibri" charset="0"/>
              <a:ea typeface="ＭＳ Ｐゴシック" charset="0"/>
              <a:cs typeface="ＭＳ Ｐゴシック" charset="0"/>
            </a:endParaRPr>
          </a:p>
          <a:p>
            <a:pPr marL="236538" indent="-236538">
              <a:defRPr/>
            </a:pPr>
            <a:r>
              <a:rPr lang="en-US" sz="2600" dirty="0">
                <a:latin typeface="Calibri" charset="0"/>
                <a:ea typeface="ＭＳ Ｐゴシック" charset="0"/>
                <a:cs typeface="ＭＳ Ｐゴシック" charset="0"/>
              </a:rPr>
              <a:t>Selects node to expand appearing </a:t>
            </a:r>
            <a:r>
              <a:rPr lang="en-US" sz="2600" b="1" dirty="0">
                <a:solidFill>
                  <a:srgbClr val="000000"/>
                </a:solidFill>
                <a:latin typeface="Calibri" charset="0"/>
                <a:ea typeface="ＭＳ Ｐゴシック" charset="0"/>
                <a:cs typeface="ＭＳ Ｐゴシック" charset="0"/>
              </a:rPr>
              <a:t>closest</a:t>
            </a:r>
            <a:r>
              <a:rPr lang="en-US" sz="2600" dirty="0">
                <a:latin typeface="Calibri" charset="0"/>
                <a:ea typeface="ＭＳ Ｐゴシック" charset="0"/>
                <a:cs typeface="ＭＳ Ｐゴシック" charset="0"/>
              </a:rPr>
              <a:t> to goal (i.e., node with smallest f value) </a:t>
            </a:r>
          </a:p>
          <a:p>
            <a:pPr marL="236538" indent="-236538">
              <a:defRPr/>
            </a:pPr>
            <a:r>
              <a:rPr lang="en-US" sz="2600" dirty="0">
                <a:latin typeface="Calibri" charset="0"/>
                <a:ea typeface="ＭＳ Ｐゴシック" charset="0"/>
                <a:cs typeface="ＭＳ Ｐゴシック" charset="0"/>
              </a:rPr>
              <a:t>Not complete </a:t>
            </a:r>
          </a:p>
          <a:p>
            <a:pPr marL="236538" indent="-236538">
              <a:defRPr/>
            </a:pPr>
            <a:r>
              <a:rPr lang="en-US" sz="2600" dirty="0">
                <a:latin typeface="Calibri" charset="0"/>
                <a:ea typeface="ＭＳ Ｐゴシック" charset="0"/>
                <a:cs typeface="ＭＳ Ｐゴシック" charset="0"/>
              </a:rPr>
              <a:t>Not admissible, as in example</a:t>
            </a:r>
          </a:p>
          <a:p>
            <a:pPr marL="458788" lvl="1" indent="-228600">
              <a:defRPr/>
            </a:pPr>
            <a:r>
              <a:rPr lang="en-US" sz="2400" dirty="0">
                <a:latin typeface="Calibri" charset="0"/>
                <a:ea typeface="ＭＳ Ｐゴシック" charset="0"/>
              </a:rPr>
              <a:t>Assume arc costs = 1, greedy search finds goal g, with solution cost of 5</a:t>
            </a:r>
          </a:p>
          <a:p>
            <a:pPr marL="458788" lvl="1" indent="-228600">
              <a:defRPr/>
            </a:pPr>
            <a:r>
              <a:rPr lang="en-US" sz="2400" dirty="0">
                <a:latin typeface="Calibri" charset="0"/>
                <a:ea typeface="ＭＳ Ｐゴシック" charset="0"/>
              </a:rPr>
              <a:t>Optimal solution is path to goal with cost 3</a:t>
            </a:r>
          </a:p>
          <a:p>
            <a:pPr marL="342900" lvl="1" indent="0">
              <a:buFont typeface="Arial" charset="0"/>
              <a:buNone/>
              <a:defRPr/>
            </a:pPr>
            <a:r>
              <a:rPr lang="en-US" sz="3600" dirty="0">
                <a:latin typeface="Calibri" charset="0"/>
                <a:ea typeface="ＭＳ Ｐゴシック" charset="0"/>
              </a:rPr>
              <a:t> </a:t>
            </a:r>
          </a:p>
          <a:p>
            <a:pPr>
              <a:defRPr/>
            </a:pPr>
            <a:endParaRPr lang="en-US" sz="2400" dirty="0">
              <a:latin typeface="Calibri" charset="0"/>
              <a:ea typeface="ＭＳ Ｐゴシック" charset="0"/>
              <a:cs typeface="ＭＳ Ｐゴシック" charset="0"/>
            </a:endParaRPr>
          </a:p>
        </p:txBody>
      </p:sp>
      <p:grpSp>
        <p:nvGrpSpPr>
          <p:cNvPr id="2" name="Group 50"/>
          <p:cNvGrpSpPr>
            <a:grpSpLocks/>
          </p:cNvGrpSpPr>
          <p:nvPr/>
        </p:nvGrpSpPr>
        <p:grpSpPr bwMode="auto">
          <a:xfrm>
            <a:off x="6403975" y="1935163"/>
            <a:ext cx="2587625" cy="4238625"/>
            <a:chOff x="3746" y="1219"/>
            <a:chExt cx="1630" cy="2670"/>
          </a:xfrm>
        </p:grpSpPr>
        <p:grpSp>
          <p:nvGrpSpPr>
            <p:cNvPr id="37892" name="Group 6"/>
            <p:cNvGrpSpPr>
              <a:grpSpLocks/>
            </p:cNvGrpSpPr>
            <p:nvPr/>
          </p:nvGrpSpPr>
          <p:grpSpPr bwMode="auto">
            <a:xfrm>
              <a:off x="4410" y="1219"/>
              <a:ext cx="288" cy="365"/>
              <a:chOff x="3696" y="1507"/>
              <a:chExt cx="288" cy="365"/>
            </a:xfrm>
          </p:grpSpPr>
          <p:sp>
            <p:nvSpPr>
              <p:cNvPr id="37933" name="Oval 7"/>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34" name="Text Box 8"/>
              <p:cNvSpPr txBox="1">
                <a:spLocks noChangeArrowheads="1"/>
              </p:cNvSpPr>
              <p:nvPr/>
            </p:nvSpPr>
            <p:spPr bwMode="auto">
              <a:xfrm>
                <a:off x="3740" y="1507"/>
                <a:ext cx="244"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a</a:t>
                </a:r>
              </a:p>
            </p:txBody>
          </p:sp>
        </p:grpSp>
        <p:grpSp>
          <p:nvGrpSpPr>
            <p:cNvPr id="37893" name="Group 9"/>
            <p:cNvGrpSpPr>
              <a:grpSpLocks/>
            </p:cNvGrpSpPr>
            <p:nvPr/>
          </p:nvGrpSpPr>
          <p:grpSpPr bwMode="auto">
            <a:xfrm>
              <a:off x="4698" y="1680"/>
              <a:ext cx="302" cy="365"/>
              <a:chOff x="3696" y="1507"/>
              <a:chExt cx="302" cy="365"/>
            </a:xfrm>
          </p:grpSpPr>
          <p:sp>
            <p:nvSpPr>
              <p:cNvPr id="37931" name="Oval 10"/>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32" name="Text Box 11"/>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h</a:t>
                </a:r>
              </a:p>
            </p:txBody>
          </p:sp>
        </p:grpSp>
        <p:grpSp>
          <p:nvGrpSpPr>
            <p:cNvPr id="37894" name="Group 12"/>
            <p:cNvGrpSpPr>
              <a:grpSpLocks/>
            </p:cNvGrpSpPr>
            <p:nvPr/>
          </p:nvGrpSpPr>
          <p:grpSpPr bwMode="auto">
            <a:xfrm>
              <a:off x="4122" y="1680"/>
              <a:ext cx="302" cy="365"/>
              <a:chOff x="3696" y="1507"/>
              <a:chExt cx="302" cy="365"/>
            </a:xfrm>
          </p:grpSpPr>
          <p:sp>
            <p:nvSpPr>
              <p:cNvPr id="37929" name="Oval 13"/>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30" name="Text Box 14"/>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b</a:t>
                </a:r>
              </a:p>
            </p:txBody>
          </p:sp>
        </p:grpSp>
        <p:grpSp>
          <p:nvGrpSpPr>
            <p:cNvPr id="37895" name="Group 15"/>
            <p:cNvGrpSpPr>
              <a:grpSpLocks/>
            </p:cNvGrpSpPr>
            <p:nvPr/>
          </p:nvGrpSpPr>
          <p:grpSpPr bwMode="auto">
            <a:xfrm>
              <a:off x="4122" y="2141"/>
              <a:ext cx="288" cy="365"/>
              <a:chOff x="3696" y="1507"/>
              <a:chExt cx="288" cy="365"/>
            </a:xfrm>
          </p:grpSpPr>
          <p:sp>
            <p:nvSpPr>
              <p:cNvPr id="37927" name="Oval 16"/>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8" name="Text Box 17"/>
              <p:cNvSpPr txBox="1">
                <a:spLocks noChangeArrowheads="1"/>
              </p:cNvSpPr>
              <p:nvPr/>
            </p:nvSpPr>
            <p:spPr bwMode="auto">
              <a:xfrm>
                <a:off x="3740" y="1507"/>
                <a:ext cx="230"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c</a:t>
                </a:r>
              </a:p>
            </p:txBody>
          </p:sp>
        </p:grpSp>
        <p:grpSp>
          <p:nvGrpSpPr>
            <p:cNvPr id="37896" name="Group 18"/>
            <p:cNvGrpSpPr>
              <a:grpSpLocks/>
            </p:cNvGrpSpPr>
            <p:nvPr/>
          </p:nvGrpSpPr>
          <p:grpSpPr bwMode="auto">
            <a:xfrm>
              <a:off x="4122" y="2602"/>
              <a:ext cx="302" cy="365"/>
              <a:chOff x="3696" y="1507"/>
              <a:chExt cx="302" cy="365"/>
            </a:xfrm>
          </p:grpSpPr>
          <p:sp>
            <p:nvSpPr>
              <p:cNvPr id="37925" name="Oval 19"/>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6" name="Text Box 20"/>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d</a:t>
                </a:r>
              </a:p>
            </p:txBody>
          </p:sp>
        </p:grpSp>
        <p:grpSp>
          <p:nvGrpSpPr>
            <p:cNvPr id="37897" name="Group 21"/>
            <p:cNvGrpSpPr>
              <a:grpSpLocks/>
            </p:cNvGrpSpPr>
            <p:nvPr/>
          </p:nvGrpSpPr>
          <p:grpSpPr bwMode="auto">
            <a:xfrm>
              <a:off x="4122" y="3063"/>
              <a:ext cx="288" cy="365"/>
              <a:chOff x="3696" y="1507"/>
              <a:chExt cx="288" cy="365"/>
            </a:xfrm>
          </p:grpSpPr>
          <p:sp>
            <p:nvSpPr>
              <p:cNvPr id="37923" name="Oval 22"/>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4" name="Text Box 23"/>
              <p:cNvSpPr txBox="1">
                <a:spLocks noChangeArrowheads="1"/>
              </p:cNvSpPr>
              <p:nvPr/>
            </p:nvSpPr>
            <p:spPr bwMode="auto">
              <a:xfrm>
                <a:off x="3740" y="1507"/>
                <a:ext cx="230"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e</a:t>
                </a:r>
              </a:p>
            </p:txBody>
          </p:sp>
        </p:grpSp>
        <p:grpSp>
          <p:nvGrpSpPr>
            <p:cNvPr id="37898" name="Group 24"/>
            <p:cNvGrpSpPr>
              <a:grpSpLocks/>
            </p:cNvGrpSpPr>
            <p:nvPr/>
          </p:nvGrpSpPr>
          <p:grpSpPr bwMode="auto">
            <a:xfrm>
              <a:off x="4122" y="3524"/>
              <a:ext cx="288" cy="365"/>
              <a:chOff x="3696" y="1507"/>
              <a:chExt cx="288" cy="365"/>
            </a:xfrm>
          </p:grpSpPr>
          <p:sp>
            <p:nvSpPr>
              <p:cNvPr id="37921" name="Oval 25"/>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2" name="Text Box 26"/>
              <p:cNvSpPr txBox="1">
                <a:spLocks noChangeArrowheads="1"/>
              </p:cNvSpPr>
              <p:nvPr/>
            </p:nvSpPr>
            <p:spPr bwMode="auto">
              <a:xfrm>
                <a:off x="3740" y="1507"/>
                <a:ext cx="244"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g</a:t>
                </a:r>
              </a:p>
            </p:txBody>
          </p:sp>
        </p:grpSp>
        <p:grpSp>
          <p:nvGrpSpPr>
            <p:cNvPr id="37899" name="Group 27"/>
            <p:cNvGrpSpPr>
              <a:grpSpLocks/>
            </p:cNvGrpSpPr>
            <p:nvPr/>
          </p:nvGrpSpPr>
          <p:grpSpPr bwMode="auto">
            <a:xfrm>
              <a:off x="4698" y="2227"/>
              <a:ext cx="288" cy="365"/>
              <a:chOff x="3696" y="1507"/>
              <a:chExt cx="288" cy="365"/>
            </a:xfrm>
          </p:grpSpPr>
          <p:sp>
            <p:nvSpPr>
              <p:cNvPr id="37919" name="Oval 28"/>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0" name="Text Box 29"/>
              <p:cNvSpPr txBox="1">
                <a:spLocks noChangeArrowheads="1"/>
              </p:cNvSpPr>
              <p:nvPr/>
            </p:nvSpPr>
            <p:spPr bwMode="auto">
              <a:xfrm>
                <a:off x="3740" y="1507"/>
                <a:ext cx="187"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i</a:t>
                </a:r>
              </a:p>
            </p:txBody>
          </p:sp>
        </p:grpSp>
        <p:grpSp>
          <p:nvGrpSpPr>
            <p:cNvPr id="37900" name="Group 49"/>
            <p:cNvGrpSpPr>
              <a:grpSpLocks/>
            </p:cNvGrpSpPr>
            <p:nvPr/>
          </p:nvGrpSpPr>
          <p:grpSpPr bwMode="auto">
            <a:xfrm>
              <a:off x="4684" y="2865"/>
              <a:ext cx="308" cy="303"/>
              <a:chOff x="4684" y="2865"/>
              <a:chExt cx="308" cy="303"/>
            </a:xfrm>
          </p:grpSpPr>
          <p:sp>
            <p:nvSpPr>
              <p:cNvPr id="37917" name="Oval 31"/>
              <p:cNvSpPr>
                <a:spLocks noChangeArrowheads="1"/>
              </p:cNvSpPr>
              <p:nvPr/>
            </p:nvSpPr>
            <p:spPr bwMode="auto">
              <a:xfrm>
                <a:off x="4688" y="2880"/>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18" name="Text Box 32"/>
              <p:cNvSpPr txBox="1">
                <a:spLocks noChangeArrowheads="1"/>
              </p:cNvSpPr>
              <p:nvPr/>
            </p:nvSpPr>
            <p:spPr bwMode="auto">
              <a:xfrm>
                <a:off x="4684" y="2865"/>
                <a:ext cx="308"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g2</a:t>
                </a:r>
              </a:p>
            </p:txBody>
          </p:sp>
        </p:grpSp>
        <p:sp>
          <p:nvSpPr>
            <p:cNvPr id="37901" name="Line 33"/>
            <p:cNvSpPr>
              <a:spLocks noChangeShapeType="1"/>
            </p:cNvSpPr>
            <p:nvPr/>
          </p:nvSpPr>
          <p:spPr bwMode="auto">
            <a:xfrm flipH="1">
              <a:off x="4299" y="1507"/>
              <a:ext cx="97"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2" name="Line 34"/>
            <p:cNvSpPr>
              <a:spLocks noChangeShapeType="1"/>
            </p:cNvSpPr>
            <p:nvPr/>
          </p:nvSpPr>
          <p:spPr bwMode="auto">
            <a:xfrm>
              <a:off x="4698" y="1507"/>
              <a:ext cx="138"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3" name="Line 35"/>
            <p:cNvSpPr>
              <a:spLocks noChangeShapeType="1"/>
            </p:cNvSpPr>
            <p:nvPr/>
          </p:nvSpPr>
          <p:spPr bwMode="auto">
            <a:xfrm flipH="1">
              <a:off x="4263" y="1968"/>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4" name="Line 36"/>
            <p:cNvSpPr>
              <a:spLocks noChangeShapeType="1"/>
            </p:cNvSpPr>
            <p:nvPr/>
          </p:nvSpPr>
          <p:spPr bwMode="auto">
            <a:xfrm flipH="1">
              <a:off x="4281" y="2429"/>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5" name="Line 37"/>
            <p:cNvSpPr>
              <a:spLocks noChangeShapeType="1"/>
            </p:cNvSpPr>
            <p:nvPr/>
          </p:nvSpPr>
          <p:spPr bwMode="auto">
            <a:xfrm flipH="1">
              <a:off x="4299" y="289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6" name="Line 38"/>
            <p:cNvSpPr>
              <a:spLocks noChangeShapeType="1"/>
            </p:cNvSpPr>
            <p:nvPr/>
          </p:nvSpPr>
          <p:spPr bwMode="auto">
            <a:xfrm flipH="1">
              <a:off x="4317" y="3351"/>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7" name="Line 39"/>
            <p:cNvSpPr>
              <a:spLocks noChangeShapeType="1"/>
            </p:cNvSpPr>
            <p:nvPr/>
          </p:nvSpPr>
          <p:spPr bwMode="auto">
            <a:xfrm flipH="1">
              <a:off x="4836" y="202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8" name="Line 40"/>
            <p:cNvSpPr>
              <a:spLocks noChangeShapeType="1"/>
            </p:cNvSpPr>
            <p:nvPr/>
          </p:nvSpPr>
          <p:spPr bwMode="auto">
            <a:xfrm flipH="1">
              <a:off x="4828" y="263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9" name="Text Box 41"/>
            <p:cNvSpPr txBox="1">
              <a:spLocks noChangeArrowheads="1"/>
            </p:cNvSpPr>
            <p:nvPr/>
          </p:nvSpPr>
          <p:spPr bwMode="auto">
            <a:xfrm>
              <a:off x="3746" y="1757"/>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h=2</a:t>
              </a:r>
            </a:p>
          </p:txBody>
        </p:sp>
        <p:sp>
          <p:nvSpPr>
            <p:cNvPr id="37910" name="Text Box 42"/>
            <p:cNvSpPr txBox="1">
              <a:spLocks noChangeArrowheads="1"/>
            </p:cNvSpPr>
            <p:nvPr/>
          </p:nvSpPr>
          <p:spPr bwMode="auto">
            <a:xfrm>
              <a:off x="3746" y="2256"/>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1" name="Text Box 43"/>
            <p:cNvSpPr txBox="1">
              <a:spLocks noChangeArrowheads="1"/>
            </p:cNvSpPr>
            <p:nvPr/>
          </p:nvSpPr>
          <p:spPr bwMode="auto">
            <a:xfrm>
              <a:off x="3746" y="2717"/>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2" name="Text Box 44"/>
            <p:cNvSpPr txBox="1">
              <a:spLocks noChangeArrowheads="1"/>
            </p:cNvSpPr>
            <p:nvPr/>
          </p:nvSpPr>
          <p:spPr bwMode="auto">
            <a:xfrm>
              <a:off x="3746" y="3178"/>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3" name="Text Box 45"/>
            <p:cNvSpPr txBox="1">
              <a:spLocks noChangeArrowheads="1"/>
            </p:cNvSpPr>
            <p:nvPr/>
          </p:nvSpPr>
          <p:spPr bwMode="auto">
            <a:xfrm>
              <a:off x="3746" y="3639"/>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sp>
          <p:nvSpPr>
            <p:cNvPr id="37914" name="Text Box 46"/>
            <p:cNvSpPr txBox="1">
              <a:spLocks noChangeArrowheads="1"/>
            </p:cNvSpPr>
            <p:nvPr/>
          </p:nvSpPr>
          <p:spPr bwMode="auto">
            <a:xfrm>
              <a:off x="5000" y="1770"/>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h=4</a:t>
              </a:r>
            </a:p>
          </p:txBody>
        </p:sp>
        <p:sp>
          <p:nvSpPr>
            <p:cNvPr id="37915" name="Text Box 47"/>
            <p:cNvSpPr txBox="1">
              <a:spLocks noChangeArrowheads="1"/>
            </p:cNvSpPr>
            <p:nvPr/>
          </p:nvSpPr>
          <p:spPr bwMode="auto">
            <a:xfrm>
              <a:off x="5000" y="2218"/>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6" name="Text Box 48"/>
            <p:cNvSpPr txBox="1">
              <a:spLocks noChangeArrowheads="1"/>
            </p:cNvSpPr>
            <p:nvPr/>
          </p:nvSpPr>
          <p:spPr bwMode="auto">
            <a:xfrm>
              <a:off x="5000" y="2679"/>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hlinkClick r:id="rId3"/>
              </a:rPr>
              <a:t>Beam search</a:t>
            </a:r>
            <a:endParaRPr lang="en-US">
              <a:latin typeface="Calibri" charset="0"/>
              <a:ea typeface="ＭＳ Ｐゴシック" charset="0"/>
              <a:cs typeface="ＭＳ Ｐゴシック" charset="0"/>
            </a:endParaRPr>
          </a:p>
        </p:txBody>
      </p:sp>
      <p:sp>
        <p:nvSpPr>
          <p:cNvPr id="39938" name="Rectangle 3"/>
          <p:cNvSpPr>
            <a:spLocks noGrp="1" noChangeArrowheads="1"/>
          </p:cNvSpPr>
          <p:nvPr>
            <p:ph type="body" idx="1"/>
          </p:nvPr>
        </p:nvSpPr>
        <p:spPr>
          <a:xfrm>
            <a:off x="685800" y="1219200"/>
            <a:ext cx="8153400" cy="4953000"/>
          </a:xfrm>
        </p:spPr>
        <p:txBody>
          <a:bodyPr/>
          <a:lstStyle/>
          <a:p>
            <a:r>
              <a:rPr lang="en-US" dirty="0">
                <a:latin typeface="Calibri" charset="0"/>
                <a:ea typeface="ＭＳ Ｐゴシック" charset="0"/>
                <a:cs typeface="ＭＳ Ｐゴシック" charset="0"/>
              </a:rPr>
              <a:t>Use evaluation function f(n), but maximum size of the nodes list is k, a fixed constant </a:t>
            </a:r>
          </a:p>
          <a:p>
            <a:r>
              <a:rPr lang="en-US" dirty="0">
                <a:latin typeface="Calibri" charset="0"/>
                <a:ea typeface="ＭＳ Ｐゴシック" charset="0"/>
                <a:cs typeface="ＭＳ Ｐゴシック" charset="0"/>
              </a:rPr>
              <a:t>Only keep k best nodes as candidates for expansion, discard rest </a:t>
            </a:r>
          </a:p>
          <a:p>
            <a:r>
              <a:rPr lang="en-US" dirty="0">
                <a:latin typeface="Calibri" charset="0"/>
                <a:ea typeface="ＭＳ Ｐゴシック" charset="0"/>
                <a:cs typeface="ＭＳ Ｐゴシック" charset="0"/>
              </a:rPr>
              <a:t>k is the </a:t>
            </a:r>
            <a:r>
              <a:rPr lang="en-US" altLang="ja-JP" i="1" dirty="0">
                <a:latin typeface="Calibri" charset="0"/>
                <a:ea typeface="ＭＳ Ｐゴシック" charset="0"/>
                <a:cs typeface="ＭＳ Ｐゴシック" charset="0"/>
              </a:rPr>
              <a:t>beam width</a:t>
            </a:r>
          </a:p>
          <a:p>
            <a:r>
              <a:rPr lang="en-US" dirty="0">
                <a:latin typeface="Calibri" charset="0"/>
                <a:ea typeface="ＭＳ Ｐゴシック" charset="0"/>
                <a:cs typeface="ＭＳ Ｐゴシック" charset="0"/>
              </a:rPr>
              <a:t>More space efficient than greedy search, but may discard nodes on a solution path </a:t>
            </a:r>
          </a:p>
          <a:p>
            <a:r>
              <a:rPr lang="en-US" dirty="0">
                <a:latin typeface="Calibri" charset="0"/>
                <a:ea typeface="ＭＳ Ｐゴシック" charset="0"/>
                <a:cs typeface="ＭＳ Ｐゴシック" charset="0"/>
              </a:rPr>
              <a:t>As k increases, approaches best first search</a:t>
            </a:r>
          </a:p>
          <a:p>
            <a:r>
              <a:rPr lang="en-US" dirty="0">
                <a:latin typeface="Calibri" charset="0"/>
                <a:ea typeface="ＭＳ Ｐゴシック" charset="0"/>
                <a:cs typeface="ＭＳ Ｐゴシック" charset="0"/>
              </a:rPr>
              <a:t>Not complete </a:t>
            </a:r>
          </a:p>
          <a:p>
            <a:r>
              <a:rPr lang="en-US" dirty="0">
                <a:latin typeface="Calibri" charset="0"/>
                <a:ea typeface="ＭＳ Ｐゴシック" charset="0"/>
                <a:cs typeface="ＭＳ Ｐゴシック" charset="0"/>
              </a:rPr>
              <a:t>Not admissible (optimal)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685800" y="76200"/>
            <a:ext cx="7772400" cy="1143000"/>
          </a:xfrm>
        </p:spPr>
        <p:txBody>
          <a:bodyPr/>
          <a:lstStyle/>
          <a:p>
            <a:r>
              <a:rPr lang="en-US" dirty="0">
                <a:latin typeface="Calibri" charset="0"/>
                <a:ea typeface="ＭＳ Ｐゴシック" charset="0"/>
                <a:cs typeface="ＭＳ Ｐゴシック" charset="0"/>
                <a:hlinkClick r:id="rId3"/>
              </a:rPr>
              <a:t>Algorithm A</a:t>
            </a:r>
            <a:endParaRPr lang="en-US" dirty="0">
              <a:latin typeface="Calibri" charset="0"/>
              <a:ea typeface="ＭＳ Ｐゴシック" charset="0"/>
              <a:cs typeface="ＭＳ Ｐゴシック" charset="0"/>
            </a:endParaRPr>
          </a:p>
        </p:txBody>
      </p:sp>
      <p:sp>
        <p:nvSpPr>
          <p:cNvPr id="41986" name="Rectangle 3"/>
          <p:cNvSpPr>
            <a:spLocks noGrp="1" noChangeArrowheads="1"/>
          </p:cNvSpPr>
          <p:nvPr>
            <p:ph type="body" idx="1"/>
          </p:nvPr>
        </p:nvSpPr>
        <p:spPr>
          <a:xfrm>
            <a:off x="0" y="1219200"/>
            <a:ext cx="5486400" cy="5486400"/>
          </a:xfrm>
        </p:spPr>
        <p:txBody>
          <a:bodyPr/>
          <a:lstStyle/>
          <a:p>
            <a:pPr marL="171450" indent="-171450"/>
            <a:r>
              <a:rPr lang="en-US" sz="2800">
                <a:latin typeface="Calibri" charset="0"/>
                <a:ea typeface="ＭＳ Ｐゴシック" charset="0"/>
                <a:cs typeface="ＭＳ Ｐゴシック" charset="0"/>
              </a:rPr>
              <a:t>Use as an evaluation function</a:t>
            </a:r>
          </a:p>
          <a:p>
            <a:pPr marL="571500" lvl="2" indent="-171450">
              <a:buFontTx/>
              <a:buNone/>
            </a:pPr>
            <a:r>
              <a:rPr lang="en-US" sz="2800" b="1">
                <a:latin typeface="Calibri" charset="0"/>
                <a:ea typeface="ＭＳ Ｐゴシック" charset="0"/>
              </a:rPr>
              <a:t>f(n) = g(n) + h(n)</a:t>
            </a:r>
            <a:endParaRPr lang="en-US" sz="2800">
              <a:latin typeface="Calibri" charset="0"/>
              <a:ea typeface="ＭＳ Ｐゴシック" charset="0"/>
            </a:endParaRPr>
          </a:p>
          <a:p>
            <a:pPr marL="171450" indent="-171450"/>
            <a:r>
              <a:rPr lang="en-US" sz="2800">
                <a:latin typeface="Calibri" charset="0"/>
                <a:ea typeface="ＭＳ Ｐゴシック" charset="0"/>
                <a:cs typeface="ＭＳ Ｐゴシック" charset="0"/>
              </a:rPr>
              <a:t>g(n) = minimal-cost path from the start state to state n</a:t>
            </a:r>
          </a:p>
          <a:p>
            <a:pPr marL="171450" indent="-171450"/>
            <a:r>
              <a:rPr lang="en-US" sz="2800">
                <a:latin typeface="Calibri" charset="0"/>
                <a:ea typeface="ＭＳ Ｐゴシック" charset="0"/>
                <a:cs typeface="ＭＳ Ｐゴシック" charset="0"/>
              </a:rPr>
              <a:t>g(n) term adds </a:t>
            </a:r>
            <a:r>
              <a:rPr lang="ja-JP" altLang="en-US" sz="2800">
                <a:latin typeface="Calibri" charset="0"/>
                <a:ea typeface="ＭＳ Ｐゴシック" charset="0"/>
                <a:cs typeface="ＭＳ Ｐゴシック" charset="0"/>
              </a:rPr>
              <a:t>“</a:t>
            </a:r>
            <a:r>
              <a:rPr lang="en-US" altLang="ja-JP" sz="2800">
                <a:latin typeface="Calibri" charset="0"/>
                <a:ea typeface="ＭＳ Ｐゴシック" charset="0"/>
                <a:cs typeface="ＭＳ Ｐゴシック" charset="0"/>
              </a:rPr>
              <a:t>breadth-first</a:t>
            </a:r>
            <a:r>
              <a:rPr lang="ja-JP" altLang="en-US" sz="2800">
                <a:latin typeface="Calibri" charset="0"/>
                <a:ea typeface="ＭＳ Ｐゴシック" charset="0"/>
                <a:cs typeface="ＭＳ Ｐゴシック" charset="0"/>
              </a:rPr>
              <a:t>”</a:t>
            </a:r>
            <a:r>
              <a:rPr lang="en-US" altLang="ja-JP" sz="2800">
                <a:latin typeface="Calibri" charset="0"/>
                <a:ea typeface="ＭＳ Ｐゴシック" charset="0"/>
                <a:cs typeface="ＭＳ Ｐゴシック" charset="0"/>
              </a:rPr>
              <a:t> component to evaluation function</a:t>
            </a:r>
          </a:p>
          <a:p>
            <a:pPr marL="171450" indent="-171450"/>
            <a:r>
              <a:rPr lang="en-US" sz="2800">
                <a:latin typeface="Calibri" charset="0"/>
                <a:ea typeface="ＭＳ Ｐゴシック" charset="0"/>
                <a:cs typeface="ＭＳ Ｐゴシック" charset="0"/>
              </a:rPr>
              <a:t>Ranks nodes on search frontier by estimated cost of solution from start node </a:t>
            </a:r>
            <a:r>
              <a:rPr lang="en-US" sz="2800" i="1">
                <a:latin typeface="Calibri" charset="0"/>
                <a:ea typeface="ＭＳ Ｐゴシック" charset="0"/>
                <a:cs typeface="ＭＳ Ｐゴシック" charset="0"/>
              </a:rPr>
              <a:t>via given node </a:t>
            </a:r>
            <a:r>
              <a:rPr lang="en-US" sz="2800">
                <a:latin typeface="Calibri" charset="0"/>
                <a:ea typeface="ＭＳ Ｐゴシック" charset="0"/>
                <a:cs typeface="ＭＳ Ｐゴシック" charset="0"/>
              </a:rPr>
              <a:t>to goal</a:t>
            </a:r>
          </a:p>
          <a:p>
            <a:pPr marL="171450" indent="-171450"/>
            <a:r>
              <a:rPr lang="en-US" sz="2800">
                <a:latin typeface="Calibri" charset="0"/>
                <a:ea typeface="ＭＳ Ｐゴシック" charset="0"/>
                <a:cs typeface="ＭＳ Ｐゴシック" charset="0"/>
              </a:rPr>
              <a:t>Not complete if h(n) can = ∞</a:t>
            </a:r>
          </a:p>
          <a:p>
            <a:pPr marL="171450" indent="-171450"/>
            <a:r>
              <a:rPr lang="en-US" sz="2800">
                <a:latin typeface="Calibri" charset="0"/>
                <a:ea typeface="ＭＳ Ｐゴシック" charset="0"/>
                <a:cs typeface="ＭＳ Ｐゴシック" charset="0"/>
              </a:rPr>
              <a:t>Not admissible (optimal)</a:t>
            </a:r>
          </a:p>
        </p:txBody>
      </p:sp>
      <p:sp>
        <p:nvSpPr>
          <p:cNvPr id="41987" name="Oval 5"/>
          <p:cNvSpPr>
            <a:spLocks noChangeArrowheads="1"/>
          </p:cNvSpPr>
          <p:nvPr/>
        </p:nvSpPr>
        <p:spPr bwMode="auto">
          <a:xfrm>
            <a:off x="7126288" y="1636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88" name="Text Box 6"/>
          <p:cNvSpPr txBox="1">
            <a:spLocks noChangeArrowheads="1"/>
          </p:cNvSpPr>
          <p:nvPr/>
        </p:nvSpPr>
        <p:spPr bwMode="auto">
          <a:xfrm>
            <a:off x="7202488" y="1636713"/>
            <a:ext cx="382587"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41989" name="Oval 7"/>
          <p:cNvSpPr>
            <a:spLocks noChangeArrowheads="1"/>
          </p:cNvSpPr>
          <p:nvPr/>
        </p:nvSpPr>
        <p:spPr bwMode="auto">
          <a:xfrm>
            <a:off x="7354888" y="30083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90" name="Text Box 8"/>
          <p:cNvSpPr txBox="1">
            <a:spLocks noChangeArrowheads="1"/>
          </p:cNvSpPr>
          <p:nvPr/>
        </p:nvSpPr>
        <p:spPr bwMode="auto">
          <a:xfrm>
            <a:off x="7431088" y="3008313"/>
            <a:ext cx="420687"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41991" name="Oval 9"/>
          <p:cNvSpPr>
            <a:spLocks noChangeArrowheads="1"/>
          </p:cNvSpPr>
          <p:nvPr/>
        </p:nvSpPr>
        <p:spPr bwMode="auto">
          <a:xfrm>
            <a:off x="5754688" y="30083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92" name="Text Box 10"/>
          <p:cNvSpPr txBox="1">
            <a:spLocks noChangeArrowheads="1"/>
          </p:cNvSpPr>
          <p:nvPr/>
        </p:nvSpPr>
        <p:spPr bwMode="auto">
          <a:xfrm>
            <a:off x="5830888" y="30083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grpSp>
        <p:nvGrpSpPr>
          <p:cNvPr id="41993" name="Group 11"/>
          <p:cNvGrpSpPr>
            <a:grpSpLocks/>
          </p:cNvGrpSpPr>
          <p:nvPr/>
        </p:nvGrpSpPr>
        <p:grpSpPr bwMode="auto">
          <a:xfrm>
            <a:off x="6286500" y="4098925"/>
            <a:ext cx="609600" cy="609600"/>
            <a:chOff x="577" y="3345"/>
            <a:chExt cx="384" cy="384"/>
          </a:xfrm>
        </p:grpSpPr>
        <p:sp>
          <p:nvSpPr>
            <p:cNvPr id="42025" name="Oval 12"/>
            <p:cNvSpPr>
              <a:spLocks noChangeArrowheads="1"/>
            </p:cNvSpPr>
            <p:nvPr/>
          </p:nvSpPr>
          <p:spPr bwMode="auto">
            <a:xfrm>
              <a:off x="577" y="3345"/>
              <a:ext cx="384" cy="384"/>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26" name="Text Box 13"/>
            <p:cNvSpPr txBox="1">
              <a:spLocks noChangeArrowheads="1"/>
            </p:cNvSpPr>
            <p:nvPr/>
          </p:nvSpPr>
          <p:spPr bwMode="auto">
            <a:xfrm>
              <a:off x="625" y="3345"/>
              <a:ext cx="278"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grpSp>
      <p:sp>
        <p:nvSpPr>
          <p:cNvPr id="41994" name="Oval 14"/>
          <p:cNvSpPr>
            <a:spLocks noChangeArrowheads="1"/>
          </p:cNvSpPr>
          <p:nvPr/>
        </p:nvSpPr>
        <p:spPr bwMode="auto">
          <a:xfrm>
            <a:off x="7354888" y="44561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95" name="Text Box 15"/>
          <p:cNvSpPr txBox="1">
            <a:spLocks noChangeArrowheads="1"/>
          </p:cNvSpPr>
          <p:nvPr/>
        </p:nvSpPr>
        <p:spPr bwMode="auto">
          <a:xfrm>
            <a:off x="7431088" y="4456113"/>
            <a:ext cx="46037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41996" name="Line 16"/>
          <p:cNvSpPr>
            <a:spLocks noChangeShapeType="1"/>
          </p:cNvSpPr>
          <p:nvPr/>
        </p:nvSpPr>
        <p:spPr bwMode="auto">
          <a:xfrm flipH="1">
            <a:off x="6288088" y="21701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997" name="Line 17"/>
          <p:cNvSpPr>
            <a:spLocks noChangeShapeType="1"/>
          </p:cNvSpPr>
          <p:nvPr/>
        </p:nvSpPr>
        <p:spPr bwMode="auto">
          <a:xfrm>
            <a:off x="7431088" y="23225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998" name="Line 18"/>
          <p:cNvSpPr>
            <a:spLocks noChangeShapeType="1"/>
          </p:cNvSpPr>
          <p:nvPr/>
        </p:nvSpPr>
        <p:spPr bwMode="auto">
          <a:xfrm>
            <a:off x="7659688" y="2093913"/>
            <a:ext cx="7620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999" name="Line 19"/>
          <p:cNvSpPr>
            <a:spLocks noChangeShapeType="1"/>
          </p:cNvSpPr>
          <p:nvPr/>
        </p:nvSpPr>
        <p:spPr bwMode="auto">
          <a:xfrm>
            <a:off x="6192838" y="3617913"/>
            <a:ext cx="246062" cy="557212"/>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2000" name="Text Box 20"/>
          <p:cNvSpPr txBox="1">
            <a:spLocks noChangeArrowheads="1"/>
          </p:cNvSpPr>
          <p:nvPr/>
        </p:nvSpPr>
        <p:spPr bwMode="auto">
          <a:xfrm>
            <a:off x="6332538" y="23622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42001" name="Text Box 21"/>
          <p:cNvSpPr txBox="1">
            <a:spLocks noChangeArrowheads="1"/>
          </p:cNvSpPr>
          <p:nvPr/>
        </p:nvSpPr>
        <p:spPr bwMode="auto">
          <a:xfrm>
            <a:off x="7507288" y="22717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42002" name="Text Box 22"/>
          <p:cNvSpPr txBox="1">
            <a:spLocks noChangeArrowheads="1"/>
          </p:cNvSpPr>
          <p:nvPr/>
        </p:nvSpPr>
        <p:spPr bwMode="auto">
          <a:xfrm>
            <a:off x="8039100" y="2155825"/>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42003" name="Text Box 23"/>
          <p:cNvSpPr txBox="1">
            <a:spLocks noChangeArrowheads="1"/>
          </p:cNvSpPr>
          <p:nvPr/>
        </p:nvSpPr>
        <p:spPr bwMode="auto">
          <a:xfrm>
            <a:off x="6256338" y="3581400"/>
            <a:ext cx="36353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42004" name="Text Box 24"/>
          <p:cNvSpPr txBox="1">
            <a:spLocks noChangeArrowheads="1"/>
          </p:cNvSpPr>
          <p:nvPr/>
        </p:nvSpPr>
        <p:spPr bwMode="auto">
          <a:xfrm>
            <a:off x="7659688" y="1524000"/>
            <a:ext cx="33855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77933C"/>
                </a:solidFill>
              </a:rPr>
              <a:t>0</a:t>
            </a:r>
          </a:p>
        </p:txBody>
      </p:sp>
      <p:sp>
        <p:nvSpPr>
          <p:cNvPr id="42005" name="Text Box 25"/>
          <p:cNvSpPr txBox="1">
            <a:spLocks noChangeArrowheads="1"/>
          </p:cNvSpPr>
          <p:nvPr/>
        </p:nvSpPr>
        <p:spPr bwMode="auto">
          <a:xfrm>
            <a:off x="5570538" y="2714625"/>
            <a:ext cx="33855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chemeClr val="accent3">
                    <a:lumMod val="75000"/>
                  </a:schemeClr>
                </a:solidFill>
              </a:rPr>
              <a:t>1</a:t>
            </a:r>
          </a:p>
        </p:txBody>
      </p:sp>
      <p:sp>
        <p:nvSpPr>
          <p:cNvPr id="42006" name="Text Box 26"/>
          <p:cNvSpPr txBox="1">
            <a:spLocks noChangeArrowheads="1"/>
          </p:cNvSpPr>
          <p:nvPr/>
        </p:nvSpPr>
        <p:spPr bwMode="auto">
          <a:xfrm>
            <a:off x="7734300" y="379412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5</a:t>
            </a:r>
          </a:p>
        </p:txBody>
      </p:sp>
      <p:sp>
        <p:nvSpPr>
          <p:cNvPr id="42007" name="Oval 27"/>
          <p:cNvSpPr>
            <a:spLocks noChangeArrowheads="1"/>
          </p:cNvSpPr>
          <p:nvPr/>
        </p:nvSpPr>
        <p:spPr bwMode="auto">
          <a:xfrm>
            <a:off x="8343900" y="3032125"/>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08" name="Text Box 28"/>
          <p:cNvSpPr txBox="1">
            <a:spLocks noChangeArrowheads="1"/>
          </p:cNvSpPr>
          <p:nvPr/>
        </p:nvSpPr>
        <p:spPr bwMode="auto">
          <a:xfrm>
            <a:off x="8420100" y="3032125"/>
            <a:ext cx="441325"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42009" name="Text Box 29"/>
          <p:cNvSpPr txBox="1">
            <a:spLocks noChangeArrowheads="1"/>
          </p:cNvSpPr>
          <p:nvPr/>
        </p:nvSpPr>
        <p:spPr bwMode="auto">
          <a:xfrm>
            <a:off x="8420100" y="394652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1</a:t>
            </a:r>
          </a:p>
        </p:txBody>
      </p:sp>
      <p:sp>
        <p:nvSpPr>
          <p:cNvPr id="42010" name="Freeform 30"/>
          <p:cNvSpPr>
            <a:spLocks/>
          </p:cNvSpPr>
          <p:nvPr/>
        </p:nvSpPr>
        <p:spPr bwMode="auto">
          <a:xfrm flipV="1">
            <a:off x="7458075" y="3652838"/>
            <a:ext cx="242888" cy="762000"/>
          </a:xfrm>
          <a:custGeom>
            <a:avLst/>
            <a:gdLst>
              <a:gd name="T0" fmla="*/ 2147483647 w 153"/>
              <a:gd name="T1" fmla="*/ 0 h 480"/>
              <a:gd name="T2" fmla="*/ 0 w 153"/>
              <a:gd name="T3" fmla="*/ 2147483647 h 480"/>
              <a:gd name="T4" fmla="*/ 2147483647 w 153"/>
              <a:gd name="T5" fmla="*/ 2147483647 h 480"/>
              <a:gd name="T6" fmla="*/ 2147483647 w 153"/>
              <a:gd name="T7" fmla="*/ 2147483647 h 480"/>
              <a:gd name="T8" fmla="*/ 2147483647 w 153"/>
              <a:gd name="T9" fmla="*/ 2147483647 h 480"/>
              <a:gd name="T10" fmla="*/ 2147483647 w 153"/>
              <a:gd name="T11" fmla="*/ 2147483647 h 480"/>
              <a:gd name="T12" fmla="*/ 2147483647 w 153"/>
              <a:gd name="T13" fmla="*/ 2147483647 h 480"/>
              <a:gd name="T14" fmla="*/ 2147483647 w 153"/>
              <a:gd name="T15" fmla="*/ 2147483647 h 480"/>
              <a:gd name="T16" fmla="*/ 2147483647 w 153"/>
              <a:gd name="T17" fmla="*/ 2147483647 h 4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480"/>
              <a:gd name="T29" fmla="*/ 153 w 153"/>
              <a:gd name="T30" fmla="*/ 480 h 4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480">
                <a:moveTo>
                  <a:pt x="137" y="0"/>
                </a:moveTo>
                <a:cubicBezTo>
                  <a:pt x="119" y="100"/>
                  <a:pt x="31" y="102"/>
                  <a:pt x="0" y="191"/>
                </a:cubicBezTo>
                <a:cubicBezTo>
                  <a:pt x="3" y="206"/>
                  <a:pt x="0" y="223"/>
                  <a:pt x="8" y="236"/>
                </a:cubicBezTo>
                <a:cubicBezTo>
                  <a:pt x="12" y="243"/>
                  <a:pt x="24" y="240"/>
                  <a:pt x="31" y="244"/>
                </a:cubicBezTo>
                <a:cubicBezTo>
                  <a:pt x="52" y="256"/>
                  <a:pt x="72" y="269"/>
                  <a:pt x="92" y="282"/>
                </a:cubicBezTo>
                <a:cubicBezTo>
                  <a:pt x="115" y="296"/>
                  <a:pt x="153" y="335"/>
                  <a:pt x="153" y="335"/>
                </a:cubicBezTo>
                <a:cubicBezTo>
                  <a:pt x="139" y="375"/>
                  <a:pt x="121" y="362"/>
                  <a:pt x="84" y="373"/>
                </a:cubicBezTo>
                <a:cubicBezTo>
                  <a:pt x="61" y="398"/>
                  <a:pt x="51" y="422"/>
                  <a:pt x="69" y="457"/>
                </a:cubicBezTo>
                <a:cubicBezTo>
                  <a:pt x="75" y="468"/>
                  <a:pt x="90" y="471"/>
                  <a:pt x="99" y="480"/>
                </a:cubicBezTo>
              </a:path>
            </a:pathLst>
          </a:custGeom>
          <a:noFill/>
          <a:ln w="38100">
            <a:solidFill>
              <a:srgbClr val="CC00CC"/>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11" name="Freeform 31"/>
          <p:cNvSpPr>
            <a:spLocks/>
          </p:cNvSpPr>
          <p:nvPr/>
        </p:nvSpPr>
        <p:spPr bwMode="auto">
          <a:xfrm>
            <a:off x="7929563" y="3676650"/>
            <a:ext cx="604837" cy="884238"/>
          </a:xfrm>
          <a:custGeom>
            <a:avLst/>
            <a:gdLst>
              <a:gd name="T0" fmla="*/ 0 w 381"/>
              <a:gd name="T1" fmla="*/ 2147483647 h 557"/>
              <a:gd name="T2" fmla="*/ 2147483647 w 381"/>
              <a:gd name="T3" fmla="*/ 2147483647 h 557"/>
              <a:gd name="T4" fmla="*/ 2147483647 w 381"/>
              <a:gd name="T5" fmla="*/ 2147483647 h 557"/>
              <a:gd name="T6" fmla="*/ 2147483647 w 381"/>
              <a:gd name="T7" fmla="*/ 2147483647 h 557"/>
              <a:gd name="T8" fmla="*/ 2147483647 w 381"/>
              <a:gd name="T9" fmla="*/ 2147483647 h 557"/>
              <a:gd name="T10" fmla="*/ 2147483647 w 381"/>
              <a:gd name="T11" fmla="*/ 2147483647 h 557"/>
              <a:gd name="T12" fmla="*/ 2147483647 w 381"/>
              <a:gd name="T13" fmla="*/ 2147483647 h 557"/>
              <a:gd name="T14" fmla="*/ 2147483647 w 381"/>
              <a:gd name="T15" fmla="*/ 2147483647 h 557"/>
              <a:gd name="T16" fmla="*/ 2147483647 w 381"/>
              <a:gd name="T17" fmla="*/ 2147483647 h 557"/>
              <a:gd name="T18" fmla="*/ 2147483647 w 381"/>
              <a:gd name="T19" fmla="*/ 2147483647 h 557"/>
              <a:gd name="T20" fmla="*/ 2147483647 w 381"/>
              <a:gd name="T21" fmla="*/ 0 h 5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1"/>
              <a:gd name="T34" fmla="*/ 0 h 557"/>
              <a:gd name="T35" fmla="*/ 381 w 381"/>
              <a:gd name="T36" fmla="*/ 557 h 5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1" h="557">
                <a:moveTo>
                  <a:pt x="0" y="557"/>
                </a:moveTo>
                <a:cubicBezTo>
                  <a:pt x="12" y="545"/>
                  <a:pt x="19" y="529"/>
                  <a:pt x="31" y="518"/>
                </a:cubicBezTo>
                <a:cubicBezTo>
                  <a:pt x="45" y="506"/>
                  <a:pt x="76" y="488"/>
                  <a:pt x="76" y="488"/>
                </a:cubicBezTo>
                <a:cubicBezTo>
                  <a:pt x="96" y="507"/>
                  <a:pt x="106" y="525"/>
                  <a:pt x="130" y="541"/>
                </a:cubicBezTo>
                <a:cubicBezTo>
                  <a:pt x="170" y="501"/>
                  <a:pt x="155" y="455"/>
                  <a:pt x="137" y="404"/>
                </a:cubicBezTo>
                <a:cubicBezTo>
                  <a:pt x="140" y="386"/>
                  <a:pt x="137" y="367"/>
                  <a:pt x="145" y="351"/>
                </a:cubicBezTo>
                <a:cubicBezTo>
                  <a:pt x="154" y="332"/>
                  <a:pt x="229" y="362"/>
                  <a:pt x="244" y="366"/>
                </a:cubicBezTo>
                <a:cubicBezTo>
                  <a:pt x="374" y="333"/>
                  <a:pt x="187" y="109"/>
                  <a:pt x="305" y="145"/>
                </a:cubicBezTo>
                <a:cubicBezTo>
                  <a:pt x="315" y="143"/>
                  <a:pt x="326" y="143"/>
                  <a:pt x="335" y="138"/>
                </a:cubicBezTo>
                <a:cubicBezTo>
                  <a:pt x="356" y="127"/>
                  <a:pt x="352" y="112"/>
                  <a:pt x="358" y="92"/>
                </a:cubicBezTo>
                <a:cubicBezTo>
                  <a:pt x="367" y="62"/>
                  <a:pt x="381" y="32"/>
                  <a:pt x="381" y="0"/>
                </a:cubicBezTo>
              </a:path>
            </a:pathLst>
          </a:custGeom>
          <a:noFill/>
          <a:ln w="28575">
            <a:solidFill>
              <a:srgbClr val="CC00CC"/>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12" name="Freeform 32"/>
          <p:cNvSpPr>
            <a:spLocks/>
          </p:cNvSpPr>
          <p:nvPr/>
        </p:nvSpPr>
        <p:spPr bwMode="auto">
          <a:xfrm>
            <a:off x="6623050" y="4765675"/>
            <a:ext cx="919163" cy="641350"/>
          </a:xfrm>
          <a:custGeom>
            <a:avLst/>
            <a:gdLst>
              <a:gd name="T0" fmla="*/ 2147483647 w 579"/>
              <a:gd name="T1" fmla="*/ 0 h 404"/>
              <a:gd name="T2" fmla="*/ 2147483647 w 579"/>
              <a:gd name="T3" fmla="*/ 2147483647 h 404"/>
              <a:gd name="T4" fmla="*/ 2147483647 w 579"/>
              <a:gd name="T5" fmla="*/ 2147483647 h 404"/>
              <a:gd name="T6" fmla="*/ 2147483647 w 579"/>
              <a:gd name="T7" fmla="*/ 2147483647 h 404"/>
              <a:gd name="T8" fmla="*/ 2147483647 w 579"/>
              <a:gd name="T9" fmla="*/ 2147483647 h 404"/>
              <a:gd name="T10" fmla="*/ 2147483647 w 579"/>
              <a:gd name="T11" fmla="*/ 2147483647 h 404"/>
              <a:gd name="T12" fmla="*/ 2147483647 w 579"/>
              <a:gd name="T13" fmla="*/ 2147483647 h 404"/>
              <a:gd name="T14" fmla="*/ 2147483647 w 579"/>
              <a:gd name="T15" fmla="*/ 2147483647 h 404"/>
              <a:gd name="T16" fmla="*/ 2147483647 w 579"/>
              <a:gd name="T17" fmla="*/ 2147483647 h 404"/>
              <a:gd name="T18" fmla="*/ 2147483647 w 579"/>
              <a:gd name="T19" fmla="*/ 2147483647 h 404"/>
              <a:gd name="T20" fmla="*/ 2147483647 w 579"/>
              <a:gd name="T21" fmla="*/ 2147483647 h 404"/>
              <a:gd name="T22" fmla="*/ 2147483647 w 579"/>
              <a:gd name="T23" fmla="*/ 2147483647 h 404"/>
              <a:gd name="T24" fmla="*/ 2147483647 w 579"/>
              <a:gd name="T25" fmla="*/ 2147483647 h 404"/>
              <a:gd name="T26" fmla="*/ 2147483647 w 579"/>
              <a:gd name="T27" fmla="*/ 2147483647 h 404"/>
              <a:gd name="T28" fmla="*/ 2147483647 w 579"/>
              <a:gd name="T29" fmla="*/ 2147483647 h 404"/>
              <a:gd name="T30" fmla="*/ 2147483647 w 579"/>
              <a:gd name="T31" fmla="*/ 2147483647 h 4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9"/>
              <a:gd name="T49" fmla="*/ 0 h 404"/>
              <a:gd name="T50" fmla="*/ 579 w 579"/>
              <a:gd name="T51" fmla="*/ 404 h 4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9" h="404">
                <a:moveTo>
                  <a:pt x="23" y="0"/>
                </a:moveTo>
                <a:cubicBezTo>
                  <a:pt x="35" y="34"/>
                  <a:pt x="63" y="111"/>
                  <a:pt x="92" y="130"/>
                </a:cubicBezTo>
                <a:cubicBezTo>
                  <a:pt x="107" y="140"/>
                  <a:pt x="138" y="160"/>
                  <a:pt x="138" y="160"/>
                </a:cubicBezTo>
                <a:cubicBezTo>
                  <a:pt x="135" y="173"/>
                  <a:pt x="136" y="186"/>
                  <a:pt x="130" y="198"/>
                </a:cubicBezTo>
                <a:cubicBezTo>
                  <a:pt x="113" y="230"/>
                  <a:pt x="62" y="233"/>
                  <a:pt x="31" y="244"/>
                </a:cubicBezTo>
                <a:cubicBezTo>
                  <a:pt x="23" y="252"/>
                  <a:pt x="9" y="256"/>
                  <a:pt x="8" y="267"/>
                </a:cubicBezTo>
                <a:cubicBezTo>
                  <a:pt x="0" y="387"/>
                  <a:pt x="64" y="389"/>
                  <a:pt x="153" y="404"/>
                </a:cubicBezTo>
                <a:cubicBezTo>
                  <a:pt x="183" y="401"/>
                  <a:pt x="214" y="403"/>
                  <a:pt x="244" y="396"/>
                </a:cubicBezTo>
                <a:cubicBezTo>
                  <a:pt x="271" y="389"/>
                  <a:pt x="294" y="346"/>
                  <a:pt x="313" y="328"/>
                </a:cubicBezTo>
                <a:cubicBezTo>
                  <a:pt x="335" y="282"/>
                  <a:pt x="342" y="260"/>
                  <a:pt x="328" y="206"/>
                </a:cubicBezTo>
                <a:cubicBezTo>
                  <a:pt x="325" y="196"/>
                  <a:pt x="271" y="123"/>
                  <a:pt x="313" y="168"/>
                </a:cubicBezTo>
                <a:cubicBezTo>
                  <a:pt x="328" y="217"/>
                  <a:pt x="381" y="319"/>
                  <a:pt x="435" y="335"/>
                </a:cubicBezTo>
                <a:cubicBezTo>
                  <a:pt x="461" y="361"/>
                  <a:pt x="477" y="363"/>
                  <a:pt x="511" y="373"/>
                </a:cubicBezTo>
                <a:cubicBezTo>
                  <a:pt x="521" y="371"/>
                  <a:pt x="534" y="374"/>
                  <a:pt x="541" y="366"/>
                </a:cubicBezTo>
                <a:cubicBezTo>
                  <a:pt x="553" y="352"/>
                  <a:pt x="568" y="287"/>
                  <a:pt x="572" y="267"/>
                </a:cubicBezTo>
                <a:cubicBezTo>
                  <a:pt x="575" y="254"/>
                  <a:pt x="579" y="229"/>
                  <a:pt x="579" y="229"/>
                </a:cubicBezTo>
              </a:path>
            </a:pathLst>
          </a:custGeom>
          <a:noFill/>
          <a:ln w="28575">
            <a:solidFill>
              <a:srgbClr val="CC00CC"/>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13" name="Text Box 33"/>
          <p:cNvSpPr txBox="1">
            <a:spLocks noChangeArrowheads="1"/>
          </p:cNvSpPr>
          <p:nvPr/>
        </p:nvSpPr>
        <p:spPr bwMode="auto">
          <a:xfrm>
            <a:off x="6286500" y="501332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9</a:t>
            </a:r>
          </a:p>
        </p:txBody>
      </p:sp>
      <p:sp>
        <p:nvSpPr>
          <p:cNvPr id="42014" name="Text Box 34"/>
          <p:cNvSpPr txBox="1">
            <a:spLocks noChangeArrowheads="1"/>
          </p:cNvSpPr>
          <p:nvPr/>
        </p:nvSpPr>
        <p:spPr bwMode="auto">
          <a:xfrm>
            <a:off x="6019800" y="39624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4</a:t>
            </a:r>
          </a:p>
        </p:txBody>
      </p:sp>
      <p:sp>
        <p:nvSpPr>
          <p:cNvPr id="42015" name="Text Box 35"/>
          <p:cNvSpPr txBox="1">
            <a:spLocks noChangeArrowheads="1"/>
          </p:cNvSpPr>
          <p:nvPr/>
        </p:nvSpPr>
        <p:spPr bwMode="auto">
          <a:xfrm>
            <a:off x="7018338" y="29718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5</a:t>
            </a:r>
          </a:p>
        </p:txBody>
      </p:sp>
      <p:sp>
        <p:nvSpPr>
          <p:cNvPr id="42016" name="Text Box 36"/>
          <p:cNvSpPr txBox="1">
            <a:spLocks noChangeArrowheads="1"/>
          </p:cNvSpPr>
          <p:nvPr/>
        </p:nvSpPr>
        <p:spPr bwMode="auto">
          <a:xfrm>
            <a:off x="8782050" y="2681288"/>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8</a:t>
            </a:r>
          </a:p>
        </p:txBody>
      </p:sp>
      <p:sp>
        <p:nvSpPr>
          <p:cNvPr id="42017" name="Line 37"/>
          <p:cNvSpPr>
            <a:spLocks noChangeShapeType="1"/>
          </p:cNvSpPr>
          <p:nvPr/>
        </p:nvSpPr>
        <p:spPr bwMode="auto">
          <a:xfrm flipH="1">
            <a:off x="6789738" y="3505200"/>
            <a:ext cx="6096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2018" name="Text Box 38"/>
          <p:cNvSpPr txBox="1">
            <a:spLocks noChangeArrowheads="1"/>
          </p:cNvSpPr>
          <p:nvPr/>
        </p:nvSpPr>
        <p:spPr bwMode="auto">
          <a:xfrm>
            <a:off x="6789738" y="33528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42019" name="Text Box 39"/>
          <p:cNvSpPr txBox="1">
            <a:spLocks noChangeArrowheads="1"/>
          </p:cNvSpPr>
          <p:nvPr/>
        </p:nvSpPr>
        <p:spPr bwMode="auto">
          <a:xfrm>
            <a:off x="5951538" y="5562600"/>
            <a:ext cx="1447800" cy="858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nSpc>
                <a:spcPct val="80000"/>
              </a:lnSpc>
              <a:spcBef>
                <a:spcPct val="50000"/>
              </a:spcBef>
            </a:pPr>
            <a:r>
              <a:rPr lang="en-US" b="1" i="1"/>
              <a:t>g(d)=4</a:t>
            </a:r>
          </a:p>
          <a:p>
            <a:pPr>
              <a:lnSpc>
                <a:spcPct val="80000"/>
              </a:lnSpc>
              <a:spcBef>
                <a:spcPct val="50000"/>
              </a:spcBef>
            </a:pPr>
            <a:r>
              <a:rPr lang="en-US" b="1" i="1"/>
              <a:t>h(d)=9</a:t>
            </a:r>
            <a:endParaRPr lang="en-US"/>
          </a:p>
        </p:txBody>
      </p:sp>
      <p:sp>
        <p:nvSpPr>
          <p:cNvPr id="42020" name="Text Box 40"/>
          <p:cNvSpPr txBox="1">
            <a:spLocks noChangeArrowheads="1"/>
          </p:cNvSpPr>
          <p:nvPr/>
        </p:nvSpPr>
        <p:spPr bwMode="auto">
          <a:xfrm>
            <a:off x="7431088" y="5715000"/>
            <a:ext cx="1639887" cy="53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80000"/>
              </a:lnSpc>
              <a:spcBef>
                <a:spcPct val="50000"/>
              </a:spcBef>
            </a:pPr>
            <a:r>
              <a:rPr lang="en-US" sz="1800" b="1" i="1"/>
              <a:t>C is chosen next to expand</a:t>
            </a:r>
            <a:endParaRPr lang="en-US" sz="1800"/>
          </a:p>
        </p:txBody>
      </p:sp>
      <p:sp>
        <p:nvSpPr>
          <p:cNvPr id="42021" name="Oval 25"/>
          <p:cNvSpPr>
            <a:spLocks noChangeArrowheads="1"/>
          </p:cNvSpPr>
          <p:nvPr/>
        </p:nvSpPr>
        <p:spPr bwMode="auto">
          <a:xfrm>
            <a:off x="5276850" y="4191000"/>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22" name="Text Box 26"/>
          <p:cNvSpPr txBox="1">
            <a:spLocks noChangeArrowheads="1"/>
          </p:cNvSpPr>
          <p:nvPr/>
        </p:nvSpPr>
        <p:spPr bwMode="auto">
          <a:xfrm>
            <a:off x="5353050" y="4191000"/>
            <a:ext cx="420688"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42023" name="Line 28"/>
          <p:cNvSpPr>
            <a:spLocks noChangeShapeType="1"/>
          </p:cNvSpPr>
          <p:nvPr/>
        </p:nvSpPr>
        <p:spPr bwMode="auto">
          <a:xfrm flipH="1">
            <a:off x="5657850" y="3657600"/>
            <a:ext cx="2286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2024" name="Text Box 23"/>
          <p:cNvSpPr txBox="1">
            <a:spLocks noChangeArrowheads="1"/>
          </p:cNvSpPr>
          <p:nvPr/>
        </p:nvSpPr>
        <p:spPr bwMode="auto">
          <a:xfrm>
            <a:off x="5522913" y="3581400"/>
            <a:ext cx="36353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44" name="Text Box 34"/>
          <p:cNvSpPr txBox="1">
            <a:spLocks noChangeArrowheads="1"/>
          </p:cNvSpPr>
          <p:nvPr/>
        </p:nvSpPr>
        <p:spPr bwMode="auto">
          <a:xfrm>
            <a:off x="5181600" y="4648200"/>
            <a:ext cx="36420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Algorithm A</a:t>
            </a:r>
          </a:p>
        </p:txBody>
      </p:sp>
      <p:sp>
        <p:nvSpPr>
          <p:cNvPr id="44035" name="Rectangle 3"/>
          <p:cNvSpPr>
            <a:spLocks noGrp="1" noChangeArrowheads="1"/>
          </p:cNvSpPr>
          <p:nvPr>
            <p:ph type="body" idx="1"/>
          </p:nvPr>
        </p:nvSpPr>
        <p:spPr>
          <a:xfrm>
            <a:off x="457200" y="1143000"/>
            <a:ext cx="8458200" cy="5562600"/>
          </a:xfrm>
        </p:spPr>
        <p:txBody>
          <a:bodyPr/>
          <a:lstStyle/>
          <a:p>
            <a:pPr marL="169863" indent="-169863">
              <a:buFontTx/>
              <a:buNone/>
              <a:defRPr/>
            </a:pPr>
            <a:r>
              <a:rPr lang="en-US" sz="2400" b="1" dirty="0">
                <a:latin typeface="Calibri" charset="0"/>
                <a:ea typeface="ＭＳ Ｐゴシック" charset="0"/>
                <a:cs typeface="ＭＳ Ｐゴシック" charset="0"/>
              </a:rPr>
              <a:t>1</a:t>
            </a:r>
            <a:r>
              <a:rPr lang="en-US" sz="2400" dirty="0">
                <a:latin typeface="Calibri" charset="0"/>
                <a:ea typeface="ＭＳ Ｐゴシック" charset="0"/>
                <a:cs typeface="ＭＳ Ｐゴシック" charset="0"/>
              </a:rPr>
              <a:t> Put the start node S on the nodes list, called OPEN </a:t>
            </a:r>
          </a:p>
          <a:p>
            <a:pPr marL="169863" indent="-169863">
              <a:buFontTx/>
              <a:buNone/>
              <a:defRPr/>
            </a:pPr>
            <a:r>
              <a:rPr lang="en-US" sz="2400" b="1" dirty="0">
                <a:latin typeface="Calibri" charset="0"/>
                <a:ea typeface="ＭＳ Ｐゴシック" charset="0"/>
                <a:cs typeface="ＭＳ Ｐゴシック" charset="0"/>
              </a:rPr>
              <a:t>2</a:t>
            </a:r>
            <a:r>
              <a:rPr lang="en-US" sz="2400" dirty="0">
                <a:latin typeface="Calibri" charset="0"/>
                <a:ea typeface="ＭＳ Ｐゴシック" charset="0"/>
                <a:cs typeface="ＭＳ Ｐゴシック" charset="0"/>
              </a:rPr>
              <a:t> If OPEN is empty, exit with failure </a:t>
            </a:r>
          </a:p>
          <a:p>
            <a:pPr marL="169863" indent="-169863">
              <a:buFontTx/>
              <a:buNone/>
              <a:defRPr/>
            </a:pPr>
            <a:r>
              <a:rPr lang="en-US" sz="2400" b="1" dirty="0">
                <a:latin typeface="Calibri" charset="0"/>
                <a:ea typeface="ＭＳ Ｐゴシック" charset="0"/>
                <a:cs typeface="ＭＳ Ｐゴシック" charset="0"/>
              </a:rPr>
              <a:t>3</a:t>
            </a:r>
            <a:r>
              <a:rPr lang="en-US" sz="2400" dirty="0">
                <a:latin typeface="Calibri" charset="0"/>
                <a:ea typeface="ＭＳ Ｐゴシック" charset="0"/>
                <a:cs typeface="ＭＳ Ｐゴシック" charset="0"/>
              </a:rPr>
              <a:t> Select node in OPEN with minimal f(n) and place on CLOSED</a:t>
            </a:r>
          </a:p>
          <a:p>
            <a:pPr marL="169863" indent="-169863">
              <a:buFontTx/>
              <a:buNone/>
              <a:defRPr/>
            </a:pPr>
            <a:r>
              <a:rPr lang="en-US" sz="2400" b="1" dirty="0">
                <a:latin typeface="Calibri" charset="0"/>
                <a:ea typeface="ＭＳ Ｐゴシック" charset="0"/>
                <a:cs typeface="ＭＳ Ｐゴシック" charset="0"/>
              </a:rPr>
              <a:t>4</a:t>
            </a:r>
            <a:r>
              <a:rPr lang="en-US" sz="2400" dirty="0">
                <a:latin typeface="Calibri" charset="0"/>
                <a:ea typeface="ＭＳ Ｐゴシック" charset="0"/>
                <a:cs typeface="ＭＳ Ｐゴシック" charset="0"/>
              </a:rPr>
              <a:t> If n is a goal node, collect path back to start and stop</a:t>
            </a:r>
          </a:p>
          <a:p>
            <a:pPr marL="169863" indent="-169863">
              <a:buFontTx/>
              <a:buNone/>
              <a:defRPr/>
            </a:pPr>
            <a:r>
              <a:rPr lang="en-US" sz="2400" b="1" dirty="0">
                <a:latin typeface="Calibri" charset="0"/>
                <a:ea typeface="ＭＳ Ｐゴシック" charset="0"/>
                <a:cs typeface="ＭＳ Ｐゴシック" charset="0"/>
              </a:rPr>
              <a:t>5</a:t>
            </a:r>
            <a:r>
              <a:rPr lang="en-US" sz="2400" dirty="0">
                <a:latin typeface="Calibri" charset="0"/>
                <a:ea typeface="ＭＳ Ｐゴシック" charset="0"/>
                <a:cs typeface="ＭＳ Ｐゴシック" charset="0"/>
              </a:rPr>
              <a:t> Expand n, generating all its successors and attach to them pointers back to n.  For each successor n' of n </a:t>
            </a:r>
          </a:p>
          <a:p>
            <a:pPr marL="461963" lvl="1" indent="-177800">
              <a:buFontTx/>
              <a:buNone/>
              <a:defRPr/>
            </a:pPr>
            <a:r>
              <a:rPr lang="en-US" sz="2400" b="1" dirty="0">
                <a:latin typeface="Calibri" charset="0"/>
                <a:ea typeface="ＭＳ Ｐゴシック" charset="0"/>
              </a:rPr>
              <a:t>1</a:t>
            </a:r>
            <a:r>
              <a:rPr lang="en-US" sz="2400" dirty="0">
                <a:latin typeface="Calibri" charset="0"/>
                <a:ea typeface="ＭＳ Ｐゴシック" charset="0"/>
              </a:rPr>
              <a:t> If n’ not already on OPEN or CLOSED</a:t>
            </a:r>
          </a:p>
          <a:p>
            <a:pPr marL="744538" lvl="2" indent="-168275">
              <a:defRPr/>
            </a:pPr>
            <a:r>
              <a:rPr lang="en-US" dirty="0">
                <a:latin typeface="Calibri" charset="0"/>
                <a:ea typeface="ＭＳ Ｐゴシック" charset="0"/>
              </a:rPr>
              <a:t>put n</a:t>
            </a:r>
            <a:r>
              <a:rPr lang="en-US" sz="2800" dirty="0">
                <a:latin typeface="Calibri" charset="0"/>
                <a:ea typeface="ＭＳ Ｐゴシック" charset="0"/>
              </a:rPr>
              <a:t>'</a:t>
            </a:r>
            <a:r>
              <a:rPr lang="en-US" dirty="0">
                <a:latin typeface="Calibri" charset="0"/>
                <a:ea typeface="ＭＳ Ｐゴシック" charset="0"/>
              </a:rPr>
              <a:t> on OPEN</a:t>
            </a:r>
          </a:p>
          <a:p>
            <a:pPr marL="744538" lvl="2" indent="-168275">
              <a:defRPr/>
            </a:pPr>
            <a:r>
              <a:rPr lang="en-US" dirty="0">
                <a:latin typeface="Calibri" charset="0"/>
                <a:ea typeface="ＭＳ Ｐゴシック" charset="0"/>
              </a:rPr>
              <a:t>compute h(n'),  g(n')=g(n)+ c(</a:t>
            </a:r>
            <a:r>
              <a:rPr lang="en-US" dirty="0" err="1">
                <a:latin typeface="Calibri" charset="0"/>
                <a:ea typeface="ＭＳ Ｐゴシック" charset="0"/>
              </a:rPr>
              <a:t>n,n</a:t>
            </a:r>
            <a:r>
              <a:rPr lang="en-US" dirty="0">
                <a:latin typeface="Calibri" charset="0"/>
                <a:ea typeface="ＭＳ Ｐゴシック" charset="0"/>
              </a:rPr>
              <a:t>'),  f(n')=g(n')+h(n')</a:t>
            </a:r>
          </a:p>
          <a:p>
            <a:pPr marL="461963" lvl="1" indent="-177800">
              <a:buFontTx/>
              <a:buNone/>
              <a:defRPr/>
            </a:pPr>
            <a:r>
              <a:rPr lang="en-US" sz="2400" b="1" dirty="0">
                <a:latin typeface="Calibri" charset="0"/>
                <a:ea typeface="ＭＳ Ｐゴシック" charset="0"/>
              </a:rPr>
              <a:t>2</a:t>
            </a:r>
            <a:r>
              <a:rPr lang="en-US" sz="2400" dirty="0">
                <a:latin typeface="Calibri" charset="0"/>
                <a:ea typeface="ＭＳ Ｐゴシック" charset="0"/>
              </a:rPr>
              <a:t> If n’ already on OPEN or CLOSED and if g(n') is lower for new version of n</a:t>
            </a:r>
            <a:r>
              <a:rPr lang="en-US" dirty="0">
                <a:latin typeface="Calibri" charset="0"/>
                <a:ea typeface="ＭＳ Ｐゴシック" charset="0"/>
              </a:rPr>
              <a:t>'</a:t>
            </a:r>
            <a:r>
              <a:rPr lang="en-US" sz="2400" dirty="0">
                <a:latin typeface="Calibri" charset="0"/>
                <a:ea typeface="ＭＳ Ｐゴシック" charset="0"/>
              </a:rPr>
              <a:t>, then:</a:t>
            </a:r>
          </a:p>
          <a:p>
            <a:pPr marL="744538" lvl="2" indent="-168275">
              <a:defRPr/>
            </a:pPr>
            <a:r>
              <a:rPr lang="en-US" dirty="0">
                <a:latin typeface="Calibri" charset="0"/>
                <a:ea typeface="ＭＳ Ｐゴシック" charset="0"/>
              </a:rPr>
              <a:t>Redirect pointers backward from n’ on path with lower g(n’)</a:t>
            </a:r>
          </a:p>
          <a:p>
            <a:pPr marL="744538" lvl="2" indent="-168275">
              <a:defRPr/>
            </a:pPr>
            <a:r>
              <a:rPr lang="en-US" dirty="0">
                <a:latin typeface="Calibri" charset="0"/>
                <a:ea typeface="ＭＳ Ｐゴシック" charset="0"/>
              </a:rPr>
              <a:t>Put n' on OPEN</a:t>
            </a:r>
          </a:p>
          <a:p>
            <a:pPr marL="576263" lvl="2" indent="0">
              <a:buFont typeface="Arial" charset="0"/>
              <a:buNone/>
              <a:defRPr/>
            </a:pPr>
            <a:endParaRPr lang="en-US" dirty="0">
              <a:latin typeface="Calibri" charset="0"/>
              <a:ea typeface="ＭＳ Ｐゴシック"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685800" y="76200"/>
            <a:ext cx="7772400" cy="1143000"/>
          </a:xfrm>
        </p:spPr>
        <p:txBody>
          <a:bodyPr/>
          <a:lstStyle/>
          <a:p>
            <a:r>
              <a:rPr lang="en-US">
                <a:latin typeface="Calibri" charset="0"/>
                <a:ea typeface="ＭＳ Ｐゴシック" charset="0"/>
                <a:cs typeface="ＭＳ Ｐゴシック" charset="0"/>
              </a:rPr>
              <a:t>Algorithm A*</a:t>
            </a:r>
          </a:p>
        </p:txBody>
      </p:sp>
      <p:sp>
        <p:nvSpPr>
          <p:cNvPr id="46082" name="Rectangle 3"/>
          <p:cNvSpPr>
            <a:spLocks noGrp="1" noChangeArrowheads="1"/>
          </p:cNvSpPr>
          <p:nvPr>
            <p:ph type="body" idx="1"/>
          </p:nvPr>
        </p:nvSpPr>
        <p:spPr>
          <a:xfrm>
            <a:off x="539750" y="1066800"/>
            <a:ext cx="8451850" cy="4648200"/>
          </a:xfrm>
        </p:spPr>
        <p:txBody>
          <a:bodyPr/>
          <a:lstStyle/>
          <a:p>
            <a:pPr marL="227013" indent="-227013"/>
            <a:r>
              <a:rPr lang="en-US" altLang="ja-JP" sz="3000" dirty="0">
                <a:latin typeface="Calibri" charset="0"/>
                <a:ea typeface="ＭＳ Ｐゴシック" charset="0"/>
                <a:cs typeface="ＭＳ Ｐゴシック" charset="0"/>
              </a:rPr>
              <a:t>Pronounced “</a:t>
            </a:r>
            <a:r>
              <a:rPr lang="en-US" altLang="ja-JP" sz="3000" i="1" dirty="0">
                <a:latin typeface="Calibri" charset="0"/>
                <a:ea typeface="ＭＳ Ｐゴシック" charset="0"/>
                <a:cs typeface="ＭＳ Ｐゴシック" charset="0"/>
              </a:rPr>
              <a:t>a star”</a:t>
            </a:r>
          </a:p>
          <a:p>
            <a:pPr marL="227013" indent="-227013"/>
            <a:r>
              <a:rPr lang="en-US" sz="3000" dirty="0">
                <a:latin typeface="Calibri" charset="0"/>
                <a:ea typeface="ＭＳ Ｐゴシック" charset="0"/>
                <a:cs typeface="ＭＳ Ｐゴシック" charset="0"/>
              </a:rPr>
              <a:t>Algorithm A with constraint that </a:t>
            </a:r>
            <a:r>
              <a:rPr lang="en-US" sz="3000" b="1" dirty="0">
                <a:latin typeface="Calibri" charset="0"/>
                <a:ea typeface="ＭＳ Ｐゴシック" charset="0"/>
                <a:cs typeface="ＭＳ Ｐゴシック" charset="0"/>
              </a:rPr>
              <a:t>h(n) &lt;= h*(n)</a:t>
            </a:r>
          </a:p>
          <a:p>
            <a:pPr marL="227013" indent="-227013"/>
            <a:r>
              <a:rPr lang="en-US" sz="3000" b="1" dirty="0">
                <a:latin typeface="Calibri" charset="0"/>
                <a:ea typeface="ＭＳ Ｐゴシック" charset="0"/>
                <a:cs typeface="ＭＳ Ｐゴシック" charset="0"/>
              </a:rPr>
              <a:t>h*(n)</a:t>
            </a:r>
            <a:r>
              <a:rPr lang="en-US" sz="3000" dirty="0">
                <a:latin typeface="Calibri" charset="0"/>
                <a:ea typeface="ＭＳ Ｐゴシック" charset="0"/>
                <a:cs typeface="ＭＳ Ｐゴシック" charset="0"/>
              </a:rPr>
              <a:t> = </a:t>
            </a:r>
            <a:r>
              <a:rPr lang="en-US" sz="3000" i="1" dirty="0">
                <a:latin typeface="Calibri" charset="0"/>
                <a:ea typeface="ＭＳ Ｐゴシック" charset="0"/>
                <a:cs typeface="ＭＳ Ｐゴシック" charset="0"/>
              </a:rPr>
              <a:t>true cost</a:t>
            </a:r>
            <a:r>
              <a:rPr lang="en-US" sz="3000" dirty="0">
                <a:latin typeface="Calibri" charset="0"/>
                <a:ea typeface="ＭＳ Ｐゴシック" charset="0"/>
                <a:cs typeface="ＭＳ Ｐゴシック" charset="0"/>
              </a:rPr>
              <a:t> of </a:t>
            </a:r>
            <a:r>
              <a:rPr lang="en-US" sz="3000" i="1" dirty="0">
                <a:latin typeface="Calibri" charset="0"/>
                <a:ea typeface="ＭＳ Ｐゴシック" charset="0"/>
                <a:cs typeface="ＭＳ Ｐゴシック" charset="0"/>
              </a:rPr>
              <a:t>minimal cost path </a:t>
            </a:r>
            <a:r>
              <a:rPr lang="en-US" sz="3000" dirty="0">
                <a:latin typeface="Calibri" charset="0"/>
                <a:ea typeface="ＭＳ Ｐゴシック" charset="0"/>
                <a:cs typeface="ＭＳ Ｐゴシック" charset="0"/>
              </a:rPr>
              <a:t>from n to a goal </a:t>
            </a:r>
          </a:p>
          <a:p>
            <a:pPr marL="227013" indent="-227013"/>
            <a:r>
              <a:rPr lang="en-US" sz="3000" dirty="0">
                <a:latin typeface="Calibri" charset="0"/>
                <a:ea typeface="ＭＳ Ｐゴシック" charset="0"/>
                <a:cs typeface="ＭＳ Ｐゴシック" charset="0"/>
              </a:rPr>
              <a:t>h is </a:t>
            </a:r>
            <a:r>
              <a:rPr lang="en-US" sz="3000" b="1" dirty="0">
                <a:solidFill>
                  <a:srgbClr val="000000"/>
                </a:solidFill>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when h(n) &lt;= h*(n) holds</a:t>
            </a:r>
          </a:p>
          <a:p>
            <a:pPr marL="227013" indent="-227013"/>
            <a:r>
              <a:rPr lang="en-US" sz="3000" dirty="0">
                <a:latin typeface="Calibri" charset="0"/>
                <a:ea typeface="ＭＳ Ｐゴシック" charset="0"/>
                <a:cs typeface="ＭＳ Ｐゴシック" charset="0"/>
              </a:rPr>
              <a:t>Using an admissible heuristic guarantees that 1st solution found will be an optimal one</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complete </a:t>
            </a:r>
            <a:r>
              <a:rPr lang="en-US" sz="3000" dirty="0">
                <a:latin typeface="Calibri" charset="0"/>
                <a:ea typeface="ＭＳ Ｐゴシック" charset="0"/>
                <a:cs typeface="ＭＳ Ｐゴシック" charset="0"/>
              </a:rPr>
              <a:t>whenever branching factor is finite and every action has fixed positive cost </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a:t>
            </a:r>
          </a:p>
        </p:txBody>
      </p:sp>
      <p:sp>
        <p:nvSpPr>
          <p:cNvPr id="46083" name="TextBox 3"/>
          <p:cNvSpPr txBox="1">
            <a:spLocks noChangeArrowheads="1"/>
          </p:cNvSpPr>
          <p:nvPr/>
        </p:nvSpPr>
        <p:spPr bwMode="auto">
          <a:xfrm>
            <a:off x="152400" y="6248400"/>
            <a:ext cx="8839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a:t>Hart, P. E.; Nilsson, N. J.; Raphael, B. (1968). "A Formal Basis for the Heuristic Determination of Minimum Cost Paths". </a:t>
            </a:r>
            <a:r>
              <a:rPr lang="en-US" sz="1600" i="1">
                <a:hlinkClick r:id="rId3" tooltip="Institute of Electrical and Electronics Engineers"/>
              </a:rPr>
              <a:t>IEEE</a:t>
            </a:r>
            <a:r>
              <a:rPr lang="en-US" sz="1600" i="1"/>
              <a:t> Transactions on Systems Science and Cybernetics SSC4</a:t>
            </a:r>
            <a:r>
              <a:rPr lang="en-US" sz="1600"/>
              <a:t> </a:t>
            </a:r>
            <a:r>
              <a:rPr lang="en-US" sz="1600" b="1"/>
              <a:t>4</a:t>
            </a:r>
            <a:r>
              <a:rPr lang="en-US" sz="1600"/>
              <a:t> (2): 100–107.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685800" y="0"/>
            <a:ext cx="7772400" cy="1143000"/>
          </a:xfrm>
        </p:spPr>
        <p:txBody>
          <a:bodyPr/>
          <a:lstStyle/>
          <a:p>
            <a:r>
              <a:rPr lang="en-US" dirty="0">
                <a:latin typeface="Calibri" charset="0"/>
                <a:ea typeface="ＭＳ Ｐゴシック" charset="0"/>
                <a:cs typeface="ＭＳ Ｐゴシック" charset="0"/>
              </a:rPr>
              <a:t>Observations on A</a:t>
            </a:r>
          </a:p>
        </p:txBody>
      </p:sp>
      <p:sp>
        <p:nvSpPr>
          <p:cNvPr id="48130" name="Rectangle 3"/>
          <p:cNvSpPr>
            <a:spLocks noGrp="1" noChangeArrowheads="1"/>
          </p:cNvSpPr>
          <p:nvPr>
            <p:ph type="body" idx="1"/>
          </p:nvPr>
        </p:nvSpPr>
        <p:spPr>
          <a:xfrm>
            <a:off x="685800" y="1066800"/>
            <a:ext cx="8153400" cy="5638800"/>
          </a:xfrm>
        </p:spPr>
        <p:txBody>
          <a:bodyPr/>
          <a:lstStyle/>
          <a:p>
            <a:pPr marL="231775" indent="-231775"/>
            <a:r>
              <a:rPr lang="en-US" sz="2600" b="1" dirty="0">
                <a:latin typeface="Calibri" charset="0"/>
                <a:ea typeface="ＭＳ Ｐゴシック" charset="0"/>
                <a:cs typeface="ＭＳ Ｐゴシック" charset="0"/>
              </a:rPr>
              <a:t>Perfect heuristic:</a:t>
            </a:r>
            <a:r>
              <a:rPr lang="en-US" sz="2600" dirty="0">
                <a:latin typeface="Calibri" charset="0"/>
                <a:ea typeface="ＭＳ Ｐゴシック" charset="0"/>
                <a:cs typeface="ＭＳ Ｐゴシック" charset="0"/>
              </a:rPr>
              <a:t> If h(n) = h*(n) for all n, then only nodes on an optimal solution path are expanded; no extra work is performed</a:t>
            </a:r>
          </a:p>
          <a:p>
            <a:pPr marL="231775" indent="-231775"/>
            <a:r>
              <a:rPr lang="en-US" sz="2600" b="1" dirty="0">
                <a:latin typeface="Calibri" charset="0"/>
                <a:ea typeface="ＭＳ Ｐゴシック" charset="0"/>
                <a:cs typeface="ＭＳ Ｐゴシック" charset="0"/>
              </a:rPr>
              <a:t>Null heuristic:</a:t>
            </a:r>
            <a:r>
              <a:rPr lang="en-US" sz="2600" dirty="0">
                <a:latin typeface="Calibri" charset="0"/>
                <a:ea typeface="ＭＳ Ｐゴシック" charset="0"/>
                <a:cs typeface="ＭＳ Ｐゴシック" charset="0"/>
              </a:rPr>
              <a:t> If h(n) = 0 for all n, then it is an admissible heuristic and A* acts like uniform-cost search</a:t>
            </a:r>
          </a:p>
          <a:p>
            <a:pPr marL="231775" indent="-231775"/>
            <a:r>
              <a:rPr lang="en-US" sz="2600" b="1" dirty="0">
                <a:latin typeface="Calibri" charset="0"/>
                <a:ea typeface="ＭＳ Ｐゴシック" charset="0"/>
                <a:cs typeface="ＭＳ Ｐゴシック" charset="0"/>
              </a:rPr>
              <a:t>Better heuristic:</a:t>
            </a:r>
            <a:r>
              <a:rPr lang="en-US" sz="2600" dirty="0">
                <a:latin typeface="Calibri" charset="0"/>
                <a:ea typeface="ＭＳ Ｐゴシック" charset="0"/>
                <a:cs typeface="ＭＳ Ｐゴシック" charset="0"/>
              </a:rPr>
              <a:t> If h1(n) &lt; h2(n) &lt;= h*(n) for all non-goal nodes, then h2 is a </a:t>
            </a:r>
            <a:r>
              <a:rPr lang="en-US" sz="2600" i="1" dirty="0">
                <a:latin typeface="Calibri" charset="0"/>
                <a:ea typeface="ＭＳ Ｐゴシック" charset="0"/>
                <a:cs typeface="ＭＳ Ｐゴシック" charset="0"/>
              </a:rPr>
              <a:t>better</a:t>
            </a:r>
            <a:r>
              <a:rPr lang="en-US" sz="2600" dirty="0">
                <a:latin typeface="Calibri" charset="0"/>
                <a:ea typeface="ＭＳ Ｐゴシック" charset="0"/>
                <a:cs typeface="ＭＳ Ｐゴシック" charset="0"/>
              </a:rPr>
              <a:t> heuristic than h1 </a:t>
            </a:r>
          </a:p>
          <a:p>
            <a:pPr marL="454025" lvl="1" indent="-222250"/>
            <a:r>
              <a:rPr lang="en-US" sz="2600" dirty="0">
                <a:latin typeface="Calibri" charset="0"/>
                <a:ea typeface="ＭＳ Ｐゴシック" charset="0"/>
              </a:rPr>
              <a:t>If A1* uses h1, and A2* uses h2, then every node expanded by A2* is also expanded by A1* </a:t>
            </a:r>
          </a:p>
          <a:p>
            <a:pPr marL="454025" lvl="1" indent="-222250"/>
            <a:r>
              <a:rPr lang="en-US" sz="2600" dirty="0">
                <a:latin typeface="Calibri" charset="0"/>
                <a:ea typeface="ＭＳ Ｐゴシック" charset="0"/>
              </a:rPr>
              <a:t>i.e., A1 expands at least as many nodes as A2*</a:t>
            </a:r>
          </a:p>
          <a:p>
            <a:pPr marL="454025" lvl="1" indent="-222250"/>
            <a:r>
              <a:rPr lang="en-US" sz="2600" dirty="0">
                <a:latin typeface="Calibri" charset="0"/>
                <a:ea typeface="ＭＳ Ｐゴシック" charset="0"/>
              </a:rPr>
              <a:t>We say that A2* is </a:t>
            </a:r>
            <a:r>
              <a:rPr lang="en-US" sz="2600" i="1" dirty="0">
                <a:latin typeface="Calibri" charset="0"/>
                <a:ea typeface="ＭＳ Ｐゴシック" charset="0"/>
              </a:rPr>
              <a:t>better informed</a:t>
            </a:r>
            <a:r>
              <a:rPr lang="en-US" sz="2600" dirty="0">
                <a:latin typeface="Calibri" charset="0"/>
                <a:ea typeface="ＭＳ Ｐゴシック" charset="0"/>
              </a:rPr>
              <a:t> than A1*</a:t>
            </a:r>
          </a:p>
          <a:p>
            <a:pPr marL="231775" indent="-231775"/>
            <a:r>
              <a:rPr lang="en-US" sz="2600" dirty="0">
                <a:latin typeface="Calibri" charset="0"/>
                <a:ea typeface="ＭＳ Ｐゴシック" charset="0"/>
                <a:cs typeface="ＭＳ Ｐゴシック" charset="0"/>
              </a:rPr>
              <a:t>The closer h to h*, the fewer extra nodes expanded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grpSp>
        <p:nvGrpSpPr>
          <p:cNvPr id="2" name="Group 1"/>
          <p:cNvGrpSpPr/>
          <p:nvPr/>
        </p:nvGrpSpPr>
        <p:grpSpPr>
          <a:xfrm>
            <a:off x="739775" y="2006600"/>
            <a:ext cx="5956300" cy="3541713"/>
            <a:chOff x="739775" y="2006600"/>
            <a:chExt cx="5956300" cy="3541713"/>
          </a:xfrm>
        </p:grpSpPr>
        <p:sp>
          <p:nvSpPr>
            <p:cNvPr id="50178"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sp>
        <p:nvSpPr>
          <p:cNvPr id="50178"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15" name="Text Box 50"/>
          <p:cNvSpPr txBox="1">
            <a:spLocks noChangeArrowheads="1"/>
          </p:cNvSpPr>
          <p:nvPr/>
        </p:nvSpPr>
        <p:spPr bwMode="auto">
          <a:xfrm>
            <a:off x="5354638" y="1295400"/>
            <a:ext cx="134143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start state</a:t>
            </a:r>
          </a:p>
        </p:txBody>
      </p:sp>
      <p:sp>
        <p:nvSpPr>
          <p:cNvPr id="50216" name="Text Box 51"/>
          <p:cNvSpPr txBox="1">
            <a:spLocks noChangeArrowheads="1"/>
          </p:cNvSpPr>
          <p:nvPr/>
        </p:nvSpPr>
        <p:spPr bwMode="auto">
          <a:xfrm>
            <a:off x="6267450" y="5799138"/>
            <a:ext cx="13414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goal state</a:t>
            </a:r>
          </a:p>
        </p:txBody>
      </p:sp>
      <p:sp>
        <p:nvSpPr>
          <p:cNvPr id="50217" name="Text Box 52"/>
          <p:cNvSpPr txBox="1">
            <a:spLocks noChangeArrowheads="1"/>
          </p:cNvSpPr>
          <p:nvPr/>
        </p:nvSpPr>
        <p:spPr bwMode="auto">
          <a:xfrm>
            <a:off x="6973888" y="2184400"/>
            <a:ext cx="11223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rgbClr val="FF0000"/>
                </a:solidFill>
              </a:rPr>
              <a:t>arc cost</a:t>
            </a:r>
          </a:p>
        </p:txBody>
      </p:sp>
      <p:sp>
        <p:nvSpPr>
          <p:cNvPr id="50218" name="Text Box 53"/>
          <p:cNvSpPr txBox="1">
            <a:spLocks noChangeArrowheads="1"/>
          </p:cNvSpPr>
          <p:nvPr/>
        </p:nvSpPr>
        <p:spPr bwMode="auto">
          <a:xfrm>
            <a:off x="7539038" y="4089400"/>
            <a:ext cx="10715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chemeClr val="accent2"/>
                </a:solidFill>
              </a:rPr>
              <a:t>h value</a:t>
            </a:r>
          </a:p>
        </p:txBody>
      </p:sp>
      <p:sp>
        <p:nvSpPr>
          <p:cNvPr id="50219" name="Line 54"/>
          <p:cNvSpPr>
            <a:spLocks noChangeShapeType="1"/>
          </p:cNvSpPr>
          <p:nvPr/>
        </p:nvSpPr>
        <p:spPr bwMode="auto">
          <a:xfrm flipH="1">
            <a:off x="5292725" y="2528888"/>
            <a:ext cx="1681163" cy="317500"/>
          </a:xfrm>
          <a:prstGeom prst="line">
            <a:avLst/>
          </a:prstGeom>
          <a:noFill/>
          <a:ln w="9525">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20" name="Line 55"/>
          <p:cNvSpPr>
            <a:spLocks noChangeShapeType="1"/>
          </p:cNvSpPr>
          <p:nvPr/>
        </p:nvSpPr>
        <p:spPr bwMode="auto">
          <a:xfrm flipH="1" flipV="1">
            <a:off x="6696075" y="3937000"/>
            <a:ext cx="912813" cy="381000"/>
          </a:xfrm>
          <a:prstGeom prst="line">
            <a:avLst/>
          </a:prstGeom>
          <a:noFill/>
          <a:ln w="9525">
            <a:solidFill>
              <a:schemeClr val="accent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21" name="Line 56"/>
          <p:cNvSpPr>
            <a:spLocks noChangeShapeType="1"/>
          </p:cNvSpPr>
          <p:nvPr/>
        </p:nvSpPr>
        <p:spPr bwMode="auto">
          <a:xfrm flipH="1" flipV="1">
            <a:off x="4606925" y="5446713"/>
            <a:ext cx="1660525"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22" name="Line 57"/>
          <p:cNvSpPr>
            <a:spLocks noChangeShapeType="1"/>
          </p:cNvSpPr>
          <p:nvPr/>
        </p:nvSpPr>
        <p:spPr bwMode="auto">
          <a:xfrm flipH="1">
            <a:off x="4302125" y="1592263"/>
            <a:ext cx="1052513" cy="5921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9" name="Text Box 68"/>
          <p:cNvSpPr txBox="1">
            <a:spLocks noChangeArrowheads="1"/>
          </p:cNvSpPr>
          <p:nvPr/>
        </p:nvSpPr>
        <p:spPr bwMode="auto">
          <a:xfrm>
            <a:off x="503238" y="1497013"/>
            <a:ext cx="18827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rgbClr val="CC00CC"/>
                </a:solidFill>
              </a:rPr>
              <a:t>parent pointer</a:t>
            </a:r>
          </a:p>
        </p:txBody>
      </p:sp>
      <p:sp>
        <p:nvSpPr>
          <p:cNvPr id="50230" name="Line 69"/>
          <p:cNvSpPr>
            <a:spLocks noChangeShapeType="1"/>
          </p:cNvSpPr>
          <p:nvPr/>
        </p:nvSpPr>
        <p:spPr bwMode="auto">
          <a:xfrm>
            <a:off x="2287588" y="1954213"/>
            <a:ext cx="661987" cy="592137"/>
          </a:xfrm>
          <a:prstGeom prst="line">
            <a:avLst/>
          </a:prstGeom>
          <a:noFill/>
          <a:ln w="9525">
            <a:solidFill>
              <a:srgbClr val="CC00CC"/>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sp>
        <p:nvSpPr>
          <p:cNvPr id="50238" name="Text Box 77"/>
          <p:cNvSpPr txBox="1">
            <a:spLocks noChangeArrowheads="1"/>
          </p:cNvSpPr>
          <p:nvPr/>
        </p:nvSpPr>
        <p:spPr bwMode="auto">
          <a:xfrm>
            <a:off x="6230938" y="4557713"/>
            <a:ext cx="10715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rgbClr val="00FF00"/>
                </a:solidFill>
              </a:rPr>
              <a:t>g value</a:t>
            </a:r>
          </a:p>
        </p:txBody>
      </p:sp>
      <p:sp>
        <p:nvSpPr>
          <p:cNvPr id="50239" name="Line 78"/>
          <p:cNvSpPr>
            <a:spLocks noChangeShapeType="1"/>
          </p:cNvSpPr>
          <p:nvPr/>
        </p:nvSpPr>
        <p:spPr bwMode="auto">
          <a:xfrm flipH="1" flipV="1">
            <a:off x="5654675" y="4024313"/>
            <a:ext cx="550863" cy="696912"/>
          </a:xfrm>
          <a:prstGeom prst="line">
            <a:avLst/>
          </a:prstGeom>
          <a:noFill/>
          <a:ln w="9525">
            <a:solidFill>
              <a:srgbClr val="00FF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15470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z="4800">
                <a:latin typeface="Calibri" charset="0"/>
                <a:ea typeface="ＭＳ Ｐゴシック" charset="0"/>
                <a:cs typeface="ＭＳ Ｐゴシック" charset="0"/>
              </a:rPr>
              <a:t>Today’</a:t>
            </a:r>
            <a:r>
              <a:rPr lang="en-US" altLang="ja-JP" sz="4800">
                <a:latin typeface="Calibri" charset="0"/>
                <a:ea typeface="ＭＳ Ｐゴシック" charset="0"/>
                <a:cs typeface="ＭＳ Ｐゴシック" charset="0"/>
              </a:rPr>
              <a:t>s class</a:t>
            </a:r>
            <a:endParaRPr lang="en-US" sz="4800">
              <a:latin typeface="Calibri" charset="0"/>
              <a:ea typeface="ＭＳ Ｐゴシック" charset="0"/>
              <a:cs typeface="ＭＳ Ｐゴシック" charset="0"/>
            </a:endParaRPr>
          </a:p>
        </p:txBody>
      </p:sp>
      <p:sp>
        <p:nvSpPr>
          <p:cNvPr id="17410" name="Rectangle 3"/>
          <p:cNvSpPr>
            <a:spLocks noGrp="1" noChangeArrowheads="1"/>
          </p:cNvSpPr>
          <p:nvPr>
            <p:ph type="body" idx="1"/>
          </p:nvPr>
        </p:nvSpPr>
        <p:spPr>
          <a:xfrm>
            <a:off x="457200" y="1143000"/>
            <a:ext cx="8229600" cy="5257800"/>
          </a:xfrm>
        </p:spPr>
        <p:txBody>
          <a:bodyPr/>
          <a:lstStyle/>
          <a:p>
            <a:pPr>
              <a:lnSpc>
                <a:spcPct val="80000"/>
              </a:lnSpc>
            </a:pPr>
            <a:r>
              <a:rPr lang="en-US" sz="4000" dirty="0">
                <a:latin typeface="Calibri" charset="0"/>
                <a:ea typeface="ＭＳ Ｐゴシック" charset="0"/>
                <a:cs typeface="ＭＳ Ｐゴシック" charset="0"/>
              </a:rPr>
              <a:t>Heuristic search</a:t>
            </a:r>
          </a:p>
          <a:p>
            <a:pPr>
              <a:lnSpc>
                <a:spcPct val="80000"/>
              </a:lnSpc>
            </a:pPr>
            <a:r>
              <a:rPr lang="en-US" sz="4000" dirty="0">
                <a:latin typeface="Calibri" charset="0"/>
                <a:ea typeface="ＭＳ Ｐゴシック" charset="0"/>
                <a:cs typeface="ＭＳ Ｐゴシック" charset="0"/>
              </a:rPr>
              <a:t>Best-first search</a:t>
            </a:r>
          </a:p>
          <a:p>
            <a:pPr lvl="1">
              <a:lnSpc>
                <a:spcPct val="80000"/>
              </a:lnSpc>
            </a:pPr>
            <a:r>
              <a:rPr lang="en-US" sz="3600" dirty="0">
                <a:latin typeface="Calibri" charset="0"/>
                <a:ea typeface="ＭＳ Ｐゴシック" charset="0"/>
              </a:rPr>
              <a:t>Greedy search</a:t>
            </a:r>
          </a:p>
          <a:p>
            <a:pPr lvl="1">
              <a:lnSpc>
                <a:spcPct val="80000"/>
              </a:lnSpc>
            </a:pPr>
            <a:r>
              <a:rPr lang="en-US" sz="3600" dirty="0">
                <a:latin typeface="Calibri" charset="0"/>
                <a:ea typeface="ＭＳ Ｐゴシック" charset="0"/>
              </a:rPr>
              <a:t>Beam search</a:t>
            </a:r>
          </a:p>
          <a:p>
            <a:pPr lvl="1">
              <a:lnSpc>
                <a:spcPct val="80000"/>
              </a:lnSpc>
            </a:pPr>
            <a:r>
              <a:rPr lang="en-US" sz="3600" dirty="0">
                <a:latin typeface="Calibri" charset="0"/>
                <a:ea typeface="ＭＳ Ｐゴシック" charset="0"/>
              </a:rPr>
              <a:t>A, A*</a:t>
            </a:r>
          </a:p>
          <a:p>
            <a:pPr lvl="1">
              <a:lnSpc>
                <a:spcPct val="80000"/>
              </a:lnSpc>
            </a:pPr>
            <a:r>
              <a:rPr lang="en-US" sz="3600" dirty="0">
                <a:latin typeface="Calibri" charset="0"/>
                <a:ea typeface="ＭＳ Ｐゴシック" charset="0"/>
              </a:rPr>
              <a:t>Examples</a:t>
            </a:r>
          </a:p>
          <a:p>
            <a:pPr>
              <a:lnSpc>
                <a:spcPct val="80000"/>
              </a:lnSpc>
            </a:pPr>
            <a:r>
              <a:rPr lang="en-US" sz="4000" dirty="0">
                <a:latin typeface="Calibri" charset="0"/>
                <a:ea typeface="ＭＳ Ｐゴシック" charset="0"/>
                <a:cs typeface="ＭＳ Ｐゴシック" charset="0"/>
              </a:rPr>
              <a:t>Memory-conserving variations of A*</a:t>
            </a:r>
          </a:p>
          <a:p>
            <a:pPr>
              <a:lnSpc>
                <a:spcPct val="80000"/>
              </a:lnSpc>
            </a:pPr>
            <a:r>
              <a:rPr lang="en-US" sz="4000" dirty="0">
                <a:latin typeface="Calibri" charset="0"/>
                <a:ea typeface="ＭＳ Ｐゴシック" charset="0"/>
                <a:cs typeface="ＭＳ Ｐゴシック" charset="0"/>
              </a:rPr>
              <a:t>Heuristic functions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Example</a:t>
            </a:r>
          </a:p>
        </p:txBody>
      </p:sp>
      <p:sp>
        <p:nvSpPr>
          <p:cNvPr id="52226" name="Rectangle 3"/>
          <p:cNvSpPr>
            <a:spLocks noGrp="1" noChangeArrowheads="1"/>
          </p:cNvSpPr>
          <p:nvPr>
            <p:ph type="body" idx="1"/>
          </p:nvPr>
        </p:nvSpPr>
        <p:spPr>
          <a:xfrm>
            <a:off x="685800" y="1143000"/>
            <a:ext cx="8229600" cy="5049838"/>
          </a:xfrm>
        </p:spPr>
        <p:txBody>
          <a:bodyPr/>
          <a:lstStyle/>
          <a:p>
            <a:pPr lvl="2">
              <a:buFontTx/>
              <a:buNone/>
            </a:pPr>
            <a:r>
              <a:rPr lang="en-US" sz="2800" b="1" dirty="0">
                <a:latin typeface="Helvetica" charset="0"/>
                <a:ea typeface="ＭＳ Ｐゴシック" charset="0"/>
                <a:cs typeface="Helvetica" charset="0"/>
              </a:rPr>
              <a:t>n		g(n)	h(n)	f(n)	h*(n)</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S		0		8	 	8	  	9</a:t>
            </a:r>
          </a:p>
          <a:p>
            <a:pPr lvl="2">
              <a:buFontTx/>
              <a:buNone/>
            </a:pPr>
            <a:r>
              <a:rPr lang="en-US" dirty="0">
                <a:latin typeface="Helvetica" charset="0"/>
                <a:ea typeface="ＭＳ Ｐゴシック" charset="0"/>
                <a:cs typeface="Helvetica" charset="0"/>
              </a:rPr>
              <a:t>A		1		8	 	9	  	9</a:t>
            </a:r>
          </a:p>
          <a:p>
            <a:pPr lvl="2">
              <a:buFontTx/>
              <a:buNone/>
            </a:pPr>
            <a:r>
              <a:rPr lang="en-US" dirty="0">
                <a:latin typeface="Helvetica" charset="0"/>
                <a:ea typeface="ＭＳ Ｐゴシック" charset="0"/>
                <a:cs typeface="Helvetica" charset="0"/>
              </a:rPr>
              <a:t>B		5		4	 	9	  	4</a:t>
            </a:r>
          </a:p>
          <a:p>
            <a:pPr lvl="2">
              <a:buFontTx/>
              <a:buNone/>
            </a:pPr>
            <a:r>
              <a:rPr lang="en-US" dirty="0">
                <a:latin typeface="Helvetica" charset="0"/>
                <a:ea typeface="ＭＳ Ｐゴシック" charset="0"/>
                <a:cs typeface="Helvetica" charset="0"/>
              </a:rPr>
              <a:t>C		8		3		11	  	5</a:t>
            </a:r>
          </a:p>
          <a:p>
            <a:pPr lvl="2">
              <a:buFontTx/>
              <a:buNone/>
            </a:pPr>
            <a:r>
              <a:rPr lang="en-US" dirty="0">
                <a:latin typeface="Helvetica" charset="0"/>
                <a:ea typeface="ＭＳ Ｐゴシック" charset="0"/>
                <a:cs typeface="Helvetica" charset="0"/>
              </a:rPr>
              <a:t>D		4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E		8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G	9		0	 	9	 	 0</a:t>
            </a:r>
            <a:endParaRPr lang="en-US" sz="1800" dirty="0">
              <a:latin typeface="Helvetica" charset="0"/>
              <a:ea typeface="ＭＳ Ｐゴシック" charset="0"/>
              <a:cs typeface="Helvetica" charset="0"/>
            </a:endParaRPr>
          </a:p>
          <a:p>
            <a:r>
              <a:rPr lang="en-US" sz="2800" dirty="0">
                <a:latin typeface="Calibri" charset="0"/>
                <a:ea typeface="ＭＳ Ｐゴシック" charset="0"/>
                <a:cs typeface="ＭＳ Ｐゴシック" charset="0"/>
              </a:rPr>
              <a:t>h*(n) is (hypothetical) perfect heuristic (an oracle)</a:t>
            </a:r>
          </a:p>
          <a:p>
            <a:r>
              <a:rPr lang="en-US" sz="2800" dirty="0">
                <a:latin typeface="Calibri" charset="0"/>
                <a:ea typeface="ＭＳ Ｐゴシック" charset="0"/>
                <a:cs typeface="ＭＳ Ｐゴシック" charset="0"/>
              </a:rPr>
              <a:t>Since h(n) &lt;= h*(n) for all n, h is admissible (optimal)</a:t>
            </a:r>
          </a:p>
          <a:p>
            <a:r>
              <a:rPr lang="en-US" sz="2800" dirty="0">
                <a:latin typeface="Calibri" charset="0"/>
                <a:ea typeface="ＭＳ Ｐゴシック" charset="0"/>
                <a:cs typeface="ＭＳ Ｐゴシック" charset="0"/>
              </a:rPr>
              <a:t>Optimal path = </a:t>
            </a:r>
            <a:r>
              <a:rPr lang="en-US" sz="2800" i="1" dirty="0">
                <a:latin typeface="Calibri" charset="0"/>
                <a:ea typeface="ＭＳ Ｐゴシック" charset="0"/>
                <a:cs typeface="ＭＳ Ｐゴシック" charset="0"/>
              </a:rPr>
              <a:t>S B G </a:t>
            </a:r>
            <a:r>
              <a:rPr lang="en-US" sz="2800" dirty="0">
                <a:latin typeface="Calibri" charset="0"/>
                <a:ea typeface="ＭＳ Ｐゴシック" charset="0"/>
                <a:cs typeface="ＭＳ Ｐゴシック" charset="0"/>
              </a:rPr>
              <a:t>with cost 9</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533400" y="304800"/>
            <a:ext cx="7772400" cy="1143000"/>
          </a:xfrm>
        </p:spPr>
        <p:txBody>
          <a:bodyPr/>
          <a:lstStyle/>
          <a:p>
            <a:r>
              <a:rPr lang="en-US">
                <a:latin typeface="Calibri" charset="0"/>
                <a:ea typeface="ＭＳ Ｐゴシック" charset="0"/>
                <a:cs typeface="ＭＳ Ｐゴシック" charset="0"/>
              </a:rPr>
              <a:t>Greedy search</a:t>
            </a:r>
          </a:p>
        </p:txBody>
      </p:sp>
      <p:sp>
        <p:nvSpPr>
          <p:cNvPr id="54274" name="Rectangle 3"/>
          <p:cNvSpPr>
            <a:spLocks noGrp="1" noChangeArrowheads="1"/>
          </p:cNvSpPr>
          <p:nvPr>
            <p:ph type="body" idx="1"/>
          </p:nvPr>
        </p:nvSpPr>
        <p:spPr>
          <a:xfrm>
            <a:off x="685800" y="1676400"/>
            <a:ext cx="7772400" cy="4114800"/>
          </a:xfrm>
        </p:spPr>
        <p:txBody>
          <a:bodyPr/>
          <a:lstStyle/>
          <a:p>
            <a:pPr>
              <a:buFontTx/>
              <a:buNone/>
            </a:pPr>
            <a:r>
              <a:rPr lang="en-US" sz="2400" dirty="0">
                <a:latin typeface="Calibri" charset="0"/>
                <a:ea typeface="ＭＳ Ｐゴシック" charset="0"/>
                <a:cs typeface="ＭＳ Ｐゴシック" charset="0"/>
              </a:rPr>
              <a:t>f(n) = h(n)</a:t>
            </a:r>
            <a:r>
              <a:rPr lang="en-US" sz="2800" dirty="0">
                <a:latin typeface="Calibri" charset="0"/>
                <a:ea typeface="ＭＳ Ｐゴシック" charset="0"/>
                <a:cs typeface="ＭＳ Ｐゴシック" charset="0"/>
              </a:rPr>
              <a:t> </a:t>
            </a:r>
            <a:endParaRPr lang="en-US" sz="2800" dirty="0">
              <a:latin typeface="Courier" charset="0"/>
              <a:ea typeface="ＭＳ Ｐゴシック" charset="0"/>
              <a:cs typeface="ＭＳ Ｐゴシック" charset="0"/>
            </a:endParaRPr>
          </a:p>
          <a:p>
            <a:pPr>
              <a:buFontTx/>
              <a:buNone/>
            </a:pPr>
            <a:r>
              <a:rPr lang="en-US" sz="2400" b="1" dirty="0">
                <a:latin typeface="Courier" charset="0"/>
                <a:ea typeface="ＭＳ Ｐゴシック" charset="0"/>
                <a:cs typeface="ＭＳ Ｐゴシック" charset="0"/>
              </a:rPr>
              <a:t>node expanded    nodes list</a:t>
            </a:r>
            <a:endParaRPr lang="en-US" sz="24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C(3) B(4) A(8) }</a:t>
            </a:r>
          </a:p>
          <a:p>
            <a:pPr>
              <a:buFontTx/>
              <a:buNone/>
            </a:pPr>
            <a:r>
              <a:rPr lang="en-US" sz="2400" dirty="0">
                <a:latin typeface="Courier" charset="0"/>
                <a:ea typeface="ＭＳ Ｐゴシック" charset="0"/>
                <a:cs typeface="ＭＳ Ｐゴシック" charset="0"/>
              </a:rPr>
              <a:t>     C         { G(0) B(4) A(8) }</a:t>
            </a:r>
          </a:p>
          <a:p>
            <a:pPr>
              <a:buFontTx/>
              <a:buNone/>
            </a:pPr>
            <a:r>
              <a:rPr lang="en-US" sz="2400" dirty="0">
                <a:latin typeface="Courier" charset="0"/>
                <a:ea typeface="ＭＳ Ｐゴシック" charset="0"/>
                <a:cs typeface="ＭＳ Ｐゴシック" charset="0"/>
              </a:rPr>
              <a:t>     G         { B(4) A(8) }</a:t>
            </a:r>
            <a:endParaRPr lang="en-US" sz="2800" dirty="0">
              <a:latin typeface="Courier" charset="0"/>
              <a:ea typeface="ＭＳ Ｐゴシック" charset="0"/>
              <a:cs typeface="ＭＳ Ｐゴシック" charset="0"/>
            </a:endParaRPr>
          </a:p>
          <a:p>
            <a:endParaRPr lang="en-US" sz="2800" dirty="0">
              <a:latin typeface="Courier" charset="0"/>
              <a:ea typeface="ＭＳ Ｐゴシック" charset="0"/>
              <a:cs typeface="ＭＳ Ｐゴシック" charset="0"/>
            </a:endParaRPr>
          </a:p>
          <a:p>
            <a:pPr marL="230188" indent="-230188"/>
            <a:r>
              <a:rPr lang="en-US" sz="2800" dirty="0">
                <a:latin typeface="Calibri" charset="0"/>
                <a:ea typeface="ＭＳ Ｐゴシック" charset="0"/>
                <a:cs typeface="ＭＳ Ｐゴシック" charset="0"/>
              </a:rPr>
              <a:t>Solution path found is S C G, 3 nodes expanded. </a:t>
            </a:r>
          </a:p>
          <a:p>
            <a:pPr marL="230188" indent="-230188"/>
            <a:r>
              <a:rPr lang="en-US" sz="2800" dirty="0">
                <a:latin typeface="Calibri" charset="0"/>
                <a:ea typeface="ＭＳ Ｐゴシック" charset="0"/>
                <a:cs typeface="ＭＳ Ｐゴシック" charset="0"/>
              </a:rPr>
              <a:t>See how fast the search is!! But it is NOT optimal. </a:t>
            </a:r>
          </a:p>
          <a:p>
            <a:endParaRPr lang="en-US" sz="2800" dirty="0">
              <a:latin typeface="Calibri" charset="0"/>
              <a:ea typeface="ＭＳ Ｐゴシック" charset="0"/>
              <a:cs typeface="ＭＳ Ｐゴシック" charset="0"/>
            </a:endParaRP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685800" y="304800"/>
            <a:ext cx="7772400" cy="1143000"/>
          </a:xfrm>
        </p:spPr>
        <p:txBody>
          <a:bodyPr/>
          <a:lstStyle/>
          <a:p>
            <a:r>
              <a:rPr lang="en-US">
                <a:latin typeface="Calibri" charset="0"/>
                <a:ea typeface="ＭＳ Ｐゴシック" charset="0"/>
                <a:cs typeface="ＭＳ Ｐゴシック" charset="0"/>
              </a:rPr>
              <a:t>A* search</a:t>
            </a:r>
          </a:p>
        </p:txBody>
      </p:sp>
      <p:sp>
        <p:nvSpPr>
          <p:cNvPr id="56322" name="Rectangle 3"/>
          <p:cNvSpPr>
            <a:spLocks noGrp="1" noChangeArrowheads="1"/>
          </p:cNvSpPr>
          <p:nvPr>
            <p:ph type="body" idx="1"/>
          </p:nvPr>
        </p:nvSpPr>
        <p:spPr>
          <a:xfrm>
            <a:off x="304800" y="1371600"/>
            <a:ext cx="8839200" cy="4114800"/>
          </a:xfrm>
        </p:spPr>
        <p:txBody>
          <a:bodyPr/>
          <a:lstStyle/>
          <a:p>
            <a:pPr>
              <a:buFontTx/>
              <a:buNone/>
            </a:pPr>
            <a:r>
              <a:rPr lang="en-US" sz="2000" b="1" dirty="0">
                <a:latin typeface="Calibri" charset="0"/>
                <a:ea typeface="ＭＳ Ｐゴシック" charset="0"/>
                <a:cs typeface="ＭＳ Ｐゴシック" charset="0"/>
              </a:rPr>
              <a:t>f(n) = g(n) + h(n)</a:t>
            </a:r>
            <a:r>
              <a:rPr lang="en-US" sz="2400" dirty="0">
                <a:latin typeface="Calibri" charset="0"/>
                <a:ea typeface="ＭＳ Ｐゴシック" charset="0"/>
                <a:cs typeface="ＭＳ Ｐゴシック" charset="0"/>
              </a:rPr>
              <a:t> </a:t>
            </a:r>
          </a:p>
          <a:p>
            <a:pPr>
              <a:buFontTx/>
              <a:buNone/>
            </a:pPr>
            <a:endParaRPr lang="en-US" sz="16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node exp.     nodes list</a:t>
            </a: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A(9) B(9) C(11) }</a:t>
            </a:r>
          </a:p>
          <a:p>
            <a:pPr>
              <a:buFontTx/>
              <a:buNone/>
            </a:pPr>
            <a:r>
              <a:rPr lang="en-US" sz="2400" dirty="0">
                <a:latin typeface="Courier" charset="0"/>
                <a:ea typeface="ＭＳ Ｐゴシック" charset="0"/>
                <a:cs typeface="ＭＳ Ｐゴシック" charset="0"/>
              </a:rPr>
              <a:t> A         { B(9)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p>
          <a:p>
            <a:pPr>
              <a:buFontTx/>
              <a:buNone/>
            </a:pPr>
            <a:r>
              <a:rPr lang="en-US" sz="2400" dirty="0">
                <a:latin typeface="Courier" charset="0"/>
                <a:ea typeface="ＭＳ Ｐゴシック" charset="0"/>
                <a:cs typeface="ＭＳ Ｐゴシック" charset="0"/>
              </a:rPr>
              <a:t> B         { G(9)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     </a:t>
            </a:r>
          </a:p>
          <a:p>
            <a:pPr>
              <a:buFontTx/>
              <a:buNone/>
            </a:pPr>
            <a:r>
              <a:rPr lang="en-US" sz="2400" dirty="0">
                <a:latin typeface="Courier" charset="0"/>
                <a:ea typeface="ＭＳ Ｐゴシック" charset="0"/>
                <a:cs typeface="ＭＳ Ｐゴシック" charset="0"/>
              </a:rPr>
              <a:t> G         {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endParaRPr lang="en-US" sz="1400" dirty="0">
              <a:latin typeface="Courier" charset="0"/>
              <a:ea typeface="ＭＳ Ｐゴシック" charset="0"/>
              <a:cs typeface="ＭＳ Ｐゴシック" charset="0"/>
            </a:endParaRPr>
          </a:p>
          <a:p>
            <a:pPr>
              <a:buFontTx/>
              <a:buNone/>
            </a:pPr>
            <a:endParaRPr lang="en-US" sz="2800" dirty="0">
              <a:latin typeface="Calibri" charset="0"/>
              <a:ea typeface="ＭＳ Ｐゴシック" charset="0"/>
              <a:cs typeface="ＭＳ Ｐゴシック" charset="0"/>
            </a:endParaRPr>
          </a:p>
          <a:p>
            <a:r>
              <a:rPr lang="en-US" sz="2800" dirty="0">
                <a:latin typeface="Calibri" charset="0"/>
                <a:ea typeface="ＭＳ Ｐゴシック" charset="0"/>
                <a:cs typeface="ＭＳ Ｐゴシック" charset="0"/>
              </a:rPr>
              <a:t>Solution path found is S B G, 4 nodes expanded..  </a:t>
            </a:r>
          </a:p>
          <a:p>
            <a:r>
              <a:rPr lang="en-US" sz="2800" dirty="0">
                <a:latin typeface="Calibri" charset="0"/>
                <a:ea typeface="ＭＳ Ｐゴシック" charset="0"/>
                <a:cs typeface="ＭＳ Ｐゴシック" charset="0"/>
              </a:rPr>
              <a:t>Still pretty fast. And optimal, too.</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Proof of the optimality of A*</a:t>
            </a:r>
          </a:p>
        </p:txBody>
      </p:sp>
      <p:sp>
        <p:nvSpPr>
          <p:cNvPr id="58370" name="Rectangle 3"/>
          <p:cNvSpPr>
            <a:spLocks noGrp="1" noChangeArrowheads="1"/>
          </p:cNvSpPr>
          <p:nvPr>
            <p:ph type="body" idx="1"/>
          </p:nvPr>
        </p:nvSpPr>
        <p:spPr>
          <a:xfrm>
            <a:off x="381000" y="1066800"/>
            <a:ext cx="8458200" cy="5181600"/>
          </a:xfrm>
        </p:spPr>
        <p:txBody>
          <a:bodyPr/>
          <a:lstStyle/>
          <a:p>
            <a:pPr marL="236538" indent="-236538"/>
            <a:r>
              <a:rPr lang="en-US" dirty="0">
                <a:latin typeface="Calibri" charset="0"/>
                <a:ea typeface="ＭＳ Ｐゴシック" charset="0"/>
                <a:cs typeface="ＭＳ Ｐゴシック" charset="0"/>
              </a:rPr>
              <a:t>Assume that A* has selected G2, a goal state with a suboptimal solution, i.e., g(G2) &gt; f*</a:t>
            </a:r>
          </a:p>
          <a:p>
            <a:pPr marL="236538" indent="-236538"/>
            <a:r>
              <a:rPr lang="en-US" dirty="0">
                <a:latin typeface="Calibri" charset="0"/>
                <a:ea typeface="ＭＳ Ｐゴシック" charset="0"/>
                <a:cs typeface="ＭＳ Ｐゴシック" charset="0"/>
              </a:rPr>
              <a:t>Proof by contradiction shows it’s impossible</a:t>
            </a:r>
          </a:p>
          <a:p>
            <a:pPr marL="461963" lvl="1" indent="-231775"/>
            <a:r>
              <a:rPr lang="en-US" dirty="0">
                <a:latin typeface="Calibri" charset="0"/>
                <a:ea typeface="ＭＳ Ｐゴシック" charset="0"/>
              </a:rPr>
              <a:t>Choose a node n on an optimal path to G</a:t>
            </a:r>
          </a:p>
          <a:p>
            <a:pPr marL="461963" lvl="1" indent="-231775"/>
            <a:r>
              <a:rPr lang="en-US" dirty="0">
                <a:latin typeface="Calibri" charset="0"/>
                <a:ea typeface="ＭＳ Ｐゴシック" charset="0"/>
              </a:rPr>
              <a:t>Because h(n) is admissible,  f* &gt;= f(n)</a:t>
            </a:r>
          </a:p>
          <a:p>
            <a:pPr marL="461963" lvl="1" indent="-231775"/>
            <a:r>
              <a:rPr lang="en-US" dirty="0">
                <a:latin typeface="Calibri" charset="0"/>
                <a:ea typeface="ＭＳ Ｐゴシック" charset="0"/>
              </a:rPr>
              <a:t>If we choose G2 instead of n for expansion, then</a:t>
            </a:r>
            <a:br>
              <a:rPr lang="en-US" dirty="0">
                <a:latin typeface="Calibri" charset="0"/>
                <a:ea typeface="ＭＳ Ｐゴシック" charset="0"/>
              </a:rPr>
            </a:br>
            <a:r>
              <a:rPr lang="en-US" dirty="0">
                <a:latin typeface="Calibri" charset="0"/>
                <a:ea typeface="ＭＳ Ｐゴシック" charset="0"/>
              </a:rPr>
              <a:t>f(n) &gt;= f(G2)</a:t>
            </a:r>
          </a:p>
          <a:p>
            <a:pPr marL="461963" lvl="1" indent="-231775"/>
            <a:r>
              <a:rPr lang="en-US" dirty="0">
                <a:latin typeface="Calibri" charset="0"/>
                <a:ea typeface="ＭＳ Ｐゴシック" charset="0"/>
              </a:rPr>
              <a:t>This implies f* &gt;= f(G2)</a:t>
            </a:r>
          </a:p>
          <a:p>
            <a:pPr marL="461963" lvl="1" indent="-231775"/>
            <a:r>
              <a:rPr lang="en-US" dirty="0">
                <a:latin typeface="Calibri" charset="0"/>
                <a:ea typeface="ＭＳ Ｐゴシック" charset="0"/>
              </a:rPr>
              <a:t>G2 is a goal state: h(G2) = 0, f(G2) = g(G2). </a:t>
            </a:r>
          </a:p>
          <a:p>
            <a:pPr marL="461963" lvl="1" indent="-231775"/>
            <a:r>
              <a:rPr lang="en-US" dirty="0">
                <a:latin typeface="Calibri" charset="0"/>
                <a:ea typeface="ＭＳ Ｐゴシック" charset="0"/>
              </a:rPr>
              <a:t>Therefore f* &gt;= g(G2)</a:t>
            </a:r>
          </a:p>
          <a:p>
            <a:pPr marL="461963" lvl="1" indent="-231775"/>
            <a:r>
              <a:rPr lang="en-US" dirty="0">
                <a:latin typeface="Calibri" charset="0"/>
                <a:ea typeface="ＭＳ Ｐゴシック" charset="0"/>
              </a:rPr>
              <a:t>Contradiction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685800" y="381000"/>
            <a:ext cx="7772400" cy="1143000"/>
          </a:xfrm>
        </p:spPr>
        <p:txBody>
          <a:bodyPr/>
          <a:lstStyle/>
          <a:p>
            <a:r>
              <a:rPr lang="en-US">
                <a:latin typeface="Calibri" charset="0"/>
                <a:ea typeface="ＭＳ Ｐゴシック" charset="0"/>
                <a:cs typeface="ＭＳ Ｐゴシック" charset="0"/>
              </a:rPr>
              <a:t>Dealing with hard problems</a:t>
            </a:r>
          </a:p>
        </p:txBody>
      </p:sp>
      <p:sp>
        <p:nvSpPr>
          <p:cNvPr id="60418" name="Rectangle 3"/>
          <p:cNvSpPr>
            <a:spLocks noGrp="1" noChangeArrowheads="1"/>
          </p:cNvSpPr>
          <p:nvPr>
            <p:ph type="body" idx="1"/>
          </p:nvPr>
        </p:nvSpPr>
        <p:spPr>
          <a:xfrm>
            <a:off x="685800" y="1371600"/>
            <a:ext cx="8382000" cy="5334000"/>
          </a:xfrm>
        </p:spPr>
        <p:txBody>
          <a:bodyPr/>
          <a:lstStyle/>
          <a:p>
            <a:r>
              <a:rPr lang="en-US" sz="3000" dirty="0">
                <a:latin typeface="Calibri" charset="0"/>
                <a:ea typeface="ＭＳ Ｐゴシック" charset="0"/>
                <a:cs typeface="ＭＳ Ｐゴシック" charset="0"/>
              </a:rPr>
              <a:t>For large problems, A* may require too much space</a:t>
            </a:r>
          </a:p>
          <a:p>
            <a:r>
              <a:rPr lang="en-US" sz="3000" dirty="0">
                <a:latin typeface="Calibri" charset="0"/>
                <a:ea typeface="ＭＳ Ｐゴシック" charset="0"/>
                <a:cs typeface="ＭＳ Ｐゴシック" charset="0"/>
              </a:rPr>
              <a:t>Variations conserve memory: IDA* and SMA*</a:t>
            </a:r>
          </a:p>
          <a:p>
            <a:r>
              <a:rPr lang="en-US" sz="3000" dirty="0">
                <a:latin typeface="Calibri" charset="0"/>
                <a:ea typeface="ＭＳ Ｐゴシック" charset="0"/>
                <a:cs typeface="ＭＳ Ｐゴシック" charset="0"/>
              </a:rPr>
              <a:t>IDA*, iterative deepening A*, uses successive iteration with growing limits on f, e.g.</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&gt;10</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&gt;20</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&gt;30, ...</a:t>
            </a:r>
          </a:p>
          <a:p>
            <a:r>
              <a:rPr lang="en-US" sz="3000" dirty="0">
                <a:latin typeface="Calibri" charset="0"/>
                <a:ea typeface="ＭＳ Ｐゴシック" charset="0"/>
                <a:cs typeface="ＭＳ Ｐゴシック" charset="0"/>
              </a:rPr>
              <a:t>SMA* -- Simplified Memory-Bounded A*</a:t>
            </a:r>
          </a:p>
          <a:p>
            <a:pPr lvl="1"/>
            <a:r>
              <a:rPr lang="en-US" dirty="0">
                <a:latin typeface="Calibri" charset="0"/>
                <a:ea typeface="ＭＳ Ｐゴシック" charset="0"/>
              </a:rPr>
              <a:t>Uses queue of restricted size to limit memory use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152400" y="228600"/>
            <a:ext cx="8839200" cy="1143000"/>
          </a:xfrm>
        </p:spPr>
        <p:txBody>
          <a:bodyPr/>
          <a:lstStyle/>
          <a:p>
            <a:r>
              <a:rPr lang="en-US" sz="5400" dirty="0">
                <a:latin typeface="Calibri" charset="0"/>
                <a:ea typeface="ＭＳ Ｐゴシック" charset="0"/>
                <a:cs typeface="ＭＳ Ｐゴシック" charset="0"/>
              </a:rPr>
              <a:t>How to find good heuristics</a:t>
            </a:r>
          </a:p>
        </p:txBody>
      </p:sp>
      <p:sp>
        <p:nvSpPr>
          <p:cNvPr id="62466" name="Rectangle 3"/>
          <p:cNvSpPr>
            <a:spLocks noGrp="1" noChangeArrowheads="1"/>
          </p:cNvSpPr>
          <p:nvPr>
            <p:ph type="body" idx="1"/>
          </p:nvPr>
        </p:nvSpPr>
        <p:spPr>
          <a:xfrm>
            <a:off x="685800" y="1447800"/>
            <a:ext cx="8077200" cy="4724400"/>
          </a:xfrm>
        </p:spPr>
        <p:txBody>
          <a:bodyPr/>
          <a:lstStyle/>
          <a:p>
            <a:pPr>
              <a:lnSpc>
                <a:spcPct val="110000"/>
              </a:lnSpc>
            </a:pPr>
            <a:r>
              <a:rPr lang="en-US" sz="2800" dirty="0">
                <a:latin typeface="Calibri" charset="0"/>
                <a:ea typeface="ＭＳ Ｐゴシック" charset="0"/>
                <a:cs typeface="ＭＳ Ｐゴシック" charset="0"/>
              </a:rPr>
              <a:t>If h1(n) &lt; h2(n) &lt;= h*(n) for all n, h2 is better than (</a:t>
            </a:r>
            <a:r>
              <a:rPr lang="en-US" sz="2800" b="1" dirty="0">
                <a:solidFill>
                  <a:srgbClr val="000000"/>
                </a:solidFill>
                <a:latin typeface="Calibri" charset="0"/>
                <a:ea typeface="ＭＳ Ｐゴシック" charset="0"/>
                <a:cs typeface="ＭＳ Ｐゴシック" charset="0"/>
              </a:rPr>
              <a:t>dominates</a:t>
            </a:r>
            <a:r>
              <a:rPr lang="en-US" sz="2800" dirty="0">
                <a:latin typeface="Calibri" charset="0"/>
                <a:ea typeface="ＭＳ Ｐゴシック" charset="0"/>
                <a:cs typeface="ＭＳ Ｐゴシック" charset="0"/>
              </a:rPr>
              <a:t>) h1</a:t>
            </a:r>
          </a:p>
          <a:p>
            <a:pPr>
              <a:lnSpc>
                <a:spcPct val="110000"/>
              </a:lnSpc>
            </a:pPr>
            <a:r>
              <a:rPr lang="en-US" sz="2800" b="1" dirty="0">
                <a:latin typeface="Calibri" charset="0"/>
                <a:ea typeface="ＭＳ Ｐゴシック" charset="0"/>
                <a:cs typeface="ＭＳ Ｐゴシック" charset="0"/>
              </a:rPr>
              <a:t>Relaxing problem: </a:t>
            </a:r>
            <a:r>
              <a:rPr lang="en-US" sz="2800" dirty="0">
                <a:latin typeface="Calibri" charset="0"/>
                <a:ea typeface="ＭＳ Ｐゴシック" charset="0"/>
                <a:cs typeface="ＭＳ Ｐゴシック" charset="0"/>
              </a:rPr>
              <a:t>remove constraints for easier problem; use its solution cost as heuristic function</a:t>
            </a:r>
          </a:p>
          <a:p>
            <a:pPr>
              <a:lnSpc>
                <a:spcPct val="110000"/>
              </a:lnSpc>
            </a:pPr>
            <a:r>
              <a:rPr lang="en-US" sz="2800" dirty="0">
                <a:latin typeface="Calibri" charset="0"/>
                <a:ea typeface="ＭＳ Ｐゴシック" charset="0"/>
                <a:cs typeface="ＭＳ Ｐゴシック" charset="0"/>
              </a:rPr>
              <a:t>max of two admissible heuristics is an a </a:t>
            </a:r>
            <a:r>
              <a:rPr lang="en-US" sz="2800" b="1" dirty="0">
                <a:latin typeface="Calibri" charset="0"/>
                <a:ea typeface="ＭＳ Ｐゴシック" charset="0"/>
                <a:cs typeface="ＭＳ Ｐゴシック" charset="0"/>
              </a:rPr>
              <a:t>Combining heuristics: </a:t>
            </a:r>
            <a:r>
              <a:rPr lang="en-US" sz="2800" dirty="0" err="1">
                <a:latin typeface="Calibri" charset="0"/>
                <a:ea typeface="ＭＳ Ｐゴシック" charset="0"/>
                <a:cs typeface="ＭＳ Ｐゴシック" charset="0"/>
              </a:rPr>
              <a:t>dmissible</a:t>
            </a:r>
            <a:r>
              <a:rPr lang="en-US" sz="2800" dirty="0">
                <a:latin typeface="Calibri" charset="0"/>
                <a:ea typeface="ＭＳ Ｐゴシック" charset="0"/>
                <a:cs typeface="ＭＳ Ｐゴシック" charset="0"/>
              </a:rPr>
              <a:t> heuristic, and it’</a:t>
            </a:r>
            <a:r>
              <a:rPr lang="en-US" altLang="ja-JP" sz="2800" dirty="0">
                <a:latin typeface="Calibri" charset="0"/>
                <a:ea typeface="ＭＳ Ｐゴシック" charset="0"/>
                <a:cs typeface="ＭＳ Ｐゴシック" charset="0"/>
              </a:rPr>
              <a:t>s better!</a:t>
            </a:r>
          </a:p>
          <a:p>
            <a:pPr>
              <a:lnSpc>
                <a:spcPct val="110000"/>
              </a:lnSpc>
            </a:pPr>
            <a:r>
              <a:rPr lang="en-US" sz="2800" dirty="0">
                <a:latin typeface="Calibri" charset="0"/>
                <a:ea typeface="ＭＳ Ｐゴシック" charset="0"/>
                <a:cs typeface="ＭＳ Ｐゴシック" charset="0"/>
              </a:rPr>
              <a:t>Use statistical estimates to compute h; may lose admissibility</a:t>
            </a:r>
          </a:p>
          <a:p>
            <a:pPr>
              <a:lnSpc>
                <a:spcPct val="110000"/>
              </a:lnSpc>
            </a:pPr>
            <a:r>
              <a:rPr lang="en-US" sz="2800" dirty="0">
                <a:latin typeface="Calibri" charset="0"/>
                <a:ea typeface="ＭＳ Ｐゴシック" charset="0"/>
                <a:cs typeface="ＭＳ Ｐゴシック" charset="0"/>
              </a:rPr>
              <a:t>Identify good features, then use </a:t>
            </a:r>
            <a:r>
              <a:rPr lang="en-US" sz="2800" b="1" dirty="0">
                <a:latin typeface="Calibri" charset="0"/>
                <a:ea typeface="ＭＳ Ｐゴシック" charset="0"/>
                <a:cs typeface="ＭＳ Ｐゴシック" charset="0"/>
              </a:rPr>
              <a:t>machine learning </a:t>
            </a:r>
            <a:r>
              <a:rPr lang="en-US" sz="2800" dirty="0">
                <a:latin typeface="Calibri" charset="0"/>
                <a:ea typeface="ＭＳ Ｐゴシック" charset="0"/>
                <a:cs typeface="ＭＳ Ｐゴシック" charset="0"/>
              </a:rPr>
              <a:t>to find heuristic function; also may lose admissibility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a:xfrm>
            <a:off x="685800" y="-1588"/>
            <a:ext cx="7772400" cy="1143001"/>
          </a:xfrm>
        </p:spPr>
        <p:txBody>
          <a:bodyPr/>
          <a:lstStyle/>
          <a:p>
            <a:r>
              <a:rPr lang="en-US" sz="3600">
                <a:latin typeface="Calibri" charset="0"/>
                <a:ea typeface="ＭＳ Ｐゴシック" charset="0"/>
                <a:cs typeface="ＭＳ Ｐゴシック" charset="0"/>
              </a:rPr>
              <a:t>In-class Exercise: Creating Heuristics</a:t>
            </a:r>
          </a:p>
        </p:txBody>
      </p:sp>
      <p:pic>
        <p:nvPicPr>
          <p:cNvPr id="64514" name="Picture 4" descr="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088" y="1873250"/>
            <a:ext cx="3289300" cy="1604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15" name="Text Box 5"/>
          <p:cNvSpPr txBox="1">
            <a:spLocks noChangeArrowheads="1"/>
          </p:cNvSpPr>
          <p:nvPr/>
        </p:nvSpPr>
        <p:spPr bwMode="auto">
          <a:xfrm>
            <a:off x="1349375" y="1357313"/>
            <a:ext cx="124936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8-Puzzle</a:t>
            </a:r>
          </a:p>
        </p:txBody>
      </p:sp>
      <p:pic>
        <p:nvPicPr>
          <p:cNvPr id="64516" name="Picture 6" descr="i8quee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475" y="4498975"/>
            <a:ext cx="1922463" cy="1782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17" name="Text Box 7"/>
          <p:cNvSpPr txBox="1">
            <a:spLocks noChangeArrowheads="1"/>
          </p:cNvSpPr>
          <p:nvPr/>
        </p:nvSpPr>
        <p:spPr bwMode="auto">
          <a:xfrm>
            <a:off x="909638" y="4040188"/>
            <a:ext cx="1422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N-Queens</a:t>
            </a:r>
          </a:p>
        </p:txBody>
      </p:sp>
      <p:sp>
        <p:nvSpPr>
          <p:cNvPr id="64518" name="Rectangle 9"/>
          <p:cNvSpPr>
            <a:spLocks noChangeArrowheads="1"/>
          </p:cNvSpPr>
          <p:nvPr/>
        </p:nvSpPr>
        <p:spPr bwMode="auto">
          <a:xfrm>
            <a:off x="3705225" y="1179513"/>
            <a:ext cx="3179763" cy="53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a:solidFill>
                  <a:schemeClr val="tx2"/>
                </a:solidFill>
              </a:rPr>
              <a:t>Missionaries and Cannibals</a:t>
            </a:r>
          </a:p>
        </p:txBody>
      </p:sp>
      <p:grpSp>
        <p:nvGrpSpPr>
          <p:cNvPr id="64519" name="Group 10"/>
          <p:cNvGrpSpPr>
            <a:grpSpLocks/>
          </p:cNvGrpSpPr>
          <p:nvPr/>
        </p:nvGrpSpPr>
        <p:grpSpPr bwMode="auto">
          <a:xfrm>
            <a:off x="4022725" y="1816100"/>
            <a:ext cx="2686050" cy="1739900"/>
            <a:chOff x="1008" y="2064"/>
            <a:chExt cx="3294" cy="2132"/>
          </a:xfrm>
        </p:grpSpPr>
        <p:pic>
          <p:nvPicPr>
            <p:cNvPr id="64577" name="Picture 11" descr="5-b"/>
            <p:cNvPicPr>
              <a:picLocks noChangeAspect="1" noChangeArrowheads="1"/>
            </p:cNvPicPr>
            <p:nvPr/>
          </p:nvPicPr>
          <p:blipFill>
            <a:blip r:embed="rId6">
              <a:extLst>
                <a:ext uri="{28A0092B-C50C-407E-A947-70E740481C1C}">
                  <a14:useLocalDpi xmlns:a14="http://schemas.microsoft.com/office/drawing/2010/main" val="0"/>
                </a:ext>
              </a:extLst>
            </a:blip>
            <a:srcRect b="53703"/>
            <a:stretch>
              <a:fillRect/>
            </a:stretch>
          </p:blipFill>
          <p:spPr bwMode="auto">
            <a:xfrm>
              <a:off x="1008" y="2064"/>
              <a:ext cx="3294" cy="21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78" name="Freeform 12"/>
            <p:cNvSpPr>
              <a:spLocks/>
            </p:cNvSpPr>
            <p:nvPr/>
          </p:nvSpPr>
          <p:spPr bwMode="auto">
            <a:xfrm>
              <a:off x="2200" y="2256"/>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79" name="Freeform 13"/>
            <p:cNvSpPr>
              <a:spLocks/>
            </p:cNvSpPr>
            <p:nvPr/>
          </p:nvSpPr>
          <p:spPr bwMode="auto">
            <a:xfrm>
              <a:off x="2383" y="2389"/>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0" name="Freeform 14"/>
            <p:cNvSpPr>
              <a:spLocks/>
            </p:cNvSpPr>
            <p:nvPr/>
          </p:nvSpPr>
          <p:spPr bwMode="auto">
            <a:xfrm>
              <a:off x="2592" y="2304"/>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1" name="Freeform 15"/>
            <p:cNvSpPr>
              <a:spLocks/>
            </p:cNvSpPr>
            <p:nvPr/>
          </p:nvSpPr>
          <p:spPr bwMode="auto">
            <a:xfrm>
              <a:off x="2208" y="3408"/>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2" name="Freeform 16"/>
            <p:cNvSpPr>
              <a:spLocks/>
            </p:cNvSpPr>
            <p:nvPr/>
          </p:nvSpPr>
          <p:spPr bwMode="auto">
            <a:xfrm>
              <a:off x="2592" y="3456"/>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3" name="Freeform 17"/>
            <p:cNvSpPr>
              <a:spLocks/>
            </p:cNvSpPr>
            <p:nvPr/>
          </p:nvSpPr>
          <p:spPr bwMode="auto">
            <a:xfrm>
              <a:off x="3024" y="2784"/>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4" name="Freeform 18"/>
            <p:cNvSpPr>
              <a:spLocks/>
            </p:cNvSpPr>
            <p:nvPr/>
          </p:nvSpPr>
          <p:spPr bwMode="auto">
            <a:xfrm>
              <a:off x="2832" y="3408"/>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5" name="Freeform 19"/>
            <p:cNvSpPr>
              <a:spLocks/>
            </p:cNvSpPr>
            <p:nvPr/>
          </p:nvSpPr>
          <p:spPr bwMode="auto">
            <a:xfrm>
              <a:off x="2784" y="2832"/>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6" name="Freeform 20"/>
            <p:cNvSpPr>
              <a:spLocks/>
            </p:cNvSpPr>
            <p:nvPr/>
          </p:nvSpPr>
          <p:spPr bwMode="auto">
            <a:xfrm>
              <a:off x="2784" y="2256"/>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7" name="Freeform 21"/>
            <p:cNvSpPr>
              <a:spLocks/>
            </p:cNvSpPr>
            <p:nvPr/>
          </p:nvSpPr>
          <p:spPr bwMode="auto">
            <a:xfrm>
              <a:off x="2400" y="3312"/>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8" name="Freeform 22"/>
            <p:cNvSpPr>
              <a:spLocks/>
            </p:cNvSpPr>
            <p:nvPr/>
          </p:nvSpPr>
          <p:spPr bwMode="auto">
            <a:xfrm>
              <a:off x="3024" y="3504"/>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9" name="Freeform 23"/>
            <p:cNvSpPr>
              <a:spLocks/>
            </p:cNvSpPr>
            <p:nvPr/>
          </p:nvSpPr>
          <p:spPr bwMode="auto">
            <a:xfrm>
              <a:off x="3024" y="2208"/>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grpSp>
      <p:sp>
        <p:nvSpPr>
          <p:cNvPr id="64520" name="Rectangle 24"/>
          <p:cNvSpPr>
            <a:spLocks noChangeArrowheads="1"/>
          </p:cNvSpPr>
          <p:nvPr/>
        </p:nvSpPr>
        <p:spPr bwMode="auto">
          <a:xfrm>
            <a:off x="6765925" y="1225550"/>
            <a:ext cx="249396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a:solidFill>
                  <a:schemeClr val="tx2"/>
                </a:solidFill>
              </a:rPr>
              <a:t>Remove 5</a:t>
            </a:r>
            <a:br>
              <a:rPr lang="en-US">
                <a:solidFill>
                  <a:schemeClr val="tx2"/>
                </a:solidFill>
              </a:rPr>
            </a:br>
            <a:r>
              <a:rPr lang="en-US">
                <a:solidFill>
                  <a:schemeClr val="tx2"/>
                </a:solidFill>
              </a:rPr>
              <a:t>Sticks</a:t>
            </a:r>
          </a:p>
        </p:txBody>
      </p:sp>
      <p:grpSp>
        <p:nvGrpSpPr>
          <p:cNvPr id="64521" name="Group 42"/>
          <p:cNvGrpSpPr>
            <a:grpSpLocks/>
          </p:cNvGrpSpPr>
          <p:nvPr/>
        </p:nvGrpSpPr>
        <p:grpSpPr bwMode="auto">
          <a:xfrm>
            <a:off x="7470775" y="1922463"/>
            <a:ext cx="1079500" cy="1570037"/>
            <a:chOff x="3696" y="1296"/>
            <a:chExt cx="1112" cy="2304"/>
          </a:xfrm>
        </p:grpSpPr>
        <p:sp>
          <p:nvSpPr>
            <p:cNvPr id="64560" name="Line 25"/>
            <p:cNvSpPr>
              <a:spLocks noChangeShapeType="1"/>
            </p:cNvSpPr>
            <p:nvPr/>
          </p:nvSpPr>
          <p:spPr bwMode="auto">
            <a:xfrm>
              <a:off x="3696" y="1296"/>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1" name="Line 26"/>
            <p:cNvSpPr>
              <a:spLocks noChangeShapeType="1"/>
            </p:cNvSpPr>
            <p:nvPr/>
          </p:nvSpPr>
          <p:spPr bwMode="auto">
            <a:xfrm>
              <a:off x="4331" y="1296"/>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2" name="Line 27"/>
            <p:cNvSpPr>
              <a:spLocks noChangeShapeType="1"/>
            </p:cNvSpPr>
            <p:nvPr/>
          </p:nvSpPr>
          <p:spPr bwMode="auto">
            <a:xfrm rot="5400000">
              <a:off x="3457" y="1694"/>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3" name="Line 28"/>
            <p:cNvSpPr>
              <a:spLocks noChangeShapeType="1"/>
            </p:cNvSpPr>
            <p:nvPr/>
          </p:nvSpPr>
          <p:spPr bwMode="auto">
            <a:xfrm rot="5400000">
              <a:off x="4569" y="1694"/>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4" name="Line 29"/>
            <p:cNvSpPr>
              <a:spLocks noChangeShapeType="1"/>
            </p:cNvSpPr>
            <p:nvPr/>
          </p:nvSpPr>
          <p:spPr bwMode="auto">
            <a:xfrm rot="5400000">
              <a:off x="4013" y="1694"/>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5" name="Line 30"/>
            <p:cNvSpPr>
              <a:spLocks noChangeShapeType="1"/>
            </p:cNvSpPr>
            <p:nvPr/>
          </p:nvSpPr>
          <p:spPr bwMode="auto">
            <a:xfrm>
              <a:off x="3696" y="3600"/>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6" name="Line 31"/>
            <p:cNvSpPr>
              <a:spLocks noChangeShapeType="1"/>
            </p:cNvSpPr>
            <p:nvPr/>
          </p:nvSpPr>
          <p:spPr bwMode="auto">
            <a:xfrm>
              <a:off x="4331" y="3600"/>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7" name="Line 32"/>
            <p:cNvSpPr>
              <a:spLocks noChangeShapeType="1"/>
            </p:cNvSpPr>
            <p:nvPr/>
          </p:nvSpPr>
          <p:spPr bwMode="auto">
            <a:xfrm>
              <a:off x="3696" y="2806"/>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8" name="Line 33"/>
            <p:cNvSpPr>
              <a:spLocks noChangeShapeType="1"/>
            </p:cNvSpPr>
            <p:nvPr/>
          </p:nvSpPr>
          <p:spPr bwMode="auto">
            <a:xfrm>
              <a:off x="4331" y="2806"/>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9" name="Line 34"/>
            <p:cNvSpPr>
              <a:spLocks noChangeShapeType="1"/>
            </p:cNvSpPr>
            <p:nvPr/>
          </p:nvSpPr>
          <p:spPr bwMode="auto">
            <a:xfrm>
              <a:off x="3696" y="2011"/>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0" name="Line 35"/>
            <p:cNvSpPr>
              <a:spLocks noChangeShapeType="1"/>
            </p:cNvSpPr>
            <p:nvPr/>
          </p:nvSpPr>
          <p:spPr bwMode="auto">
            <a:xfrm>
              <a:off x="4331" y="2011"/>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1" name="Line 36"/>
            <p:cNvSpPr>
              <a:spLocks noChangeShapeType="1"/>
            </p:cNvSpPr>
            <p:nvPr/>
          </p:nvSpPr>
          <p:spPr bwMode="auto">
            <a:xfrm rot="5400000">
              <a:off x="3457" y="3203"/>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2" name="Line 37"/>
            <p:cNvSpPr>
              <a:spLocks noChangeShapeType="1"/>
            </p:cNvSpPr>
            <p:nvPr/>
          </p:nvSpPr>
          <p:spPr bwMode="auto">
            <a:xfrm rot="5400000">
              <a:off x="4569" y="3203"/>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3" name="Line 38"/>
            <p:cNvSpPr>
              <a:spLocks noChangeShapeType="1"/>
            </p:cNvSpPr>
            <p:nvPr/>
          </p:nvSpPr>
          <p:spPr bwMode="auto">
            <a:xfrm rot="5400000">
              <a:off x="4013" y="3203"/>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4" name="Line 39"/>
            <p:cNvSpPr>
              <a:spLocks noChangeShapeType="1"/>
            </p:cNvSpPr>
            <p:nvPr/>
          </p:nvSpPr>
          <p:spPr bwMode="auto">
            <a:xfrm rot="5400000">
              <a:off x="3457" y="2409"/>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5" name="Line 40"/>
            <p:cNvSpPr>
              <a:spLocks noChangeShapeType="1"/>
            </p:cNvSpPr>
            <p:nvPr/>
          </p:nvSpPr>
          <p:spPr bwMode="auto">
            <a:xfrm rot="5400000">
              <a:off x="4569" y="2409"/>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6" name="Line 41"/>
            <p:cNvSpPr>
              <a:spLocks noChangeShapeType="1"/>
            </p:cNvSpPr>
            <p:nvPr/>
          </p:nvSpPr>
          <p:spPr bwMode="auto">
            <a:xfrm rot="5400000">
              <a:off x="4013" y="2409"/>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64522" name="Rectangle 46"/>
          <p:cNvSpPr>
            <a:spLocks noChangeArrowheads="1"/>
          </p:cNvSpPr>
          <p:nvPr/>
        </p:nvSpPr>
        <p:spPr bwMode="auto">
          <a:xfrm>
            <a:off x="3184525" y="3965575"/>
            <a:ext cx="3054350" cy="592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a:solidFill>
                  <a:schemeClr val="tx2"/>
                </a:solidFill>
              </a:rPr>
              <a:t>Water Jug Problem</a:t>
            </a:r>
          </a:p>
        </p:txBody>
      </p:sp>
      <p:grpSp>
        <p:nvGrpSpPr>
          <p:cNvPr id="64523" name="Group 81"/>
          <p:cNvGrpSpPr>
            <a:grpSpLocks/>
          </p:cNvGrpSpPr>
          <p:nvPr/>
        </p:nvGrpSpPr>
        <p:grpSpPr bwMode="auto">
          <a:xfrm>
            <a:off x="3455988" y="4548188"/>
            <a:ext cx="2528887" cy="1843087"/>
            <a:chOff x="2973" y="1746"/>
            <a:chExt cx="1745" cy="1272"/>
          </a:xfrm>
        </p:grpSpPr>
        <p:grpSp>
          <p:nvGrpSpPr>
            <p:cNvPr id="64526" name="Group 47"/>
            <p:cNvGrpSpPr>
              <a:grpSpLocks/>
            </p:cNvGrpSpPr>
            <p:nvPr/>
          </p:nvGrpSpPr>
          <p:grpSpPr bwMode="auto">
            <a:xfrm>
              <a:off x="2973" y="1746"/>
              <a:ext cx="894" cy="1267"/>
              <a:chOff x="2973" y="1508"/>
              <a:chExt cx="894" cy="1267"/>
            </a:xfrm>
          </p:grpSpPr>
          <p:sp>
            <p:nvSpPr>
              <p:cNvPr id="64544" name="Freeform 48"/>
              <p:cNvSpPr>
                <a:spLocks/>
              </p:cNvSpPr>
              <p:nvPr/>
            </p:nvSpPr>
            <p:spPr bwMode="auto">
              <a:xfrm>
                <a:off x="2973" y="1636"/>
                <a:ext cx="894" cy="1139"/>
              </a:xfrm>
              <a:custGeom>
                <a:avLst/>
                <a:gdLst>
                  <a:gd name="T0" fmla="*/ 1 w 1787"/>
                  <a:gd name="T1" fmla="*/ 1 h 2267"/>
                  <a:gd name="T2" fmla="*/ 1 w 1787"/>
                  <a:gd name="T3" fmla="*/ 1 h 2267"/>
                  <a:gd name="T4" fmla="*/ 1 w 1787"/>
                  <a:gd name="T5" fmla="*/ 1 h 2267"/>
                  <a:gd name="T6" fmla="*/ 1 w 1787"/>
                  <a:gd name="T7" fmla="*/ 1 h 2267"/>
                  <a:gd name="T8" fmla="*/ 1 w 1787"/>
                  <a:gd name="T9" fmla="*/ 1 h 2267"/>
                  <a:gd name="T10" fmla="*/ 1 w 1787"/>
                  <a:gd name="T11" fmla="*/ 1 h 2267"/>
                  <a:gd name="T12" fmla="*/ 1 w 1787"/>
                  <a:gd name="T13" fmla="*/ 1 h 2267"/>
                  <a:gd name="T14" fmla="*/ 1 w 1787"/>
                  <a:gd name="T15" fmla="*/ 1 h 2267"/>
                  <a:gd name="T16" fmla="*/ 1 w 1787"/>
                  <a:gd name="T17" fmla="*/ 2 h 2267"/>
                  <a:gd name="T18" fmla="*/ 1 w 1787"/>
                  <a:gd name="T19" fmla="*/ 2 h 2267"/>
                  <a:gd name="T20" fmla="*/ 1 w 1787"/>
                  <a:gd name="T21" fmla="*/ 2 h 2267"/>
                  <a:gd name="T22" fmla="*/ 1 w 1787"/>
                  <a:gd name="T23" fmla="*/ 2 h 2267"/>
                  <a:gd name="T24" fmla="*/ 1 w 1787"/>
                  <a:gd name="T25" fmla="*/ 2 h 2267"/>
                  <a:gd name="T26" fmla="*/ 1 w 1787"/>
                  <a:gd name="T27" fmla="*/ 2 h 2267"/>
                  <a:gd name="T28" fmla="*/ 1 w 1787"/>
                  <a:gd name="T29" fmla="*/ 2 h 2267"/>
                  <a:gd name="T30" fmla="*/ 1 w 1787"/>
                  <a:gd name="T31" fmla="*/ 3 h 2267"/>
                  <a:gd name="T32" fmla="*/ 1 w 1787"/>
                  <a:gd name="T33" fmla="*/ 3 h 2267"/>
                  <a:gd name="T34" fmla="*/ 1 w 1787"/>
                  <a:gd name="T35" fmla="*/ 3 h 2267"/>
                  <a:gd name="T36" fmla="*/ 1 w 1787"/>
                  <a:gd name="T37" fmla="*/ 3 h 2267"/>
                  <a:gd name="T38" fmla="*/ 1 w 1787"/>
                  <a:gd name="T39" fmla="*/ 4 h 2267"/>
                  <a:gd name="T40" fmla="*/ 1 w 1787"/>
                  <a:gd name="T41" fmla="*/ 4 h 2267"/>
                  <a:gd name="T42" fmla="*/ 1 w 1787"/>
                  <a:gd name="T43" fmla="*/ 4 h 2267"/>
                  <a:gd name="T44" fmla="*/ 1 w 1787"/>
                  <a:gd name="T45" fmla="*/ 4 h 2267"/>
                  <a:gd name="T46" fmla="*/ 1 w 1787"/>
                  <a:gd name="T47" fmla="*/ 5 h 2267"/>
                  <a:gd name="T48" fmla="*/ 1 w 1787"/>
                  <a:gd name="T49" fmla="*/ 5 h 2267"/>
                  <a:gd name="T50" fmla="*/ 1 w 1787"/>
                  <a:gd name="T51" fmla="*/ 5 h 2267"/>
                  <a:gd name="T52" fmla="*/ 1 w 1787"/>
                  <a:gd name="T53" fmla="*/ 5 h 2267"/>
                  <a:gd name="T54" fmla="*/ 2 w 1787"/>
                  <a:gd name="T55" fmla="*/ 5 h 2267"/>
                  <a:gd name="T56" fmla="*/ 2 w 1787"/>
                  <a:gd name="T57" fmla="*/ 5 h 2267"/>
                  <a:gd name="T58" fmla="*/ 2 w 1787"/>
                  <a:gd name="T59" fmla="*/ 5 h 2267"/>
                  <a:gd name="T60" fmla="*/ 2 w 1787"/>
                  <a:gd name="T61" fmla="*/ 5 h 2267"/>
                  <a:gd name="T62" fmla="*/ 3 w 1787"/>
                  <a:gd name="T63" fmla="*/ 5 h 2267"/>
                  <a:gd name="T64" fmla="*/ 3 w 1787"/>
                  <a:gd name="T65" fmla="*/ 5 h 2267"/>
                  <a:gd name="T66" fmla="*/ 3 w 1787"/>
                  <a:gd name="T67" fmla="*/ 5 h 2267"/>
                  <a:gd name="T68" fmla="*/ 3 w 1787"/>
                  <a:gd name="T69" fmla="*/ 5 h 2267"/>
                  <a:gd name="T70" fmla="*/ 3 w 1787"/>
                  <a:gd name="T71" fmla="*/ 5 h 2267"/>
                  <a:gd name="T72" fmla="*/ 4 w 1787"/>
                  <a:gd name="T73" fmla="*/ 5 h 2267"/>
                  <a:gd name="T74" fmla="*/ 4 w 1787"/>
                  <a:gd name="T75" fmla="*/ 4 h 2267"/>
                  <a:gd name="T76" fmla="*/ 4 w 1787"/>
                  <a:gd name="T77" fmla="*/ 4 h 2267"/>
                  <a:gd name="T78" fmla="*/ 4 w 1787"/>
                  <a:gd name="T79" fmla="*/ 4 h 2267"/>
                  <a:gd name="T80" fmla="*/ 4 w 1787"/>
                  <a:gd name="T81" fmla="*/ 4 h 2267"/>
                  <a:gd name="T82" fmla="*/ 4 w 1787"/>
                  <a:gd name="T83" fmla="*/ 4 h 2267"/>
                  <a:gd name="T84" fmla="*/ 4 w 1787"/>
                  <a:gd name="T85" fmla="*/ 3 h 2267"/>
                  <a:gd name="T86" fmla="*/ 4 w 1787"/>
                  <a:gd name="T87" fmla="*/ 3 h 2267"/>
                  <a:gd name="T88" fmla="*/ 4 w 1787"/>
                  <a:gd name="T89" fmla="*/ 3 h 2267"/>
                  <a:gd name="T90" fmla="*/ 4 w 1787"/>
                  <a:gd name="T91" fmla="*/ 3 h 2267"/>
                  <a:gd name="T92" fmla="*/ 4 w 1787"/>
                  <a:gd name="T93" fmla="*/ 2 h 2267"/>
                  <a:gd name="T94" fmla="*/ 4 w 1787"/>
                  <a:gd name="T95" fmla="*/ 2 h 2267"/>
                  <a:gd name="T96" fmla="*/ 4 w 1787"/>
                  <a:gd name="T97" fmla="*/ 2 h 2267"/>
                  <a:gd name="T98" fmla="*/ 3 w 1787"/>
                  <a:gd name="T99" fmla="*/ 2 h 2267"/>
                  <a:gd name="T100" fmla="*/ 3 w 1787"/>
                  <a:gd name="T101" fmla="*/ 2 h 2267"/>
                  <a:gd name="T102" fmla="*/ 3 w 1787"/>
                  <a:gd name="T103" fmla="*/ 2 h 2267"/>
                  <a:gd name="T104" fmla="*/ 3 w 1787"/>
                  <a:gd name="T105" fmla="*/ 2 h 2267"/>
                  <a:gd name="T106" fmla="*/ 3 w 1787"/>
                  <a:gd name="T107" fmla="*/ 1 h 2267"/>
                  <a:gd name="T108" fmla="*/ 3 w 1787"/>
                  <a:gd name="T109" fmla="*/ 1 h 2267"/>
                  <a:gd name="T110" fmla="*/ 3 w 1787"/>
                  <a:gd name="T111" fmla="*/ 1 h 2267"/>
                  <a:gd name="T112" fmla="*/ 3 w 1787"/>
                  <a:gd name="T113" fmla="*/ 1 h 2267"/>
                  <a:gd name="T114" fmla="*/ 3 w 1787"/>
                  <a:gd name="T115" fmla="*/ 1 h 2267"/>
                  <a:gd name="T116" fmla="*/ 3 w 1787"/>
                  <a:gd name="T117" fmla="*/ 1 h 2267"/>
                  <a:gd name="T118" fmla="*/ 2 w 1787"/>
                  <a:gd name="T119" fmla="*/ 1 h 226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87"/>
                  <a:gd name="T181" fmla="*/ 0 h 2267"/>
                  <a:gd name="T182" fmla="*/ 1787 w 1787"/>
                  <a:gd name="T183" fmla="*/ 2267 h 226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901" y="41"/>
                    </a:lnTo>
                    <a:lnTo>
                      <a:pt x="468" y="20"/>
                    </a:lnTo>
                    <a:close/>
                  </a:path>
                </a:pathLst>
              </a:custGeom>
              <a:solidFill>
                <a:srgbClr val="0066FF"/>
              </a:solidFill>
              <a:ln w="38100">
                <a:solidFill>
                  <a:schemeClr val="tx1"/>
                </a:solidFill>
                <a:round/>
                <a:headEnd/>
                <a:tailEnd/>
              </a:ln>
            </p:spPr>
            <p:txBody>
              <a:bodyPr/>
              <a:lstStyle/>
              <a:p>
                <a:endParaRPr lang="en-US"/>
              </a:p>
            </p:txBody>
          </p:sp>
          <p:sp>
            <p:nvSpPr>
              <p:cNvPr id="64545" name="Freeform 49"/>
              <p:cNvSpPr>
                <a:spLocks/>
              </p:cNvSpPr>
              <p:nvPr/>
            </p:nvSpPr>
            <p:spPr bwMode="auto">
              <a:xfrm>
                <a:off x="3206" y="1622"/>
                <a:ext cx="480" cy="106"/>
              </a:xfrm>
              <a:custGeom>
                <a:avLst/>
                <a:gdLst>
                  <a:gd name="T0" fmla="*/ 3 w 480"/>
                  <a:gd name="T1" fmla="*/ 0 h 106"/>
                  <a:gd name="T2" fmla="*/ 0 w 480"/>
                  <a:gd name="T3" fmla="*/ 101 h 106"/>
                  <a:gd name="T4" fmla="*/ 461 w 480"/>
                  <a:gd name="T5" fmla="*/ 106 h 106"/>
                  <a:gd name="T6" fmla="*/ 480 w 480"/>
                  <a:gd name="T7" fmla="*/ 15 h 106"/>
                  <a:gd name="T8" fmla="*/ 3 w 480"/>
                  <a:gd name="T9" fmla="*/ 0 h 106"/>
                  <a:gd name="T10" fmla="*/ 0 60000 65536"/>
                  <a:gd name="T11" fmla="*/ 0 60000 65536"/>
                  <a:gd name="T12" fmla="*/ 0 60000 65536"/>
                  <a:gd name="T13" fmla="*/ 0 60000 65536"/>
                  <a:gd name="T14" fmla="*/ 0 60000 65536"/>
                  <a:gd name="T15" fmla="*/ 0 w 480"/>
                  <a:gd name="T16" fmla="*/ 0 h 106"/>
                  <a:gd name="T17" fmla="*/ 480 w 480"/>
                  <a:gd name="T18" fmla="*/ 106 h 106"/>
                </a:gdLst>
                <a:ahLst/>
                <a:cxnLst>
                  <a:cxn ang="T10">
                    <a:pos x="T0" y="T1"/>
                  </a:cxn>
                  <a:cxn ang="T11">
                    <a:pos x="T2" y="T3"/>
                  </a:cxn>
                  <a:cxn ang="T12">
                    <a:pos x="T4" y="T5"/>
                  </a:cxn>
                  <a:cxn ang="T13">
                    <a:pos x="T6" y="T7"/>
                  </a:cxn>
                  <a:cxn ang="T14">
                    <a:pos x="T8" y="T9"/>
                  </a:cxn>
                </a:cxnLst>
                <a:rect l="T15" t="T16" r="T17" b="T18"/>
                <a:pathLst>
                  <a:path w="480" h="106">
                    <a:moveTo>
                      <a:pt x="3" y="0"/>
                    </a:moveTo>
                    <a:lnTo>
                      <a:pt x="0" y="101"/>
                    </a:lnTo>
                    <a:lnTo>
                      <a:pt x="461" y="106"/>
                    </a:lnTo>
                    <a:lnTo>
                      <a:pt x="480" y="15"/>
                    </a:lnTo>
                    <a:lnTo>
                      <a:pt x="3" y="0"/>
                    </a:lnTo>
                    <a:close/>
                  </a:path>
                </a:pathLst>
              </a:custGeom>
              <a:solidFill>
                <a:srgbClr val="CCECFF"/>
              </a:solidFill>
              <a:ln w="9525">
                <a:solidFill>
                  <a:srgbClr val="FF0000"/>
                </a:solidFill>
                <a:round/>
                <a:headEnd/>
                <a:tailEnd/>
              </a:ln>
            </p:spPr>
            <p:txBody>
              <a:bodyPr/>
              <a:lstStyle/>
              <a:p>
                <a:endParaRPr lang="en-US"/>
              </a:p>
            </p:txBody>
          </p:sp>
          <p:sp>
            <p:nvSpPr>
              <p:cNvPr id="64546" name="Freeform 50"/>
              <p:cNvSpPr>
                <a:spLocks/>
              </p:cNvSpPr>
              <p:nvPr/>
            </p:nvSpPr>
            <p:spPr bwMode="auto">
              <a:xfrm>
                <a:off x="3116" y="1836"/>
                <a:ext cx="61" cy="76"/>
              </a:xfrm>
              <a:custGeom>
                <a:avLst/>
                <a:gdLst>
                  <a:gd name="T0" fmla="*/ 0 w 124"/>
                  <a:gd name="T1" fmla="*/ 0 h 152"/>
                  <a:gd name="T2" fmla="*/ 0 w 124"/>
                  <a:gd name="T3" fmla="*/ 1 h 152"/>
                  <a:gd name="T4" fmla="*/ 0 w 124"/>
                  <a:gd name="T5" fmla="*/ 1 h 152"/>
                  <a:gd name="T6" fmla="*/ 0 w 124"/>
                  <a:gd name="T7" fmla="*/ 1 h 152"/>
                  <a:gd name="T8" fmla="*/ 0 w 124"/>
                  <a:gd name="T9" fmla="*/ 1 h 152"/>
                  <a:gd name="T10" fmla="*/ 0 w 124"/>
                  <a:gd name="T11" fmla="*/ 1 h 152"/>
                  <a:gd name="T12" fmla="*/ 0 w 124"/>
                  <a:gd name="T13" fmla="*/ 1 h 152"/>
                  <a:gd name="T14" fmla="*/ 0 w 124"/>
                  <a:gd name="T15" fmla="*/ 1 h 152"/>
                  <a:gd name="T16" fmla="*/ 0 w 124"/>
                  <a:gd name="T17" fmla="*/ 1 h 152"/>
                  <a:gd name="T18" fmla="*/ 0 w 124"/>
                  <a:gd name="T19" fmla="*/ 1 h 152"/>
                  <a:gd name="T20" fmla="*/ 0 w 124"/>
                  <a:gd name="T21" fmla="*/ 1 h 152"/>
                  <a:gd name="T22" fmla="*/ 0 w 124"/>
                  <a:gd name="T23" fmla="*/ 1 h 152"/>
                  <a:gd name="T24" fmla="*/ 0 w 124"/>
                  <a:gd name="T25" fmla="*/ 1 h 152"/>
                  <a:gd name="T26" fmla="*/ 0 w 124"/>
                  <a:gd name="T27" fmla="*/ 1 h 152"/>
                  <a:gd name="T28" fmla="*/ 0 w 124"/>
                  <a:gd name="T29" fmla="*/ 1 h 152"/>
                  <a:gd name="T30" fmla="*/ 0 w 124"/>
                  <a:gd name="T31" fmla="*/ 1 h 152"/>
                  <a:gd name="T32" fmla="*/ 0 w 124"/>
                  <a:gd name="T33" fmla="*/ 1 h 152"/>
                  <a:gd name="T34" fmla="*/ 0 w 124"/>
                  <a:gd name="T35" fmla="*/ 1 h 152"/>
                  <a:gd name="T36" fmla="*/ 0 w 124"/>
                  <a:gd name="T37" fmla="*/ 1 h 152"/>
                  <a:gd name="T38" fmla="*/ 0 w 124"/>
                  <a:gd name="T39" fmla="*/ 1 h 152"/>
                  <a:gd name="T40" fmla="*/ 0 w 124"/>
                  <a:gd name="T41" fmla="*/ 1 h 152"/>
                  <a:gd name="T42" fmla="*/ 0 w 124"/>
                  <a:gd name="T43" fmla="*/ 1 h 152"/>
                  <a:gd name="T44" fmla="*/ 0 w 124"/>
                  <a:gd name="T45" fmla="*/ 1 h 152"/>
                  <a:gd name="T46" fmla="*/ 0 w 124"/>
                  <a:gd name="T47" fmla="*/ 1 h 152"/>
                  <a:gd name="T48" fmla="*/ 0 w 124"/>
                  <a:gd name="T49" fmla="*/ 1 h 152"/>
                  <a:gd name="T50" fmla="*/ 0 w 124"/>
                  <a:gd name="T51" fmla="*/ 1 h 152"/>
                  <a:gd name="T52" fmla="*/ 0 w 124"/>
                  <a:gd name="T53" fmla="*/ 1 h 152"/>
                  <a:gd name="T54" fmla="*/ 0 w 124"/>
                  <a:gd name="T55" fmla="*/ 1 h 152"/>
                  <a:gd name="T56" fmla="*/ 0 w 124"/>
                  <a:gd name="T57" fmla="*/ 1 h 152"/>
                  <a:gd name="T58" fmla="*/ 0 w 124"/>
                  <a:gd name="T59" fmla="*/ 1 h 152"/>
                  <a:gd name="T60" fmla="*/ 0 w 124"/>
                  <a:gd name="T61" fmla="*/ 1 h 152"/>
                  <a:gd name="T62" fmla="*/ 0 w 124"/>
                  <a:gd name="T63" fmla="*/ 1 h 152"/>
                  <a:gd name="T64" fmla="*/ 0 w 124"/>
                  <a:gd name="T65" fmla="*/ 1 h 152"/>
                  <a:gd name="T66" fmla="*/ 0 w 124"/>
                  <a:gd name="T67" fmla="*/ 1 h 152"/>
                  <a:gd name="T68" fmla="*/ 0 w 124"/>
                  <a:gd name="T69" fmla="*/ 1 h 152"/>
                  <a:gd name="T70" fmla="*/ 0 w 124"/>
                  <a:gd name="T71" fmla="*/ 1 h 152"/>
                  <a:gd name="T72" fmla="*/ 0 w 124"/>
                  <a:gd name="T73" fmla="*/ 1 h 152"/>
                  <a:gd name="T74" fmla="*/ 0 w 124"/>
                  <a:gd name="T75" fmla="*/ 1 h 152"/>
                  <a:gd name="T76" fmla="*/ 0 w 124"/>
                  <a:gd name="T77" fmla="*/ 1 h 152"/>
                  <a:gd name="T78" fmla="*/ 0 w 124"/>
                  <a:gd name="T79" fmla="*/ 1 h 152"/>
                  <a:gd name="T80" fmla="*/ 0 w 124"/>
                  <a:gd name="T81" fmla="*/ 1 h 152"/>
                  <a:gd name="T82" fmla="*/ 0 w 124"/>
                  <a:gd name="T83" fmla="*/ 1 h 152"/>
                  <a:gd name="T84" fmla="*/ 0 w 124"/>
                  <a:gd name="T85" fmla="*/ 1 h 152"/>
                  <a:gd name="T86" fmla="*/ 0 w 124"/>
                  <a:gd name="T87" fmla="*/ 1 h 152"/>
                  <a:gd name="T88" fmla="*/ 0 w 124"/>
                  <a:gd name="T89" fmla="*/ 1 h 152"/>
                  <a:gd name="T90" fmla="*/ 0 w 124"/>
                  <a:gd name="T91" fmla="*/ 1 h 152"/>
                  <a:gd name="T92" fmla="*/ 0 w 124"/>
                  <a:gd name="T93" fmla="*/ 1 h 152"/>
                  <a:gd name="T94" fmla="*/ 0 w 124"/>
                  <a:gd name="T95" fmla="*/ 1 h 152"/>
                  <a:gd name="T96" fmla="*/ 0 w 124"/>
                  <a:gd name="T97" fmla="*/ 1 h 152"/>
                  <a:gd name="T98" fmla="*/ 0 w 124"/>
                  <a:gd name="T99" fmla="*/ 1 h 152"/>
                  <a:gd name="T100" fmla="*/ 0 w 124"/>
                  <a:gd name="T101" fmla="*/ 1 h 152"/>
                  <a:gd name="T102" fmla="*/ 0 w 124"/>
                  <a:gd name="T103" fmla="*/ 1 h 152"/>
                  <a:gd name="T104" fmla="*/ 0 w 124"/>
                  <a:gd name="T105" fmla="*/ 1 h 152"/>
                  <a:gd name="T106" fmla="*/ 0 w 124"/>
                  <a:gd name="T107" fmla="*/ 0 h 152"/>
                  <a:gd name="T108" fmla="*/ 0 w 124"/>
                  <a:gd name="T109" fmla="*/ 0 h 152"/>
                  <a:gd name="T110" fmla="*/ 0 w 124"/>
                  <a:gd name="T111" fmla="*/ 0 h 152"/>
                  <a:gd name="T112" fmla="*/ 0 w 124"/>
                  <a:gd name="T113" fmla="*/ 0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
                  <a:gd name="T172" fmla="*/ 0 h 152"/>
                  <a:gd name="T173" fmla="*/ 124 w 124"/>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47" name="Freeform 51"/>
              <p:cNvSpPr>
                <a:spLocks/>
              </p:cNvSpPr>
              <p:nvPr/>
            </p:nvSpPr>
            <p:spPr bwMode="auto">
              <a:xfrm>
                <a:off x="3099" y="1943"/>
                <a:ext cx="212" cy="82"/>
              </a:xfrm>
              <a:custGeom>
                <a:avLst/>
                <a:gdLst>
                  <a:gd name="T0" fmla="*/ 1 w 424"/>
                  <a:gd name="T1" fmla="*/ 1 h 163"/>
                  <a:gd name="T2" fmla="*/ 1 w 424"/>
                  <a:gd name="T3" fmla="*/ 1 h 163"/>
                  <a:gd name="T4" fmla="*/ 1 w 424"/>
                  <a:gd name="T5" fmla="*/ 1 h 163"/>
                  <a:gd name="T6" fmla="*/ 1 w 424"/>
                  <a:gd name="T7" fmla="*/ 1 h 163"/>
                  <a:gd name="T8" fmla="*/ 1 w 424"/>
                  <a:gd name="T9" fmla="*/ 1 h 163"/>
                  <a:gd name="T10" fmla="*/ 1 w 424"/>
                  <a:gd name="T11" fmla="*/ 1 h 163"/>
                  <a:gd name="T12" fmla="*/ 1 w 424"/>
                  <a:gd name="T13" fmla="*/ 1 h 163"/>
                  <a:gd name="T14" fmla="*/ 1 w 424"/>
                  <a:gd name="T15" fmla="*/ 1 h 163"/>
                  <a:gd name="T16" fmla="*/ 1 w 424"/>
                  <a:gd name="T17" fmla="*/ 1 h 163"/>
                  <a:gd name="T18" fmla="*/ 1 w 424"/>
                  <a:gd name="T19" fmla="*/ 1 h 163"/>
                  <a:gd name="T20" fmla="*/ 1 w 424"/>
                  <a:gd name="T21" fmla="*/ 1 h 163"/>
                  <a:gd name="T22" fmla="*/ 1 w 424"/>
                  <a:gd name="T23" fmla="*/ 1 h 163"/>
                  <a:gd name="T24" fmla="*/ 1 w 424"/>
                  <a:gd name="T25" fmla="*/ 1 h 163"/>
                  <a:gd name="T26" fmla="*/ 1 w 424"/>
                  <a:gd name="T27" fmla="*/ 1 h 163"/>
                  <a:gd name="T28" fmla="*/ 1 w 424"/>
                  <a:gd name="T29" fmla="*/ 1 h 163"/>
                  <a:gd name="T30" fmla="*/ 1 w 424"/>
                  <a:gd name="T31" fmla="*/ 1 h 163"/>
                  <a:gd name="T32" fmla="*/ 1 w 424"/>
                  <a:gd name="T33" fmla="*/ 1 h 163"/>
                  <a:gd name="T34" fmla="*/ 1 w 424"/>
                  <a:gd name="T35" fmla="*/ 1 h 163"/>
                  <a:gd name="T36" fmla="*/ 1 w 424"/>
                  <a:gd name="T37" fmla="*/ 1 h 163"/>
                  <a:gd name="T38" fmla="*/ 1 w 424"/>
                  <a:gd name="T39" fmla="*/ 1 h 163"/>
                  <a:gd name="T40" fmla="*/ 1 w 424"/>
                  <a:gd name="T41" fmla="*/ 1 h 163"/>
                  <a:gd name="T42" fmla="*/ 1 w 424"/>
                  <a:gd name="T43" fmla="*/ 1 h 163"/>
                  <a:gd name="T44" fmla="*/ 1 w 424"/>
                  <a:gd name="T45" fmla="*/ 1 h 163"/>
                  <a:gd name="T46" fmla="*/ 1 w 424"/>
                  <a:gd name="T47" fmla="*/ 1 h 163"/>
                  <a:gd name="T48" fmla="*/ 1 w 424"/>
                  <a:gd name="T49" fmla="*/ 1 h 163"/>
                  <a:gd name="T50" fmla="*/ 1 w 424"/>
                  <a:gd name="T51" fmla="*/ 1 h 163"/>
                  <a:gd name="T52" fmla="*/ 1 w 424"/>
                  <a:gd name="T53" fmla="*/ 1 h 163"/>
                  <a:gd name="T54" fmla="*/ 1 w 424"/>
                  <a:gd name="T55" fmla="*/ 1 h 163"/>
                  <a:gd name="T56" fmla="*/ 1 w 424"/>
                  <a:gd name="T57" fmla="*/ 1 h 163"/>
                  <a:gd name="T58" fmla="*/ 1 w 424"/>
                  <a:gd name="T59" fmla="*/ 1 h 163"/>
                  <a:gd name="T60" fmla="*/ 1 w 424"/>
                  <a:gd name="T61" fmla="*/ 1 h 163"/>
                  <a:gd name="T62" fmla="*/ 1 w 424"/>
                  <a:gd name="T63" fmla="*/ 1 h 163"/>
                  <a:gd name="T64" fmla="*/ 1 w 424"/>
                  <a:gd name="T65" fmla="*/ 1 h 163"/>
                  <a:gd name="T66" fmla="*/ 1 w 424"/>
                  <a:gd name="T67" fmla="*/ 1 h 163"/>
                  <a:gd name="T68" fmla="*/ 1 w 424"/>
                  <a:gd name="T69" fmla="*/ 1 h 163"/>
                  <a:gd name="T70" fmla="*/ 1 w 424"/>
                  <a:gd name="T71" fmla="*/ 1 h 163"/>
                  <a:gd name="T72" fmla="*/ 1 w 424"/>
                  <a:gd name="T73" fmla="*/ 1 h 163"/>
                  <a:gd name="T74" fmla="*/ 1 w 424"/>
                  <a:gd name="T75" fmla="*/ 1 h 163"/>
                  <a:gd name="T76" fmla="*/ 1 w 424"/>
                  <a:gd name="T77" fmla="*/ 1 h 163"/>
                  <a:gd name="T78" fmla="*/ 1 w 424"/>
                  <a:gd name="T79" fmla="*/ 1 h 163"/>
                  <a:gd name="T80" fmla="*/ 1 w 424"/>
                  <a:gd name="T81" fmla="*/ 1 h 163"/>
                  <a:gd name="T82" fmla="*/ 1 w 424"/>
                  <a:gd name="T83" fmla="*/ 1 h 163"/>
                  <a:gd name="T84" fmla="*/ 1 w 424"/>
                  <a:gd name="T85" fmla="*/ 1 h 163"/>
                  <a:gd name="T86" fmla="*/ 1 w 424"/>
                  <a:gd name="T87" fmla="*/ 1 h 163"/>
                  <a:gd name="T88" fmla="*/ 1 w 424"/>
                  <a:gd name="T89" fmla="*/ 1 h 163"/>
                  <a:gd name="T90" fmla="*/ 1 w 424"/>
                  <a:gd name="T91" fmla="*/ 1 h 163"/>
                  <a:gd name="T92" fmla="*/ 1 w 424"/>
                  <a:gd name="T93" fmla="*/ 1 h 163"/>
                  <a:gd name="T94" fmla="*/ 0 w 424"/>
                  <a:gd name="T95" fmla="*/ 1 h 163"/>
                  <a:gd name="T96" fmla="*/ 1 w 424"/>
                  <a:gd name="T97" fmla="*/ 1 h 163"/>
                  <a:gd name="T98" fmla="*/ 1 w 424"/>
                  <a:gd name="T99" fmla="*/ 0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24"/>
                  <a:gd name="T151" fmla="*/ 0 h 163"/>
                  <a:gd name="T152" fmla="*/ 424 w 424"/>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48" name="Freeform 52"/>
              <p:cNvSpPr>
                <a:spLocks/>
              </p:cNvSpPr>
              <p:nvPr/>
            </p:nvSpPr>
            <p:spPr bwMode="auto">
              <a:xfrm>
                <a:off x="3602" y="1920"/>
                <a:ext cx="107" cy="107"/>
              </a:xfrm>
              <a:custGeom>
                <a:avLst/>
                <a:gdLst>
                  <a:gd name="T0" fmla="*/ 1 w 213"/>
                  <a:gd name="T1" fmla="*/ 0 h 215"/>
                  <a:gd name="T2" fmla="*/ 1 w 213"/>
                  <a:gd name="T3" fmla="*/ 0 h 215"/>
                  <a:gd name="T4" fmla="*/ 1 w 213"/>
                  <a:gd name="T5" fmla="*/ 0 h 215"/>
                  <a:gd name="T6" fmla="*/ 1 w 213"/>
                  <a:gd name="T7" fmla="*/ 0 h 215"/>
                  <a:gd name="T8" fmla="*/ 1 w 213"/>
                  <a:gd name="T9" fmla="*/ 0 h 215"/>
                  <a:gd name="T10" fmla="*/ 1 w 213"/>
                  <a:gd name="T11" fmla="*/ 0 h 215"/>
                  <a:gd name="T12" fmla="*/ 1 w 213"/>
                  <a:gd name="T13" fmla="*/ 0 h 215"/>
                  <a:gd name="T14" fmla="*/ 1 w 213"/>
                  <a:gd name="T15" fmla="*/ 0 h 215"/>
                  <a:gd name="T16" fmla="*/ 1 w 213"/>
                  <a:gd name="T17" fmla="*/ 0 h 215"/>
                  <a:gd name="T18" fmla="*/ 1 w 213"/>
                  <a:gd name="T19" fmla="*/ 0 h 215"/>
                  <a:gd name="T20" fmla="*/ 1 w 213"/>
                  <a:gd name="T21" fmla="*/ 0 h 215"/>
                  <a:gd name="T22" fmla="*/ 1 w 213"/>
                  <a:gd name="T23" fmla="*/ 0 h 215"/>
                  <a:gd name="T24" fmla="*/ 1 w 213"/>
                  <a:gd name="T25" fmla="*/ 0 h 215"/>
                  <a:gd name="T26" fmla="*/ 1 w 213"/>
                  <a:gd name="T27" fmla="*/ 0 h 215"/>
                  <a:gd name="T28" fmla="*/ 1 w 213"/>
                  <a:gd name="T29" fmla="*/ 0 h 215"/>
                  <a:gd name="T30" fmla="*/ 1 w 213"/>
                  <a:gd name="T31" fmla="*/ 0 h 215"/>
                  <a:gd name="T32" fmla="*/ 0 w 213"/>
                  <a:gd name="T33" fmla="*/ 0 h 215"/>
                  <a:gd name="T34" fmla="*/ 0 w 213"/>
                  <a:gd name="T35" fmla="*/ 0 h 215"/>
                  <a:gd name="T36" fmla="*/ 0 w 213"/>
                  <a:gd name="T37" fmla="*/ 0 h 215"/>
                  <a:gd name="T38" fmla="*/ 0 w 213"/>
                  <a:gd name="T39" fmla="*/ 0 h 215"/>
                  <a:gd name="T40" fmla="*/ 0 w 213"/>
                  <a:gd name="T41" fmla="*/ 0 h 215"/>
                  <a:gd name="T42" fmla="*/ 1 w 213"/>
                  <a:gd name="T43" fmla="*/ 0 h 215"/>
                  <a:gd name="T44" fmla="*/ 1 w 213"/>
                  <a:gd name="T45" fmla="*/ 0 h 215"/>
                  <a:gd name="T46" fmla="*/ 1 w 213"/>
                  <a:gd name="T47" fmla="*/ 0 h 215"/>
                  <a:gd name="T48" fmla="*/ 1 w 213"/>
                  <a:gd name="T49" fmla="*/ 0 h 215"/>
                  <a:gd name="T50" fmla="*/ 1 w 213"/>
                  <a:gd name="T51" fmla="*/ 0 h 215"/>
                  <a:gd name="T52" fmla="*/ 1 w 213"/>
                  <a:gd name="T53" fmla="*/ 0 h 215"/>
                  <a:gd name="T54" fmla="*/ 1 w 213"/>
                  <a:gd name="T55" fmla="*/ 0 h 215"/>
                  <a:gd name="T56" fmla="*/ 1 w 213"/>
                  <a:gd name="T57" fmla="*/ 0 h 215"/>
                  <a:gd name="T58" fmla="*/ 1 w 213"/>
                  <a:gd name="T59" fmla="*/ 0 h 215"/>
                  <a:gd name="T60" fmla="*/ 1 w 213"/>
                  <a:gd name="T61" fmla="*/ 0 h 215"/>
                  <a:gd name="T62" fmla="*/ 1 w 213"/>
                  <a:gd name="T63" fmla="*/ 0 h 215"/>
                  <a:gd name="T64" fmla="*/ 1 w 213"/>
                  <a:gd name="T65" fmla="*/ 0 h 215"/>
                  <a:gd name="T66" fmla="*/ 1 w 213"/>
                  <a:gd name="T67" fmla="*/ 0 h 215"/>
                  <a:gd name="T68" fmla="*/ 1 w 213"/>
                  <a:gd name="T69" fmla="*/ 0 h 215"/>
                  <a:gd name="T70" fmla="*/ 1 w 213"/>
                  <a:gd name="T71" fmla="*/ 0 h 215"/>
                  <a:gd name="T72" fmla="*/ 1 w 213"/>
                  <a:gd name="T73" fmla="*/ 0 h 215"/>
                  <a:gd name="T74" fmla="*/ 1 w 213"/>
                  <a:gd name="T75" fmla="*/ 0 h 215"/>
                  <a:gd name="T76" fmla="*/ 1 w 213"/>
                  <a:gd name="T77" fmla="*/ 0 h 215"/>
                  <a:gd name="T78" fmla="*/ 1 w 213"/>
                  <a:gd name="T79" fmla="*/ 0 h 215"/>
                  <a:gd name="T80" fmla="*/ 1 w 213"/>
                  <a:gd name="T81" fmla="*/ 0 h 215"/>
                  <a:gd name="T82" fmla="*/ 1 w 213"/>
                  <a:gd name="T83" fmla="*/ 0 h 215"/>
                  <a:gd name="T84" fmla="*/ 1 w 213"/>
                  <a:gd name="T85" fmla="*/ 0 h 215"/>
                  <a:gd name="T86" fmla="*/ 1 w 213"/>
                  <a:gd name="T87" fmla="*/ 0 h 215"/>
                  <a:gd name="T88" fmla="*/ 1 w 213"/>
                  <a:gd name="T89" fmla="*/ 0 h 215"/>
                  <a:gd name="T90" fmla="*/ 1 w 213"/>
                  <a:gd name="T91" fmla="*/ 0 h 215"/>
                  <a:gd name="T92" fmla="*/ 1 w 213"/>
                  <a:gd name="T93" fmla="*/ 0 h 2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3"/>
                  <a:gd name="T142" fmla="*/ 0 h 215"/>
                  <a:gd name="T143" fmla="*/ 213 w 213"/>
                  <a:gd name="T144" fmla="*/ 215 h 2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49" name="Oval 53"/>
              <p:cNvSpPr>
                <a:spLocks noChangeArrowheads="1"/>
              </p:cNvSpPr>
              <p:nvPr/>
            </p:nvSpPr>
            <p:spPr bwMode="auto">
              <a:xfrm>
                <a:off x="3211" y="1683"/>
                <a:ext cx="447" cy="76"/>
              </a:xfrm>
              <a:prstGeom prst="ellipse">
                <a:avLst/>
              </a:prstGeom>
              <a:solidFill>
                <a:srgbClr val="00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64550" name="Freeform 54"/>
              <p:cNvSpPr>
                <a:spLocks/>
              </p:cNvSpPr>
              <p:nvPr/>
            </p:nvSpPr>
            <p:spPr bwMode="auto">
              <a:xfrm>
                <a:off x="3190" y="1545"/>
                <a:ext cx="521" cy="155"/>
              </a:xfrm>
              <a:custGeom>
                <a:avLst/>
                <a:gdLst>
                  <a:gd name="T0" fmla="*/ 1 w 1042"/>
                  <a:gd name="T1" fmla="*/ 1 h 309"/>
                  <a:gd name="T2" fmla="*/ 1 w 1042"/>
                  <a:gd name="T3" fmla="*/ 1 h 309"/>
                  <a:gd name="T4" fmla="*/ 1 w 1042"/>
                  <a:gd name="T5" fmla="*/ 1 h 309"/>
                  <a:gd name="T6" fmla="*/ 1 w 1042"/>
                  <a:gd name="T7" fmla="*/ 1 h 309"/>
                  <a:gd name="T8" fmla="*/ 1 w 1042"/>
                  <a:gd name="T9" fmla="*/ 1 h 309"/>
                  <a:gd name="T10" fmla="*/ 0 w 1042"/>
                  <a:gd name="T11" fmla="*/ 1 h 309"/>
                  <a:gd name="T12" fmla="*/ 1 w 1042"/>
                  <a:gd name="T13" fmla="*/ 1 h 309"/>
                  <a:gd name="T14" fmla="*/ 1 w 1042"/>
                  <a:gd name="T15" fmla="*/ 1 h 309"/>
                  <a:gd name="T16" fmla="*/ 1 w 1042"/>
                  <a:gd name="T17" fmla="*/ 1 h 309"/>
                  <a:gd name="T18" fmla="*/ 1 w 1042"/>
                  <a:gd name="T19" fmla="*/ 1 h 309"/>
                  <a:gd name="T20" fmla="*/ 1 w 1042"/>
                  <a:gd name="T21" fmla="*/ 1 h 309"/>
                  <a:gd name="T22" fmla="*/ 1 w 1042"/>
                  <a:gd name="T23" fmla="*/ 1 h 309"/>
                  <a:gd name="T24" fmla="*/ 1 w 1042"/>
                  <a:gd name="T25" fmla="*/ 1 h 309"/>
                  <a:gd name="T26" fmla="*/ 1 w 1042"/>
                  <a:gd name="T27" fmla="*/ 1 h 309"/>
                  <a:gd name="T28" fmla="*/ 1 w 1042"/>
                  <a:gd name="T29" fmla="*/ 1 h 309"/>
                  <a:gd name="T30" fmla="*/ 1 w 1042"/>
                  <a:gd name="T31" fmla="*/ 1 h 309"/>
                  <a:gd name="T32" fmla="*/ 1 w 1042"/>
                  <a:gd name="T33" fmla="*/ 1 h 309"/>
                  <a:gd name="T34" fmla="*/ 1 w 1042"/>
                  <a:gd name="T35" fmla="*/ 1 h 309"/>
                  <a:gd name="T36" fmla="*/ 1 w 1042"/>
                  <a:gd name="T37" fmla="*/ 1 h 309"/>
                  <a:gd name="T38" fmla="*/ 1 w 1042"/>
                  <a:gd name="T39" fmla="*/ 1 h 309"/>
                  <a:gd name="T40" fmla="*/ 1 w 1042"/>
                  <a:gd name="T41" fmla="*/ 1 h 309"/>
                  <a:gd name="T42" fmla="*/ 1 w 1042"/>
                  <a:gd name="T43" fmla="*/ 1 h 309"/>
                  <a:gd name="T44" fmla="*/ 1 w 1042"/>
                  <a:gd name="T45" fmla="*/ 1 h 309"/>
                  <a:gd name="T46" fmla="*/ 1 w 1042"/>
                  <a:gd name="T47" fmla="*/ 1 h 309"/>
                  <a:gd name="T48" fmla="*/ 1 w 1042"/>
                  <a:gd name="T49" fmla="*/ 1 h 309"/>
                  <a:gd name="T50" fmla="*/ 1 w 1042"/>
                  <a:gd name="T51" fmla="*/ 1 h 309"/>
                  <a:gd name="T52" fmla="*/ 1 w 1042"/>
                  <a:gd name="T53" fmla="*/ 1 h 309"/>
                  <a:gd name="T54" fmla="*/ 1 w 1042"/>
                  <a:gd name="T55" fmla="*/ 1 h 309"/>
                  <a:gd name="T56" fmla="*/ 1 w 1042"/>
                  <a:gd name="T57" fmla="*/ 1 h 309"/>
                  <a:gd name="T58" fmla="*/ 2 w 1042"/>
                  <a:gd name="T59" fmla="*/ 1 h 309"/>
                  <a:gd name="T60" fmla="*/ 2 w 1042"/>
                  <a:gd name="T61" fmla="*/ 1 h 309"/>
                  <a:gd name="T62" fmla="*/ 2 w 1042"/>
                  <a:gd name="T63" fmla="*/ 1 h 309"/>
                  <a:gd name="T64" fmla="*/ 2 w 1042"/>
                  <a:gd name="T65" fmla="*/ 1 h 309"/>
                  <a:gd name="T66" fmla="*/ 2 w 1042"/>
                  <a:gd name="T67" fmla="*/ 1 h 309"/>
                  <a:gd name="T68" fmla="*/ 2 w 1042"/>
                  <a:gd name="T69" fmla="*/ 1 h 309"/>
                  <a:gd name="T70" fmla="*/ 2 w 1042"/>
                  <a:gd name="T71" fmla="*/ 1 h 309"/>
                  <a:gd name="T72" fmla="*/ 2 w 1042"/>
                  <a:gd name="T73" fmla="*/ 1 h 309"/>
                  <a:gd name="T74" fmla="*/ 2 w 1042"/>
                  <a:gd name="T75" fmla="*/ 1 h 309"/>
                  <a:gd name="T76" fmla="*/ 2 w 1042"/>
                  <a:gd name="T77" fmla="*/ 1 h 309"/>
                  <a:gd name="T78" fmla="*/ 2 w 1042"/>
                  <a:gd name="T79" fmla="*/ 1 h 309"/>
                  <a:gd name="T80" fmla="*/ 2 w 1042"/>
                  <a:gd name="T81" fmla="*/ 1 h 309"/>
                  <a:gd name="T82" fmla="*/ 2 w 1042"/>
                  <a:gd name="T83" fmla="*/ 1 h 309"/>
                  <a:gd name="T84" fmla="*/ 2 w 1042"/>
                  <a:gd name="T85" fmla="*/ 1 h 309"/>
                  <a:gd name="T86" fmla="*/ 2 w 1042"/>
                  <a:gd name="T87" fmla="*/ 1 h 309"/>
                  <a:gd name="T88" fmla="*/ 2 w 1042"/>
                  <a:gd name="T89" fmla="*/ 1 h 309"/>
                  <a:gd name="T90" fmla="*/ 2 w 1042"/>
                  <a:gd name="T91" fmla="*/ 1 h 309"/>
                  <a:gd name="T92" fmla="*/ 2 w 1042"/>
                  <a:gd name="T93" fmla="*/ 1 h 309"/>
                  <a:gd name="T94" fmla="*/ 2 w 1042"/>
                  <a:gd name="T95" fmla="*/ 1 h 309"/>
                  <a:gd name="T96" fmla="*/ 2 w 1042"/>
                  <a:gd name="T97" fmla="*/ 1 h 309"/>
                  <a:gd name="T98" fmla="*/ 2 w 1042"/>
                  <a:gd name="T99" fmla="*/ 1 h 309"/>
                  <a:gd name="T100" fmla="*/ 3 w 1042"/>
                  <a:gd name="T101" fmla="*/ 1 h 309"/>
                  <a:gd name="T102" fmla="*/ 3 w 1042"/>
                  <a:gd name="T103" fmla="*/ 1 h 309"/>
                  <a:gd name="T104" fmla="*/ 3 w 1042"/>
                  <a:gd name="T105" fmla="*/ 1 h 309"/>
                  <a:gd name="T106" fmla="*/ 3 w 1042"/>
                  <a:gd name="T107" fmla="*/ 1 h 309"/>
                  <a:gd name="T108" fmla="*/ 3 w 1042"/>
                  <a:gd name="T109" fmla="*/ 1 h 309"/>
                  <a:gd name="T110" fmla="*/ 3 w 1042"/>
                  <a:gd name="T111" fmla="*/ 1 h 309"/>
                  <a:gd name="T112" fmla="*/ 3 w 1042"/>
                  <a:gd name="T113" fmla="*/ 1 h 309"/>
                  <a:gd name="T114" fmla="*/ 2 w 1042"/>
                  <a:gd name="T115" fmla="*/ 1 h 309"/>
                  <a:gd name="T116" fmla="*/ 2 w 1042"/>
                  <a:gd name="T117" fmla="*/ 1 h 309"/>
                  <a:gd name="T118" fmla="*/ 2 w 1042"/>
                  <a:gd name="T119" fmla="*/ 1 h 309"/>
                  <a:gd name="T120" fmla="*/ 2 w 1042"/>
                  <a:gd name="T121" fmla="*/ 1 h 309"/>
                  <a:gd name="T122" fmla="*/ 2 w 1042"/>
                  <a:gd name="T123" fmla="*/ 1 h 309"/>
                  <a:gd name="T124" fmla="*/ 1 w 1042"/>
                  <a:gd name="T125" fmla="*/ 0 h 3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42"/>
                  <a:gd name="T190" fmla="*/ 0 h 309"/>
                  <a:gd name="T191" fmla="*/ 1042 w 1042"/>
                  <a:gd name="T192" fmla="*/ 309 h 3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close/>
                  </a:path>
                </a:pathLst>
              </a:custGeom>
              <a:solidFill>
                <a:srgbClr val="CCECFF"/>
              </a:solidFill>
              <a:ln w="9525">
                <a:solidFill>
                  <a:schemeClr val="tx1"/>
                </a:solidFill>
                <a:round/>
                <a:headEnd/>
                <a:tailEnd/>
              </a:ln>
            </p:spPr>
            <p:txBody>
              <a:bodyPr/>
              <a:lstStyle/>
              <a:p>
                <a:endParaRPr lang="en-US"/>
              </a:p>
            </p:txBody>
          </p:sp>
          <p:sp>
            <p:nvSpPr>
              <p:cNvPr id="64551" name="Freeform 55"/>
              <p:cNvSpPr>
                <a:spLocks/>
              </p:cNvSpPr>
              <p:nvPr/>
            </p:nvSpPr>
            <p:spPr bwMode="auto">
              <a:xfrm>
                <a:off x="3230" y="1508"/>
                <a:ext cx="442" cy="78"/>
              </a:xfrm>
              <a:custGeom>
                <a:avLst/>
                <a:gdLst>
                  <a:gd name="T0" fmla="*/ 1 w 884"/>
                  <a:gd name="T1" fmla="*/ 1 h 155"/>
                  <a:gd name="T2" fmla="*/ 1 w 884"/>
                  <a:gd name="T3" fmla="*/ 1 h 155"/>
                  <a:gd name="T4" fmla="*/ 2 w 884"/>
                  <a:gd name="T5" fmla="*/ 1 h 155"/>
                  <a:gd name="T6" fmla="*/ 2 w 884"/>
                  <a:gd name="T7" fmla="*/ 1 h 155"/>
                  <a:gd name="T8" fmla="*/ 2 w 884"/>
                  <a:gd name="T9" fmla="*/ 1 h 155"/>
                  <a:gd name="T10" fmla="*/ 2 w 884"/>
                  <a:gd name="T11" fmla="*/ 1 h 155"/>
                  <a:gd name="T12" fmla="*/ 2 w 884"/>
                  <a:gd name="T13" fmla="*/ 1 h 155"/>
                  <a:gd name="T14" fmla="*/ 2 w 884"/>
                  <a:gd name="T15" fmla="*/ 1 h 155"/>
                  <a:gd name="T16" fmla="*/ 2 w 884"/>
                  <a:gd name="T17" fmla="*/ 1 h 155"/>
                  <a:gd name="T18" fmla="*/ 2 w 884"/>
                  <a:gd name="T19" fmla="*/ 1 h 155"/>
                  <a:gd name="T20" fmla="*/ 2 w 884"/>
                  <a:gd name="T21" fmla="*/ 1 h 155"/>
                  <a:gd name="T22" fmla="*/ 2 w 884"/>
                  <a:gd name="T23" fmla="*/ 1 h 155"/>
                  <a:gd name="T24" fmla="*/ 2 w 884"/>
                  <a:gd name="T25" fmla="*/ 1 h 155"/>
                  <a:gd name="T26" fmla="*/ 2 w 884"/>
                  <a:gd name="T27" fmla="*/ 1 h 155"/>
                  <a:gd name="T28" fmla="*/ 2 w 884"/>
                  <a:gd name="T29" fmla="*/ 1 h 155"/>
                  <a:gd name="T30" fmla="*/ 2 w 884"/>
                  <a:gd name="T31" fmla="*/ 1 h 155"/>
                  <a:gd name="T32" fmla="*/ 2 w 884"/>
                  <a:gd name="T33" fmla="*/ 1 h 155"/>
                  <a:gd name="T34" fmla="*/ 2 w 884"/>
                  <a:gd name="T35" fmla="*/ 1 h 155"/>
                  <a:gd name="T36" fmla="*/ 2 w 884"/>
                  <a:gd name="T37" fmla="*/ 1 h 155"/>
                  <a:gd name="T38" fmla="*/ 2 w 884"/>
                  <a:gd name="T39" fmla="*/ 1 h 155"/>
                  <a:gd name="T40" fmla="*/ 2 w 884"/>
                  <a:gd name="T41" fmla="*/ 1 h 155"/>
                  <a:gd name="T42" fmla="*/ 2 w 884"/>
                  <a:gd name="T43" fmla="*/ 1 h 155"/>
                  <a:gd name="T44" fmla="*/ 2 w 884"/>
                  <a:gd name="T45" fmla="*/ 1 h 155"/>
                  <a:gd name="T46" fmla="*/ 2 w 884"/>
                  <a:gd name="T47" fmla="*/ 1 h 155"/>
                  <a:gd name="T48" fmla="*/ 2 w 884"/>
                  <a:gd name="T49" fmla="*/ 1 h 155"/>
                  <a:gd name="T50" fmla="*/ 2 w 884"/>
                  <a:gd name="T51" fmla="*/ 1 h 155"/>
                  <a:gd name="T52" fmla="*/ 2 w 884"/>
                  <a:gd name="T53" fmla="*/ 1 h 155"/>
                  <a:gd name="T54" fmla="*/ 1 w 884"/>
                  <a:gd name="T55" fmla="*/ 0 h 155"/>
                  <a:gd name="T56" fmla="*/ 1 w 884"/>
                  <a:gd name="T57" fmla="*/ 0 h 155"/>
                  <a:gd name="T58" fmla="*/ 1 w 884"/>
                  <a:gd name="T59" fmla="*/ 0 h 155"/>
                  <a:gd name="T60" fmla="*/ 1 w 884"/>
                  <a:gd name="T61" fmla="*/ 0 h 155"/>
                  <a:gd name="T62" fmla="*/ 1 w 884"/>
                  <a:gd name="T63" fmla="*/ 1 h 155"/>
                  <a:gd name="T64" fmla="*/ 1 w 884"/>
                  <a:gd name="T65" fmla="*/ 1 h 155"/>
                  <a:gd name="T66" fmla="*/ 1 w 884"/>
                  <a:gd name="T67" fmla="*/ 1 h 155"/>
                  <a:gd name="T68" fmla="*/ 1 w 884"/>
                  <a:gd name="T69" fmla="*/ 1 h 155"/>
                  <a:gd name="T70" fmla="*/ 1 w 884"/>
                  <a:gd name="T71" fmla="*/ 1 h 155"/>
                  <a:gd name="T72" fmla="*/ 1 w 884"/>
                  <a:gd name="T73" fmla="*/ 1 h 155"/>
                  <a:gd name="T74" fmla="*/ 1 w 884"/>
                  <a:gd name="T75" fmla="*/ 1 h 155"/>
                  <a:gd name="T76" fmla="*/ 1 w 884"/>
                  <a:gd name="T77" fmla="*/ 1 h 155"/>
                  <a:gd name="T78" fmla="*/ 1 w 884"/>
                  <a:gd name="T79" fmla="*/ 1 h 155"/>
                  <a:gd name="T80" fmla="*/ 1 w 884"/>
                  <a:gd name="T81" fmla="*/ 1 h 155"/>
                  <a:gd name="T82" fmla="*/ 1 w 884"/>
                  <a:gd name="T83" fmla="*/ 1 h 155"/>
                  <a:gd name="T84" fmla="*/ 1 w 884"/>
                  <a:gd name="T85" fmla="*/ 1 h 155"/>
                  <a:gd name="T86" fmla="*/ 0 w 884"/>
                  <a:gd name="T87" fmla="*/ 1 h 155"/>
                  <a:gd name="T88" fmla="*/ 1 w 884"/>
                  <a:gd name="T89" fmla="*/ 1 h 155"/>
                  <a:gd name="T90" fmla="*/ 1 w 884"/>
                  <a:gd name="T91" fmla="*/ 1 h 155"/>
                  <a:gd name="T92" fmla="*/ 1 w 884"/>
                  <a:gd name="T93" fmla="*/ 1 h 155"/>
                  <a:gd name="T94" fmla="*/ 1 w 884"/>
                  <a:gd name="T95" fmla="*/ 1 h 155"/>
                  <a:gd name="T96" fmla="*/ 1 w 884"/>
                  <a:gd name="T97" fmla="*/ 1 h 155"/>
                  <a:gd name="T98" fmla="*/ 1 w 884"/>
                  <a:gd name="T99" fmla="*/ 1 h 155"/>
                  <a:gd name="T100" fmla="*/ 1 w 884"/>
                  <a:gd name="T101" fmla="*/ 1 h 155"/>
                  <a:gd name="T102" fmla="*/ 1 w 884"/>
                  <a:gd name="T103" fmla="*/ 1 h 155"/>
                  <a:gd name="T104" fmla="*/ 1 w 884"/>
                  <a:gd name="T105" fmla="*/ 1 h 155"/>
                  <a:gd name="T106" fmla="*/ 1 w 884"/>
                  <a:gd name="T107" fmla="*/ 1 h 155"/>
                  <a:gd name="T108" fmla="*/ 1 w 884"/>
                  <a:gd name="T109" fmla="*/ 1 h 155"/>
                  <a:gd name="T110" fmla="*/ 1 w 884"/>
                  <a:gd name="T111" fmla="*/ 1 h 155"/>
                  <a:gd name="T112" fmla="*/ 1 w 884"/>
                  <a:gd name="T113" fmla="*/ 1 h 155"/>
                  <a:gd name="T114" fmla="*/ 1 w 884"/>
                  <a:gd name="T115" fmla="*/ 1 h 1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55"/>
                  <a:gd name="T176" fmla="*/ 884 w 884"/>
                  <a:gd name="T177" fmla="*/ 155 h 1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close/>
                  </a:path>
                </a:pathLst>
              </a:custGeom>
              <a:solidFill>
                <a:schemeClr val="hlink"/>
              </a:solidFill>
              <a:ln w="9525">
                <a:solidFill>
                  <a:schemeClr val="tx1"/>
                </a:solidFill>
                <a:round/>
                <a:headEnd/>
                <a:tailEnd/>
              </a:ln>
            </p:spPr>
            <p:txBody>
              <a:bodyPr/>
              <a:lstStyle/>
              <a:p>
                <a:endParaRPr lang="en-US"/>
              </a:p>
            </p:txBody>
          </p:sp>
          <p:sp>
            <p:nvSpPr>
              <p:cNvPr id="64552" name="Freeform 56"/>
              <p:cNvSpPr>
                <a:spLocks/>
              </p:cNvSpPr>
              <p:nvPr/>
            </p:nvSpPr>
            <p:spPr bwMode="auto">
              <a:xfrm>
                <a:off x="3229" y="1512"/>
                <a:ext cx="218" cy="74"/>
              </a:xfrm>
              <a:custGeom>
                <a:avLst/>
                <a:gdLst>
                  <a:gd name="T0" fmla="*/ 0 w 438"/>
                  <a:gd name="T1" fmla="*/ 0 h 148"/>
                  <a:gd name="T2" fmla="*/ 0 w 438"/>
                  <a:gd name="T3" fmla="*/ 1 h 148"/>
                  <a:gd name="T4" fmla="*/ 0 w 438"/>
                  <a:gd name="T5" fmla="*/ 1 h 148"/>
                  <a:gd name="T6" fmla="*/ 0 w 438"/>
                  <a:gd name="T7" fmla="*/ 1 h 148"/>
                  <a:gd name="T8" fmla="*/ 0 w 438"/>
                  <a:gd name="T9" fmla="*/ 1 h 148"/>
                  <a:gd name="T10" fmla="*/ 0 w 438"/>
                  <a:gd name="T11" fmla="*/ 1 h 148"/>
                  <a:gd name="T12" fmla="*/ 0 w 438"/>
                  <a:gd name="T13" fmla="*/ 1 h 148"/>
                  <a:gd name="T14" fmla="*/ 0 w 438"/>
                  <a:gd name="T15" fmla="*/ 1 h 148"/>
                  <a:gd name="T16" fmla="*/ 0 w 438"/>
                  <a:gd name="T17" fmla="*/ 1 h 148"/>
                  <a:gd name="T18" fmla="*/ 0 w 438"/>
                  <a:gd name="T19" fmla="*/ 1 h 148"/>
                  <a:gd name="T20" fmla="*/ 0 w 438"/>
                  <a:gd name="T21" fmla="*/ 1 h 148"/>
                  <a:gd name="T22" fmla="*/ 0 w 438"/>
                  <a:gd name="T23" fmla="*/ 1 h 148"/>
                  <a:gd name="T24" fmla="*/ 0 w 438"/>
                  <a:gd name="T25" fmla="*/ 1 h 148"/>
                  <a:gd name="T26" fmla="*/ 0 w 438"/>
                  <a:gd name="T27" fmla="*/ 1 h 148"/>
                  <a:gd name="T28" fmla="*/ 0 w 438"/>
                  <a:gd name="T29" fmla="*/ 1 h 148"/>
                  <a:gd name="T30" fmla="*/ 0 w 438"/>
                  <a:gd name="T31" fmla="*/ 1 h 148"/>
                  <a:gd name="T32" fmla="*/ 0 w 438"/>
                  <a:gd name="T33" fmla="*/ 1 h 148"/>
                  <a:gd name="T34" fmla="*/ 0 w 438"/>
                  <a:gd name="T35" fmla="*/ 1 h 148"/>
                  <a:gd name="T36" fmla="*/ 0 w 438"/>
                  <a:gd name="T37" fmla="*/ 1 h 148"/>
                  <a:gd name="T38" fmla="*/ 0 w 438"/>
                  <a:gd name="T39" fmla="*/ 1 h 148"/>
                  <a:gd name="T40" fmla="*/ 0 w 438"/>
                  <a:gd name="T41" fmla="*/ 1 h 148"/>
                  <a:gd name="T42" fmla="*/ 0 w 438"/>
                  <a:gd name="T43" fmla="*/ 1 h 148"/>
                  <a:gd name="T44" fmla="*/ 0 w 438"/>
                  <a:gd name="T45" fmla="*/ 1 h 148"/>
                  <a:gd name="T46" fmla="*/ 0 w 438"/>
                  <a:gd name="T47" fmla="*/ 1 h 148"/>
                  <a:gd name="T48" fmla="*/ 0 w 438"/>
                  <a:gd name="T49" fmla="*/ 1 h 148"/>
                  <a:gd name="T50" fmla="*/ 0 w 438"/>
                  <a:gd name="T51" fmla="*/ 1 h 148"/>
                  <a:gd name="T52" fmla="*/ 0 w 438"/>
                  <a:gd name="T53" fmla="*/ 1 h 148"/>
                  <a:gd name="T54" fmla="*/ 0 w 438"/>
                  <a:gd name="T55" fmla="*/ 1 h 148"/>
                  <a:gd name="T56" fmla="*/ 0 w 438"/>
                  <a:gd name="T57" fmla="*/ 1 h 148"/>
                  <a:gd name="T58" fmla="*/ 0 w 438"/>
                  <a:gd name="T59" fmla="*/ 1 h 148"/>
                  <a:gd name="T60" fmla="*/ 0 w 438"/>
                  <a:gd name="T61" fmla="*/ 1 h 148"/>
                  <a:gd name="T62" fmla="*/ 0 w 438"/>
                  <a:gd name="T63" fmla="*/ 1 h 148"/>
                  <a:gd name="T64" fmla="*/ 0 w 438"/>
                  <a:gd name="T65" fmla="*/ 1 h 148"/>
                  <a:gd name="T66" fmla="*/ 0 w 438"/>
                  <a:gd name="T67" fmla="*/ 1 h 148"/>
                  <a:gd name="T68" fmla="*/ 0 w 438"/>
                  <a:gd name="T69" fmla="*/ 1 h 148"/>
                  <a:gd name="T70" fmla="*/ 0 w 438"/>
                  <a:gd name="T71" fmla="*/ 1 h 148"/>
                  <a:gd name="T72" fmla="*/ 0 w 438"/>
                  <a:gd name="T73" fmla="*/ 1 h 148"/>
                  <a:gd name="T74" fmla="*/ 0 w 438"/>
                  <a:gd name="T75" fmla="*/ 1 h 148"/>
                  <a:gd name="T76" fmla="*/ 0 w 438"/>
                  <a:gd name="T77" fmla="*/ 1 h 148"/>
                  <a:gd name="T78" fmla="*/ 0 w 438"/>
                  <a:gd name="T79" fmla="*/ 1 h 148"/>
                  <a:gd name="T80" fmla="*/ 0 w 438"/>
                  <a:gd name="T81" fmla="*/ 1 h 148"/>
                  <a:gd name="T82" fmla="*/ 0 w 438"/>
                  <a:gd name="T83" fmla="*/ 1 h 148"/>
                  <a:gd name="T84" fmla="*/ 0 w 438"/>
                  <a:gd name="T85" fmla="*/ 1 h 148"/>
                  <a:gd name="T86" fmla="*/ 0 w 438"/>
                  <a:gd name="T87" fmla="*/ 1 h 148"/>
                  <a:gd name="T88" fmla="*/ 0 w 438"/>
                  <a:gd name="T89" fmla="*/ 1 h 148"/>
                  <a:gd name="T90" fmla="*/ 0 w 438"/>
                  <a:gd name="T91" fmla="*/ 1 h 148"/>
                  <a:gd name="T92" fmla="*/ 0 w 438"/>
                  <a:gd name="T93" fmla="*/ 1 h 148"/>
                  <a:gd name="T94" fmla="*/ 0 w 438"/>
                  <a:gd name="T95" fmla="*/ 1 h 148"/>
                  <a:gd name="T96" fmla="*/ 0 w 438"/>
                  <a:gd name="T97" fmla="*/ 1 h 148"/>
                  <a:gd name="T98" fmla="*/ 0 w 438"/>
                  <a:gd name="T99" fmla="*/ 1 h 148"/>
                  <a:gd name="T100" fmla="*/ 0 w 438"/>
                  <a:gd name="T101" fmla="*/ 1 h 148"/>
                  <a:gd name="T102" fmla="*/ 0 w 438"/>
                  <a:gd name="T103" fmla="*/ 0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8"/>
                  <a:gd name="T157" fmla="*/ 0 h 148"/>
                  <a:gd name="T158" fmla="*/ 438 w 438"/>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53" name="Freeform 57"/>
              <p:cNvSpPr>
                <a:spLocks/>
              </p:cNvSpPr>
              <p:nvPr/>
            </p:nvSpPr>
            <p:spPr bwMode="auto">
              <a:xfrm>
                <a:off x="3381" y="1574"/>
                <a:ext cx="318" cy="116"/>
              </a:xfrm>
              <a:custGeom>
                <a:avLst/>
                <a:gdLst>
                  <a:gd name="T0" fmla="*/ 1 w 637"/>
                  <a:gd name="T1" fmla="*/ 1 h 232"/>
                  <a:gd name="T2" fmla="*/ 1 w 637"/>
                  <a:gd name="T3" fmla="*/ 1 h 232"/>
                  <a:gd name="T4" fmla="*/ 1 w 637"/>
                  <a:gd name="T5" fmla="*/ 1 h 232"/>
                  <a:gd name="T6" fmla="*/ 1 w 637"/>
                  <a:gd name="T7" fmla="*/ 1 h 232"/>
                  <a:gd name="T8" fmla="*/ 0 w 637"/>
                  <a:gd name="T9" fmla="*/ 1 h 232"/>
                  <a:gd name="T10" fmla="*/ 0 w 637"/>
                  <a:gd name="T11" fmla="*/ 1 h 232"/>
                  <a:gd name="T12" fmla="*/ 0 w 637"/>
                  <a:gd name="T13" fmla="*/ 1 h 232"/>
                  <a:gd name="T14" fmla="*/ 0 w 637"/>
                  <a:gd name="T15" fmla="*/ 1 h 232"/>
                  <a:gd name="T16" fmla="*/ 0 w 637"/>
                  <a:gd name="T17" fmla="*/ 1 h 232"/>
                  <a:gd name="T18" fmla="*/ 0 w 637"/>
                  <a:gd name="T19" fmla="*/ 1 h 232"/>
                  <a:gd name="T20" fmla="*/ 0 w 637"/>
                  <a:gd name="T21" fmla="*/ 1 h 232"/>
                  <a:gd name="T22" fmla="*/ 0 w 637"/>
                  <a:gd name="T23" fmla="*/ 1 h 232"/>
                  <a:gd name="T24" fmla="*/ 0 w 637"/>
                  <a:gd name="T25" fmla="*/ 1 h 232"/>
                  <a:gd name="T26" fmla="*/ 0 w 637"/>
                  <a:gd name="T27" fmla="*/ 1 h 232"/>
                  <a:gd name="T28" fmla="*/ 0 w 637"/>
                  <a:gd name="T29" fmla="*/ 1 h 232"/>
                  <a:gd name="T30" fmla="*/ 0 w 637"/>
                  <a:gd name="T31" fmla="*/ 1 h 232"/>
                  <a:gd name="T32" fmla="*/ 0 w 637"/>
                  <a:gd name="T33" fmla="*/ 1 h 232"/>
                  <a:gd name="T34" fmla="*/ 0 w 637"/>
                  <a:gd name="T35" fmla="*/ 1 h 232"/>
                  <a:gd name="T36" fmla="*/ 0 w 637"/>
                  <a:gd name="T37" fmla="*/ 1 h 232"/>
                  <a:gd name="T38" fmla="*/ 0 w 637"/>
                  <a:gd name="T39" fmla="*/ 1 h 232"/>
                  <a:gd name="T40" fmla="*/ 0 w 637"/>
                  <a:gd name="T41" fmla="*/ 1 h 232"/>
                  <a:gd name="T42" fmla="*/ 0 w 637"/>
                  <a:gd name="T43" fmla="*/ 1 h 232"/>
                  <a:gd name="T44" fmla="*/ 0 w 637"/>
                  <a:gd name="T45" fmla="*/ 1 h 232"/>
                  <a:gd name="T46" fmla="*/ 0 w 637"/>
                  <a:gd name="T47" fmla="*/ 1 h 232"/>
                  <a:gd name="T48" fmla="*/ 0 w 637"/>
                  <a:gd name="T49" fmla="*/ 1 h 232"/>
                  <a:gd name="T50" fmla="*/ 0 w 637"/>
                  <a:gd name="T51" fmla="*/ 1 h 232"/>
                  <a:gd name="T52" fmla="*/ 0 w 637"/>
                  <a:gd name="T53" fmla="*/ 1 h 232"/>
                  <a:gd name="T54" fmla="*/ 0 w 637"/>
                  <a:gd name="T55" fmla="*/ 1 h 232"/>
                  <a:gd name="T56" fmla="*/ 0 w 637"/>
                  <a:gd name="T57" fmla="*/ 1 h 232"/>
                  <a:gd name="T58" fmla="*/ 0 w 637"/>
                  <a:gd name="T59" fmla="*/ 1 h 232"/>
                  <a:gd name="T60" fmla="*/ 0 w 637"/>
                  <a:gd name="T61" fmla="*/ 1 h 232"/>
                  <a:gd name="T62" fmla="*/ 0 w 637"/>
                  <a:gd name="T63" fmla="*/ 1 h 232"/>
                  <a:gd name="T64" fmla="*/ 0 w 637"/>
                  <a:gd name="T65" fmla="*/ 1 h 232"/>
                  <a:gd name="T66" fmla="*/ 0 w 637"/>
                  <a:gd name="T67" fmla="*/ 1 h 232"/>
                  <a:gd name="T68" fmla="*/ 0 w 637"/>
                  <a:gd name="T69" fmla="*/ 1 h 232"/>
                  <a:gd name="T70" fmla="*/ 0 w 637"/>
                  <a:gd name="T71" fmla="*/ 1 h 232"/>
                  <a:gd name="T72" fmla="*/ 0 w 637"/>
                  <a:gd name="T73" fmla="*/ 1 h 232"/>
                  <a:gd name="T74" fmla="*/ 0 w 637"/>
                  <a:gd name="T75" fmla="*/ 1 h 232"/>
                  <a:gd name="T76" fmla="*/ 0 w 637"/>
                  <a:gd name="T77" fmla="*/ 1 h 232"/>
                  <a:gd name="T78" fmla="*/ 0 w 637"/>
                  <a:gd name="T79" fmla="*/ 1 h 232"/>
                  <a:gd name="T80" fmla="*/ 0 w 637"/>
                  <a:gd name="T81" fmla="*/ 1 h 232"/>
                  <a:gd name="T82" fmla="*/ 0 w 637"/>
                  <a:gd name="T83" fmla="*/ 1 h 232"/>
                  <a:gd name="T84" fmla="*/ 0 w 637"/>
                  <a:gd name="T85" fmla="*/ 1 h 232"/>
                  <a:gd name="T86" fmla="*/ 0 w 637"/>
                  <a:gd name="T87" fmla="*/ 1 h 232"/>
                  <a:gd name="T88" fmla="*/ 1 w 637"/>
                  <a:gd name="T89" fmla="*/ 1 h 232"/>
                  <a:gd name="T90" fmla="*/ 1 w 637"/>
                  <a:gd name="T91" fmla="*/ 1 h 232"/>
                  <a:gd name="T92" fmla="*/ 1 w 637"/>
                  <a:gd name="T93" fmla="*/ 1 h 232"/>
                  <a:gd name="T94" fmla="*/ 1 w 637"/>
                  <a:gd name="T95" fmla="*/ 1 h 232"/>
                  <a:gd name="T96" fmla="*/ 1 w 637"/>
                  <a:gd name="T97" fmla="*/ 1 h 232"/>
                  <a:gd name="T98" fmla="*/ 1 w 637"/>
                  <a:gd name="T99" fmla="*/ 1 h 232"/>
                  <a:gd name="T100" fmla="*/ 1 w 637"/>
                  <a:gd name="T101" fmla="*/ 1 h 232"/>
                  <a:gd name="T102" fmla="*/ 1 w 637"/>
                  <a:gd name="T103" fmla="*/ 1 h 232"/>
                  <a:gd name="T104" fmla="*/ 1 w 637"/>
                  <a:gd name="T105" fmla="*/ 1 h 232"/>
                  <a:gd name="T106" fmla="*/ 1 w 637"/>
                  <a:gd name="T107" fmla="*/ 1 h 232"/>
                  <a:gd name="T108" fmla="*/ 1 w 637"/>
                  <a:gd name="T109" fmla="*/ 1 h 2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7"/>
                  <a:gd name="T166" fmla="*/ 0 h 232"/>
                  <a:gd name="T167" fmla="*/ 637 w 637"/>
                  <a:gd name="T168" fmla="*/ 232 h 23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54" name="Freeform 58"/>
              <p:cNvSpPr>
                <a:spLocks/>
              </p:cNvSpPr>
              <p:nvPr/>
            </p:nvSpPr>
            <p:spPr bwMode="auto">
              <a:xfrm>
                <a:off x="3048" y="1836"/>
                <a:ext cx="277" cy="168"/>
              </a:xfrm>
              <a:custGeom>
                <a:avLst/>
                <a:gdLst>
                  <a:gd name="T0" fmla="*/ 1 w 553"/>
                  <a:gd name="T1" fmla="*/ 0 h 337"/>
                  <a:gd name="T2" fmla="*/ 1 w 553"/>
                  <a:gd name="T3" fmla="*/ 0 h 337"/>
                  <a:gd name="T4" fmla="*/ 1 w 553"/>
                  <a:gd name="T5" fmla="*/ 0 h 337"/>
                  <a:gd name="T6" fmla="*/ 1 w 553"/>
                  <a:gd name="T7" fmla="*/ 0 h 337"/>
                  <a:gd name="T8" fmla="*/ 1 w 553"/>
                  <a:gd name="T9" fmla="*/ 0 h 337"/>
                  <a:gd name="T10" fmla="*/ 1 w 553"/>
                  <a:gd name="T11" fmla="*/ 0 h 337"/>
                  <a:gd name="T12" fmla="*/ 1 w 553"/>
                  <a:gd name="T13" fmla="*/ 0 h 337"/>
                  <a:gd name="T14" fmla="*/ 1 w 553"/>
                  <a:gd name="T15" fmla="*/ 0 h 337"/>
                  <a:gd name="T16" fmla="*/ 1 w 553"/>
                  <a:gd name="T17" fmla="*/ 0 h 337"/>
                  <a:gd name="T18" fmla="*/ 1 w 553"/>
                  <a:gd name="T19" fmla="*/ 0 h 337"/>
                  <a:gd name="T20" fmla="*/ 1 w 553"/>
                  <a:gd name="T21" fmla="*/ 0 h 337"/>
                  <a:gd name="T22" fmla="*/ 1 w 553"/>
                  <a:gd name="T23" fmla="*/ 0 h 337"/>
                  <a:gd name="T24" fmla="*/ 0 w 553"/>
                  <a:gd name="T25" fmla="*/ 0 h 337"/>
                  <a:gd name="T26" fmla="*/ 1 w 553"/>
                  <a:gd name="T27" fmla="*/ 0 h 337"/>
                  <a:gd name="T28" fmla="*/ 1 w 553"/>
                  <a:gd name="T29" fmla="*/ 0 h 337"/>
                  <a:gd name="T30" fmla="*/ 1 w 553"/>
                  <a:gd name="T31" fmla="*/ 0 h 337"/>
                  <a:gd name="T32" fmla="*/ 1 w 553"/>
                  <a:gd name="T33" fmla="*/ 0 h 337"/>
                  <a:gd name="T34" fmla="*/ 1 w 553"/>
                  <a:gd name="T35" fmla="*/ 0 h 337"/>
                  <a:gd name="T36" fmla="*/ 1 w 553"/>
                  <a:gd name="T37" fmla="*/ 0 h 337"/>
                  <a:gd name="T38" fmla="*/ 1 w 553"/>
                  <a:gd name="T39" fmla="*/ 0 h 337"/>
                  <a:gd name="T40" fmla="*/ 1 w 553"/>
                  <a:gd name="T41" fmla="*/ 0 h 337"/>
                  <a:gd name="T42" fmla="*/ 1 w 553"/>
                  <a:gd name="T43" fmla="*/ 0 h 337"/>
                  <a:gd name="T44" fmla="*/ 1 w 553"/>
                  <a:gd name="T45" fmla="*/ 0 h 337"/>
                  <a:gd name="T46" fmla="*/ 1 w 553"/>
                  <a:gd name="T47" fmla="*/ 0 h 337"/>
                  <a:gd name="T48" fmla="*/ 1 w 553"/>
                  <a:gd name="T49" fmla="*/ 0 h 337"/>
                  <a:gd name="T50" fmla="*/ 1 w 553"/>
                  <a:gd name="T51" fmla="*/ 0 h 337"/>
                  <a:gd name="T52" fmla="*/ 1 w 553"/>
                  <a:gd name="T53" fmla="*/ 0 h 337"/>
                  <a:gd name="T54" fmla="*/ 1 w 553"/>
                  <a:gd name="T55" fmla="*/ 0 h 337"/>
                  <a:gd name="T56" fmla="*/ 1 w 553"/>
                  <a:gd name="T57" fmla="*/ 0 h 337"/>
                  <a:gd name="T58" fmla="*/ 1 w 553"/>
                  <a:gd name="T59" fmla="*/ 0 h 337"/>
                  <a:gd name="T60" fmla="*/ 1 w 553"/>
                  <a:gd name="T61" fmla="*/ 0 h 337"/>
                  <a:gd name="T62" fmla="*/ 1 w 553"/>
                  <a:gd name="T63" fmla="*/ 0 h 337"/>
                  <a:gd name="T64" fmla="*/ 1 w 553"/>
                  <a:gd name="T65" fmla="*/ 0 h 337"/>
                  <a:gd name="T66" fmla="*/ 1 w 553"/>
                  <a:gd name="T67" fmla="*/ 0 h 337"/>
                  <a:gd name="T68" fmla="*/ 1 w 553"/>
                  <a:gd name="T69" fmla="*/ 0 h 337"/>
                  <a:gd name="T70" fmla="*/ 2 w 553"/>
                  <a:gd name="T71" fmla="*/ 0 h 337"/>
                  <a:gd name="T72" fmla="*/ 2 w 553"/>
                  <a:gd name="T73" fmla="*/ 0 h 337"/>
                  <a:gd name="T74" fmla="*/ 2 w 553"/>
                  <a:gd name="T75" fmla="*/ 0 h 337"/>
                  <a:gd name="T76" fmla="*/ 2 w 553"/>
                  <a:gd name="T77" fmla="*/ 0 h 337"/>
                  <a:gd name="T78" fmla="*/ 2 w 553"/>
                  <a:gd name="T79" fmla="*/ 0 h 337"/>
                  <a:gd name="T80" fmla="*/ 2 w 553"/>
                  <a:gd name="T81" fmla="*/ 0 h 337"/>
                  <a:gd name="T82" fmla="*/ 1 w 553"/>
                  <a:gd name="T83" fmla="*/ 0 h 337"/>
                  <a:gd name="T84" fmla="*/ 1 w 553"/>
                  <a:gd name="T85" fmla="*/ 0 h 337"/>
                  <a:gd name="T86" fmla="*/ 1 w 553"/>
                  <a:gd name="T87" fmla="*/ 0 h 337"/>
                  <a:gd name="T88" fmla="*/ 1 w 553"/>
                  <a:gd name="T89" fmla="*/ 0 h 337"/>
                  <a:gd name="T90" fmla="*/ 1 w 553"/>
                  <a:gd name="T91" fmla="*/ 0 h 337"/>
                  <a:gd name="T92" fmla="*/ 1 w 553"/>
                  <a:gd name="T93" fmla="*/ 0 h 337"/>
                  <a:gd name="T94" fmla="*/ 1 w 553"/>
                  <a:gd name="T95" fmla="*/ 0 h 337"/>
                  <a:gd name="T96" fmla="*/ 1 w 553"/>
                  <a:gd name="T97" fmla="*/ 0 h 337"/>
                  <a:gd name="T98" fmla="*/ 1 w 553"/>
                  <a:gd name="T99" fmla="*/ 0 h 337"/>
                  <a:gd name="T100" fmla="*/ 1 w 553"/>
                  <a:gd name="T101" fmla="*/ 0 h 337"/>
                  <a:gd name="T102" fmla="*/ 1 w 553"/>
                  <a:gd name="T103" fmla="*/ 0 h 337"/>
                  <a:gd name="T104" fmla="*/ 1 w 553"/>
                  <a:gd name="T105" fmla="*/ 0 h 337"/>
                  <a:gd name="T106" fmla="*/ 1 w 553"/>
                  <a:gd name="T107" fmla="*/ 0 h 337"/>
                  <a:gd name="T108" fmla="*/ 1 w 553"/>
                  <a:gd name="T109" fmla="*/ 0 h 337"/>
                  <a:gd name="T110" fmla="*/ 1 w 553"/>
                  <a:gd name="T111" fmla="*/ 0 h 337"/>
                  <a:gd name="T112" fmla="*/ 1 w 553"/>
                  <a:gd name="T113" fmla="*/ 0 h 337"/>
                  <a:gd name="T114" fmla="*/ 1 w 553"/>
                  <a:gd name="T115" fmla="*/ 0 h 337"/>
                  <a:gd name="T116" fmla="*/ 1 w 553"/>
                  <a:gd name="T117" fmla="*/ 0 h 337"/>
                  <a:gd name="T118" fmla="*/ 1 w 553"/>
                  <a:gd name="T119" fmla="*/ 0 h 337"/>
                  <a:gd name="T120" fmla="*/ 1 w 553"/>
                  <a:gd name="T121" fmla="*/ 0 h 337"/>
                  <a:gd name="T122" fmla="*/ 1 w 553"/>
                  <a:gd name="T123" fmla="*/ 0 h 3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53"/>
                  <a:gd name="T187" fmla="*/ 0 h 337"/>
                  <a:gd name="T188" fmla="*/ 553 w 553"/>
                  <a:gd name="T189" fmla="*/ 337 h 33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close/>
                  </a:path>
                </a:pathLst>
              </a:custGeom>
              <a:solidFill>
                <a:schemeClr val="hlink"/>
              </a:solidFill>
              <a:ln w="9525">
                <a:solidFill>
                  <a:schemeClr val="tx1"/>
                </a:solidFill>
                <a:round/>
                <a:headEnd/>
                <a:tailEnd/>
              </a:ln>
            </p:spPr>
            <p:txBody>
              <a:bodyPr/>
              <a:lstStyle/>
              <a:p>
                <a:endParaRPr lang="en-US"/>
              </a:p>
            </p:txBody>
          </p:sp>
          <p:sp>
            <p:nvSpPr>
              <p:cNvPr id="64555" name="Freeform 59"/>
              <p:cNvSpPr>
                <a:spLocks/>
              </p:cNvSpPr>
              <p:nvPr/>
            </p:nvSpPr>
            <p:spPr bwMode="auto">
              <a:xfrm>
                <a:off x="3656" y="1843"/>
                <a:ext cx="54" cy="87"/>
              </a:xfrm>
              <a:custGeom>
                <a:avLst/>
                <a:gdLst>
                  <a:gd name="T0" fmla="*/ 1 w 108"/>
                  <a:gd name="T1" fmla="*/ 0 h 175"/>
                  <a:gd name="T2" fmla="*/ 1 w 108"/>
                  <a:gd name="T3" fmla="*/ 0 h 175"/>
                  <a:gd name="T4" fmla="*/ 1 w 108"/>
                  <a:gd name="T5" fmla="*/ 0 h 175"/>
                  <a:gd name="T6" fmla="*/ 1 w 108"/>
                  <a:gd name="T7" fmla="*/ 0 h 175"/>
                  <a:gd name="T8" fmla="*/ 1 w 108"/>
                  <a:gd name="T9" fmla="*/ 0 h 175"/>
                  <a:gd name="T10" fmla="*/ 1 w 108"/>
                  <a:gd name="T11" fmla="*/ 0 h 175"/>
                  <a:gd name="T12" fmla="*/ 1 w 108"/>
                  <a:gd name="T13" fmla="*/ 0 h 175"/>
                  <a:gd name="T14" fmla="*/ 1 w 108"/>
                  <a:gd name="T15" fmla="*/ 0 h 175"/>
                  <a:gd name="T16" fmla="*/ 1 w 108"/>
                  <a:gd name="T17" fmla="*/ 0 h 175"/>
                  <a:gd name="T18" fmla="*/ 1 w 108"/>
                  <a:gd name="T19" fmla="*/ 0 h 175"/>
                  <a:gd name="T20" fmla="*/ 1 w 108"/>
                  <a:gd name="T21" fmla="*/ 0 h 175"/>
                  <a:gd name="T22" fmla="*/ 1 w 108"/>
                  <a:gd name="T23" fmla="*/ 0 h 175"/>
                  <a:gd name="T24" fmla="*/ 1 w 108"/>
                  <a:gd name="T25" fmla="*/ 0 h 175"/>
                  <a:gd name="T26" fmla="*/ 1 w 108"/>
                  <a:gd name="T27" fmla="*/ 0 h 175"/>
                  <a:gd name="T28" fmla="*/ 1 w 108"/>
                  <a:gd name="T29" fmla="*/ 0 h 175"/>
                  <a:gd name="T30" fmla="*/ 1 w 108"/>
                  <a:gd name="T31" fmla="*/ 0 h 175"/>
                  <a:gd name="T32" fmla="*/ 1 w 108"/>
                  <a:gd name="T33" fmla="*/ 0 h 175"/>
                  <a:gd name="T34" fmla="*/ 1 w 108"/>
                  <a:gd name="T35" fmla="*/ 0 h 175"/>
                  <a:gd name="T36" fmla="*/ 1 w 108"/>
                  <a:gd name="T37" fmla="*/ 0 h 175"/>
                  <a:gd name="T38" fmla="*/ 1 w 108"/>
                  <a:gd name="T39" fmla="*/ 0 h 175"/>
                  <a:gd name="T40" fmla="*/ 1 w 108"/>
                  <a:gd name="T41" fmla="*/ 0 h 175"/>
                  <a:gd name="T42" fmla="*/ 1 w 108"/>
                  <a:gd name="T43" fmla="*/ 0 h 175"/>
                  <a:gd name="T44" fmla="*/ 1 w 108"/>
                  <a:gd name="T45" fmla="*/ 0 h 175"/>
                  <a:gd name="T46" fmla="*/ 1 w 108"/>
                  <a:gd name="T47" fmla="*/ 0 h 175"/>
                  <a:gd name="T48" fmla="*/ 1 w 108"/>
                  <a:gd name="T49" fmla="*/ 0 h 175"/>
                  <a:gd name="T50" fmla="*/ 1 w 108"/>
                  <a:gd name="T51" fmla="*/ 0 h 175"/>
                  <a:gd name="T52" fmla="*/ 0 w 108"/>
                  <a:gd name="T53" fmla="*/ 0 h 175"/>
                  <a:gd name="T54" fmla="*/ 0 w 108"/>
                  <a:gd name="T55" fmla="*/ 0 h 175"/>
                  <a:gd name="T56" fmla="*/ 1 w 108"/>
                  <a:gd name="T57" fmla="*/ 0 h 175"/>
                  <a:gd name="T58" fmla="*/ 1 w 108"/>
                  <a:gd name="T59" fmla="*/ 0 h 175"/>
                  <a:gd name="T60" fmla="*/ 1 w 108"/>
                  <a:gd name="T61" fmla="*/ 0 h 175"/>
                  <a:gd name="T62" fmla="*/ 1 w 108"/>
                  <a:gd name="T63" fmla="*/ 0 h 175"/>
                  <a:gd name="T64" fmla="*/ 1 w 108"/>
                  <a:gd name="T65" fmla="*/ 0 h 175"/>
                  <a:gd name="T66" fmla="*/ 1 w 108"/>
                  <a:gd name="T67" fmla="*/ 0 h 175"/>
                  <a:gd name="T68" fmla="*/ 1 w 108"/>
                  <a:gd name="T69" fmla="*/ 0 h 175"/>
                  <a:gd name="T70" fmla="*/ 1 w 108"/>
                  <a:gd name="T71" fmla="*/ 0 h 175"/>
                  <a:gd name="T72" fmla="*/ 1 w 108"/>
                  <a:gd name="T73" fmla="*/ 0 h 175"/>
                  <a:gd name="T74" fmla="*/ 1 w 108"/>
                  <a:gd name="T75" fmla="*/ 0 h 175"/>
                  <a:gd name="T76" fmla="*/ 1 w 108"/>
                  <a:gd name="T77" fmla="*/ 0 h 175"/>
                  <a:gd name="T78" fmla="*/ 1 w 108"/>
                  <a:gd name="T79" fmla="*/ 0 h 175"/>
                  <a:gd name="T80" fmla="*/ 1 w 108"/>
                  <a:gd name="T81" fmla="*/ 0 h 175"/>
                  <a:gd name="T82" fmla="*/ 1 w 108"/>
                  <a:gd name="T83" fmla="*/ 0 h 175"/>
                  <a:gd name="T84" fmla="*/ 1 w 108"/>
                  <a:gd name="T85" fmla="*/ 0 h 175"/>
                  <a:gd name="T86" fmla="*/ 1 w 108"/>
                  <a:gd name="T87" fmla="*/ 0 h 175"/>
                  <a:gd name="T88" fmla="*/ 1 w 108"/>
                  <a:gd name="T89" fmla="*/ 0 h 175"/>
                  <a:gd name="T90" fmla="*/ 0 w 108"/>
                  <a:gd name="T91" fmla="*/ 0 h 175"/>
                  <a:gd name="T92" fmla="*/ 0 w 108"/>
                  <a:gd name="T93" fmla="*/ 0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75"/>
                  <a:gd name="T143" fmla="*/ 108 w 108"/>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56" name="Freeform 60"/>
              <p:cNvSpPr>
                <a:spLocks/>
              </p:cNvSpPr>
              <p:nvPr/>
            </p:nvSpPr>
            <p:spPr bwMode="auto">
              <a:xfrm>
                <a:off x="3616" y="1843"/>
                <a:ext cx="140" cy="167"/>
              </a:xfrm>
              <a:custGeom>
                <a:avLst/>
                <a:gdLst>
                  <a:gd name="T0" fmla="*/ 0 w 282"/>
                  <a:gd name="T1" fmla="*/ 0 h 335"/>
                  <a:gd name="T2" fmla="*/ 0 w 282"/>
                  <a:gd name="T3" fmla="*/ 0 h 335"/>
                  <a:gd name="T4" fmla="*/ 0 w 282"/>
                  <a:gd name="T5" fmla="*/ 0 h 335"/>
                  <a:gd name="T6" fmla="*/ 0 w 282"/>
                  <a:gd name="T7" fmla="*/ 0 h 335"/>
                  <a:gd name="T8" fmla="*/ 0 w 282"/>
                  <a:gd name="T9" fmla="*/ 0 h 335"/>
                  <a:gd name="T10" fmla="*/ 0 w 282"/>
                  <a:gd name="T11" fmla="*/ 0 h 335"/>
                  <a:gd name="T12" fmla="*/ 0 w 282"/>
                  <a:gd name="T13" fmla="*/ 0 h 335"/>
                  <a:gd name="T14" fmla="*/ 0 w 282"/>
                  <a:gd name="T15" fmla="*/ 0 h 335"/>
                  <a:gd name="T16" fmla="*/ 0 w 282"/>
                  <a:gd name="T17" fmla="*/ 0 h 335"/>
                  <a:gd name="T18" fmla="*/ 0 w 282"/>
                  <a:gd name="T19" fmla="*/ 0 h 335"/>
                  <a:gd name="T20" fmla="*/ 0 w 282"/>
                  <a:gd name="T21" fmla="*/ 0 h 335"/>
                  <a:gd name="T22" fmla="*/ 0 w 282"/>
                  <a:gd name="T23" fmla="*/ 0 h 335"/>
                  <a:gd name="T24" fmla="*/ 0 w 282"/>
                  <a:gd name="T25" fmla="*/ 0 h 335"/>
                  <a:gd name="T26" fmla="*/ 0 w 282"/>
                  <a:gd name="T27" fmla="*/ 0 h 335"/>
                  <a:gd name="T28" fmla="*/ 0 w 282"/>
                  <a:gd name="T29" fmla="*/ 0 h 335"/>
                  <a:gd name="T30" fmla="*/ 0 w 282"/>
                  <a:gd name="T31" fmla="*/ 0 h 335"/>
                  <a:gd name="T32" fmla="*/ 0 w 282"/>
                  <a:gd name="T33" fmla="*/ 0 h 335"/>
                  <a:gd name="T34" fmla="*/ 0 w 282"/>
                  <a:gd name="T35" fmla="*/ 0 h 335"/>
                  <a:gd name="T36" fmla="*/ 0 w 282"/>
                  <a:gd name="T37" fmla="*/ 0 h 335"/>
                  <a:gd name="T38" fmla="*/ 0 w 282"/>
                  <a:gd name="T39" fmla="*/ 0 h 335"/>
                  <a:gd name="T40" fmla="*/ 0 w 282"/>
                  <a:gd name="T41" fmla="*/ 0 h 335"/>
                  <a:gd name="T42" fmla="*/ 0 w 282"/>
                  <a:gd name="T43" fmla="*/ 0 h 335"/>
                  <a:gd name="T44" fmla="*/ 0 w 282"/>
                  <a:gd name="T45" fmla="*/ 0 h 335"/>
                  <a:gd name="T46" fmla="*/ 0 w 282"/>
                  <a:gd name="T47" fmla="*/ 0 h 335"/>
                  <a:gd name="T48" fmla="*/ 0 w 282"/>
                  <a:gd name="T49" fmla="*/ 0 h 335"/>
                  <a:gd name="T50" fmla="*/ 0 w 282"/>
                  <a:gd name="T51" fmla="*/ 0 h 335"/>
                  <a:gd name="T52" fmla="*/ 0 w 282"/>
                  <a:gd name="T53" fmla="*/ 0 h 335"/>
                  <a:gd name="T54" fmla="*/ 0 w 282"/>
                  <a:gd name="T55" fmla="*/ 0 h 335"/>
                  <a:gd name="T56" fmla="*/ 0 w 282"/>
                  <a:gd name="T57" fmla="*/ 0 h 335"/>
                  <a:gd name="T58" fmla="*/ 0 w 282"/>
                  <a:gd name="T59" fmla="*/ 0 h 335"/>
                  <a:gd name="T60" fmla="*/ 0 w 282"/>
                  <a:gd name="T61" fmla="*/ 0 h 335"/>
                  <a:gd name="T62" fmla="*/ 0 w 282"/>
                  <a:gd name="T63" fmla="*/ 0 h 335"/>
                  <a:gd name="T64" fmla="*/ 0 w 282"/>
                  <a:gd name="T65" fmla="*/ 0 h 335"/>
                  <a:gd name="T66" fmla="*/ 0 w 282"/>
                  <a:gd name="T67" fmla="*/ 0 h 335"/>
                  <a:gd name="T68" fmla="*/ 0 w 282"/>
                  <a:gd name="T69" fmla="*/ 0 h 335"/>
                  <a:gd name="T70" fmla="*/ 0 w 282"/>
                  <a:gd name="T71" fmla="*/ 0 h 335"/>
                  <a:gd name="T72" fmla="*/ 0 w 282"/>
                  <a:gd name="T73" fmla="*/ 0 h 335"/>
                  <a:gd name="T74" fmla="*/ 0 w 282"/>
                  <a:gd name="T75" fmla="*/ 0 h 335"/>
                  <a:gd name="T76" fmla="*/ 0 w 282"/>
                  <a:gd name="T77" fmla="*/ 0 h 335"/>
                  <a:gd name="T78" fmla="*/ 0 w 282"/>
                  <a:gd name="T79" fmla="*/ 0 h 335"/>
                  <a:gd name="T80" fmla="*/ 0 w 282"/>
                  <a:gd name="T81" fmla="*/ 0 h 335"/>
                  <a:gd name="T82" fmla="*/ 0 w 282"/>
                  <a:gd name="T83" fmla="*/ 0 h 335"/>
                  <a:gd name="T84" fmla="*/ 0 w 282"/>
                  <a:gd name="T85" fmla="*/ 0 h 335"/>
                  <a:gd name="T86" fmla="*/ 0 w 282"/>
                  <a:gd name="T87" fmla="*/ 0 h 335"/>
                  <a:gd name="T88" fmla="*/ 0 w 282"/>
                  <a:gd name="T89" fmla="*/ 0 h 335"/>
                  <a:gd name="T90" fmla="*/ 0 w 282"/>
                  <a:gd name="T91" fmla="*/ 0 h 335"/>
                  <a:gd name="T92" fmla="*/ 0 w 282"/>
                  <a:gd name="T93" fmla="*/ 0 h 335"/>
                  <a:gd name="T94" fmla="*/ 0 w 282"/>
                  <a:gd name="T95" fmla="*/ 0 h 335"/>
                  <a:gd name="T96" fmla="*/ 0 w 282"/>
                  <a:gd name="T97" fmla="*/ 0 h 335"/>
                  <a:gd name="T98" fmla="*/ 0 w 282"/>
                  <a:gd name="T99" fmla="*/ 0 h 3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2"/>
                  <a:gd name="T151" fmla="*/ 0 h 335"/>
                  <a:gd name="T152" fmla="*/ 282 w 282"/>
                  <a:gd name="T153" fmla="*/ 335 h 3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close/>
                  </a:path>
                </a:pathLst>
              </a:custGeom>
              <a:solidFill>
                <a:schemeClr val="hlink"/>
              </a:solidFill>
              <a:ln w="9525">
                <a:solidFill>
                  <a:schemeClr val="tx1"/>
                </a:solidFill>
                <a:round/>
                <a:headEnd/>
                <a:tailEnd/>
              </a:ln>
            </p:spPr>
            <p:txBody>
              <a:bodyPr/>
              <a:lstStyle/>
              <a:p>
                <a:endParaRPr lang="en-US"/>
              </a:p>
            </p:txBody>
          </p:sp>
          <p:sp>
            <p:nvSpPr>
              <p:cNvPr id="64557" name="Freeform 61"/>
              <p:cNvSpPr>
                <a:spLocks/>
              </p:cNvSpPr>
              <p:nvPr/>
            </p:nvSpPr>
            <p:spPr bwMode="auto">
              <a:xfrm>
                <a:off x="3434" y="2063"/>
                <a:ext cx="391" cy="678"/>
              </a:xfrm>
              <a:custGeom>
                <a:avLst/>
                <a:gdLst>
                  <a:gd name="T0" fmla="*/ 2 w 782"/>
                  <a:gd name="T1" fmla="*/ 1 h 1355"/>
                  <a:gd name="T2" fmla="*/ 2 w 782"/>
                  <a:gd name="T3" fmla="*/ 1 h 1355"/>
                  <a:gd name="T4" fmla="*/ 2 w 782"/>
                  <a:gd name="T5" fmla="*/ 1 h 1355"/>
                  <a:gd name="T6" fmla="*/ 2 w 782"/>
                  <a:gd name="T7" fmla="*/ 1 h 1355"/>
                  <a:gd name="T8" fmla="*/ 2 w 782"/>
                  <a:gd name="T9" fmla="*/ 1 h 1355"/>
                  <a:gd name="T10" fmla="*/ 2 w 782"/>
                  <a:gd name="T11" fmla="*/ 1 h 1355"/>
                  <a:gd name="T12" fmla="*/ 2 w 782"/>
                  <a:gd name="T13" fmla="*/ 1 h 1355"/>
                  <a:gd name="T14" fmla="*/ 2 w 782"/>
                  <a:gd name="T15" fmla="*/ 1 h 1355"/>
                  <a:gd name="T16" fmla="*/ 2 w 782"/>
                  <a:gd name="T17" fmla="*/ 2 h 1355"/>
                  <a:gd name="T18" fmla="*/ 2 w 782"/>
                  <a:gd name="T19" fmla="*/ 2 h 1355"/>
                  <a:gd name="T20" fmla="*/ 2 w 782"/>
                  <a:gd name="T21" fmla="*/ 2 h 1355"/>
                  <a:gd name="T22" fmla="*/ 2 w 782"/>
                  <a:gd name="T23" fmla="*/ 2 h 1355"/>
                  <a:gd name="T24" fmla="*/ 2 w 782"/>
                  <a:gd name="T25" fmla="*/ 2 h 1355"/>
                  <a:gd name="T26" fmla="*/ 2 w 782"/>
                  <a:gd name="T27" fmla="*/ 2 h 1355"/>
                  <a:gd name="T28" fmla="*/ 2 w 782"/>
                  <a:gd name="T29" fmla="*/ 2 h 1355"/>
                  <a:gd name="T30" fmla="*/ 2 w 782"/>
                  <a:gd name="T31" fmla="*/ 3 h 1355"/>
                  <a:gd name="T32" fmla="*/ 2 w 782"/>
                  <a:gd name="T33" fmla="*/ 3 h 1355"/>
                  <a:gd name="T34" fmla="*/ 2 w 782"/>
                  <a:gd name="T35" fmla="*/ 3 h 1355"/>
                  <a:gd name="T36" fmla="*/ 2 w 782"/>
                  <a:gd name="T37" fmla="*/ 3 h 1355"/>
                  <a:gd name="T38" fmla="*/ 2 w 782"/>
                  <a:gd name="T39" fmla="*/ 3 h 1355"/>
                  <a:gd name="T40" fmla="*/ 1 w 782"/>
                  <a:gd name="T41" fmla="*/ 3 h 1355"/>
                  <a:gd name="T42" fmla="*/ 1 w 782"/>
                  <a:gd name="T43" fmla="*/ 3 h 1355"/>
                  <a:gd name="T44" fmla="*/ 1 w 782"/>
                  <a:gd name="T45" fmla="*/ 3 h 1355"/>
                  <a:gd name="T46" fmla="*/ 1 w 782"/>
                  <a:gd name="T47" fmla="*/ 3 h 1355"/>
                  <a:gd name="T48" fmla="*/ 1 w 782"/>
                  <a:gd name="T49" fmla="*/ 3 h 1355"/>
                  <a:gd name="T50" fmla="*/ 1 w 782"/>
                  <a:gd name="T51" fmla="*/ 3 h 1355"/>
                  <a:gd name="T52" fmla="*/ 1 w 782"/>
                  <a:gd name="T53" fmla="*/ 3 h 1355"/>
                  <a:gd name="T54" fmla="*/ 1 w 782"/>
                  <a:gd name="T55" fmla="*/ 3 h 1355"/>
                  <a:gd name="T56" fmla="*/ 1 w 782"/>
                  <a:gd name="T57" fmla="*/ 3 h 1355"/>
                  <a:gd name="T58" fmla="*/ 1 w 782"/>
                  <a:gd name="T59" fmla="*/ 3 h 1355"/>
                  <a:gd name="T60" fmla="*/ 0 w 782"/>
                  <a:gd name="T61" fmla="*/ 3 h 1355"/>
                  <a:gd name="T62" fmla="*/ 1 w 782"/>
                  <a:gd name="T63" fmla="*/ 3 h 1355"/>
                  <a:gd name="T64" fmla="*/ 1 w 782"/>
                  <a:gd name="T65" fmla="*/ 3 h 1355"/>
                  <a:gd name="T66" fmla="*/ 1 w 782"/>
                  <a:gd name="T67" fmla="*/ 3 h 1355"/>
                  <a:gd name="T68" fmla="*/ 1 w 782"/>
                  <a:gd name="T69" fmla="*/ 2 h 1355"/>
                  <a:gd name="T70" fmla="*/ 1 w 782"/>
                  <a:gd name="T71" fmla="*/ 2 h 1355"/>
                  <a:gd name="T72" fmla="*/ 1 w 782"/>
                  <a:gd name="T73" fmla="*/ 2 h 1355"/>
                  <a:gd name="T74" fmla="*/ 1 w 782"/>
                  <a:gd name="T75" fmla="*/ 2 h 1355"/>
                  <a:gd name="T76" fmla="*/ 1 w 782"/>
                  <a:gd name="T77" fmla="*/ 2 h 1355"/>
                  <a:gd name="T78" fmla="*/ 1 w 782"/>
                  <a:gd name="T79" fmla="*/ 2 h 1355"/>
                  <a:gd name="T80" fmla="*/ 1 w 782"/>
                  <a:gd name="T81" fmla="*/ 2 h 1355"/>
                  <a:gd name="T82" fmla="*/ 1 w 782"/>
                  <a:gd name="T83" fmla="*/ 2 h 1355"/>
                  <a:gd name="T84" fmla="*/ 2 w 782"/>
                  <a:gd name="T85" fmla="*/ 2 h 1355"/>
                  <a:gd name="T86" fmla="*/ 2 w 782"/>
                  <a:gd name="T87" fmla="*/ 2 h 1355"/>
                  <a:gd name="T88" fmla="*/ 2 w 782"/>
                  <a:gd name="T89" fmla="*/ 2 h 1355"/>
                  <a:gd name="T90" fmla="*/ 2 w 782"/>
                  <a:gd name="T91" fmla="*/ 2 h 1355"/>
                  <a:gd name="T92" fmla="*/ 2 w 782"/>
                  <a:gd name="T93" fmla="*/ 1 h 1355"/>
                  <a:gd name="T94" fmla="*/ 2 w 782"/>
                  <a:gd name="T95" fmla="*/ 1 h 1355"/>
                  <a:gd name="T96" fmla="*/ 2 w 782"/>
                  <a:gd name="T97" fmla="*/ 1 h 1355"/>
                  <a:gd name="T98" fmla="*/ 2 w 782"/>
                  <a:gd name="T99" fmla="*/ 1 h 1355"/>
                  <a:gd name="T100" fmla="*/ 1 w 782"/>
                  <a:gd name="T101" fmla="*/ 1 h 1355"/>
                  <a:gd name="T102" fmla="*/ 1 w 782"/>
                  <a:gd name="T103" fmla="*/ 1 h 1355"/>
                  <a:gd name="T104" fmla="*/ 1 w 782"/>
                  <a:gd name="T105" fmla="*/ 1 h 1355"/>
                  <a:gd name="T106" fmla="*/ 1 w 782"/>
                  <a:gd name="T107" fmla="*/ 1 h 1355"/>
                  <a:gd name="T108" fmla="*/ 1 w 782"/>
                  <a:gd name="T109" fmla="*/ 1 h 1355"/>
                  <a:gd name="T110" fmla="*/ 1 w 782"/>
                  <a:gd name="T111" fmla="*/ 1 h 1355"/>
                  <a:gd name="T112" fmla="*/ 2 w 782"/>
                  <a:gd name="T113" fmla="*/ 0 h 13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82"/>
                  <a:gd name="T172" fmla="*/ 0 h 1355"/>
                  <a:gd name="T173" fmla="*/ 782 w 782"/>
                  <a:gd name="T174" fmla="*/ 1355 h 13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close/>
                  </a:path>
                </a:pathLst>
              </a:custGeom>
              <a:solidFill>
                <a:srgbClr val="3399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58" name="Text Box 62"/>
              <p:cNvSpPr txBox="1">
                <a:spLocks noChangeArrowheads="1"/>
              </p:cNvSpPr>
              <p:nvPr/>
            </p:nvSpPr>
            <p:spPr bwMode="auto">
              <a:xfrm>
                <a:off x="3299" y="2081"/>
                <a:ext cx="268" cy="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5</a:t>
                </a:r>
              </a:p>
            </p:txBody>
          </p:sp>
          <p:sp>
            <p:nvSpPr>
              <p:cNvPr id="64559" name="Freeform 63"/>
              <p:cNvSpPr>
                <a:spLocks/>
              </p:cNvSpPr>
              <p:nvPr/>
            </p:nvSpPr>
            <p:spPr bwMode="auto">
              <a:xfrm>
                <a:off x="3206" y="1733"/>
                <a:ext cx="461" cy="44"/>
              </a:xfrm>
              <a:custGeom>
                <a:avLst/>
                <a:gdLst>
                  <a:gd name="T0" fmla="*/ 0 w 461"/>
                  <a:gd name="T1" fmla="*/ 0 h 44"/>
                  <a:gd name="T2" fmla="*/ 226 w 461"/>
                  <a:gd name="T3" fmla="*/ 43 h 44"/>
                  <a:gd name="T4" fmla="*/ 461 w 461"/>
                  <a:gd name="T5" fmla="*/ 5 h 44"/>
                  <a:gd name="T6" fmla="*/ 0 60000 65536"/>
                  <a:gd name="T7" fmla="*/ 0 60000 65536"/>
                  <a:gd name="T8" fmla="*/ 0 60000 65536"/>
                  <a:gd name="T9" fmla="*/ 0 w 461"/>
                  <a:gd name="T10" fmla="*/ 0 h 44"/>
                  <a:gd name="T11" fmla="*/ 461 w 461"/>
                  <a:gd name="T12" fmla="*/ 44 h 44"/>
                </a:gdLst>
                <a:ahLst/>
                <a:cxnLst>
                  <a:cxn ang="T6">
                    <a:pos x="T0" y="T1"/>
                  </a:cxn>
                  <a:cxn ang="T7">
                    <a:pos x="T2" y="T3"/>
                  </a:cxn>
                  <a:cxn ang="T8">
                    <a:pos x="T4" y="T5"/>
                  </a:cxn>
                </a:cxnLst>
                <a:rect l="T9" t="T10" r="T11" b="T12"/>
                <a:pathLst>
                  <a:path w="461" h="44">
                    <a:moveTo>
                      <a:pt x="0" y="0"/>
                    </a:moveTo>
                    <a:cubicBezTo>
                      <a:pt x="74" y="21"/>
                      <a:pt x="149" y="42"/>
                      <a:pt x="226" y="43"/>
                    </a:cubicBezTo>
                    <a:cubicBezTo>
                      <a:pt x="303" y="44"/>
                      <a:pt x="382" y="24"/>
                      <a:pt x="461" y="5"/>
                    </a:cubicBezTo>
                  </a:path>
                </a:pathLst>
              </a:custGeom>
              <a:noFill/>
              <a:ln w="28575">
                <a:solidFill>
                  <a:srgbClr val="FF0000"/>
                </a:solidFill>
                <a:prstDash val="dash"/>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grpSp>
        <p:grpSp>
          <p:nvGrpSpPr>
            <p:cNvPr id="64527" name="Group 64"/>
            <p:cNvGrpSpPr>
              <a:grpSpLocks/>
            </p:cNvGrpSpPr>
            <p:nvPr/>
          </p:nvGrpSpPr>
          <p:grpSpPr bwMode="auto">
            <a:xfrm>
              <a:off x="4091" y="2130"/>
              <a:ext cx="627" cy="888"/>
              <a:chOff x="4470" y="2136"/>
              <a:chExt cx="627" cy="888"/>
            </a:xfrm>
          </p:grpSpPr>
          <p:sp>
            <p:nvSpPr>
              <p:cNvPr id="64528" name="Freeform 65"/>
              <p:cNvSpPr>
                <a:spLocks/>
              </p:cNvSpPr>
              <p:nvPr/>
            </p:nvSpPr>
            <p:spPr bwMode="auto">
              <a:xfrm>
                <a:off x="4470" y="2226"/>
                <a:ext cx="627" cy="798"/>
              </a:xfrm>
              <a:custGeom>
                <a:avLst/>
                <a:gdLst>
                  <a:gd name="T0" fmla="*/ 0 w 1787"/>
                  <a:gd name="T1" fmla="*/ 0 h 2267"/>
                  <a:gd name="T2" fmla="*/ 0 w 1787"/>
                  <a:gd name="T3" fmla="*/ 0 h 2267"/>
                  <a:gd name="T4" fmla="*/ 0 w 1787"/>
                  <a:gd name="T5" fmla="*/ 0 h 2267"/>
                  <a:gd name="T6" fmla="*/ 0 w 1787"/>
                  <a:gd name="T7" fmla="*/ 0 h 2267"/>
                  <a:gd name="T8" fmla="*/ 0 w 1787"/>
                  <a:gd name="T9" fmla="*/ 0 h 2267"/>
                  <a:gd name="T10" fmla="*/ 0 w 1787"/>
                  <a:gd name="T11" fmla="*/ 0 h 2267"/>
                  <a:gd name="T12" fmla="*/ 0 w 1787"/>
                  <a:gd name="T13" fmla="*/ 0 h 2267"/>
                  <a:gd name="T14" fmla="*/ 0 w 1787"/>
                  <a:gd name="T15" fmla="*/ 0 h 2267"/>
                  <a:gd name="T16" fmla="*/ 0 w 1787"/>
                  <a:gd name="T17" fmla="*/ 0 h 2267"/>
                  <a:gd name="T18" fmla="*/ 0 w 1787"/>
                  <a:gd name="T19" fmla="*/ 0 h 2267"/>
                  <a:gd name="T20" fmla="*/ 0 w 1787"/>
                  <a:gd name="T21" fmla="*/ 0 h 2267"/>
                  <a:gd name="T22" fmla="*/ 0 w 1787"/>
                  <a:gd name="T23" fmla="*/ 0 h 2267"/>
                  <a:gd name="T24" fmla="*/ 0 w 1787"/>
                  <a:gd name="T25" fmla="*/ 0 h 2267"/>
                  <a:gd name="T26" fmla="*/ 0 w 1787"/>
                  <a:gd name="T27" fmla="*/ 0 h 2267"/>
                  <a:gd name="T28" fmla="*/ 0 w 1787"/>
                  <a:gd name="T29" fmla="*/ 0 h 2267"/>
                  <a:gd name="T30" fmla="*/ 0 w 1787"/>
                  <a:gd name="T31" fmla="*/ 0 h 2267"/>
                  <a:gd name="T32" fmla="*/ 0 w 1787"/>
                  <a:gd name="T33" fmla="*/ 0 h 2267"/>
                  <a:gd name="T34" fmla="*/ 0 w 1787"/>
                  <a:gd name="T35" fmla="*/ 0 h 2267"/>
                  <a:gd name="T36" fmla="*/ 0 w 1787"/>
                  <a:gd name="T37" fmla="*/ 0 h 2267"/>
                  <a:gd name="T38" fmla="*/ 0 w 1787"/>
                  <a:gd name="T39" fmla="*/ 0 h 2267"/>
                  <a:gd name="T40" fmla="*/ 0 w 1787"/>
                  <a:gd name="T41" fmla="*/ 0 h 2267"/>
                  <a:gd name="T42" fmla="*/ 0 w 1787"/>
                  <a:gd name="T43" fmla="*/ 0 h 2267"/>
                  <a:gd name="T44" fmla="*/ 0 w 1787"/>
                  <a:gd name="T45" fmla="*/ 0 h 2267"/>
                  <a:gd name="T46" fmla="*/ 0 w 1787"/>
                  <a:gd name="T47" fmla="*/ 0 h 2267"/>
                  <a:gd name="T48" fmla="*/ 0 w 1787"/>
                  <a:gd name="T49" fmla="*/ 0 h 2267"/>
                  <a:gd name="T50" fmla="*/ 0 w 1787"/>
                  <a:gd name="T51" fmla="*/ 0 h 2267"/>
                  <a:gd name="T52" fmla="*/ 0 w 1787"/>
                  <a:gd name="T53" fmla="*/ 0 h 2267"/>
                  <a:gd name="T54" fmla="*/ 0 w 1787"/>
                  <a:gd name="T55" fmla="*/ 0 h 2267"/>
                  <a:gd name="T56" fmla="*/ 0 w 1787"/>
                  <a:gd name="T57" fmla="*/ 0 h 2267"/>
                  <a:gd name="T58" fmla="*/ 0 w 1787"/>
                  <a:gd name="T59" fmla="*/ 0 h 2267"/>
                  <a:gd name="T60" fmla="*/ 0 w 1787"/>
                  <a:gd name="T61" fmla="*/ 0 h 2267"/>
                  <a:gd name="T62" fmla="*/ 0 w 1787"/>
                  <a:gd name="T63" fmla="*/ 0 h 2267"/>
                  <a:gd name="T64" fmla="*/ 0 w 1787"/>
                  <a:gd name="T65" fmla="*/ 0 h 2267"/>
                  <a:gd name="T66" fmla="*/ 0 w 1787"/>
                  <a:gd name="T67" fmla="*/ 0 h 2267"/>
                  <a:gd name="T68" fmla="*/ 0 w 1787"/>
                  <a:gd name="T69" fmla="*/ 0 h 2267"/>
                  <a:gd name="T70" fmla="*/ 0 w 1787"/>
                  <a:gd name="T71" fmla="*/ 0 h 2267"/>
                  <a:gd name="T72" fmla="*/ 0 w 1787"/>
                  <a:gd name="T73" fmla="*/ 0 h 2267"/>
                  <a:gd name="T74" fmla="*/ 0 w 1787"/>
                  <a:gd name="T75" fmla="*/ 0 h 2267"/>
                  <a:gd name="T76" fmla="*/ 0 w 1787"/>
                  <a:gd name="T77" fmla="*/ 0 h 2267"/>
                  <a:gd name="T78" fmla="*/ 0 w 1787"/>
                  <a:gd name="T79" fmla="*/ 0 h 2267"/>
                  <a:gd name="T80" fmla="*/ 0 w 1787"/>
                  <a:gd name="T81" fmla="*/ 0 h 2267"/>
                  <a:gd name="T82" fmla="*/ 0 w 1787"/>
                  <a:gd name="T83" fmla="*/ 0 h 2267"/>
                  <a:gd name="T84" fmla="*/ 0 w 1787"/>
                  <a:gd name="T85" fmla="*/ 0 h 2267"/>
                  <a:gd name="T86" fmla="*/ 0 w 1787"/>
                  <a:gd name="T87" fmla="*/ 0 h 2267"/>
                  <a:gd name="T88" fmla="*/ 0 w 1787"/>
                  <a:gd name="T89" fmla="*/ 0 h 2267"/>
                  <a:gd name="T90" fmla="*/ 0 w 1787"/>
                  <a:gd name="T91" fmla="*/ 0 h 2267"/>
                  <a:gd name="T92" fmla="*/ 0 w 1787"/>
                  <a:gd name="T93" fmla="*/ 0 h 2267"/>
                  <a:gd name="T94" fmla="*/ 0 w 1787"/>
                  <a:gd name="T95" fmla="*/ 0 h 2267"/>
                  <a:gd name="T96" fmla="*/ 0 w 1787"/>
                  <a:gd name="T97" fmla="*/ 0 h 2267"/>
                  <a:gd name="T98" fmla="*/ 0 w 1787"/>
                  <a:gd name="T99" fmla="*/ 0 h 2267"/>
                  <a:gd name="T100" fmla="*/ 0 w 1787"/>
                  <a:gd name="T101" fmla="*/ 0 h 2267"/>
                  <a:gd name="T102" fmla="*/ 0 w 1787"/>
                  <a:gd name="T103" fmla="*/ 0 h 2267"/>
                  <a:gd name="T104" fmla="*/ 0 w 1787"/>
                  <a:gd name="T105" fmla="*/ 0 h 2267"/>
                  <a:gd name="T106" fmla="*/ 0 w 1787"/>
                  <a:gd name="T107" fmla="*/ 0 h 2267"/>
                  <a:gd name="T108" fmla="*/ 0 w 1787"/>
                  <a:gd name="T109" fmla="*/ 0 h 2267"/>
                  <a:gd name="T110" fmla="*/ 0 w 1787"/>
                  <a:gd name="T111" fmla="*/ 0 h 2267"/>
                  <a:gd name="T112" fmla="*/ 0 w 1787"/>
                  <a:gd name="T113" fmla="*/ 0 h 2267"/>
                  <a:gd name="T114" fmla="*/ 0 w 1787"/>
                  <a:gd name="T115" fmla="*/ 0 h 2267"/>
                  <a:gd name="T116" fmla="*/ 0 w 1787"/>
                  <a:gd name="T117" fmla="*/ 0 h 2267"/>
                  <a:gd name="T118" fmla="*/ 0 w 1787"/>
                  <a:gd name="T119" fmla="*/ 0 h 226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87"/>
                  <a:gd name="T181" fmla="*/ 0 h 2267"/>
                  <a:gd name="T182" fmla="*/ 1787 w 1787"/>
                  <a:gd name="T183" fmla="*/ 2267 h 226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901" y="41"/>
                    </a:lnTo>
                    <a:lnTo>
                      <a:pt x="468" y="20"/>
                    </a:lnTo>
                    <a:close/>
                  </a:path>
                </a:pathLst>
              </a:custGeom>
              <a:solidFill>
                <a:srgbClr val="0066FF"/>
              </a:solidFill>
              <a:ln w="38100">
                <a:solidFill>
                  <a:schemeClr val="tx1"/>
                </a:solidFill>
                <a:round/>
                <a:headEnd/>
                <a:tailEnd/>
              </a:ln>
            </p:spPr>
            <p:txBody>
              <a:bodyPr/>
              <a:lstStyle/>
              <a:p>
                <a:endParaRPr lang="en-US"/>
              </a:p>
            </p:txBody>
          </p:sp>
          <p:sp>
            <p:nvSpPr>
              <p:cNvPr id="64529" name="Freeform 66"/>
              <p:cNvSpPr>
                <a:spLocks/>
              </p:cNvSpPr>
              <p:nvPr/>
            </p:nvSpPr>
            <p:spPr bwMode="auto">
              <a:xfrm>
                <a:off x="4633" y="2216"/>
                <a:ext cx="337" cy="74"/>
              </a:xfrm>
              <a:custGeom>
                <a:avLst/>
                <a:gdLst>
                  <a:gd name="T0" fmla="*/ 1 w 480"/>
                  <a:gd name="T1" fmla="*/ 0 h 106"/>
                  <a:gd name="T2" fmla="*/ 0 w 480"/>
                  <a:gd name="T3" fmla="*/ 4 h 106"/>
                  <a:gd name="T4" fmla="*/ 19 w 480"/>
                  <a:gd name="T5" fmla="*/ 4 h 106"/>
                  <a:gd name="T6" fmla="*/ 20 w 480"/>
                  <a:gd name="T7" fmla="*/ 1 h 106"/>
                  <a:gd name="T8" fmla="*/ 1 w 480"/>
                  <a:gd name="T9" fmla="*/ 0 h 106"/>
                  <a:gd name="T10" fmla="*/ 0 60000 65536"/>
                  <a:gd name="T11" fmla="*/ 0 60000 65536"/>
                  <a:gd name="T12" fmla="*/ 0 60000 65536"/>
                  <a:gd name="T13" fmla="*/ 0 60000 65536"/>
                  <a:gd name="T14" fmla="*/ 0 60000 65536"/>
                  <a:gd name="T15" fmla="*/ 0 w 480"/>
                  <a:gd name="T16" fmla="*/ 0 h 106"/>
                  <a:gd name="T17" fmla="*/ 480 w 480"/>
                  <a:gd name="T18" fmla="*/ 106 h 106"/>
                </a:gdLst>
                <a:ahLst/>
                <a:cxnLst>
                  <a:cxn ang="T10">
                    <a:pos x="T0" y="T1"/>
                  </a:cxn>
                  <a:cxn ang="T11">
                    <a:pos x="T2" y="T3"/>
                  </a:cxn>
                  <a:cxn ang="T12">
                    <a:pos x="T4" y="T5"/>
                  </a:cxn>
                  <a:cxn ang="T13">
                    <a:pos x="T6" y="T7"/>
                  </a:cxn>
                  <a:cxn ang="T14">
                    <a:pos x="T8" y="T9"/>
                  </a:cxn>
                </a:cxnLst>
                <a:rect l="T15" t="T16" r="T17" b="T18"/>
                <a:pathLst>
                  <a:path w="480" h="106">
                    <a:moveTo>
                      <a:pt x="3" y="0"/>
                    </a:moveTo>
                    <a:lnTo>
                      <a:pt x="0" y="101"/>
                    </a:lnTo>
                    <a:lnTo>
                      <a:pt x="461" y="106"/>
                    </a:lnTo>
                    <a:lnTo>
                      <a:pt x="480" y="15"/>
                    </a:lnTo>
                    <a:lnTo>
                      <a:pt x="3" y="0"/>
                    </a:lnTo>
                    <a:close/>
                  </a:path>
                </a:pathLst>
              </a:custGeom>
              <a:solidFill>
                <a:srgbClr val="CCECFF"/>
              </a:solidFill>
              <a:ln w="9525">
                <a:solidFill>
                  <a:srgbClr val="FF0000"/>
                </a:solidFill>
                <a:round/>
                <a:headEnd/>
                <a:tailEnd/>
              </a:ln>
            </p:spPr>
            <p:txBody>
              <a:bodyPr/>
              <a:lstStyle/>
              <a:p>
                <a:endParaRPr lang="en-US"/>
              </a:p>
            </p:txBody>
          </p:sp>
          <p:sp>
            <p:nvSpPr>
              <p:cNvPr id="64530" name="Freeform 67"/>
              <p:cNvSpPr>
                <a:spLocks/>
              </p:cNvSpPr>
              <p:nvPr/>
            </p:nvSpPr>
            <p:spPr bwMode="auto">
              <a:xfrm>
                <a:off x="4570" y="2366"/>
                <a:ext cx="43" cy="53"/>
              </a:xfrm>
              <a:custGeom>
                <a:avLst/>
                <a:gdLst>
                  <a:gd name="T0" fmla="*/ 0 w 124"/>
                  <a:gd name="T1" fmla="*/ 0 h 152"/>
                  <a:gd name="T2" fmla="*/ 0 w 124"/>
                  <a:gd name="T3" fmla="*/ 0 h 152"/>
                  <a:gd name="T4" fmla="*/ 0 w 124"/>
                  <a:gd name="T5" fmla="*/ 0 h 152"/>
                  <a:gd name="T6" fmla="*/ 0 w 124"/>
                  <a:gd name="T7" fmla="*/ 0 h 152"/>
                  <a:gd name="T8" fmla="*/ 0 w 124"/>
                  <a:gd name="T9" fmla="*/ 0 h 152"/>
                  <a:gd name="T10" fmla="*/ 0 w 124"/>
                  <a:gd name="T11" fmla="*/ 0 h 152"/>
                  <a:gd name="T12" fmla="*/ 0 w 124"/>
                  <a:gd name="T13" fmla="*/ 0 h 152"/>
                  <a:gd name="T14" fmla="*/ 0 w 124"/>
                  <a:gd name="T15" fmla="*/ 0 h 152"/>
                  <a:gd name="T16" fmla="*/ 0 w 124"/>
                  <a:gd name="T17" fmla="*/ 0 h 152"/>
                  <a:gd name="T18" fmla="*/ 0 w 124"/>
                  <a:gd name="T19" fmla="*/ 0 h 152"/>
                  <a:gd name="T20" fmla="*/ 0 w 124"/>
                  <a:gd name="T21" fmla="*/ 0 h 152"/>
                  <a:gd name="T22" fmla="*/ 0 w 124"/>
                  <a:gd name="T23" fmla="*/ 0 h 152"/>
                  <a:gd name="T24" fmla="*/ 0 w 124"/>
                  <a:gd name="T25" fmla="*/ 0 h 152"/>
                  <a:gd name="T26" fmla="*/ 0 w 124"/>
                  <a:gd name="T27" fmla="*/ 0 h 152"/>
                  <a:gd name="T28" fmla="*/ 0 w 124"/>
                  <a:gd name="T29" fmla="*/ 0 h 152"/>
                  <a:gd name="T30" fmla="*/ 0 w 124"/>
                  <a:gd name="T31" fmla="*/ 0 h 152"/>
                  <a:gd name="T32" fmla="*/ 0 w 124"/>
                  <a:gd name="T33" fmla="*/ 0 h 152"/>
                  <a:gd name="T34" fmla="*/ 0 w 124"/>
                  <a:gd name="T35" fmla="*/ 0 h 152"/>
                  <a:gd name="T36" fmla="*/ 0 w 124"/>
                  <a:gd name="T37" fmla="*/ 0 h 152"/>
                  <a:gd name="T38" fmla="*/ 0 w 124"/>
                  <a:gd name="T39" fmla="*/ 0 h 152"/>
                  <a:gd name="T40" fmla="*/ 0 w 124"/>
                  <a:gd name="T41" fmla="*/ 0 h 152"/>
                  <a:gd name="T42" fmla="*/ 0 w 124"/>
                  <a:gd name="T43" fmla="*/ 0 h 152"/>
                  <a:gd name="T44" fmla="*/ 0 w 124"/>
                  <a:gd name="T45" fmla="*/ 0 h 152"/>
                  <a:gd name="T46" fmla="*/ 0 w 124"/>
                  <a:gd name="T47" fmla="*/ 0 h 152"/>
                  <a:gd name="T48" fmla="*/ 0 w 124"/>
                  <a:gd name="T49" fmla="*/ 0 h 152"/>
                  <a:gd name="T50" fmla="*/ 0 w 124"/>
                  <a:gd name="T51" fmla="*/ 0 h 152"/>
                  <a:gd name="T52" fmla="*/ 0 w 124"/>
                  <a:gd name="T53" fmla="*/ 0 h 152"/>
                  <a:gd name="T54" fmla="*/ 0 w 124"/>
                  <a:gd name="T55" fmla="*/ 0 h 152"/>
                  <a:gd name="T56" fmla="*/ 0 w 124"/>
                  <a:gd name="T57" fmla="*/ 0 h 152"/>
                  <a:gd name="T58" fmla="*/ 0 w 124"/>
                  <a:gd name="T59" fmla="*/ 0 h 152"/>
                  <a:gd name="T60" fmla="*/ 0 w 124"/>
                  <a:gd name="T61" fmla="*/ 0 h 152"/>
                  <a:gd name="T62" fmla="*/ 0 w 124"/>
                  <a:gd name="T63" fmla="*/ 0 h 152"/>
                  <a:gd name="T64" fmla="*/ 0 w 124"/>
                  <a:gd name="T65" fmla="*/ 0 h 152"/>
                  <a:gd name="T66" fmla="*/ 0 w 124"/>
                  <a:gd name="T67" fmla="*/ 0 h 152"/>
                  <a:gd name="T68" fmla="*/ 0 w 124"/>
                  <a:gd name="T69" fmla="*/ 0 h 152"/>
                  <a:gd name="T70" fmla="*/ 0 w 124"/>
                  <a:gd name="T71" fmla="*/ 0 h 152"/>
                  <a:gd name="T72" fmla="*/ 0 w 124"/>
                  <a:gd name="T73" fmla="*/ 0 h 152"/>
                  <a:gd name="T74" fmla="*/ 0 w 124"/>
                  <a:gd name="T75" fmla="*/ 0 h 152"/>
                  <a:gd name="T76" fmla="*/ 0 w 124"/>
                  <a:gd name="T77" fmla="*/ 0 h 152"/>
                  <a:gd name="T78" fmla="*/ 0 w 124"/>
                  <a:gd name="T79" fmla="*/ 0 h 152"/>
                  <a:gd name="T80" fmla="*/ 0 w 124"/>
                  <a:gd name="T81" fmla="*/ 0 h 152"/>
                  <a:gd name="T82" fmla="*/ 0 w 124"/>
                  <a:gd name="T83" fmla="*/ 0 h 152"/>
                  <a:gd name="T84" fmla="*/ 0 w 124"/>
                  <a:gd name="T85" fmla="*/ 0 h 152"/>
                  <a:gd name="T86" fmla="*/ 0 w 124"/>
                  <a:gd name="T87" fmla="*/ 0 h 152"/>
                  <a:gd name="T88" fmla="*/ 0 w 124"/>
                  <a:gd name="T89" fmla="*/ 0 h 152"/>
                  <a:gd name="T90" fmla="*/ 0 w 124"/>
                  <a:gd name="T91" fmla="*/ 0 h 152"/>
                  <a:gd name="T92" fmla="*/ 0 w 124"/>
                  <a:gd name="T93" fmla="*/ 0 h 152"/>
                  <a:gd name="T94" fmla="*/ 0 w 124"/>
                  <a:gd name="T95" fmla="*/ 0 h 152"/>
                  <a:gd name="T96" fmla="*/ 0 w 124"/>
                  <a:gd name="T97" fmla="*/ 0 h 152"/>
                  <a:gd name="T98" fmla="*/ 0 w 124"/>
                  <a:gd name="T99" fmla="*/ 0 h 152"/>
                  <a:gd name="T100" fmla="*/ 0 w 124"/>
                  <a:gd name="T101" fmla="*/ 0 h 152"/>
                  <a:gd name="T102" fmla="*/ 0 w 124"/>
                  <a:gd name="T103" fmla="*/ 0 h 152"/>
                  <a:gd name="T104" fmla="*/ 0 w 124"/>
                  <a:gd name="T105" fmla="*/ 0 h 152"/>
                  <a:gd name="T106" fmla="*/ 0 w 124"/>
                  <a:gd name="T107" fmla="*/ 0 h 152"/>
                  <a:gd name="T108" fmla="*/ 0 w 124"/>
                  <a:gd name="T109" fmla="*/ 0 h 152"/>
                  <a:gd name="T110" fmla="*/ 0 w 124"/>
                  <a:gd name="T111" fmla="*/ 0 h 152"/>
                  <a:gd name="T112" fmla="*/ 0 w 124"/>
                  <a:gd name="T113" fmla="*/ 0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
                  <a:gd name="T172" fmla="*/ 0 h 152"/>
                  <a:gd name="T173" fmla="*/ 124 w 124"/>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31" name="Freeform 68"/>
              <p:cNvSpPr>
                <a:spLocks/>
              </p:cNvSpPr>
              <p:nvPr/>
            </p:nvSpPr>
            <p:spPr bwMode="auto">
              <a:xfrm>
                <a:off x="4558" y="2441"/>
                <a:ext cx="149" cy="57"/>
              </a:xfrm>
              <a:custGeom>
                <a:avLst/>
                <a:gdLst>
                  <a:gd name="T0" fmla="*/ 0 w 424"/>
                  <a:gd name="T1" fmla="*/ 0 h 163"/>
                  <a:gd name="T2" fmla="*/ 0 w 424"/>
                  <a:gd name="T3" fmla="*/ 0 h 163"/>
                  <a:gd name="T4" fmla="*/ 0 w 424"/>
                  <a:gd name="T5" fmla="*/ 0 h 163"/>
                  <a:gd name="T6" fmla="*/ 0 w 424"/>
                  <a:gd name="T7" fmla="*/ 0 h 163"/>
                  <a:gd name="T8" fmla="*/ 0 w 424"/>
                  <a:gd name="T9" fmla="*/ 0 h 163"/>
                  <a:gd name="T10" fmla="*/ 0 w 424"/>
                  <a:gd name="T11" fmla="*/ 0 h 163"/>
                  <a:gd name="T12" fmla="*/ 0 w 424"/>
                  <a:gd name="T13" fmla="*/ 0 h 163"/>
                  <a:gd name="T14" fmla="*/ 0 w 424"/>
                  <a:gd name="T15" fmla="*/ 0 h 163"/>
                  <a:gd name="T16" fmla="*/ 0 w 424"/>
                  <a:gd name="T17" fmla="*/ 0 h 163"/>
                  <a:gd name="T18" fmla="*/ 0 w 424"/>
                  <a:gd name="T19" fmla="*/ 0 h 163"/>
                  <a:gd name="T20" fmla="*/ 0 w 424"/>
                  <a:gd name="T21" fmla="*/ 0 h 163"/>
                  <a:gd name="T22" fmla="*/ 0 w 424"/>
                  <a:gd name="T23" fmla="*/ 0 h 163"/>
                  <a:gd name="T24" fmla="*/ 0 w 424"/>
                  <a:gd name="T25" fmla="*/ 0 h 163"/>
                  <a:gd name="T26" fmla="*/ 0 w 424"/>
                  <a:gd name="T27" fmla="*/ 0 h 163"/>
                  <a:gd name="T28" fmla="*/ 0 w 424"/>
                  <a:gd name="T29" fmla="*/ 0 h 163"/>
                  <a:gd name="T30" fmla="*/ 0 w 424"/>
                  <a:gd name="T31" fmla="*/ 0 h 163"/>
                  <a:gd name="T32" fmla="*/ 0 w 424"/>
                  <a:gd name="T33" fmla="*/ 0 h 163"/>
                  <a:gd name="T34" fmla="*/ 0 w 424"/>
                  <a:gd name="T35" fmla="*/ 0 h 163"/>
                  <a:gd name="T36" fmla="*/ 0 w 424"/>
                  <a:gd name="T37" fmla="*/ 0 h 163"/>
                  <a:gd name="T38" fmla="*/ 0 w 424"/>
                  <a:gd name="T39" fmla="*/ 0 h 163"/>
                  <a:gd name="T40" fmla="*/ 0 w 424"/>
                  <a:gd name="T41" fmla="*/ 0 h 163"/>
                  <a:gd name="T42" fmla="*/ 0 w 424"/>
                  <a:gd name="T43" fmla="*/ 0 h 163"/>
                  <a:gd name="T44" fmla="*/ 0 w 424"/>
                  <a:gd name="T45" fmla="*/ 0 h 163"/>
                  <a:gd name="T46" fmla="*/ 0 w 424"/>
                  <a:gd name="T47" fmla="*/ 0 h 163"/>
                  <a:gd name="T48" fmla="*/ 0 w 424"/>
                  <a:gd name="T49" fmla="*/ 0 h 163"/>
                  <a:gd name="T50" fmla="*/ 0 w 424"/>
                  <a:gd name="T51" fmla="*/ 0 h 163"/>
                  <a:gd name="T52" fmla="*/ 0 w 424"/>
                  <a:gd name="T53" fmla="*/ 0 h 163"/>
                  <a:gd name="T54" fmla="*/ 0 w 424"/>
                  <a:gd name="T55" fmla="*/ 0 h 163"/>
                  <a:gd name="T56" fmla="*/ 0 w 424"/>
                  <a:gd name="T57" fmla="*/ 0 h 163"/>
                  <a:gd name="T58" fmla="*/ 0 w 424"/>
                  <a:gd name="T59" fmla="*/ 0 h 163"/>
                  <a:gd name="T60" fmla="*/ 0 w 424"/>
                  <a:gd name="T61" fmla="*/ 0 h 163"/>
                  <a:gd name="T62" fmla="*/ 0 w 424"/>
                  <a:gd name="T63" fmla="*/ 0 h 163"/>
                  <a:gd name="T64" fmla="*/ 0 w 424"/>
                  <a:gd name="T65" fmla="*/ 0 h 163"/>
                  <a:gd name="T66" fmla="*/ 0 w 424"/>
                  <a:gd name="T67" fmla="*/ 0 h 163"/>
                  <a:gd name="T68" fmla="*/ 0 w 424"/>
                  <a:gd name="T69" fmla="*/ 0 h 163"/>
                  <a:gd name="T70" fmla="*/ 0 w 424"/>
                  <a:gd name="T71" fmla="*/ 0 h 163"/>
                  <a:gd name="T72" fmla="*/ 0 w 424"/>
                  <a:gd name="T73" fmla="*/ 0 h 163"/>
                  <a:gd name="T74" fmla="*/ 0 w 424"/>
                  <a:gd name="T75" fmla="*/ 0 h 163"/>
                  <a:gd name="T76" fmla="*/ 0 w 424"/>
                  <a:gd name="T77" fmla="*/ 0 h 163"/>
                  <a:gd name="T78" fmla="*/ 0 w 424"/>
                  <a:gd name="T79" fmla="*/ 0 h 163"/>
                  <a:gd name="T80" fmla="*/ 0 w 424"/>
                  <a:gd name="T81" fmla="*/ 0 h 163"/>
                  <a:gd name="T82" fmla="*/ 0 w 424"/>
                  <a:gd name="T83" fmla="*/ 0 h 163"/>
                  <a:gd name="T84" fmla="*/ 0 w 424"/>
                  <a:gd name="T85" fmla="*/ 0 h 163"/>
                  <a:gd name="T86" fmla="*/ 0 w 424"/>
                  <a:gd name="T87" fmla="*/ 0 h 163"/>
                  <a:gd name="T88" fmla="*/ 0 w 424"/>
                  <a:gd name="T89" fmla="*/ 0 h 163"/>
                  <a:gd name="T90" fmla="*/ 0 w 424"/>
                  <a:gd name="T91" fmla="*/ 0 h 163"/>
                  <a:gd name="T92" fmla="*/ 0 w 424"/>
                  <a:gd name="T93" fmla="*/ 0 h 163"/>
                  <a:gd name="T94" fmla="*/ 0 w 424"/>
                  <a:gd name="T95" fmla="*/ 0 h 163"/>
                  <a:gd name="T96" fmla="*/ 0 w 424"/>
                  <a:gd name="T97" fmla="*/ 0 h 163"/>
                  <a:gd name="T98" fmla="*/ 0 w 424"/>
                  <a:gd name="T99" fmla="*/ 0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24"/>
                  <a:gd name="T151" fmla="*/ 0 h 163"/>
                  <a:gd name="T152" fmla="*/ 424 w 424"/>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32" name="Freeform 69"/>
              <p:cNvSpPr>
                <a:spLocks/>
              </p:cNvSpPr>
              <p:nvPr/>
            </p:nvSpPr>
            <p:spPr bwMode="auto">
              <a:xfrm>
                <a:off x="4911" y="2425"/>
                <a:ext cx="75" cy="75"/>
              </a:xfrm>
              <a:custGeom>
                <a:avLst/>
                <a:gdLst>
                  <a:gd name="T0" fmla="*/ 0 w 213"/>
                  <a:gd name="T1" fmla="*/ 0 h 215"/>
                  <a:gd name="T2" fmla="*/ 0 w 213"/>
                  <a:gd name="T3" fmla="*/ 0 h 215"/>
                  <a:gd name="T4" fmla="*/ 0 w 213"/>
                  <a:gd name="T5" fmla="*/ 0 h 215"/>
                  <a:gd name="T6" fmla="*/ 0 w 213"/>
                  <a:gd name="T7" fmla="*/ 0 h 215"/>
                  <a:gd name="T8" fmla="*/ 0 w 213"/>
                  <a:gd name="T9" fmla="*/ 0 h 215"/>
                  <a:gd name="T10" fmla="*/ 0 w 213"/>
                  <a:gd name="T11" fmla="*/ 0 h 215"/>
                  <a:gd name="T12" fmla="*/ 0 w 213"/>
                  <a:gd name="T13" fmla="*/ 0 h 215"/>
                  <a:gd name="T14" fmla="*/ 0 w 213"/>
                  <a:gd name="T15" fmla="*/ 0 h 215"/>
                  <a:gd name="T16" fmla="*/ 0 w 213"/>
                  <a:gd name="T17" fmla="*/ 0 h 215"/>
                  <a:gd name="T18" fmla="*/ 0 w 213"/>
                  <a:gd name="T19" fmla="*/ 0 h 215"/>
                  <a:gd name="T20" fmla="*/ 0 w 213"/>
                  <a:gd name="T21" fmla="*/ 0 h 215"/>
                  <a:gd name="T22" fmla="*/ 0 w 213"/>
                  <a:gd name="T23" fmla="*/ 0 h 215"/>
                  <a:gd name="T24" fmla="*/ 0 w 213"/>
                  <a:gd name="T25" fmla="*/ 0 h 215"/>
                  <a:gd name="T26" fmla="*/ 0 w 213"/>
                  <a:gd name="T27" fmla="*/ 0 h 215"/>
                  <a:gd name="T28" fmla="*/ 0 w 213"/>
                  <a:gd name="T29" fmla="*/ 0 h 215"/>
                  <a:gd name="T30" fmla="*/ 0 w 213"/>
                  <a:gd name="T31" fmla="*/ 0 h 215"/>
                  <a:gd name="T32" fmla="*/ 0 w 213"/>
                  <a:gd name="T33" fmla="*/ 0 h 215"/>
                  <a:gd name="T34" fmla="*/ 0 w 213"/>
                  <a:gd name="T35" fmla="*/ 0 h 215"/>
                  <a:gd name="T36" fmla="*/ 0 w 213"/>
                  <a:gd name="T37" fmla="*/ 0 h 215"/>
                  <a:gd name="T38" fmla="*/ 0 w 213"/>
                  <a:gd name="T39" fmla="*/ 0 h 215"/>
                  <a:gd name="T40" fmla="*/ 0 w 213"/>
                  <a:gd name="T41" fmla="*/ 0 h 215"/>
                  <a:gd name="T42" fmla="*/ 0 w 213"/>
                  <a:gd name="T43" fmla="*/ 0 h 215"/>
                  <a:gd name="T44" fmla="*/ 0 w 213"/>
                  <a:gd name="T45" fmla="*/ 0 h 215"/>
                  <a:gd name="T46" fmla="*/ 0 w 213"/>
                  <a:gd name="T47" fmla="*/ 0 h 215"/>
                  <a:gd name="T48" fmla="*/ 0 w 213"/>
                  <a:gd name="T49" fmla="*/ 0 h 215"/>
                  <a:gd name="T50" fmla="*/ 0 w 213"/>
                  <a:gd name="T51" fmla="*/ 0 h 215"/>
                  <a:gd name="T52" fmla="*/ 0 w 213"/>
                  <a:gd name="T53" fmla="*/ 0 h 215"/>
                  <a:gd name="T54" fmla="*/ 0 w 213"/>
                  <a:gd name="T55" fmla="*/ 0 h 215"/>
                  <a:gd name="T56" fmla="*/ 0 w 213"/>
                  <a:gd name="T57" fmla="*/ 0 h 215"/>
                  <a:gd name="T58" fmla="*/ 0 w 213"/>
                  <a:gd name="T59" fmla="*/ 0 h 215"/>
                  <a:gd name="T60" fmla="*/ 0 w 213"/>
                  <a:gd name="T61" fmla="*/ 0 h 215"/>
                  <a:gd name="T62" fmla="*/ 0 w 213"/>
                  <a:gd name="T63" fmla="*/ 0 h 215"/>
                  <a:gd name="T64" fmla="*/ 0 w 213"/>
                  <a:gd name="T65" fmla="*/ 0 h 215"/>
                  <a:gd name="T66" fmla="*/ 0 w 213"/>
                  <a:gd name="T67" fmla="*/ 0 h 215"/>
                  <a:gd name="T68" fmla="*/ 0 w 213"/>
                  <a:gd name="T69" fmla="*/ 0 h 215"/>
                  <a:gd name="T70" fmla="*/ 0 w 213"/>
                  <a:gd name="T71" fmla="*/ 0 h 215"/>
                  <a:gd name="T72" fmla="*/ 0 w 213"/>
                  <a:gd name="T73" fmla="*/ 0 h 215"/>
                  <a:gd name="T74" fmla="*/ 0 w 213"/>
                  <a:gd name="T75" fmla="*/ 0 h 215"/>
                  <a:gd name="T76" fmla="*/ 0 w 213"/>
                  <a:gd name="T77" fmla="*/ 0 h 215"/>
                  <a:gd name="T78" fmla="*/ 0 w 213"/>
                  <a:gd name="T79" fmla="*/ 0 h 215"/>
                  <a:gd name="T80" fmla="*/ 0 w 213"/>
                  <a:gd name="T81" fmla="*/ 0 h 215"/>
                  <a:gd name="T82" fmla="*/ 0 w 213"/>
                  <a:gd name="T83" fmla="*/ 0 h 215"/>
                  <a:gd name="T84" fmla="*/ 0 w 213"/>
                  <a:gd name="T85" fmla="*/ 0 h 215"/>
                  <a:gd name="T86" fmla="*/ 0 w 213"/>
                  <a:gd name="T87" fmla="*/ 0 h 215"/>
                  <a:gd name="T88" fmla="*/ 0 w 213"/>
                  <a:gd name="T89" fmla="*/ 0 h 215"/>
                  <a:gd name="T90" fmla="*/ 0 w 213"/>
                  <a:gd name="T91" fmla="*/ 0 h 215"/>
                  <a:gd name="T92" fmla="*/ 0 w 213"/>
                  <a:gd name="T93" fmla="*/ 0 h 2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3"/>
                  <a:gd name="T142" fmla="*/ 0 h 215"/>
                  <a:gd name="T143" fmla="*/ 213 w 213"/>
                  <a:gd name="T144" fmla="*/ 215 h 2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33" name="Oval 70"/>
              <p:cNvSpPr>
                <a:spLocks noChangeArrowheads="1"/>
              </p:cNvSpPr>
              <p:nvPr/>
            </p:nvSpPr>
            <p:spPr bwMode="auto">
              <a:xfrm>
                <a:off x="4637" y="2259"/>
                <a:ext cx="313" cy="53"/>
              </a:xfrm>
              <a:prstGeom prst="ellipse">
                <a:avLst/>
              </a:prstGeom>
              <a:solidFill>
                <a:srgbClr val="00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64534" name="Freeform 71"/>
              <p:cNvSpPr>
                <a:spLocks/>
              </p:cNvSpPr>
              <p:nvPr/>
            </p:nvSpPr>
            <p:spPr bwMode="auto">
              <a:xfrm>
                <a:off x="4622" y="2162"/>
                <a:ext cx="366" cy="109"/>
              </a:xfrm>
              <a:custGeom>
                <a:avLst/>
                <a:gdLst>
                  <a:gd name="T0" fmla="*/ 0 w 1042"/>
                  <a:gd name="T1" fmla="*/ 0 h 309"/>
                  <a:gd name="T2" fmla="*/ 0 w 1042"/>
                  <a:gd name="T3" fmla="*/ 0 h 309"/>
                  <a:gd name="T4" fmla="*/ 0 w 1042"/>
                  <a:gd name="T5" fmla="*/ 0 h 309"/>
                  <a:gd name="T6" fmla="*/ 0 w 1042"/>
                  <a:gd name="T7" fmla="*/ 0 h 309"/>
                  <a:gd name="T8" fmla="*/ 0 w 1042"/>
                  <a:gd name="T9" fmla="*/ 0 h 309"/>
                  <a:gd name="T10" fmla="*/ 0 w 1042"/>
                  <a:gd name="T11" fmla="*/ 0 h 309"/>
                  <a:gd name="T12" fmla="*/ 0 w 1042"/>
                  <a:gd name="T13" fmla="*/ 0 h 309"/>
                  <a:gd name="T14" fmla="*/ 0 w 1042"/>
                  <a:gd name="T15" fmla="*/ 0 h 309"/>
                  <a:gd name="T16" fmla="*/ 0 w 1042"/>
                  <a:gd name="T17" fmla="*/ 0 h 309"/>
                  <a:gd name="T18" fmla="*/ 0 w 1042"/>
                  <a:gd name="T19" fmla="*/ 0 h 309"/>
                  <a:gd name="T20" fmla="*/ 0 w 1042"/>
                  <a:gd name="T21" fmla="*/ 0 h 309"/>
                  <a:gd name="T22" fmla="*/ 0 w 1042"/>
                  <a:gd name="T23" fmla="*/ 0 h 309"/>
                  <a:gd name="T24" fmla="*/ 0 w 1042"/>
                  <a:gd name="T25" fmla="*/ 0 h 309"/>
                  <a:gd name="T26" fmla="*/ 0 w 1042"/>
                  <a:gd name="T27" fmla="*/ 0 h 309"/>
                  <a:gd name="T28" fmla="*/ 0 w 1042"/>
                  <a:gd name="T29" fmla="*/ 0 h 309"/>
                  <a:gd name="T30" fmla="*/ 0 w 1042"/>
                  <a:gd name="T31" fmla="*/ 0 h 309"/>
                  <a:gd name="T32" fmla="*/ 0 w 1042"/>
                  <a:gd name="T33" fmla="*/ 0 h 309"/>
                  <a:gd name="T34" fmla="*/ 0 w 1042"/>
                  <a:gd name="T35" fmla="*/ 0 h 309"/>
                  <a:gd name="T36" fmla="*/ 0 w 1042"/>
                  <a:gd name="T37" fmla="*/ 0 h 309"/>
                  <a:gd name="T38" fmla="*/ 0 w 1042"/>
                  <a:gd name="T39" fmla="*/ 0 h 309"/>
                  <a:gd name="T40" fmla="*/ 0 w 1042"/>
                  <a:gd name="T41" fmla="*/ 0 h 309"/>
                  <a:gd name="T42" fmla="*/ 0 w 1042"/>
                  <a:gd name="T43" fmla="*/ 0 h 309"/>
                  <a:gd name="T44" fmla="*/ 0 w 1042"/>
                  <a:gd name="T45" fmla="*/ 0 h 309"/>
                  <a:gd name="T46" fmla="*/ 0 w 1042"/>
                  <a:gd name="T47" fmla="*/ 0 h 309"/>
                  <a:gd name="T48" fmla="*/ 0 w 1042"/>
                  <a:gd name="T49" fmla="*/ 0 h 309"/>
                  <a:gd name="T50" fmla="*/ 0 w 1042"/>
                  <a:gd name="T51" fmla="*/ 0 h 309"/>
                  <a:gd name="T52" fmla="*/ 0 w 1042"/>
                  <a:gd name="T53" fmla="*/ 0 h 309"/>
                  <a:gd name="T54" fmla="*/ 0 w 1042"/>
                  <a:gd name="T55" fmla="*/ 0 h 309"/>
                  <a:gd name="T56" fmla="*/ 0 w 1042"/>
                  <a:gd name="T57" fmla="*/ 0 h 309"/>
                  <a:gd name="T58" fmla="*/ 0 w 1042"/>
                  <a:gd name="T59" fmla="*/ 0 h 309"/>
                  <a:gd name="T60" fmla="*/ 0 w 1042"/>
                  <a:gd name="T61" fmla="*/ 0 h 309"/>
                  <a:gd name="T62" fmla="*/ 0 w 1042"/>
                  <a:gd name="T63" fmla="*/ 0 h 309"/>
                  <a:gd name="T64" fmla="*/ 0 w 1042"/>
                  <a:gd name="T65" fmla="*/ 0 h 309"/>
                  <a:gd name="T66" fmla="*/ 0 w 1042"/>
                  <a:gd name="T67" fmla="*/ 0 h 309"/>
                  <a:gd name="T68" fmla="*/ 0 w 1042"/>
                  <a:gd name="T69" fmla="*/ 0 h 309"/>
                  <a:gd name="T70" fmla="*/ 0 w 1042"/>
                  <a:gd name="T71" fmla="*/ 0 h 309"/>
                  <a:gd name="T72" fmla="*/ 0 w 1042"/>
                  <a:gd name="T73" fmla="*/ 0 h 309"/>
                  <a:gd name="T74" fmla="*/ 0 w 1042"/>
                  <a:gd name="T75" fmla="*/ 0 h 309"/>
                  <a:gd name="T76" fmla="*/ 0 w 1042"/>
                  <a:gd name="T77" fmla="*/ 0 h 309"/>
                  <a:gd name="T78" fmla="*/ 0 w 1042"/>
                  <a:gd name="T79" fmla="*/ 0 h 309"/>
                  <a:gd name="T80" fmla="*/ 0 w 1042"/>
                  <a:gd name="T81" fmla="*/ 0 h 309"/>
                  <a:gd name="T82" fmla="*/ 0 w 1042"/>
                  <a:gd name="T83" fmla="*/ 0 h 309"/>
                  <a:gd name="T84" fmla="*/ 0 w 1042"/>
                  <a:gd name="T85" fmla="*/ 0 h 309"/>
                  <a:gd name="T86" fmla="*/ 0 w 1042"/>
                  <a:gd name="T87" fmla="*/ 0 h 309"/>
                  <a:gd name="T88" fmla="*/ 0 w 1042"/>
                  <a:gd name="T89" fmla="*/ 0 h 309"/>
                  <a:gd name="T90" fmla="*/ 0 w 1042"/>
                  <a:gd name="T91" fmla="*/ 0 h 309"/>
                  <a:gd name="T92" fmla="*/ 0 w 1042"/>
                  <a:gd name="T93" fmla="*/ 0 h 309"/>
                  <a:gd name="T94" fmla="*/ 0 w 1042"/>
                  <a:gd name="T95" fmla="*/ 0 h 309"/>
                  <a:gd name="T96" fmla="*/ 0 w 1042"/>
                  <a:gd name="T97" fmla="*/ 0 h 309"/>
                  <a:gd name="T98" fmla="*/ 0 w 1042"/>
                  <a:gd name="T99" fmla="*/ 0 h 309"/>
                  <a:gd name="T100" fmla="*/ 0 w 1042"/>
                  <a:gd name="T101" fmla="*/ 0 h 309"/>
                  <a:gd name="T102" fmla="*/ 0 w 1042"/>
                  <a:gd name="T103" fmla="*/ 0 h 309"/>
                  <a:gd name="T104" fmla="*/ 0 w 1042"/>
                  <a:gd name="T105" fmla="*/ 0 h 309"/>
                  <a:gd name="T106" fmla="*/ 0 w 1042"/>
                  <a:gd name="T107" fmla="*/ 0 h 309"/>
                  <a:gd name="T108" fmla="*/ 0 w 1042"/>
                  <a:gd name="T109" fmla="*/ 0 h 309"/>
                  <a:gd name="T110" fmla="*/ 0 w 1042"/>
                  <a:gd name="T111" fmla="*/ 0 h 309"/>
                  <a:gd name="T112" fmla="*/ 0 w 1042"/>
                  <a:gd name="T113" fmla="*/ 0 h 309"/>
                  <a:gd name="T114" fmla="*/ 0 w 1042"/>
                  <a:gd name="T115" fmla="*/ 0 h 309"/>
                  <a:gd name="T116" fmla="*/ 0 w 1042"/>
                  <a:gd name="T117" fmla="*/ 0 h 309"/>
                  <a:gd name="T118" fmla="*/ 0 w 1042"/>
                  <a:gd name="T119" fmla="*/ 0 h 309"/>
                  <a:gd name="T120" fmla="*/ 0 w 1042"/>
                  <a:gd name="T121" fmla="*/ 0 h 309"/>
                  <a:gd name="T122" fmla="*/ 0 w 1042"/>
                  <a:gd name="T123" fmla="*/ 0 h 309"/>
                  <a:gd name="T124" fmla="*/ 0 w 1042"/>
                  <a:gd name="T125" fmla="*/ 0 h 3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42"/>
                  <a:gd name="T190" fmla="*/ 0 h 309"/>
                  <a:gd name="T191" fmla="*/ 1042 w 1042"/>
                  <a:gd name="T192" fmla="*/ 309 h 3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close/>
                  </a:path>
                </a:pathLst>
              </a:custGeom>
              <a:solidFill>
                <a:srgbClr val="CCECFF"/>
              </a:solidFill>
              <a:ln w="9525">
                <a:solidFill>
                  <a:schemeClr val="tx1"/>
                </a:solidFill>
                <a:round/>
                <a:headEnd/>
                <a:tailEnd/>
              </a:ln>
            </p:spPr>
            <p:txBody>
              <a:bodyPr/>
              <a:lstStyle/>
              <a:p>
                <a:endParaRPr lang="en-US"/>
              </a:p>
            </p:txBody>
          </p:sp>
          <p:sp>
            <p:nvSpPr>
              <p:cNvPr id="64535" name="Freeform 72"/>
              <p:cNvSpPr>
                <a:spLocks/>
              </p:cNvSpPr>
              <p:nvPr/>
            </p:nvSpPr>
            <p:spPr bwMode="auto">
              <a:xfrm>
                <a:off x="4650" y="2136"/>
                <a:ext cx="310" cy="55"/>
              </a:xfrm>
              <a:custGeom>
                <a:avLst/>
                <a:gdLst>
                  <a:gd name="T0" fmla="*/ 0 w 884"/>
                  <a:gd name="T1" fmla="*/ 0 h 155"/>
                  <a:gd name="T2" fmla="*/ 0 w 884"/>
                  <a:gd name="T3" fmla="*/ 0 h 155"/>
                  <a:gd name="T4" fmla="*/ 0 w 884"/>
                  <a:gd name="T5" fmla="*/ 0 h 155"/>
                  <a:gd name="T6" fmla="*/ 0 w 884"/>
                  <a:gd name="T7" fmla="*/ 0 h 155"/>
                  <a:gd name="T8" fmla="*/ 0 w 884"/>
                  <a:gd name="T9" fmla="*/ 0 h 155"/>
                  <a:gd name="T10" fmla="*/ 0 w 884"/>
                  <a:gd name="T11" fmla="*/ 0 h 155"/>
                  <a:gd name="T12" fmla="*/ 0 w 884"/>
                  <a:gd name="T13" fmla="*/ 0 h 155"/>
                  <a:gd name="T14" fmla="*/ 0 w 884"/>
                  <a:gd name="T15" fmla="*/ 0 h 155"/>
                  <a:gd name="T16" fmla="*/ 0 w 884"/>
                  <a:gd name="T17" fmla="*/ 0 h 155"/>
                  <a:gd name="T18" fmla="*/ 0 w 884"/>
                  <a:gd name="T19" fmla="*/ 0 h 155"/>
                  <a:gd name="T20" fmla="*/ 0 w 884"/>
                  <a:gd name="T21" fmla="*/ 0 h 155"/>
                  <a:gd name="T22" fmla="*/ 0 w 884"/>
                  <a:gd name="T23" fmla="*/ 0 h 155"/>
                  <a:gd name="T24" fmla="*/ 0 w 884"/>
                  <a:gd name="T25" fmla="*/ 0 h 155"/>
                  <a:gd name="T26" fmla="*/ 0 w 884"/>
                  <a:gd name="T27" fmla="*/ 0 h 155"/>
                  <a:gd name="T28" fmla="*/ 0 w 884"/>
                  <a:gd name="T29" fmla="*/ 0 h 155"/>
                  <a:gd name="T30" fmla="*/ 0 w 884"/>
                  <a:gd name="T31" fmla="*/ 0 h 155"/>
                  <a:gd name="T32" fmla="*/ 0 w 884"/>
                  <a:gd name="T33" fmla="*/ 0 h 155"/>
                  <a:gd name="T34" fmla="*/ 0 w 884"/>
                  <a:gd name="T35" fmla="*/ 0 h 155"/>
                  <a:gd name="T36" fmla="*/ 0 w 884"/>
                  <a:gd name="T37" fmla="*/ 0 h 155"/>
                  <a:gd name="T38" fmla="*/ 0 w 884"/>
                  <a:gd name="T39" fmla="*/ 0 h 155"/>
                  <a:gd name="T40" fmla="*/ 0 w 884"/>
                  <a:gd name="T41" fmla="*/ 0 h 155"/>
                  <a:gd name="T42" fmla="*/ 0 w 884"/>
                  <a:gd name="T43" fmla="*/ 0 h 155"/>
                  <a:gd name="T44" fmla="*/ 0 w 884"/>
                  <a:gd name="T45" fmla="*/ 0 h 155"/>
                  <a:gd name="T46" fmla="*/ 0 w 884"/>
                  <a:gd name="T47" fmla="*/ 0 h 155"/>
                  <a:gd name="T48" fmla="*/ 0 w 884"/>
                  <a:gd name="T49" fmla="*/ 0 h 155"/>
                  <a:gd name="T50" fmla="*/ 0 w 884"/>
                  <a:gd name="T51" fmla="*/ 0 h 155"/>
                  <a:gd name="T52" fmla="*/ 0 w 884"/>
                  <a:gd name="T53" fmla="*/ 0 h 155"/>
                  <a:gd name="T54" fmla="*/ 0 w 884"/>
                  <a:gd name="T55" fmla="*/ 0 h 155"/>
                  <a:gd name="T56" fmla="*/ 0 w 884"/>
                  <a:gd name="T57" fmla="*/ 0 h 155"/>
                  <a:gd name="T58" fmla="*/ 0 w 884"/>
                  <a:gd name="T59" fmla="*/ 0 h 155"/>
                  <a:gd name="T60" fmla="*/ 0 w 884"/>
                  <a:gd name="T61" fmla="*/ 0 h 155"/>
                  <a:gd name="T62" fmla="*/ 0 w 884"/>
                  <a:gd name="T63" fmla="*/ 0 h 155"/>
                  <a:gd name="T64" fmla="*/ 0 w 884"/>
                  <a:gd name="T65" fmla="*/ 0 h 155"/>
                  <a:gd name="T66" fmla="*/ 0 w 884"/>
                  <a:gd name="T67" fmla="*/ 0 h 155"/>
                  <a:gd name="T68" fmla="*/ 0 w 884"/>
                  <a:gd name="T69" fmla="*/ 0 h 155"/>
                  <a:gd name="T70" fmla="*/ 0 w 884"/>
                  <a:gd name="T71" fmla="*/ 0 h 155"/>
                  <a:gd name="T72" fmla="*/ 0 w 884"/>
                  <a:gd name="T73" fmla="*/ 0 h 155"/>
                  <a:gd name="T74" fmla="*/ 0 w 884"/>
                  <a:gd name="T75" fmla="*/ 0 h 155"/>
                  <a:gd name="T76" fmla="*/ 0 w 884"/>
                  <a:gd name="T77" fmla="*/ 0 h 155"/>
                  <a:gd name="T78" fmla="*/ 0 w 884"/>
                  <a:gd name="T79" fmla="*/ 0 h 155"/>
                  <a:gd name="T80" fmla="*/ 0 w 884"/>
                  <a:gd name="T81" fmla="*/ 0 h 155"/>
                  <a:gd name="T82" fmla="*/ 0 w 884"/>
                  <a:gd name="T83" fmla="*/ 0 h 155"/>
                  <a:gd name="T84" fmla="*/ 0 w 884"/>
                  <a:gd name="T85" fmla="*/ 0 h 155"/>
                  <a:gd name="T86" fmla="*/ 0 w 884"/>
                  <a:gd name="T87" fmla="*/ 0 h 155"/>
                  <a:gd name="T88" fmla="*/ 0 w 884"/>
                  <a:gd name="T89" fmla="*/ 0 h 155"/>
                  <a:gd name="T90" fmla="*/ 0 w 884"/>
                  <a:gd name="T91" fmla="*/ 0 h 155"/>
                  <a:gd name="T92" fmla="*/ 0 w 884"/>
                  <a:gd name="T93" fmla="*/ 0 h 155"/>
                  <a:gd name="T94" fmla="*/ 0 w 884"/>
                  <a:gd name="T95" fmla="*/ 0 h 155"/>
                  <a:gd name="T96" fmla="*/ 0 w 884"/>
                  <a:gd name="T97" fmla="*/ 0 h 155"/>
                  <a:gd name="T98" fmla="*/ 0 w 884"/>
                  <a:gd name="T99" fmla="*/ 0 h 155"/>
                  <a:gd name="T100" fmla="*/ 0 w 884"/>
                  <a:gd name="T101" fmla="*/ 0 h 155"/>
                  <a:gd name="T102" fmla="*/ 0 w 884"/>
                  <a:gd name="T103" fmla="*/ 0 h 155"/>
                  <a:gd name="T104" fmla="*/ 0 w 884"/>
                  <a:gd name="T105" fmla="*/ 0 h 155"/>
                  <a:gd name="T106" fmla="*/ 0 w 884"/>
                  <a:gd name="T107" fmla="*/ 0 h 155"/>
                  <a:gd name="T108" fmla="*/ 0 w 884"/>
                  <a:gd name="T109" fmla="*/ 0 h 155"/>
                  <a:gd name="T110" fmla="*/ 0 w 884"/>
                  <a:gd name="T111" fmla="*/ 0 h 155"/>
                  <a:gd name="T112" fmla="*/ 0 w 884"/>
                  <a:gd name="T113" fmla="*/ 0 h 155"/>
                  <a:gd name="T114" fmla="*/ 0 w 884"/>
                  <a:gd name="T115" fmla="*/ 0 h 1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55"/>
                  <a:gd name="T176" fmla="*/ 884 w 884"/>
                  <a:gd name="T177" fmla="*/ 155 h 1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close/>
                  </a:path>
                </a:pathLst>
              </a:custGeom>
              <a:solidFill>
                <a:schemeClr val="hlink"/>
              </a:solidFill>
              <a:ln w="9525">
                <a:solidFill>
                  <a:schemeClr val="tx1"/>
                </a:solidFill>
                <a:round/>
                <a:headEnd/>
                <a:tailEnd/>
              </a:ln>
            </p:spPr>
            <p:txBody>
              <a:bodyPr/>
              <a:lstStyle/>
              <a:p>
                <a:endParaRPr lang="en-US"/>
              </a:p>
            </p:txBody>
          </p:sp>
          <p:sp>
            <p:nvSpPr>
              <p:cNvPr id="64536" name="Freeform 73"/>
              <p:cNvSpPr>
                <a:spLocks/>
              </p:cNvSpPr>
              <p:nvPr/>
            </p:nvSpPr>
            <p:spPr bwMode="auto">
              <a:xfrm>
                <a:off x="4650" y="2139"/>
                <a:ext cx="152" cy="52"/>
              </a:xfrm>
              <a:custGeom>
                <a:avLst/>
                <a:gdLst>
                  <a:gd name="T0" fmla="*/ 0 w 438"/>
                  <a:gd name="T1" fmla="*/ 0 h 148"/>
                  <a:gd name="T2" fmla="*/ 0 w 438"/>
                  <a:gd name="T3" fmla="*/ 0 h 148"/>
                  <a:gd name="T4" fmla="*/ 0 w 438"/>
                  <a:gd name="T5" fmla="*/ 0 h 148"/>
                  <a:gd name="T6" fmla="*/ 0 w 438"/>
                  <a:gd name="T7" fmla="*/ 0 h 148"/>
                  <a:gd name="T8" fmla="*/ 0 w 438"/>
                  <a:gd name="T9" fmla="*/ 0 h 148"/>
                  <a:gd name="T10" fmla="*/ 0 w 438"/>
                  <a:gd name="T11" fmla="*/ 0 h 148"/>
                  <a:gd name="T12" fmla="*/ 0 w 438"/>
                  <a:gd name="T13" fmla="*/ 0 h 148"/>
                  <a:gd name="T14" fmla="*/ 0 w 438"/>
                  <a:gd name="T15" fmla="*/ 0 h 148"/>
                  <a:gd name="T16" fmla="*/ 0 w 438"/>
                  <a:gd name="T17" fmla="*/ 0 h 148"/>
                  <a:gd name="T18" fmla="*/ 0 w 438"/>
                  <a:gd name="T19" fmla="*/ 0 h 148"/>
                  <a:gd name="T20" fmla="*/ 0 w 438"/>
                  <a:gd name="T21" fmla="*/ 0 h 148"/>
                  <a:gd name="T22" fmla="*/ 0 w 438"/>
                  <a:gd name="T23" fmla="*/ 0 h 148"/>
                  <a:gd name="T24" fmla="*/ 0 w 438"/>
                  <a:gd name="T25" fmla="*/ 0 h 148"/>
                  <a:gd name="T26" fmla="*/ 0 w 438"/>
                  <a:gd name="T27" fmla="*/ 0 h 148"/>
                  <a:gd name="T28" fmla="*/ 0 w 438"/>
                  <a:gd name="T29" fmla="*/ 0 h 148"/>
                  <a:gd name="T30" fmla="*/ 0 w 438"/>
                  <a:gd name="T31" fmla="*/ 0 h 148"/>
                  <a:gd name="T32" fmla="*/ 0 w 438"/>
                  <a:gd name="T33" fmla="*/ 0 h 148"/>
                  <a:gd name="T34" fmla="*/ 0 w 438"/>
                  <a:gd name="T35" fmla="*/ 0 h 148"/>
                  <a:gd name="T36" fmla="*/ 0 w 438"/>
                  <a:gd name="T37" fmla="*/ 0 h 148"/>
                  <a:gd name="T38" fmla="*/ 0 w 438"/>
                  <a:gd name="T39" fmla="*/ 0 h 148"/>
                  <a:gd name="T40" fmla="*/ 0 w 438"/>
                  <a:gd name="T41" fmla="*/ 0 h 148"/>
                  <a:gd name="T42" fmla="*/ 0 w 438"/>
                  <a:gd name="T43" fmla="*/ 0 h 148"/>
                  <a:gd name="T44" fmla="*/ 0 w 438"/>
                  <a:gd name="T45" fmla="*/ 0 h 148"/>
                  <a:gd name="T46" fmla="*/ 0 w 438"/>
                  <a:gd name="T47" fmla="*/ 0 h 148"/>
                  <a:gd name="T48" fmla="*/ 0 w 438"/>
                  <a:gd name="T49" fmla="*/ 0 h 148"/>
                  <a:gd name="T50" fmla="*/ 0 w 438"/>
                  <a:gd name="T51" fmla="*/ 0 h 148"/>
                  <a:gd name="T52" fmla="*/ 0 w 438"/>
                  <a:gd name="T53" fmla="*/ 0 h 148"/>
                  <a:gd name="T54" fmla="*/ 0 w 438"/>
                  <a:gd name="T55" fmla="*/ 0 h 148"/>
                  <a:gd name="T56" fmla="*/ 0 w 438"/>
                  <a:gd name="T57" fmla="*/ 0 h 148"/>
                  <a:gd name="T58" fmla="*/ 0 w 438"/>
                  <a:gd name="T59" fmla="*/ 0 h 148"/>
                  <a:gd name="T60" fmla="*/ 0 w 438"/>
                  <a:gd name="T61" fmla="*/ 0 h 148"/>
                  <a:gd name="T62" fmla="*/ 0 w 438"/>
                  <a:gd name="T63" fmla="*/ 0 h 148"/>
                  <a:gd name="T64" fmla="*/ 0 w 438"/>
                  <a:gd name="T65" fmla="*/ 0 h 148"/>
                  <a:gd name="T66" fmla="*/ 0 w 438"/>
                  <a:gd name="T67" fmla="*/ 0 h 148"/>
                  <a:gd name="T68" fmla="*/ 0 w 438"/>
                  <a:gd name="T69" fmla="*/ 0 h 148"/>
                  <a:gd name="T70" fmla="*/ 0 w 438"/>
                  <a:gd name="T71" fmla="*/ 0 h 148"/>
                  <a:gd name="T72" fmla="*/ 0 w 438"/>
                  <a:gd name="T73" fmla="*/ 0 h 148"/>
                  <a:gd name="T74" fmla="*/ 0 w 438"/>
                  <a:gd name="T75" fmla="*/ 0 h 148"/>
                  <a:gd name="T76" fmla="*/ 0 w 438"/>
                  <a:gd name="T77" fmla="*/ 0 h 148"/>
                  <a:gd name="T78" fmla="*/ 0 w 438"/>
                  <a:gd name="T79" fmla="*/ 0 h 148"/>
                  <a:gd name="T80" fmla="*/ 0 w 438"/>
                  <a:gd name="T81" fmla="*/ 0 h 148"/>
                  <a:gd name="T82" fmla="*/ 0 w 438"/>
                  <a:gd name="T83" fmla="*/ 0 h 148"/>
                  <a:gd name="T84" fmla="*/ 0 w 438"/>
                  <a:gd name="T85" fmla="*/ 0 h 148"/>
                  <a:gd name="T86" fmla="*/ 0 w 438"/>
                  <a:gd name="T87" fmla="*/ 0 h 148"/>
                  <a:gd name="T88" fmla="*/ 0 w 438"/>
                  <a:gd name="T89" fmla="*/ 0 h 148"/>
                  <a:gd name="T90" fmla="*/ 0 w 438"/>
                  <a:gd name="T91" fmla="*/ 0 h 148"/>
                  <a:gd name="T92" fmla="*/ 0 w 438"/>
                  <a:gd name="T93" fmla="*/ 0 h 148"/>
                  <a:gd name="T94" fmla="*/ 0 w 438"/>
                  <a:gd name="T95" fmla="*/ 0 h 148"/>
                  <a:gd name="T96" fmla="*/ 0 w 438"/>
                  <a:gd name="T97" fmla="*/ 0 h 148"/>
                  <a:gd name="T98" fmla="*/ 0 w 438"/>
                  <a:gd name="T99" fmla="*/ 0 h 148"/>
                  <a:gd name="T100" fmla="*/ 0 w 438"/>
                  <a:gd name="T101" fmla="*/ 0 h 148"/>
                  <a:gd name="T102" fmla="*/ 0 w 438"/>
                  <a:gd name="T103" fmla="*/ 0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8"/>
                  <a:gd name="T157" fmla="*/ 0 h 148"/>
                  <a:gd name="T158" fmla="*/ 438 w 438"/>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37" name="Freeform 74"/>
              <p:cNvSpPr>
                <a:spLocks/>
              </p:cNvSpPr>
              <p:nvPr/>
            </p:nvSpPr>
            <p:spPr bwMode="auto">
              <a:xfrm>
                <a:off x="4756" y="2182"/>
                <a:ext cx="223" cy="82"/>
              </a:xfrm>
              <a:custGeom>
                <a:avLst/>
                <a:gdLst>
                  <a:gd name="T0" fmla="*/ 0 w 637"/>
                  <a:gd name="T1" fmla="*/ 0 h 232"/>
                  <a:gd name="T2" fmla="*/ 0 w 637"/>
                  <a:gd name="T3" fmla="*/ 0 h 232"/>
                  <a:gd name="T4" fmla="*/ 0 w 637"/>
                  <a:gd name="T5" fmla="*/ 0 h 232"/>
                  <a:gd name="T6" fmla="*/ 0 w 637"/>
                  <a:gd name="T7" fmla="*/ 0 h 232"/>
                  <a:gd name="T8" fmla="*/ 0 w 637"/>
                  <a:gd name="T9" fmla="*/ 0 h 232"/>
                  <a:gd name="T10" fmla="*/ 0 w 637"/>
                  <a:gd name="T11" fmla="*/ 0 h 232"/>
                  <a:gd name="T12" fmla="*/ 0 w 637"/>
                  <a:gd name="T13" fmla="*/ 0 h 232"/>
                  <a:gd name="T14" fmla="*/ 0 w 637"/>
                  <a:gd name="T15" fmla="*/ 0 h 232"/>
                  <a:gd name="T16" fmla="*/ 0 w 637"/>
                  <a:gd name="T17" fmla="*/ 0 h 232"/>
                  <a:gd name="T18" fmla="*/ 0 w 637"/>
                  <a:gd name="T19" fmla="*/ 0 h 232"/>
                  <a:gd name="T20" fmla="*/ 0 w 637"/>
                  <a:gd name="T21" fmla="*/ 0 h 232"/>
                  <a:gd name="T22" fmla="*/ 0 w 637"/>
                  <a:gd name="T23" fmla="*/ 0 h 232"/>
                  <a:gd name="T24" fmla="*/ 0 w 637"/>
                  <a:gd name="T25" fmla="*/ 0 h 232"/>
                  <a:gd name="T26" fmla="*/ 0 w 637"/>
                  <a:gd name="T27" fmla="*/ 0 h 232"/>
                  <a:gd name="T28" fmla="*/ 0 w 637"/>
                  <a:gd name="T29" fmla="*/ 0 h 232"/>
                  <a:gd name="T30" fmla="*/ 0 w 637"/>
                  <a:gd name="T31" fmla="*/ 0 h 232"/>
                  <a:gd name="T32" fmla="*/ 0 w 637"/>
                  <a:gd name="T33" fmla="*/ 0 h 232"/>
                  <a:gd name="T34" fmla="*/ 0 w 637"/>
                  <a:gd name="T35" fmla="*/ 0 h 232"/>
                  <a:gd name="T36" fmla="*/ 0 w 637"/>
                  <a:gd name="T37" fmla="*/ 0 h 232"/>
                  <a:gd name="T38" fmla="*/ 0 w 637"/>
                  <a:gd name="T39" fmla="*/ 0 h 232"/>
                  <a:gd name="T40" fmla="*/ 0 w 637"/>
                  <a:gd name="T41" fmla="*/ 0 h 232"/>
                  <a:gd name="T42" fmla="*/ 0 w 637"/>
                  <a:gd name="T43" fmla="*/ 0 h 232"/>
                  <a:gd name="T44" fmla="*/ 0 w 637"/>
                  <a:gd name="T45" fmla="*/ 0 h 232"/>
                  <a:gd name="T46" fmla="*/ 0 w 637"/>
                  <a:gd name="T47" fmla="*/ 0 h 232"/>
                  <a:gd name="T48" fmla="*/ 0 w 637"/>
                  <a:gd name="T49" fmla="*/ 0 h 232"/>
                  <a:gd name="T50" fmla="*/ 0 w 637"/>
                  <a:gd name="T51" fmla="*/ 0 h 232"/>
                  <a:gd name="T52" fmla="*/ 0 w 637"/>
                  <a:gd name="T53" fmla="*/ 0 h 232"/>
                  <a:gd name="T54" fmla="*/ 0 w 637"/>
                  <a:gd name="T55" fmla="*/ 0 h 232"/>
                  <a:gd name="T56" fmla="*/ 0 w 637"/>
                  <a:gd name="T57" fmla="*/ 0 h 232"/>
                  <a:gd name="T58" fmla="*/ 0 w 637"/>
                  <a:gd name="T59" fmla="*/ 0 h 232"/>
                  <a:gd name="T60" fmla="*/ 0 w 637"/>
                  <a:gd name="T61" fmla="*/ 0 h 232"/>
                  <a:gd name="T62" fmla="*/ 0 w 637"/>
                  <a:gd name="T63" fmla="*/ 0 h 232"/>
                  <a:gd name="T64" fmla="*/ 0 w 637"/>
                  <a:gd name="T65" fmla="*/ 0 h 232"/>
                  <a:gd name="T66" fmla="*/ 0 w 637"/>
                  <a:gd name="T67" fmla="*/ 0 h 232"/>
                  <a:gd name="T68" fmla="*/ 0 w 637"/>
                  <a:gd name="T69" fmla="*/ 0 h 232"/>
                  <a:gd name="T70" fmla="*/ 0 w 637"/>
                  <a:gd name="T71" fmla="*/ 0 h 232"/>
                  <a:gd name="T72" fmla="*/ 0 w 637"/>
                  <a:gd name="T73" fmla="*/ 0 h 232"/>
                  <a:gd name="T74" fmla="*/ 0 w 637"/>
                  <a:gd name="T75" fmla="*/ 0 h 232"/>
                  <a:gd name="T76" fmla="*/ 0 w 637"/>
                  <a:gd name="T77" fmla="*/ 0 h 232"/>
                  <a:gd name="T78" fmla="*/ 0 w 637"/>
                  <a:gd name="T79" fmla="*/ 0 h 232"/>
                  <a:gd name="T80" fmla="*/ 0 w 637"/>
                  <a:gd name="T81" fmla="*/ 0 h 232"/>
                  <a:gd name="T82" fmla="*/ 0 w 637"/>
                  <a:gd name="T83" fmla="*/ 0 h 232"/>
                  <a:gd name="T84" fmla="*/ 0 w 637"/>
                  <a:gd name="T85" fmla="*/ 0 h 232"/>
                  <a:gd name="T86" fmla="*/ 0 w 637"/>
                  <a:gd name="T87" fmla="*/ 0 h 232"/>
                  <a:gd name="T88" fmla="*/ 0 w 637"/>
                  <a:gd name="T89" fmla="*/ 0 h 232"/>
                  <a:gd name="T90" fmla="*/ 0 w 637"/>
                  <a:gd name="T91" fmla="*/ 0 h 232"/>
                  <a:gd name="T92" fmla="*/ 0 w 637"/>
                  <a:gd name="T93" fmla="*/ 0 h 232"/>
                  <a:gd name="T94" fmla="*/ 0 w 637"/>
                  <a:gd name="T95" fmla="*/ 0 h 232"/>
                  <a:gd name="T96" fmla="*/ 0 w 637"/>
                  <a:gd name="T97" fmla="*/ 0 h 232"/>
                  <a:gd name="T98" fmla="*/ 0 w 637"/>
                  <a:gd name="T99" fmla="*/ 0 h 232"/>
                  <a:gd name="T100" fmla="*/ 0 w 637"/>
                  <a:gd name="T101" fmla="*/ 0 h 232"/>
                  <a:gd name="T102" fmla="*/ 0 w 637"/>
                  <a:gd name="T103" fmla="*/ 0 h 232"/>
                  <a:gd name="T104" fmla="*/ 0 w 637"/>
                  <a:gd name="T105" fmla="*/ 0 h 232"/>
                  <a:gd name="T106" fmla="*/ 0 w 637"/>
                  <a:gd name="T107" fmla="*/ 0 h 232"/>
                  <a:gd name="T108" fmla="*/ 0 w 637"/>
                  <a:gd name="T109" fmla="*/ 0 h 2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7"/>
                  <a:gd name="T166" fmla="*/ 0 h 232"/>
                  <a:gd name="T167" fmla="*/ 637 w 637"/>
                  <a:gd name="T168" fmla="*/ 232 h 23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38" name="Freeform 75"/>
              <p:cNvSpPr>
                <a:spLocks/>
              </p:cNvSpPr>
              <p:nvPr/>
            </p:nvSpPr>
            <p:spPr bwMode="auto">
              <a:xfrm>
                <a:off x="4523" y="2366"/>
                <a:ext cx="194" cy="118"/>
              </a:xfrm>
              <a:custGeom>
                <a:avLst/>
                <a:gdLst>
                  <a:gd name="T0" fmla="*/ 0 w 553"/>
                  <a:gd name="T1" fmla="*/ 0 h 337"/>
                  <a:gd name="T2" fmla="*/ 0 w 553"/>
                  <a:gd name="T3" fmla="*/ 0 h 337"/>
                  <a:gd name="T4" fmla="*/ 0 w 553"/>
                  <a:gd name="T5" fmla="*/ 0 h 337"/>
                  <a:gd name="T6" fmla="*/ 0 w 553"/>
                  <a:gd name="T7" fmla="*/ 0 h 337"/>
                  <a:gd name="T8" fmla="*/ 0 w 553"/>
                  <a:gd name="T9" fmla="*/ 0 h 337"/>
                  <a:gd name="T10" fmla="*/ 0 w 553"/>
                  <a:gd name="T11" fmla="*/ 0 h 337"/>
                  <a:gd name="T12" fmla="*/ 0 w 553"/>
                  <a:gd name="T13" fmla="*/ 0 h 337"/>
                  <a:gd name="T14" fmla="*/ 0 w 553"/>
                  <a:gd name="T15" fmla="*/ 0 h 337"/>
                  <a:gd name="T16" fmla="*/ 0 w 553"/>
                  <a:gd name="T17" fmla="*/ 0 h 337"/>
                  <a:gd name="T18" fmla="*/ 0 w 553"/>
                  <a:gd name="T19" fmla="*/ 0 h 337"/>
                  <a:gd name="T20" fmla="*/ 0 w 553"/>
                  <a:gd name="T21" fmla="*/ 0 h 337"/>
                  <a:gd name="T22" fmla="*/ 0 w 553"/>
                  <a:gd name="T23" fmla="*/ 0 h 337"/>
                  <a:gd name="T24" fmla="*/ 0 w 553"/>
                  <a:gd name="T25" fmla="*/ 0 h 337"/>
                  <a:gd name="T26" fmla="*/ 0 w 553"/>
                  <a:gd name="T27" fmla="*/ 0 h 337"/>
                  <a:gd name="T28" fmla="*/ 0 w 553"/>
                  <a:gd name="T29" fmla="*/ 0 h 337"/>
                  <a:gd name="T30" fmla="*/ 0 w 553"/>
                  <a:gd name="T31" fmla="*/ 0 h 337"/>
                  <a:gd name="T32" fmla="*/ 0 w 553"/>
                  <a:gd name="T33" fmla="*/ 0 h 337"/>
                  <a:gd name="T34" fmla="*/ 0 w 553"/>
                  <a:gd name="T35" fmla="*/ 0 h 337"/>
                  <a:gd name="T36" fmla="*/ 0 w 553"/>
                  <a:gd name="T37" fmla="*/ 0 h 337"/>
                  <a:gd name="T38" fmla="*/ 0 w 553"/>
                  <a:gd name="T39" fmla="*/ 0 h 337"/>
                  <a:gd name="T40" fmla="*/ 0 w 553"/>
                  <a:gd name="T41" fmla="*/ 0 h 337"/>
                  <a:gd name="T42" fmla="*/ 0 w 553"/>
                  <a:gd name="T43" fmla="*/ 0 h 337"/>
                  <a:gd name="T44" fmla="*/ 0 w 553"/>
                  <a:gd name="T45" fmla="*/ 0 h 337"/>
                  <a:gd name="T46" fmla="*/ 0 w 553"/>
                  <a:gd name="T47" fmla="*/ 0 h 337"/>
                  <a:gd name="T48" fmla="*/ 0 w 553"/>
                  <a:gd name="T49" fmla="*/ 0 h 337"/>
                  <a:gd name="T50" fmla="*/ 0 w 553"/>
                  <a:gd name="T51" fmla="*/ 0 h 337"/>
                  <a:gd name="T52" fmla="*/ 0 w 553"/>
                  <a:gd name="T53" fmla="*/ 0 h 337"/>
                  <a:gd name="T54" fmla="*/ 0 w 553"/>
                  <a:gd name="T55" fmla="*/ 0 h 337"/>
                  <a:gd name="T56" fmla="*/ 0 w 553"/>
                  <a:gd name="T57" fmla="*/ 0 h 337"/>
                  <a:gd name="T58" fmla="*/ 0 w 553"/>
                  <a:gd name="T59" fmla="*/ 0 h 337"/>
                  <a:gd name="T60" fmla="*/ 0 w 553"/>
                  <a:gd name="T61" fmla="*/ 0 h 337"/>
                  <a:gd name="T62" fmla="*/ 0 w 553"/>
                  <a:gd name="T63" fmla="*/ 0 h 337"/>
                  <a:gd name="T64" fmla="*/ 0 w 553"/>
                  <a:gd name="T65" fmla="*/ 0 h 337"/>
                  <a:gd name="T66" fmla="*/ 0 w 553"/>
                  <a:gd name="T67" fmla="*/ 0 h 337"/>
                  <a:gd name="T68" fmla="*/ 0 w 553"/>
                  <a:gd name="T69" fmla="*/ 0 h 337"/>
                  <a:gd name="T70" fmla="*/ 0 w 553"/>
                  <a:gd name="T71" fmla="*/ 0 h 337"/>
                  <a:gd name="T72" fmla="*/ 0 w 553"/>
                  <a:gd name="T73" fmla="*/ 0 h 337"/>
                  <a:gd name="T74" fmla="*/ 0 w 553"/>
                  <a:gd name="T75" fmla="*/ 0 h 337"/>
                  <a:gd name="T76" fmla="*/ 0 w 553"/>
                  <a:gd name="T77" fmla="*/ 0 h 337"/>
                  <a:gd name="T78" fmla="*/ 0 w 553"/>
                  <a:gd name="T79" fmla="*/ 0 h 337"/>
                  <a:gd name="T80" fmla="*/ 0 w 553"/>
                  <a:gd name="T81" fmla="*/ 0 h 337"/>
                  <a:gd name="T82" fmla="*/ 0 w 553"/>
                  <a:gd name="T83" fmla="*/ 0 h 337"/>
                  <a:gd name="T84" fmla="*/ 0 w 553"/>
                  <a:gd name="T85" fmla="*/ 0 h 337"/>
                  <a:gd name="T86" fmla="*/ 0 w 553"/>
                  <a:gd name="T87" fmla="*/ 0 h 337"/>
                  <a:gd name="T88" fmla="*/ 0 w 553"/>
                  <a:gd name="T89" fmla="*/ 0 h 337"/>
                  <a:gd name="T90" fmla="*/ 0 w 553"/>
                  <a:gd name="T91" fmla="*/ 0 h 337"/>
                  <a:gd name="T92" fmla="*/ 0 w 553"/>
                  <a:gd name="T93" fmla="*/ 0 h 337"/>
                  <a:gd name="T94" fmla="*/ 0 w 553"/>
                  <a:gd name="T95" fmla="*/ 0 h 337"/>
                  <a:gd name="T96" fmla="*/ 0 w 553"/>
                  <a:gd name="T97" fmla="*/ 0 h 337"/>
                  <a:gd name="T98" fmla="*/ 0 w 553"/>
                  <a:gd name="T99" fmla="*/ 0 h 337"/>
                  <a:gd name="T100" fmla="*/ 0 w 553"/>
                  <a:gd name="T101" fmla="*/ 0 h 337"/>
                  <a:gd name="T102" fmla="*/ 0 w 553"/>
                  <a:gd name="T103" fmla="*/ 0 h 337"/>
                  <a:gd name="T104" fmla="*/ 0 w 553"/>
                  <a:gd name="T105" fmla="*/ 0 h 337"/>
                  <a:gd name="T106" fmla="*/ 0 w 553"/>
                  <a:gd name="T107" fmla="*/ 0 h 337"/>
                  <a:gd name="T108" fmla="*/ 0 w 553"/>
                  <a:gd name="T109" fmla="*/ 0 h 337"/>
                  <a:gd name="T110" fmla="*/ 0 w 553"/>
                  <a:gd name="T111" fmla="*/ 0 h 337"/>
                  <a:gd name="T112" fmla="*/ 0 w 553"/>
                  <a:gd name="T113" fmla="*/ 0 h 337"/>
                  <a:gd name="T114" fmla="*/ 0 w 553"/>
                  <a:gd name="T115" fmla="*/ 0 h 337"/>
                  <a:gd name="T116" fmla="*/ 0 w 553"/>
                  <a:gd name="T117" fmla="*/ 0 h 337"/>
                  <a:gd name="T118" fmla="*/ 0 w 553"/>
                  <a:gd name="T119" fmla="*/ 0 h 337"/>
                  <a:gd name="T120" fmla="*/ 0 w 553"/>
                  <a:gd name="T121" fmla="*/ 0 h 337"/>
                  <a:gd name="T122" fmla="*/ 0 w 553"/>
                  <a:gd name="T123" fmla="*/ 0 h 3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53"/>
                  <a:gd name="T187" fmla="*/ 0 h 337"/>
                  <a:gd name="T188" fmla="*/ 553 w 553"/>
                  <a:gd name="T189" fmla="*/ 337 h 33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close/>
                  </a:path>
                </a:pathLst>
              </a:custGeom>
              <a:solidFill>
                <a:schemeClr val="hlink"/>
              </a:solidFill>
              <a:ln w="9525">
                <a:solidFill>
                  <a:schemeClr val="tx1"/>
                </a:solidFill>
                <a:round/>
                <a:headEnd/>
                <a:tailEnd/>
              </a:ln>
            </p:spPr>
            <p:txBody>
              <a:bodyPr/>
              <a:lstStyle/>
              <a:p>
                <a:endParaRPr lang="en-US"/>
              </a:p>
            </p:txBody>
          </p:sp>
          <p:sp>
            <p:nvSpPr>
              <p:cNvPr id="64539" name="Freeform 76"/>
              <p:cNvSpPr>
                <a:spLocks/>
              </p:cNvSpPr>
              <p:nvPr/>
            </p:nvSpPr>
            <p:spPr bwMode="auto">
              <a:xfrm>
                <a:off x="4949" y="2371"/>
                <a:ext cx="38" cy="61"/>
              </a:xfrm>
              <a:custGeom>
                <a:avLst/>
                <a:gdLst>
                  <a:gd name="T0" fmla="*/ 0 w 108"/>
                  <a:gd name="T1" fmla="*/ 0 h 175"/>
                  <a:gd name="T2" fmla="*/ 0 w 108"/>
                  <a:gd name="T3" fmla="*/ 0 h 175"/>
                  <a:gd name="T4" fmla="*/ 0 w 108"/>
                  <a:gd name="T5" fmla="*/ 0 h 175"/>
                  <a:gd name="T6" fmla="*/ 0 w 108"/>
                  <a:gd name="T7" fmla="*/ 0 h 175"/>
                  <a:gd name="T8" fmla="*/ 0 w 108"/>
                  <a:gd name="T9" fmla="*/ 0 h 175"/>
                  <a:gd name="T10" fmla="*/ 0 w 108"/>
                  <a:gd name="T11" fmla="*/ 0 h 175"/>
                  <a:gd name="T12" fmla="*/ 0 w 108"/>
                  <a:gd name="T13" fmla="*/ 0 h 175"/>
                  <a:gd name="T14" fmla="*/ 0 w 108"/>
                  <a:gd name="T15" fmla="*/ 0 h 175"/>
                  <a:gd name="T16" fmla="*/ 0 w 108"/>
                  <a:gd name="T17" fmla="*/ 0 h 175"/>
                  <a:gd name="T18" fmla="*/ 0 w 108"/>
                  <a:gd name="T19" fmla="*/ 0 h 175"/>
                  <a:gd name="T20" fmla="*/ 0 w 108"/>
                  <a:gd name="T21" fmla="*/ 0 h 175"/>
                  <a:gd name="T22" fmla="*/ 0 w 108"/>
                  <a:gd name="T23" fmla="*/ 0 h 175"/>
                  <a:gd name="T24" fmla="*/ 0 w 108"/>
                  <a:gd name="T25" fmla="*/ 0 h 175"/>
                  <a:gd name="T26" fmla="*/ 0 w 108"/>
                  <a:gd name="T27" fmla="*/ 0 h 175"/>
                  <a:gd name="T28" fmla="*/ 0 w 108"/>
                  <a:gd name="T29" fmla="*/ 0 h 175"/>
                  <a:gd name="T30" fmla="*/ 0 w 108"/>
                  <a:gd name="T31" fmla="*/ 0 h 175"/>
                  <a:gd name="T32" fmla="*/ 0 w 108"/>
                  <a:gd name="T33" fmla="*/ 0 h 175"/>
                  <a:gd name="T34" fmla="*/ 0 w 108"/>
                  <a:gd name="T35" fmla="*/ 0 h 175"/>
                  <a:gd name="T36" fmla="*/ 0 w 108"/>
                  <a:gd name="T37" fmla="*/ 0 h 175"/>
                  <a:gd name="T38" fmla="*/ 0 w 108"/>
                  <a:gd name="T39" fmla="*/ 0 h 175"/>
                  <a:gd name="T40" fmla="*/ 0 w 108"/>
                  <a:gd name="T41" fmla="*/ 0 h 175"/>
                  <a:gd name="T42" fmla="*/ 0 w 108"/>
                  <a:gd name="T43" fmla="*/ 0 h 175"/>
                  <a:gd name="T44" fmla="*/ 0 w 108"/>
                  <a:gd name="T45" fmla="*/ 0 h 175"/>
                  <a:gd name="T46" fmla="*/ 0 w 108"/>
                  <a:gd name="T47" fmla="*/ 0 h 175"/>
                  <a:gd name="T48" fmla="*/ 0 w 108"/>
                  <a:gd name="T49" fmla="*/ 0 h 175"/>
                  <a:gd name="T50" fmla="*/ 0 w 108"/>
                  <a:gd name="T51" fmla="*/ 0 h 175"/>
                  <a:gd name="T52" fmla="*/ 0 w 108"/>
                  <a:gd name="T53" fmla="*/ 0 h 175"/>
                  <a:gd name="T54" fmla="*/ 0 w 108"/>
                  <a:gd name="T55" fmla="*/ 0 h 175"/>
                  <a:gd name="T56" fmla="*/ 0 w 108"/>
                  <a:gd name="T57" fmla="*/ 0 h 175"/>
                  <a:gd name="T58" fmla="*/ 0 w 108"/>
                  <a:gd name="T59" fmla="*/ 0 h 175"/>
                  <a:gd name="T60" fmla="*/ 0 w 108"/>
                  <a:gd name="T61" fmla="*/ 0 h 175"/>
                  <a:gd name="T62" fmla="*/ 0 w 108"/>
                  <a:gd name="T63" fmla="*/ 0 h 175"/>
                  <a:gd name="T64" fmla="*/ 0 w 108"/>
                  <a:gd name="T65" fmla="*/ 0 h 175"/>
                  <a:gd name="T66" fmla="*/ 0 w 108"/>
                  <a:gd name="T67" fmla="*/ 0 h 175"/>
                  <a:gd name="T68" fmla="*/ 0 w 108"/>
                  <a:gd name="T69" fmla="*/ 0 h 175"/>
                  <a:gd name="T70" fmla="*/ 0 w 108"/>
                  <a:gd name="T71" fmla="*/ 0 h 175"/>
                  <a:gd name="T72" fmla="*/ 0 w 108"/>
                  <a:gd name="T73" fmla="*/ 0 h 175"/>
                  <a:gd name="T74" fmla="*/ 0 w 108"/>
                  <a:gd name="T75" fmla="*/ 0 h 175"/>
                  <a:gd name="T76" fmla="*/ 0 w 108"/>
                  <a:gd name="T77" fmla="*/ 0 h 175"/>
                  <a:gd name="T78" fmla="*/ 0 w 108"/>
                  <a:gd name="T79" fmla="*/ 0 h 175"/>
                  <a:gd name="T80" fmla="*/ 0 w 108"/>
                  <a:gd name="T81" fmla="*/ 0 h 175"/>
                  <a:gd name="T82" fmla="*/ 0 w 108"/>
                  <a:gd name="T83" fmla="*/ 0 h 175"/>
                  <a:gd name="T84" fmla="*/ 0 w 108"/>
                  <a:gd name="T85" fmla="*/ 0 h 175"/>
                  <a:gd name="T86" fmla="*/ 0 w 108"/>
                  <a:gd name="T87" fmla="*/ 0 h 175"/>
                  <a:gd name="T88" fmla="*/ 0 w 108"/>
                  <a:gd name="T89" fmla="*/ 0 h 175"/>
                  <a:gd name="T90" fmla="*/ 0 w 108"/>
                  <a:gd name="T91" fmla="*/ 0 h 175"/>
                  <a:gd name="T92" fmla="*/ 0 w 108"/>
                  <a:gd name="T93" fmla="*/ 0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75"/>
                  <a:gd name="T143" fmla="*/ 108 w 108"/>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40" name="Freeform 77"/>
              <p:cNvSpPr>
                <a:spLocks/>
              </p:cNvSpPr>
              <p:nvPr/>
            </p:nvSpPr>
            <p:spPr bwMode="auto">
              <a:xfrm>
                <a:off x="4921" y="2371"/>
                <a:ext cx="98" cy="117"/>
              </a:xfrm>
              <a:custGeom>
                <a:avLst/>
                <a:gdLst>
                  <a:gd name="T0" fmla="*/ 0 w 282"/>
                  <a:gd name="T1" fmla="*/ 0 h 335"/>
                  <a:gd name="T2" fmla="*/ 0 w 282"/>
                  <a:gd name="T3" fmla="*/ 0 h 335"/>
                  <a:gd name="T4" fmla="*/ 0 w 282"/>
                  <a:gd name="T5" fmla="*/ 0 h 335"/>
                  <a:gd name="T6" fmla="*/ 0 w 282"/>
                  <a:gd name="T7" fmla="*/ 0 h 335"/>
                  <a:gd name="T8" fmla="*/ 0 w 282"/>
                  <a:gd name="T9" fmla="*/ 0 h 335"/>
                  <a:gd name="T10" fmla="*/ 0 w 282"/>
                  <a:gd name="T11" fmla="*/ 0 h 335"/>
                  <a:gd name="T12" fmla="*/ 0 w 282"/>
                  <a:gd name="T13" fmla="*/ 0 h 335"/>
                  <a:gd name="T14" fmla="*/ 0 w 282"/>
                  <a:gd name="T15" fmla="*/ 0 h 335"/>
                  <a:gd name="T16" fmla="*/ 0 w 282"/>
                  <a:gd name="T17" fmla="*/ 0 h 335"/>
                  <a:gd name="T18" fmla="*/ 0 w 282"/>
                  <a:gd name="T19" fmla="*/ 0 h 335"/>
                  <a:gd name="T20" fmla="*/ 0 w 282"/>
                  <a:gd name="T21" fmla="*/ 0 h 335"/>
                  <a:gd name="T22" fmla="*/ 0 w 282"/>
                  <a:gd name="T23" fmla="*/ 0 h 335"/>
                  <a:gd name="T24" fmla="*/ 0 w 282"/>
                  <a:gd name="T25" fmla="*/ 0 h 335"/>
                  <a:gd name="T26" fmla="*/ 0 w 282"/>
                  <a:gd name="T27" fmla="*/ 0 h 335"/>
                  <a:gd name="T28" fmla="*/ 0 w 282"/>
                  <a:gd name="T29" fmla="*/ 0 h 335"/>
                  <a:gd name="T30" fmla="*/ 0 w 282"/>
                  <a:gd name="T31" fmla="*/ 0 h 335"/>
                  <a:gd name="T32" fmla="*/ 0 w 282"/>
                  <a:gd name="T33" fmla="*/ 0 h 335"/>
                  <a:gd name="T34" fmla="*/ 0 w 282"/>
                  <a:gd name="T35" fmla="*/ 0 h 335"/>
                  <a:gd name="T36" fmla="*/ 0 w 282"/>
                  <a:gd name="T37" fmla="*/ 0 h 335"/>
                  <a:gd name="T38" fmla="*/ 0 w 282"/>
                  <a:gd name="T39" fmla="*/ 0 h 335"/>
                  <a:gd name="T40" fmla="*/ 0 w 282"/>
                  <a:gd name="T41" fmla="*/ 0 h 335"/>
                  <a:gd name="T42" fmla="*/ 0 w 282"/>
                  <a:gd name="T43" fmla="*/ 0 h 335"/>
                  <a:gd name="T44" fmla="*/ 0 w 282"/>
                  <a:gd name="T45" fmla="*/ 0 h 335"/>
                  <a:gd name="T46" fmla="*/ 0 w 282"/>
                  <a:gd name="T47" fmla="*/ 0 h 335"/>
                  <a:gd name="T48" fmla="*/ 0 w 282"/>
                  <a:gd name="T49" fmla="*/ 0 h 335"/>
                  <a:gd name="T50" fmla="*/ 0 w 282"/>
                  <a:gd name="T51" fmla="*/ 0 h 335"/>
                  <a:gd name="T52" fmla="*/ 0 w 282"/>
                  <a:gd name="T53" fmla="*/ 0 h 335"/>
                  <a:gd name="T54" fmla="*/ 0 w 282"/>
                  <a:gd name="T55" fmla="*/ 0 h 335"/>
                  <a:gd name="T56" fmla="*/ 0 w 282"/>
                  <a:gd name="T57" fmla="*/ 0 h 335"/>
                  <a:gd name="T58" fmla="*/ 0 w 282"/>
                  <a:gd name="T59" fmla="*/ 0 h 335"/>
                  <a:gd name="T60" fmla="*/ 0 w 282"/>
                  <a:gd name="T61" fmla="*/ 0 h 335"/>
                  <a:gd name="T62" fmla="*/ 0 w 282"/>
                  <a:gd name="T63" fmla="*/ 0 h 335"/>
                  <a:gd name="T64" fmla="*/ 0 w 282"/>
                  <a:gd name="T65" fmla="*/ 0 h 335"/>
                  <a:gd name="T66" fmla="*/ 0 w 282"/>
                  <a:gd name="T67" fmla="*/ 0 h 335"/>
                  <a:gd name="T68" fmla="*/ 0 w 282"/>
                  <a:gd name="T69" fmla="*/ 0 h 335"/>
                  <a:gd name="T70" fmla="*/ 0 w 282"/>
                  <a:gd name="T71" fmla="*/ 0 h 335"/>
                  <a:gd name="T72" fmla="*/ 0 w 282"/>
                  <a:gd name="T73" fmla="*/ 0 h 335"/>
                  <a:gd name="T74" fmla="*/ 0 w 282"/>
                  <a:gd name="T75" fmla="*/ 0 h 335"/>
                  <a:gd name="T76" fmla="*/ 0 w 282"/>
                  <a:gd name="T77" fmla="*/ 0 h 335"/>
                  <a:gd name="T78" fmla="*/ 0 w 282"/>
                  <a:gd name="T79" fmla="*/ 0 h 335"/>
                  <a:gd name="T80" fmla="*/ 0 w 282"/>
                  <a:gd name="T81" fmla="*/ 0 h 335"/>
                  <a:gd name="T82" fmla="*/ 0 w 282"/>
                  <a:gd name="T83" fmla="*/ 0 h 335"/>
                  <a:gd name="T84" fmla="*/ 0 w 282"/>
                  <a:gd name="T85" fmla="*/ 0 h 335"/>
                  <a:gd name="T86" fmla="*/ 0 w 282"/>
                  <a:gd name="T87" fmla="*/ 0 h 335"/>
                  <a:gd name="T88" fmla="*/ 0 w 282"/>
                  <a:gd name="T89" fmla="*/ 0 h 335"/>
                  <a:gd name="T90" fmla="*/ 0 w 282"/>
                  <a:gd name="T91" fmla="*/ 0 h 335"/>
                  <a:gd name="T92" fmla="*/ 0 w 282"/>
                  <a:gd name="T93" fmla="*/ 0 h 335"/>
                  <a:gd name="T94" fmla="*/ 0 w 282"/>
                  <a:gd name="T95" fmla="*/ 0 h 335"/>
                  <a:gd name="T96" fmla="*/ 0 w 282"/>
                  <a:gd name="T97" fmla="*/ 0 h 335"/>
                  <a:gd name="T98" fmla="*/ 0 w 282"/>
                  <a:gd name="T99" fmla="*/ 0 h 3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2"/>
                  <a:gd name="T151" fmla="*/ 0 h 335"/>
                  <a:gd name="T152" fmla="*/ 282 w 282"/>
                  <a:gd name="T153" fmla="*/ 335 h 3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close/>
                  </a:path>
                </a:pathLst>
              </a:custGeom>
              <a:solidFill>
                <a:schemeClr val="hlink"/>
              </a:solidFill>
              <a:ln w="9525">
                <a:solidFill>
                  <a:schemeClr val="tx1"/>
                </a:solidFill>
                <a:round/>
                <a:headEnd/>
                <a:tailEnd/>
              </a:ln>
            </p:spPr>
            <p:txBody>
              <a:bodyPr/>
              <a:lstStyle/>
              <a:p>
                <a:endParaRPr lang="en-US"/>
              </a:p>
            </p:txBody>
          </p:sp>
          <p:sp>
            <p:nvSpPr>
              <p:cNvPr id="64541" name="Freeform 78"/>
              <p:cNvSpPr>
                <a:spLocks/>
              </p:cNvSpPr>
              <p:nvPr/>
            </p:nvSpPr>
            <p:spPr bwMode="auto">
              <a:xfrm>
                <a:off x="4793" y="2525"/>
                <a:ext cx="275" cy="475"/>
              </a:xfrm>
              <a:custGeom>
                <a:avLst/>
                <a:gdLst>
                  <a:gd name="T0" fmla="*/ 0 w 782"/>
                  <a:gd name="T1" fmla="*/ 0 h 1355"/>
                  <a:gd name="T2" fmla="*/ 0 w 782"/>
                  <a:gd name="T3" fmla="*/ 0 h 1355"/>
                  <a:gd name="T4" fmla="*/ 0 w 782"/>
                  <a:gd name="T5" fmla="*/ 0 h 1355"/>
                  <a:gd name="T6" fmla="*/ 0 w 782"/>
                  <a:gd name="T7" fmla="*/ 0 h 1355"/>
                  <a:gd name="T8" fmla="*/ 0 w 782"/>
                  <a:gd name="T9" fmla="*/ 0 h 1355"/>
                  <a:gd name="T10" fmla="*/ 0 w 782"/>
                  <a:gd name="T11" fmla="*/ 0 h 1355"/>
                  <a:gd name="T12" fmla="*/ 0 w 782"/>
                  <a:gd name="T13" fmla="*/ 0 h 1355"/>
                  <a:gd name="T14" fmla="*/ 0 w 782"/>
                  <a:gd name="T15" fmla="*/ 0 h 1355"/>
                  <a:gd name="T16" fmla="*/ 0 w 782"/>
                  <a:gd name="T17" fmla="*/ 0 h 1355"/>
                  <a:gd name="T18" fmla="*/ 0 w 782"/>
                  <a:gd name="T19" fmla="*/ 0 h 1355"/>
                  <a:gd name="T20" fmla="*/ 0 w 782"/>
                  <a:gd name="T21" fmla="*/ 0 h 1355"/>
                  <a:gd name="T22" fmla="*/ 0 w 782"/>
                  <a:gd name="T23" fmla="*/ 0 h 1355"/>
                  <a:gd name="T24" fmla="*/ 0 w 782"/>
                  <a:gd name="T25" fmla="*/ 0 h 1355"/>
                  <a:gd name="T26" fmla="*/ 0 w 782"/>
                  <a:gd name="T27" fmla="*/ 0 h 1355"/>
                  <a:gd name="T28" fmla="*/ 0 w 782"/>
                  <a:gd name="T29" fmla="*/ 0 h 1355"/>
                  <a:gd name="T30" fmla="*/ 0 w 782"/>
                  <a:gd name="T31" fmla="*/ 0 h 1355"/>
                  <a:gd name="T32" fmla="*/ 0 w 782"/>
                  <a:gd name="T33" fmla="*/ 0 h 1355"/>
                  <a:gd name="T34" fmla="*/ 0 w 782"/>
                  <a:gd name="T35" fmla="*/ 0 h 1355"/>
                  <a:gd name="T36" fmla="*/ 0 w 782"/>
                  <a:gd name="T37" fmla="*/ 0 h 1355"/>
                  <a:gd name="T38" fmla="*/ 0 w 782"/>
                  <a:gd name="T39" fmla="*/ 0 h 1355"/>
                  <a:gd name="T40" fmla="*/ 0 w 782"/>
                  <a:gd name="T41" fmla="*/ 0 h 1355"/>
                  <a:gd name="T42" fmla="*/ 0 w 782"/>
                  <a:gd name="T43" fmla="*/ 0 h 1355"/>
                  <a:gd name="T44" fmla="*/ 0 w 782"/>
                  <a:gd name="T45" fmla="*/ 0 h 1355"/>
                  <a:gd name="T46" fmla="*/ 0 w 782"/>
                  <a:gd name="T47" fmla="*/ 0 h 1355"/>
                  <a:gd name="T48" fmla="*/ 0 w 782"/>
                  <a:gd name="T49" fmla="*/ 0 h 1355"/>
                  <a:gd name="T50" fmla="*/ 0 w 782"/>
                  <a:gd name="T51" fmla="*/ 0 h 1355"/>
                  <a:gd name="T52" fmla="*/ 0 w 782"/>
                  <a:gd name="T53" fmla="*/ 0 h 1355"/>
                  <a:gd name="T54" fmla="*/ 0 w 782"/>
                  <a:gd name="T55" fmla="*/ 0 h 1355"/>
                  <a:gd name="T56" fmla="*/ 0 w 782"/>
                  <a:gd name="T57" fmla="*/ 0 h 1355"/>
                  <a:gd name="T58" fmla="*/ 0 w 782"/>
                  <a:gd name="T59" fmla="*/ 0 h 1355"/>
                  <a:gd name="T60" fmla="*/ 0 w 782"/>
                  <a:gd name="T61" fmla="*/ 0 h 1355"/>
                  <a:gd name="T62" fmla="*/ 0 w 782"/>
                  <a:gd name="T63" fmla="*/ 0 h 1355"/>
                  <a:gd name="T64" fmla="*/ 0 w 782"/>
                  <a:gd name="T65" fmla="*/ 0 h 1355"/>
                  <a:gd name="T66" fmla="*/ 0 w 782"/>
                  <a:gd name="T67" fmla="*/ 0 h 1355"/>
                  <a:gd name="T68" fmla="*/ 0 w 782"/>
                  <a:gd name="T69" fmla="*/ 0 h 1355"/>
                  <a:gd name="T70" fmla="*/ 0 w 782"/>
                  <a:gd name="T71" fmla="*/ 0 h 1355"/>
                  <a:gd name="T72" fmla="*/ 0 w 782"/>
                  <a:gd name="T73" fmla="*/ 0 h 1355"/>
                  <a:gd name="T74" fmla="*/ 0 w 782"/>
                  <a:gd name="T75" fmla="*/ 0 h 1355"/>
                  <a:gd name="T76" fmla="*/ 0 w 782"/>
                  <a:gd name="T77" fmla="*/ 0 h 1355"/>
                  <a:gd name="T78" fmla="*/ 0 w 782"/>
                  <a:gd name="T79" fmla="*/ 0 h 1355"/>
                  <a:gd name="T80" fmla="*/ 0 w 782"/>
                  <a:gd name="T81" fmla="*/ 0 h 1355"/>
                  <a:gd name="T82" fmla="*/ 0 w 782"/>
                  <a:gd name="T83" fmla="*/ 0 h 1355"/>
                  <a:gd name="T84" fmla="*/ 0 w 782"/>
                  <a:gd name="T85" fmla="*/ 0 h 1355"/>
                  <a:gd name="T86" fmla="*/ 0 w 782"/>
                  <a:gd name="T87" fmla="*/ 0 h 1355"/>
                  <a:gd name="T88" fmla="*/ 0 w 782"/>
                  <a:gd name="T89" fmla="*/ 0 h 1355"/>
                  <a:gd name="T90" fmla="*/ 0 w 782"/>
                  <a:gd name="T91" fmla="*/ 0 h 1355"/>
                  <a:gd name="T92" fmla="*/ 0 w 782"/>
                  <a:gd name="T93" fmla="*/ 0 h 1355"/>
                  <a:gd name="T94" fmla="*/ 0 w 782"/>
                  <a:gd name="T95" fmla="*/ 0 h 1355"/>
                  <a:gd name="T96" fmla="*/ 0 w 782"/>
                  <a:gd name="T97" fmla="*/ 0 h 1355"/>
                  <a:gd name="T98" fmla="*/ 0 w 782"/>
                  <a:gd name="T99" fmla="*/ 0 h 1355"/>
                  <a:gd name="T100" fmla="*/ 0 w 782"/>
                  <a:gd name="T101" fmla="*/ 0 h 1355"/>
                  <a:gd name="T102" fmla="*/ 0 w 782"/>
                  <a:gd name="T103" fmla="*/ 0 h 1355"/>
                  <a:gd name="T104" fmla="*/ 0 w 782"/>
                  <a:gd name="T105" fmla="*/ 0 h 1355"/>
                  <a:gd name="T106" fmla="*/ 0 w 782"/>
                  <a:gd name="T107" fmla="*/ 0 h 1355"/>
                  <a:gd name="T108" fmla="*/ 0 w 782"/>
                  <a:gd name="T109" fmla="*/ 0 h 1355"/>
                  <a:gd name="T110" fmla="*/ 0 w 782"/>
                  <a:gd name="T111" fmla="*/ 0 h 1355"/>
                  <a:gd name="T112" fmla="*/ 0 w 782"/>
                  <a:gd name="T113" fmla="*/ 0 h 13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82"/>
                  <a:gd name="T172" fmla="*/ 0 h 1355"/>
                  <a:gd name="T173" fmla="*/ 782 w 782"/>
                  <a:gd name="T174" fmla="*/ 1355 h 13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close/>
                  </a:path>
                </a:pathLst>
              </a:custGeom>
              <a:solidFill>
                <a:srgbClr val="3399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42" name="Text Box 79"/>
              <p:cNvSpPr txBox="1">
                <a:spLocks noChangeArrowheads="1"/>
              </p:cNvSpPr>
              <p:nvPr/>
            </p:nvSpPr>
            <p:spPr bwMode="auto">
              <a:xfrm>
                <a:off x="4671" y="2482"/>
                <a:ext cx="267" cy="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2</a:t>
                </a:r>
              </a:p>
            </p:txBody>
          </p:sp>
          <p:sp>
            <p:nvSpPr>
              <p:cNvPr id="64543" name="Freeform 80"/>
              <p:cNvSpPr>
                <a:spLocks/>
              </p:cNvSpPr>
              <p:nvPr/>
            </p:nvSpPr>
            <p:spPr bwMode="auto">
              <a:xfrm>
                <a:off x="4633" y="2294"/>
                <a:ext cx="324" cy="31"/>
              </a:xfrm>
              <a:custGeom>
                <a:avLst/>
                <a:gdLst>
                  <a:gd name="T0" fmla="*/ 0 w 461"/>
                  <a:gd name="T1" fmla="*/ 0 h 44"/>
                  <a:gd name="T2" fmla="*/ 9 w 461"/>
                  <a:gd name="T3" fmla="*/ 2 h 44"/>
                  <a:gd name="T4" fmla="*/ 19 w 461"/>
                  <a:gd name="T5" fmla="*/ 1 h 44"/>
                  <a:gd name="T6" fmla="*/ 0 60000 65536"/>
                  <a:gd name="T7" fmla="*/ 0 60000 65536"/>
                  <a:gd name="T8" fmla="*/ 0 60000 65536"/>
                  <a:gd name="T9" fmla="*/ 0 w 461"/>
                  <a:gd name="T10" fmla="*/ 0 h 44"/>
                  <a:gd name="T11" fmla="*/ 461 w 461"/>
                  <a:gd name="T12" fmla="*/ 44 h 44"/>
                </a:gdLst>
                <a:ahLst/>
                <a:cxnLst>
                  <a:cxn ang="T6">
                    <a:pos x="T0" y="T1"/>
                  </a:cxn>
                  <a:cxn ang="T7">
                    <a:pos x="T2" y="T3"/>
                  </a:cxn>
                  <a:cxn ang="T8">
                    <a:pos x="T4" y="T5"/>
                  </a:cxn>
                </a:cxnLst>
                <a:rect l="T9" t="T10" r="T11" b="T12"/>
                <a:pathLst>
                  <a:path w="461" h="44">
                    <a:moveTo>
                      <a:pt x="0" y="0"/>
                    </a:moveTo>
                    <a:cubicBezTo>
                      <a:pt x="74" y="21"/>
                      <a:pt x="149" y="42"/>
                      <a:pt x="226" y="43"/>
                    </a:cubicBezTo>
                    <a:cubicBezTo>
                      <a:pt x="303" y="44"/>
                      <a:pt x="382" y="24"/>
                      <a:pt x="461" y="5"/>
                    </a:cubicBezTo>
                  </a:path>
                </a:pathLst>
              </a:custGeom>
              <a:noFill/>
              <a:ln w="19050">
                <a:solidFill>
                  <a:srgbClr val="FF0000"/>
                </a:solidFill>
                <a:prstDash val="dash"/>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grpSp>
      </p:grpSp>
      <p:graphicFrame>
        <p:nvGraphicFramePr>
          <p:cNvPr id="64524" name="Object 2"/>
          <p:cNvGraphicFramePr>
            <a:graphicFrameLocks noChangeAspect="1"/>
          </p:cNvGraphicFramePr>
          <p:nvPr/>
        </p:nvGraphicFramePr>
        <p:xfrm>
          <a:off x="6751638" y="4497388"/>
          <a:ext cx="2033587" cy="1944687"/>
        </p:xfrm>
        <a:graphic>
          <a:graphicData uri="http://schemas.openxmlformats.org/presentationml/2006/ole">
            <mc:AlternateContent xmlns:mc="http://schemas.openxmlformats.org/markup-compatibility/2006">
              <mc:Choice xmlns:v="urn:schemas-microsoft-com:vml" Requires="v">
                <p:oleObj spid="_x0000_s64603" name="Bitmap Image" r:id="rId7" imgW="2499577" imgH="2690093" progId="Paint.Picture">
                  <p:embed/>
                </p:oleObj>
              </mc:Choice>
              <mc:Fallback>
                <p:oleObj name="Bitmap Image" r:id="rId7" imgW="2499577" imgH="2690093" progId="Paint.Picture">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t="708" b="10443"/>
                      <a:stretch>
                        <a:fillRect/>
                      </a:stretch>
                    </p:blipFill>
                    <p:spPr bwMode="auto">
                      <a:xfrm>
                        <a:off x="6751638" y="4497388"/>
                        <a:ext cx="2033587" cy="1944687"/>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64525" name="Rectangle 84"/>
          <p:cNvSpPr>
            <a:spLocks noChangeArrowheads="1"/>
          </p:cNvSpPr>
          <p:nvPr/>
        </p:nvSpPr>
        <p:spPr bwMode="auto">
          <a:xfrm>
            <a:off x="6527800" y="3889375"/>
            <a:ext cx="2493963" cy="592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a:solidFill>
                  <a:schemeClr val="tx2"/>
                </a:solidFill>
              </a:rPr>
              <a:t>Route Planning</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762000" y="152400"/>
            <a:ext cx="7772400" cy="1143000"/>
          </a:xfrm>
        </p:spPr>
        <p:txBody>
          <a:bodyPr/>
          <a:lstStyle/>
          <a:p>
            <a:r>
              <a:rPr lang="en-US">
                <a:latin typeface="Calibri" charset="0"/>
                <a:ea typeface="ＭＳ Ｐゴシック" charset="0"/>
                <a:cs typeface="ＭＳ Ｐゴシック" charset="0"/>
              </a:rPr>
              <a:t>Summary: Informed search</a:t>
            </a:r>
          </a:p>
        </p:txBody>
      </p:sp>
      <p:sp>
        <p:nvSpPr>
          <p:cNvPr id="66562" name="Rectangle 3"/>
          <p:cNvSpPr>
            <a:spLocks noGrp="1" noChangeArrowheads="1"/>
          </p:cNvSpPr>
          <p:nvPr>
            <p:ph type="body" idx="1"/>
          </p:nvPr>
        </p:nvSpPr>
        <p:spPr>
          <a:xfrm>
            <a:off x="304800" y="1295400"/>
            <a:ext cx="8534400" cy="5181600"/>
          </a:xfrm>
        </p:spPr>
        <p:txBody>
          <a:bodyPr/>
          <a:lstStyle/>
          <a:p>
            <a:pPr marL="171450" indent="-171450">
              <a:lnSpc>
                <a:spcPct val="110000"/>
              </a:lnSpc>
            </a:pPr>
            <a:r>
              <a:rPr lang="en-US" sz="2800" b="1" dirty="0">
                <a:latin typeface="Calibri" charset="0"/>
                <a:ea typeface="ＭＳ Ｐゴシック" charset="0"/>
                <a:cs typeface="ＭＳ Ｐゴシック" charset="0"/>
              </a:rPr>
              <a:t>Best-first search</a:t>
            </a:r>
            <a:r>
              <a:rPr lang="en-US" sz="2800" dirty="0">
                <a:latin typeface="Calibri" charset="0"/>
                <a:ea typeface="ＭＳ Ｐゴシック" charset="0"/>
                <a:cs typeface="ＭＳ Ｐゴシック" charset="0"/>
              </a:rPr>
              <a:t> is general search where minimum-cost nodes (</a:t>
            </a:r>
            <a:r>
              <a:rPr lang="en-US" sz="2800" dirty="0" err="1">
                <a:latin typeface="Calibri" charset="0"/>
                <a:ea typeface="ＭＳ Ｐゴシック" charset="0"/>
                <a:cs typeface="ＭＳ Ｐゴシック" charset="0"/>
              </a:rPr>
              <a:t>w.r.t</a:t>
            </a:r>
            <a:r>
              <a:rPr lang="en-US" sz="2800" dirty="0">
                <a:latin typeface="Calibri" charset="0"/>
                <a:ea typeface="ＭＳ Ｐゴシック" charset="0"/>
                <a:cs typeface="ＭＳ Ｐゴシック" charset="0"/>
              </a:rPr>
              <a:t>. some measure) are expanded first</a:t>
            </a:r>
          </a:p>
          <a:p>
            <a:pPr marL="171450" indent="-171450">
              <a:lnSpc>
                <a:spcPct val="110000"/>
              </a:lnSpc>
            </a:pPr>
            <a:r>
              <a:rPr lang="en-US" sz="2800" b="1" dirty="0">
                <a:latin typeface="Calibri" charset="0"/>
                <a:ea typeface="ＭＳ Ｐゴシック" charset="0"/>
                <a:cs typeface="ＭＳ Ｐゴシック" charset="0"/>
              </a:rPr>
              <a:t>Greedy search</a:t>
            </a:r>
            <a:r>
              <a:rPr lang="en-US" sz="2800" dirty="0">
                <a:latin typeface="Calibri" charset="0"/>
                <a:ea typeface="ＭＳ Ｐゴシック" charset="0"/>
                <a:cs typeface="ＭＳ Ｐゴシック" charset="0"/>
              </a:rPr>
              <a:t> uses minimal estimated cost h(n) to goal state as measure; reduces search time, but is neither complete nor optimal</a:t>
            </a:r>
          </a:p>
          <a:p>
            <a:pPr marL="171450" indent="-171450">
              <a:lnSpc>
                <a:spcPct val="110000"/>
              </a:lnSpc>
            </a:pPr>
            <a:r>
              <a:rPr lang="en-US" sz="2800" b="1" dirty="0">
                <a:latin typeface="Calibri" charset="0"/>
                <a:ea typeface="ＭＳ Ｐゴシック" charset="0"/>
                <a:cs typeface="ＭＳ Ｐゴシック" charset="0"/>
              </a:rPr>
              <a:t>A* search</a:t>
            </a:r>
            <a:r>
              <a:rPr lang="en-US" sz="2800" dirty="0">
                <a:latin typeface="Calibri" charset="0"/>
                <a:ea typeface="ＭＳ Ｐゴシック" charset="0"/>
                <a:cs typeface="ＭＳ Ｐゴシック" charset="0"/>
              </a:rPr>
              <a:t> combines uniform-cost search &amp; greedy search: f(n) = g(n) + h(n).  Handles state repetitions &amp; h(n) never overestimates</a:t>
            </a:r>
          </a:p>
          <a:p>
            <a:pPr marL="342900" lvl="1" indent="-171450">
              <a:lnSpc>
                <a:spcPct val="110000"/>
              </a:lnSpc>
            </a:pPr>
            <a:r>
              <a:rPr lang="en-US" sz="2400" dirty="0">
                <a:latin typeface="Calibri" charset="0"/>
                <a:ea typeface="ＭＳ Ｐゴシック" charset="0"/>
              </a:rPr>
              <a:t>A* is complete &amp; optimal, but space complexity high</a:t>
            </a:r>
          </a:p>
          <a:p>
            <a:pPr marL="342900" lvl="1" indent="-171450">
              <a:lnSpc>
                <a:spcPct val="110000"/>
              </a:lnSpc>
            </a:pPr>
            <a:r>
              <a:rPr lang="en-US" sz="2400" dirty="0">
                <a:latin typeface="Calibri" charset="0"/>
                <a:ea typeface="ＭＳ Ｐゴシック" charset="0"/>
              </a:rPr>
              <a:t>Time complexity depends on quality of heuristic function</a:t>
            </a:r>
          </a:p>
          <a:p>
            <a:pPr marL="342900" lvl="1" indent="-171450">
              <a:lnSpc>
                <a:spcPct val="110000"/>
              </a:lnSpc>
            </a:pPr>
            <a:r>
              <a:rPr lang="en-US" sz="2400" dirty="0">
                <a:latin typeface="Calibri" charset="0"/>
                <a:ea typeface="ＭＳ Ｐゴシック" charset="0"/>
              </a:rPr>
              <a:t>IDA* and SMA* reduce the memory requirements of 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62000" y="228600"/>
            <a:ext cx="7772400" cy="1143000"/>
          </a:xfrm>
        </p:spPr>
        <p:txBody>
          <a:bodyPr/>
          <a:lstStyle/>
          <a:p>
            <a:r>
              <a:rPr lang="en-US">
                <a:latin typeface="Calibri" charset="0"/>
                <a:ea typeface="ＭＳ Ｐゴシック" charset="0"/>
                <a:cs typeface="ＭＳ Ｐゴシック" charset="0"/>
              </a:rPr>
              <a:t>Big idea: heuristic</a:t>
            </a:r>
          </a:p>
        </p:txBody>
      </p:sp>
      <p:sp>
        <p:nvSpPr>
          <p:cNvPr id="19458" name="Rectangle 3"/>
          <p:cNvSpPr>
            <a:spLocks noGrp="1" noChangeArrowheads="1"/>
          </p:cNvSpPr>
          <p:nvPr>
            <p:ph type="body" idx="1"/>
          </p:nvPr>
        </p:nvSpPr>
        <p:spPr>
          <a:xfrm>
            <a:off x="533400" y="1219200"/>
            <a:ext cx="8305800" cy="5257800"/>
          </a:xfrm>
        </p:spPr>
        <p:txBody>
          <a:bodyPr/>
          <a:lstStyle/>
          <a:p>
            <a:pPr>
              <a:lnSpc>
                <a:spcPct val="90000"/>
              </a:lnSpc>
              <a:buFontTx/>
              <a:buNone/>
            </a:pPr>
            <a:r>
              <a:rPr lang="en-US" sz="2100" b="1" dirty="0">
                <a:latin typeface="Calibri" charset="0"/>
                <a:ea typeface="ＭＳ Ｐゴシック" charset="0"/>
                <a:cs typeface="ＭＳ Ｐゴシック" charset="0"/>
              </a:rPr>
              <a:t>Merriam-Webster's Online Dictionary</a:t>
            </a:r>
          </a:p>
          <a:p>
            <a:pPr marL="171450" lvl="1" indent="4763">
              <a:lnSpc>
                <a:spcPct val="90000"/>
              </a:lnSpc>
              <a:buFontTx/>
              <a:buNone/>
            </a:pPr>
            <a:r>
              <a:rPr lang="en-US" sz="2100" dirty="0">
                <a:latin typeface="Calibri" charset="0"/>
                <a:ea typeface="ＭＳ Ｐゴシック" charset="0"/>
              </a:rPr>
              <a:t>Heuristic (pron. \</a:t>
            </a:r>
            <a:r>
              <a:rPr lang="en-US" sz="2100" dirty="0" err="1">
                <a:latin typeface="Calibri" charset="0"/>
                <a:ea typeface="ＭＳ Ｐゴシック" charset="0"/>
              </a:rPr>
              <a:t>hy</a:t>
            </a:r>
            <a:r>
              <a:rPr lang="en-US" sz="2100" i="1" dirty="0" err="1">
                <a:latin typeface="Calibri" charset="0"/>
                <a:ea typeface="ＭＳ Ｐゴシック" charset="0"/>
              </a:rPr>
              <a:t>u</a:t>
            </a:r>
            <a:r>
              <a:rPr lang="en-US" sz="2100" dirty="0">
                <a:latin typeface="Calibri" charset="0"/>
                <a:ea typeface="ＭＳ Ｐゴシック" charset="0"/>
              </a:rPr>
              <a:t>-</a:t>
            </a:r>
            <a:r>
              <a:rPr lang="ja-JP" altLang="en-US" sz="2100" i="1" dirty="0">
                <a:latin typeface="Calibri" charset="0"/>
                <a:ea typeface="ＭＳ Ｐゴシック" charset="0"/>
              </a:rPr>
              <a:t>’</a:t>
            </a:r>
            <a:r>
              <a:rPr lang="en-US" altLang="ja-JP" sz="2100" dirty="0" err="1">
                <a:latin typeface="Calibri" charset="0"/>
                <a:ea typeface="ＭＳ Ｐゴシック" charset="0"/>
              </a:rPr>
              <a:t>ris-tik</a:t>
            </a:r>
            <a:r>
              <a:rPr lang="en-US" altLang="ja-JP" sz="2100" dirty="0">
                <a:latin typeface="Calibri" charset="0"/>
                <a:ea typeface="ＭＳ Ｐゴシック" charset="0"/>
              </a:rPr>
              <a:t>\):  adj. [from Greek </a:t>
            </a:r>
            <a:r>
              <a:rPr lang="en-US" altLang="ja-JP" sz="2100" i="1" dirty="0" err="1">
                <a:latin typeface="Calibri" charset="0"/>
                <a:ea typeface="ＭＳ Ｐゴシック" charset="0"/>
              </a:rPr>
              <a:t>heuriskein</a:t>
            </a:r>
            <a:r>
              <a:rPr lang="en-US" altLang="ja-JP" sz="2100" dirty="0">
                <a:latin typeface="Calibri" charset="0"/>
                <a:ea typeface="ＭＳ Ｐゴシック" charset="0"/>
              </a:rPr>
              <a:t> to discover] involving or serving as an aid to learning, discovery, or problem-solving by experimental and especially trial-and-error methods </a:t>
            </a:r>
          </a:p>
          <a:p>
            <a:pPr>
              <a:buFontTx/>
              <a:buNone/>
            </a:pPr>
            <a:r>
              <a:rPr lang="en-US" sz="2100" b="1" dirty="0">
                <a:latin typeface="Calibri" charset="0"/>
                <a:ea typeface="ＭＳ Ｐゴシック" charset="0"/>
                <a:cs typeface="ＭＳ Ｐゴシック" charset="0"/>
              </a:rPr>
              <a:t>The Free On-line Dictionary of Computing (15Feb98) </a:t>
            </a:r>
            <a:endParaRPr lang="en-US" sz="2100" dirty="0">
              <a:latin typeface="Calibri" charset="0"/>
              <a:ea typeface="ＭＳ Ｐゴシック" charset="0"/>
              <a:cs typeface="ＭＳ Ｐゴシック" charset="0"/>
            </a:endParaRPr>
          </a:p>
          <a:p>
            <a:pPr marL="171450" lvl="1" indent="4763">
              <a:buFontTx/>
              <a:buNone/>
            </a:pPr>
            <a:r>
              <a:rPr lang="en-US" sz="2100" dirty="0">
                <a:latin typeface="Calibri" charset="0"/>
                <a:ea typeface="ＭＳ Ｐゴシック" charset="0"/>
              </a:rPr>
              <a:t>heuristic  1. &lt;programming&gt; A </a:t>
            </a:r>
            <a:r>
              <a:rPr lang="en-US" sz="2100" b="1" dirty="0">
                <a:latin typeface="Calibri" charset="0"/>
                <a:ea typeface="ＭＳ Ｐゴシック" charset="0"/>
              </a:rPr>
              <a:t>rule of thumb</a:t>
            </a:r>
            <a:r>
              <a:rPr lang="en-US" sz="2100" dirty="0">
                <a:latin typeface="Calibri" charset="0"/>
                <a:ea typeface="ＭＳ Ｐゴシック" charset="0"/>
              </a:rPr>
              <a:t>, simplification or educated guess that reduces or limits the search for solutions in domains that are difficult and poorly understood. Unlike algorithms, heuristics do not guarantee feasible solutions and are often used with no theoretical guarantee. 2. &lt;algorithm&gt; </a:t>
            </a:r>
            <a:r>
              <a:rPr lang="en-US" sz="2100" b="1" dirty="0">
                <a:latin typeface="Calibri" charset="0"/>
                <a:ea typeface="ＭＳ Ｐゴシック" charset="0"/>
              </a:rPr>
              <a:t>approximation algorithm</a:t>
            </a:r>
            <a:r>
              <a:rPr lang="en-US" sz="2100" dirty="0">
                <a:latin typeface="Calibri" charset="0"/>
                <a:ea typeface="ＭＳ Ｐゴシック" charset="0"/>
              </a:rPr>
              <a:t>. </a:t>
            </a:r>
          </a:p>
          <a:p>
            <a:pPr>
              <a:buFontTx/>
              <a:buNone/>
            </a:pPr>
            <a:r>
              <a:rPr lang="en-US" sz="2100" b="1" dirty="0">
                <a:latin typeface="Calibri" charset="0"/>
                <a:ea typeface="ＭＳ Ｐゴシック" charset="0"/>
                <a:cs typeface="ＭＳ Ｐゴシック" charset="0"/>
              </a:rPr>
              <a:t>From WordNet (r) 1.6</a:t>
            </a:r>
            <a:r>
              <a:rPr lang="en-US" sz="2100" dirty="0">
                <a:latin typeface="Calibri" charset="0"/>
                <a:ea typeface="ＭＳ Ｐゴシック" charset="0"/>
                <a:cs typeface="ＭＳ Ｐゴシック" charset="0"/>
              </a:rPr>
              <a:t> </a:t>
            </a:r>
          </a:p>
          <a:p>
            <a:pPr marL="171450" lvl="1" indent="4763">
              <a:buFontTx/>
              <a:buNone/>
            </a:pPr>
            <a:r>
              <a:rPr lang="en-US" sz="2100" dirty="0">
                <a:latin typeface="Calibri" charset="0"/>
                <a:ea typeface="ＭＳ Ｐゴシック" charset="0"/>
              </a:rPr>
              <a:t>heuristic </a:t>
            </a:r>
            <a:r>
              <a:rPr lang="en-US" sz="2100" dirty="0" err="1">
                <a:latin typeface="Calibri" charset="0"/>
                <a:ea typeface="ＭＳ Ｐゴシック" charset="0"/>
              </a:rPr>
              <a:t>adj</a:t>
            </a:r>
            <a:r>
              <a:rPr lang="en-US" sz="2100" dirty="0">
                <a:latin typeface="Calibri" charset="0"/>
                <a:ea typeface="ＭＳ Ｐゴシック" charset="0"/>
              </a:rPr>
              <a:t> 1: (CS) relating to or using a heuristic rule 2: of or relating to a general formulation that serves to guide investigation [ant: algorithmic] n : a </a:t>
            </a:r>
            <a:r>
              <a:rPr lang="en-US" sz="2100" b="1" dirty="0">
                <a:latin typeface="Calibri" charset="0"/>
                <a:ea typeface="ＭＳ Ｐゴシック" charset="0"/>
              </a:rPr>
              <a:t>commonsense rule </a:t>
            </a:r>
            <a:r>
              <a:rPr lang="en-US" sz="2100" dirty="0">
                <a:latin typeface="Calibri" charset="0"/>
                <a:ea typeface="ＭＳ Ｐゴシック" charset="0"/>
              </a:rPr>
              <a:t>(or set of rules) intended to increase the probability of solving some problem [</a:t>
            </a:r>
            <a:r>
              <a:rPr lang="en-US" sz="2100" dirty="0" err="1">
                <a:latin typeface="Calibri" charset="0"/>
                <a:ea typeface="ＭＳ Ｐゴシック" charset="0"/>
              </a:rPr>
              <a:t>syn</a:t>
            </a:r>
            <a:r>
              <a:rPr lang="en-US" sz="2100" dirty="0">
                <a:latin typeface="Calibri" charset="0"/>
                <a:ea typeface="ＭＳ Ｐゴシック" charset="0"/>
              </a:rPr>
              <a:t>: heuristic rule, heuristic program]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381000"/>
            <a:ext cx="7772400" cy="1143000"/>
          </a:xfrm>
        </p:spPr>
        <p:txBody>
          <a:bodyPr/>
          <a:lstStyle/>
          <a:p>
            <a:r>
              <a:rPr lang="en-US" dirty="0">
                <a:latin typeface="Calibri" charset="0"/>
                <a:ea typeface="ＭＳ Ｐゴシック" charset="0"/>
                <a:cs typeface="ＭＳ Ｐゴシック" charset="0"/>
              </a:rPr>
              <a:t>Informed methods add </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domain-specific information</a:t>
            </a:r>
          </a:p>
        </p:txBody>
      </p:sp>
      <p:sp>
        <p:nvSpPr>
          <p:cNvPr id="21506" name="Rectangle 3"/>
          <p:cNvSpPr>
            <a:spLocks noGrp="1" noChangeArrowheads="1"/>
          </p:cNvSpPr>
          <p:nvPr>
            <p:ph type="body" idx="1"/>
          </p:nvPr>
        </p:nvSpPr>
        <p:spPr>
          <a:xfrm>
            <a:off x="685800" y="1752600"/>
            <a:ext cx="7772400" cy="4648200"/>
          </a:xfrm>
        </p:spPr>
        <p:txBody>
          <a:bodyPr/>
          <a:lstStyle/>
          <a:p>
            <a:r>
              <a:rPr lang="en-US" sz="3000" dirty="0">
                <a:latin typeface="Calibri" charset="0"/>
                <a:ea typeface="ＭＳ Ｐゴシック" charset="0"/>
                <a:cs typeface="ＭＳ Ｐゴシック" charset="0"/>
              </a:rPr>
              <a:t>Add domain-specific information to select best path along which to continue searching</a:t>
            </a:r>
          </a:p>
          <a:p>
            <a:r>
              <a:rPr lang="en-US" sz="3000" dirty="0">
                <a:latin typeface="Calibri" charset="0"/>
                <a:ea typeface="ＭＳ Ｐゴシック" charset="0"/>
                <a:cs typeface="ＭＳ Ｐゴシック" charset="0"/>
              </a:rPr>
              <a:t>Define heuristic function, </a:t>
            </a:r>
            <a:r>
              <a:rPr lang="en-US" sz="3000" b="1" dirty="0">
                <a:solidFill>
                  <a:srgbClr val="000000"/>
                </a:solidFill>
                <a:latin typeface="Calibri" charset="0"/>
                <a:ea typeface="ＭＳ Ｐゴシック" charset="0"/>
                <a:cs typeface="ＭＳ Ｐゴシック" charset="0"/>
              </a:rPr>
              <a:t>h(n)</a:t>
            </a:r>
            <a:r>
              <a:rPr lang="en-US" sz="3000" dirty="0">
                <a:latin typeface="Calibri" charset="0"/>
                <a:ea typeface="ＭＳ Ｐゴシック" charset="0"/>
                <a:cs typeface="ＭＳ Ｐゴシック" charset="0"/>
              </a:rPr>
              <a:t>, that estimates </a:t>
            </a:r>
            <a:r>
              <a:rPr lang="en-US" altLang="ja-JP" sz="3000" i="1" dirty="0">
                <a:latin typeface="Calibri" charset="0"/>
                <a:ea typeface="ＭＳ Ｐゴシック" charset="0"/>
                <a:cs typeface="ＭＳ Ｐゴシック" charset="0"/>
              </a:rPr>
              <a:t>goodness</a:t>
            </a:r>
            <a:r>
              <a:rPr lang="en-US" altLang="ja-JP" sz="3000" dirty="0">
                <a:latin typeface="Calibri" charset="0"/>
                <a:ea typeface="ＭＳ Ｐゴシック" charset="0"/>
                <a:cs typeface="ＭＳ Ｐゴシック" charset="0"/>
              </a:rPr>
              <a:t> of node n</a:t>
            </a:r>
          </a:p>
          <a:p>
            <a:r>
              <a:rPr lang="en-US" sz="3000" dirty="0">
                <a:latin typeface="Calibri" charset="0"/>
                <a:ea typeface="ＭＳ Ｐゴシック" charset="0"/>
                <a:cs typeface="ＭＳ Ｐゴシック" charset="0"/>
              </a:rPr>
              <a:t>h(n) = </a:t>
            </a:r>
            <a:r>
              <a:rPr lang="en-US" sz="3000" b="1" dirty="0">
                <a:solidFill>
                  <a:srgbClr val="000000"/>
                </a:solidFill>
                <a:latin typeface="Calibri" charset="0"/>
                <a:ea typeface="ＭＳ Ｐゴシック" charset="0"/>
                <a:cs typeface="ＭＳ Ｐゴシック" charset="0"/>
              </a:rPr>
              <a:t>estimated cost </a:t>
            </a:r>
            <a:r>
              <a:rPr lang="en-US" sz="3000" dirty="0">
                <a:latin typeface="Calibri" charset="0"/>
                <a:ea typeface="ＭＳ Ｐゴシック" charset="0"/>
                <a:cs typeface="ＭＳ Ｐゴシック" charset="0"/>
              </a:rPr>
              <a:t>(or distance) of minimal cost path from n </a:t>
            </a:r>
            <a:r>
              <a:rPr lang="en-US" sz="3000" b="1" dirty="0">
                <a:solidFill>
                  <a:srgbClr val="000000"/>
                </a:solidFill>
                <a:latin typeface="Calibri" charset="0"/>
                <a:ea typeface="ＭＳ Ｐゴシック" charset="0"/>
                <a:cs typeface="ＭＳ Ｐゴシック" charset="0"/>
              </a:rPr>
              <a:t>to a goal state</a:t>
            </a:r>
            <a:r>
              <a:rPr lang="en-US" sz="3000" dirty="0">
                <a:latin typeface="Calibri" charset="0"/>
                <a:ea typeface="ＭＳ Ｐゴシック" charset="0"/>
                <a:cs typeface="ＭＳ Ｐゴシック" charset="0"/>
              </a:rPr>
              <a:t>. </a:t>
            </a:r>
          </a:p>
          <a:p>
            <a:r>
              <a:rPr lang="en-US" sz="3000" dirty="0">
                <a:latin typeface="Calibri" charset="0"/>
                <a:ea typeface="ＭＳ Ｐゴシック" charset="0"/>
                <a:cs typeface="ＭＳ Ｐゴシック" charset="0"/>
              </a:rPr>
              <a:t>Based on domain-specific information and computable from current state description that estimates how close we are to a goal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Heuristics</a:t>
            </a:r>
          </a:p>
        </p:txBody>
      </p:sp>
      <p:sp>
        <p:nvSpPr>
          <p:cNvPr id="23554" name="Rectangle 3"/>
          <p:cNvSpPr>
            <a:spLocks noGrp="1" noChangeArrowheads="1"/>
          </p:cNvSpPr>
          <p:nvPr>
            <p:ph type="body" idx="1"/>
          </p:nvPr>
        </p:nvSpPr>
        <p:spPr>
          <a:xfrm>
            <a:off x="571500" y="1143000"/>
            <a:ext cx="8420100" cy="5486400"/>
          </a:xfrm>
        </p:spPr>
        <p:txBody>
          <a:bodyPr/>
          <a:lstStyle/>
          <a:p>
            <a:pPr marL="231775" indent="-231775">
              <a:defRPr/>
            </a:pPr>
            <a:r>
              <a:rPr lang="en-US" sz="3000" b="1" dirty="0">
                <a:solidFill>
                  <a:srgbClr val="000000"/>
                </a:solidFill>
                <a:latin typeface="Calibri" charset="0"/>
                <a:ea typeface="ＭＳ Ｐゴシック" charset="0"/>
                <a:cs typeface="ＭＳ Ｐゴシック" charset="0"/>
              </a:rPr>
              <a:t>All domain knowledge</a:t>
            </a:r>
            <a:r>
              <a:rPr lang="en-US" sz="3000" dirty="0">
                <a:solidFill>
                  <a:srgbClr val="000000"/>
                </a:solidFill>
                <a:latin typeface="Calibri" charset="0"/>
                <a:ea typeface="ＭＳ Ｐゴシック" charset="0"/>
                <a:cs typeface="ＭＳ Ｐゴシック" charset="0"/>
              </a:rPr>
              <a:t> </a:t>
            </a:r>
            <a:r>
              <a:rPr lang="en-US" sz="3000" dirty="0">
                <a:latin typeface="Calibri" charset="0"/>
                <a:ea typeface="ＭＳ Ｐゴシック" charset="0"/>
                <a:cs typeface="ＭＳ Ｐゴシック" charset="0"/>
              </a:rPr>
              <a:t>used in search is encoded in the </a:t>
            </a:r>
            <a:r>
              <a:rPr lang="en-US" sz="3000" b="1" dirty="0">
                <a:solidFill>
                  <a:srgbClr val="000000"/>
                </a:solidFill>
                <a:latin typeface="Calibri" charset="0"/>
                <a:ea typeface="ＭＳ Ｐゴシック" charset="0"/>
                <a:cs typeface="ＭＳ Ｐゴシック" charset="0"/>
              </a:rPr>
              <a:t>heuristic function,</a:t>
            </a:r>
            <a:r>
              <a:rPr lang="en-US" sz="3000" dirty="0">
                <a:solidFill>
                  <a:srgbClr val="000000"/>
                </a:solidFill>
                <a:latin typeface="Calibri" charset="0"/>
                <a:ea typeface="ＭＳ Ｐゴシック" charset="0"/>
                <a:cs typeface="ＭＳ Ｐゴシック" charset="0"/>
              </a:rPr>
              <a:t> </a:t>
            </a:r>
            <a:r>
              <a:rPr lang="en-US" sz="3000" b="1" dirty="0">
                <a:latin typeface="Calibri" charset="0"/>
                <a:ea typeface="ＭＳ Ｐゴシック" charset="0"/>
                <a:cs typeface="ＭＳ Ｐゴシック" charset="0"/>
              </a:rPr>
              <a:t>h()</a:t>
            </a:r>
            <a:endParaRPr lang="en-US" sz="3000" dirty="0">
              <a:latin typeface="Calibri" charset="0"/>
              <a:ea typeface="ＭＳ Ｐゴシック" charset="0"/>
              <a:cs typeface="ＭＳ Ｐゴシック" charset="0"/>
            </a:endParaRPr>
          </a:p>
          <a:p>
            <a:pPr marL="231775" indent="-231775">
              <a:defRPr/>
            </a:pPr>
            <a:r>
              <a:rPr lang="en-US" sz="3000" dirty="0">
                <a:latin typeface="Calibri" charset="0"/>
                <a:ea typeface="ＭＳ Ｐゴシック" charset="0"/>
                <a:cs typeface="ＭＳ Ｐゴシック" charset="0"/>
              </a:rPr>
              <a:t>Examples</a:t>
            </a:r>
          </a:p>
          <a:p>
            <a:pPr marL="452438" lvl="1" indent="-225425">
              <a:spcBef>
                <a:spcPts val="300"/>
              </a:spcBef>
              <a:defRPr/>
            </a:pPr>
            <a:r>
              <a:rPr lang="en-US" sz="2600" dirty="0">
                <a:latin typeface="Calibri" charset="0"/>
                <a:ea typeface="ＭＳ Ｐゴシック" charset="0"/>
              </a:rPr>
              <a:t>Missionaries &amp; Cannibals: # people on starting river bank</a:t>
            </a:r>
          </a:p>
          <a:p>
            <a:pPr marL="452438" lvl="1" indent="-225425">
              <a:spcBef>
                <a:spcPts val="300"/>
              </a:spcBef>
              <a:defRPr/>
            </a:pPr>
            <a:r>
              <a:rPr lang="en-US" sz="2600" dirty="0">
                <a:latin typeface="Calibri" charset="0"/>
                <a:ea typeface="ＭＳ Ｐゴシック" charset="0"/>
              </a:rPr>
              <a:t>8-puzzle: number of tiles out of place </a:t>
            </a:r>
          </a:p>
          <a:p>
            <a:pPr marL="466725" lvl="1" indent="-239713">
              <a:spcBef>
                <a:spcPts val="300"/>
              </a:spcBef>
              <a:defRPr/>
            </a:pPr>
            <a:r>
              <a:rPr lang="en-US" sz="2600" dirty="0">
                <a:latin typeface="Calibri" charset="0"/>
                <a:ea typeface="ＭＳ Ｐゴシック" charset="0"/>
              </a:rPr>
              <a:t>8-puzzle: sum of distances each tile is from its goal</a:t>
            </a:r>
          </a:p>
          <a:p>
            <a:pPr marL="231775" indent="-231775">
              <a:defRPr/>
            </a:pPr>
            <a:r>
              <a:rPr lang="en-US" sz="3000" dirty="0">
                <a:latin typeface="Calibri" charset="0"/>
                <a:ea typeface="ＭＳ Ｐゴシック" charset="0"/>
                <a:cs typeface="ＭＳ Ｐゴシック" charset="0"/>
              </a:rPr>
              <a:t>In general</a:t>
            </a:r>
          </a:p>
          <a:p>
            <a:pPr marL="452438" lvl="1" indent="-225425">
              <a:spcBef>
                <a:spcPts val="300"/>
              </a:spcBef>
              <a:defRPr/>
            </a:pPr>
            <a:r>
              <a:rPr lang="en-US" sz="2600" dirty="0">
                <a:latin typeface="Calibri" charset="0"/>
                <a:ea typeface="ＭＳ Ｐゴシック" charset="0"/>
              </a:rPr>
              <a:t>h(n) &gt;= 0 for all nodes n </a:t>
            </a:r>
          </a:p>
          <a:p>
            <a:pPr marL="452438" lvl="1" indent="-225425">
              <a:spcBef>
                <a:spcPts val="300"/>
              </a:spcBef>
              <a:defRPr/>
            </a:pPr>
            <a:r>
              <a:rPr lang="en-US" sz="2600" dirty="0">
                <a:latin typeface="Calibri" charset="0"/>
                <a:ea typeface="ＭＳ Ｐゴシック" charset="0"/>
              </a:rPr>
              <a:t>h(n) = 0 implies that n is a goal node </a:t>
            </a:r>
          </a:p>
          <a:p>
            <a:pPr marL="452438" lvl="1" indent="-225425">
              <a:spcBef>
                <a:spcPts val="300"/>
              </a:spcBef>
              <a:defRPr/>
            </a:pPr>
            <a:r>
              <a:rPr lang="en-US" sz="2600" dirty="0">
                <a:latin typeface="Calibri" charset="0"/>
                <a:ea typeface="ＭＳ Ｐゴシック" charset="0"/>
              </a:rPr>
              <a:t>h(n) = </a:t>
            </a:r>
            <a:r>
              <a:rPr lang="en-US" sz="2600" dirty="0">
                <a:latin typeface="Calibri" charset="0"/>
                <a:ea typeface="ＭＳ Ｐゴシック" charset="0"/>
                <a:cs typeface="Times New Roman" charset="0"/>
              </a:rPr>
              <a:t>∞</a:t>
            </a:r>
            <a:r>
              <a:rPr lang="en-US" sz="2600" dirty="0">
                <a:latin typeface="Calibri" charset="0"/>
                <a:ea typeface="ＭＳ Ｐゴシック" charset="0"/>
              </a:rPr>
              <a:t> implies n is a dead-end that can’t lead to a goal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228600"/>
            <a:ext cx="7772400" cy="1143000"/>
          </a:xfrm>
        </p:spPr>
        <p:txBody>
          <a:bodyPr/>
          <a:lstStyle/>
          <a:p>
            <a:r>
              <a:rPr lang="en-US">
                <a:latin typeface="Calibri" charset="0"/>
                <a:ea typeface="ＭＳ Ｐゴシック" charset="0"/>
                <a:cs typeface="ＭＳ Ｐゴシック" charset="0"/>
              </a:rPr>
              <a:t>Weak vs. strong methods</a:t>
            </a:r>
          </a:p>
        </p:txBody>
      </p:sp>
      <p:sp>
        <p:nvSpPr>
          <p:cNvPr id="25602" name="Rectangle 3"/>
          <p:cNvSpPr>
            <a:spLocks noGrp="1" noChangeArrowheads="1"/>
          </p:cNvSpPr>
          <p:nvPr>
            <p:ph type="body" idx="1"/>
          </p:nvPr>
        </p:nvSpPr>
        <p:spPr>
          <a:xfrm>
            <a:off x="381000" y="1219200"/>
            <a:ext cx="8610600" cy="5181600"/>
          </a:xfrm>
        </p:spPr>
        <p:txBody>
          <a:bodyPr/>
          <a:lstStyle/>
          <a:p>
            <a:pPr marL="288925" indent="-288925">
              <a:defRPr/>
            </a:pPr>
            <a:r>
              <a:rPr lang="en-US" sz="2800" i="1" dirty="0">
                <a:latin typeface="Calibri" charset="0"/>
                <a:ea typeface="ＭＳ Ｐゴシック" charset="0"/>
                <a:cs typeface="ＭＳ Ｐゴシック" charset="0"/>
              </a:rPr>
              <a:t>Weak methods</a:t>
            </a:r>
            <a:r>
              <a:rPr lang="en-US" sz="2800" dirty="0">
                <a:latin typeface="Calibri" charset="0"/>
                <a:ea typeface="ＭＳ Ｐゴシック" charset="0"/>
                <a:cs typeface="ＭＳ Ｐゴシック" charset="0"/>
              </a:rPr>
              <a:t> are extremely general methods not tailored to a specific situation or domain</a:t>
            </a:r>
          </a:p>
          <a:p>
            <a:pPr marL="227013" indent="-227013">
              <a:defRPr/>
            </a:pPr>
            <a:r>
              <a:rPr lang="en-US" sz="2800" dirty="0">
                <a:latin typeface="Calibri" charset="0"/>
                <a:ea typeface="ＭＳ Ｐゴシック" charset="0"/>
                <a:cs typeface="ＭＳ Ｐゴシック" charset="0"/>
              </a:rPr>
              <a:t>Examples include </a:t>
            </a:r>
          </a:p>
          <a:p>
            <a:pPr marL="452438" lvl="1" indent="-225425">
              <a:lnSpc>
                <a:spcPct val="90000"/>
              </a:lnSpc>
              <a:defRPr/>
            </a:pPr>
            <a:r>
              <a:rPr lang="en-US" sz="2600" b="1" dirty="0">
                <a:latin typeface="Calibri" charset="0"/>
                <a:ea typeface="ＭＳ Ｐゴシック" charset="0"/>
              </a:rPr>
              <a:t>Generate and test: </a:t>
            </a:r>
            <a:r>
              <a:rPr lang="en-US" sz="2600" dirty="0">
                <a:latin typeface="Calibri" charset="0"/>
                <a:ea typeface="ＭＳ Ｐゴシック" charset="0"/>
              </a:rPr>
              <a:t>generate solution candidates and test until you find one</a:t>
            </a:r>
            <a:endParaRPr lang="en-US" sz="2600" b="1" dirty="0">
              <a:latin typeface="Calibri" charset="0"/>
              <a:ea typeface="ＭＳ Ｐゴシック" charset="0"/>
            </a:endParaRPr>
          </a:p>
          <a:p>
            <a:pPr marL="452438" lvl="1" indent="-225425">
              <a:lnSpc>
                <a:spcPct val="90000"/>
              </a:lnSpc>
              <a:defRPr/>
            </a:pPr>
            <a:r>
              <a:rPr lang="en-US" sz="2600" b="1" dirty="0">
                <a:latin typeface="Calibri" charset="0"/>
                <a:ea typeface="ＭＳ Ｐゴシック" charset="0"/>
              </a:rPr>
              <a:t>Means-ends analysis</a:t>
            </a:r>
            <a:r>
              <a:rPr lang="en-US" sz="2600" dirty="0">
                <a:latin typeface="Calibri" charset="0"/>
                <a:ea typeface="ＭＳ Ｐゴシック" charset="0"/>
              </a:rPr>
              <a:t>: represent current situation &amp; goal, then seek ways to shrink differences between them</a:t>
            </a:r>
          </a:p>
          <a:p>
            <a:pPr marL="452438" lvl="1" indent="-225425">
              <a:lnSpc>
                <a:spcPct val="90000"/>
              </a:lnSpc>
              <a:defRPr/>
            </a:pPr>
            <a:r>
              <a:rPr lang="en-US" sz="2600" b="1" dirty="0">
                <a:latin typeface="Calibri" charset="0"/>
                <a:ea typeface="ＭＳ Ｐゴシック" charset="0"/>
              </a:rPr>
              <a:t>Space splitting:</a:t>
            </a:r>
            <a:r>
              <a:rPr lang="en-US" sz="2600" dirty="0">
                <a:latin typeface="Calibri" charset="0"/>
                <a:ea typeface="ＭＳ Ｐゴシック" charset="0"/>
              </a:rPr>
              <a:t> list possible solutions to a problem, then try to rule out classes of the possibilities</a:t>
            </a:r>
          </a:p>
          <a:p>
            <a:pPr marL="452438" lvl="1" indent="-225425">
              <a:lnSpc>
                <a:spcPct val="90000"/>
              </a:lnSpc>
              <a:defRPr/>
            </a:pPr>
            <a:r>
              <a:rPr lang="en-US" sz="2600" b="1" dirty="0" err="1">
                <a:latin typeface="Calibri" charset="0"/>
                <a:ea typeface="ＭＳ Ｐゴシック" charset="0"/>
              </a:rPr>
              <a:t>Subgoaling</a:t>
            </a:r>
            <a:r>
              <a:rPr lang="en-US" sz="2600" dirty="0">
                <a:latin typeface="Calibri" charset="0"/>
                <a:ea typeface="ＭＳ Ｐゴシック" charset="0"/>
              </a:rPr>
              <a:t>: split large problem into smaller ones that can be solved one at a time</a:t>
            </a:r>
          </a:p>
          <a:p>
            <a:pPr marL="227013" indent="-227013">
              <a:defRPr/>
            </a:pPr>
            <a:r>
              <a:rPr lang="en-US" altLang="ja-JP" sz="2800" dirty="0">
                <a:ea typeface="ＭＳ Ｐゴシック" charset="0"/>
                <a:cs typeface="ＭＳ Ｐゴシック" charset="0"/>
              </a:rPr>
              <a:t>Called</a:t>
            </a:r>
            <a:r>
              <a:rPr lang="en-US" altLang="ja-JP" sz="2800" i="1" dirty="0">
                <a:ea typeface="ＭＳ Ｐゴシック" charset="0"/>
                <a:cs typeface="ＭＳ Ｐゴシック" charset="0"/>
              </a:rPr>
              <a:t> weak</a:t>
            </a:r>
            <a:r>
              <a:rPr lang="en-US" altLang="ja-JP" sz="2800" dirty="0">
                <a:ea typeface="ＭＳ Ｐゴシック" charset="0"/>
                <a:cs typeface="ＭＳ Ｐゴシック" charset="0"/>
              </a:rPr>
              <a:t> </a:t>
            </a:r>
            <a:r>
              <a:rPr lang="en-US" altLang="ja-JP" sz="2800" dirty="0">
                <a:latin typeface="Calibri" charset="0"/>
                <a:ea typeface="ＭＳ Ｐゴシック" charset="0"/>
                <a:cs typeface="ＭＳ Ｐゴシック" charset="0"/>
              </a:rPr>
              <a:t>because they don</a:t>
            </a:r>
            <a:r>
              <a:rPr lang="en-US" sz="2800" dirty="0">
                <a:latin typeface="Calibri" charset="0"/>
                <a:ea typeface="ＭＳ Ｐゴシック" charset="0"/>
                <a:cs typeface="ＭＳ Ｐゴシック" charset="0"/>
              </a:rPr>
              <a:t>’</a:t>
            </a:r>
            <a:r>
              <a:rPr lang="en-US" altLang="ja-JP" sz="2800" dirty="0">
                <a:latin typeface="Calibri" charset="0"/>
                <a:ea typeface="ＭＳ Ｐゴシック" charset="0"/>
                <a:cs typeface="ＭＳ Ｐゴシック" charset="0"/>
              </a:rPr>
              <a:t>t use more powerful, domain-specific heuristics</a:t>
            </a:r>
          </a:p>
          <a:p>
            <a:pPr>
              <a:defRPr/>
            </a:pPr>
            <a:endParaRPr lang="en-US" sz="2400" dirty="0">
              <a:latin typeface="Calibri" charset="0"/>
              <a:ea typeface="ＭＳ Ｐゴシック" charset="0"/>
              <a:cs typeface="ＭＳ Ｐゴシック"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31">
            <a:extLst>
              <a:ext uri="{FF2B5EF4-FFF2-40B4-BE49-F238E27FC236}">
                <a16:creationId xmlns:a16="http://schemas.microsoft.com/office/drawing/2014/main" id="{BB11C4F0-9E74-AB49-A2AB-9427F8FE9F1F}"/>
              </a:ext>
            </a:extLst>
          </p:cNvPr>
          <p:cNvSpPr>
            <a:spLocks noChangeArrowheads="1"/>
          </p:cNvSpPr>
          <p:nvPr/>
        </p:nvSpPr>
        <p:spPr bwMode="auto">
          <a:xfrm>
            <a:off x="6983413" y="1989138"/>
            <a:ext cx="1895474" cy="166846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649" name="Rectangle 2"/>
          <p:cNvSpPr>
            <a:spLocks noGrp="1" noChangeArrowheads="1"/>
          </p:cNvSpPr>
          <p:nvPr>
            <p:ph type="title"/>
          </p:nvPr>
        </p:nvSpPr>
        <p:spPr>
          <a:xfrm>
            <a:off x="676275" y="-258763"/>
            <a:ext cx="7772400" cy="1143001"/>
          </a:xfrm>
        </p:spPr>
        <p:txBody>
          <a:bodyPr/>
          <a:lstStyle/>
          <a:p>
            <a:r>
              <a:rPr lang="en-US">
                <a:latin typeface="Calibri" charset="0"/>
                <a:ea typeface="ＭＳ Ｐゴシック" charset="0"/>
                <a:cs typeface="ＭＳ Ｐゴシック" charset="0"/>
              </a:rPr>
              <a:t>Heuristics for 8-puzzle </a:t>
            </a:r>
          </a:p>
        </p:txBody>
      </p:sp>
      <p:sp>
        <p:nvSpPr>
          <p:cNvPr id="27650" name="Text Box 3"/>
          <p:cNvSpPr txBox="1">
            <a:spLocks noChangeArrowheads="1"/>
          </p:cNvSpPr>
          <p:nvPr/>
        </p:nvSpPr>
        <p:spPr bwMode="auto">
          <a:xfrm>
            <a:off x="254000" y="2259013"/>
            <a:ext cx="2139950" cy="157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t>The number of </a:t>
            </a:r>
            <a:r>
              <a:rPr lang="en-US" b="1" i="1"/>
              <a:t>misplaced tiles</a:t>
            </a:r>
            <a:r>
              <a:rPr lang="en-US" i="1"/>
              <a:t> (not including the blank)</a:t>
            </a:r>
          </a:p>
        </p:txBody>
      </p:sp>
      <p:grpSp>
        <p:nvGrpSpPr>
          <p:cNvPr id="27651" name="Group 4"/>
          <p:cNvGrpSpPr>
            <a:grpSpLocks/>
          </p:cNvGrpSpPr>
          <p:nvPr/>
        </p:nvGrpSpPr>
        <p:grpSpPr bwMode="auto">
          <a:xfrm>
            <a:off x="3756025" y="1012825"/>
            <a:ext cx="1752600" cy="1524000"/>
            <a:chOff x="2366" y="638"/>
            <a:chExt cx="1104" cy="960"/>
          </a:xfrm>
        </p:grpSpPr>
        <p:sp>
          <p:nvSpPr>
            <p:cNvPr id="27702" name="Rectangle 5"/>
            <p:cNvSpPr>
              <a:spLocks noChangeArrowheads="1"/>
            </p:cNvSpPr>
            <p:nvPr/>
          </p:nvSpPr>
          <p:spPr bwMode="auto">
            <a:xfrm>
              <a:off x="2366" y="63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703" name="Text Box 6"/>
            <p:cNvSpPr txBox="1">
              <a:spLocks noChangeArrowheads="1"/>
            </p:cNvSpPr>
            <p:nvPr/>
          </p:nvSpPr>
          <p:spPr bwMode="auto">
            <a:xfrm>
              <a:off x="2414"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704" name="Text Box 7"/>
            <p:cNvSpPr txBox="1">
              <a:spLocks noChangeArrowheads="1"/>
            </p:cNvSpPr>
            <p:nvPr/>
          </p:nvSpPr>
          <p:spPr bwMode="auto">
            <a:xfrm>
              <a:off x="2750"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705" name="Text Box 8"/>
            <p:cNvSpPr txBox="1">
              <a:spLocks noChangeArrowheads="1"/>
            </p:cNvSpPr>
            <p:nvPr/>
          </p:nvSpPr>
          <p:spPr bwMode="auto">
            <a:xfrm>
              <a:off x="3086"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706" name="Text Box 9"/>
            <p:cNvSpPr txBox="1">
              <a:spLocks noChangeArrowheads="1"/>
            </p:cNvSpPr>
            <p:nvPr/>
          </p:nvSpPr>
          <p:spPr bwMode="auto">
            <a:xfrm>
              <a:off x="2414"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707" name="Text Box 10"/>
            <p:cNvSpPr txBox="1">
              <a:spLocks noChangeArrowheads="1"/>
            </p:cNvSpPr>
            <p:nvPr/>
          </p:nvSpPr>
          <p:spPr bwMode="auto">
            <a:xfrm>
              <a:off x="2750"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708" name="Text Box 11"/>
            <p:cNvSpPr txBox="1">
              <a:spLocks noChangeArrowheads="1"/>
            </p:cNvSpPr>
            <p:nvPr/>
          </p:nvSpPr>
          <p:spPr bwMode="auto">
            <a:xfrm>
              <a:off x="3086"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709" name="Text Box 12"/>
            <p:cNvSpPr txBox="1">
              <a:spLocks noChangeArrowheads="1"/>
            </p:cNvSpPr>
            <p:nvPr/>
          </p:nvSpPr>
          <p:spPr bwMode="auto">
            <a:xfrm>
              <a:off x="2414" y="126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710" name="Text Box 13"/>
            <p:cNvSpPr txBox="1">
              <a:spLocks noChangeArrowheads="1"/>
            </p:cNvSpPr>
            <p:nvPr/>
          </p:nvSpPr>
          <p:spPr bwMode="auto">
            <a:xfrm>
              <a:off x="3086" y="126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711" name="Text Box 14"/>
            <p:cNvSpPr txBox="1">
              <a:spLocks noChangeArrowheads="1"/>
            </p:cNvSpPr>
            <p:nvPr/>
          </p:nvSpPr>
          <p:spPr bwMode="auto">
            <a:xfrm>
              <a:off x="2744" y="1264"/>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7652" name="Group 15"/>
          <p:cNvGrpSpPr>
            <a:grpSpLocks/>
          </p:cNvGrpSpPr>
          <p:nvPr/>
        </p:nvGrpSpPr>
        <p:grpSpPr bwMode="auto">
          <a:xfrm>
            <a:off x="3756025" y="2757488"/>
            <a:ext cx="1752600" cy="1524000"/>
            <a:chOff x="4320" y="528"/>
            <a:chExt cx="1104" cy="960"/>
          </a:xfrm>
        </p:grpSpPr>
        <p:sp>
          <p:nvSpPr>
            <p:cNvPr id="27692" name="Rectangle 16"/>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693" name="Text Box 17"/>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94" name="Text Box 18"/>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95" name="Text Box 19"/>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96" name="Text Box 20"/>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97" name="Text Box 21"/>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698" name="Text Box 22"/>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99" name="Text Box 23"/>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700" name="Text Box 24"/>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701" name="Text Box 25"/>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7653" name="Text Box 26"/>
          <p:cNvSpPr txBox="1">
            <a:spLocks noChangeArrowheads="1"/>
          </p:cNvSpPr>
          <p:nvPr/>
        </p:nvSpPr>
        <p:spPr bwMode="auto">
          <a:xfrm>
            <a:off x="228600" y="4800600"/>
            <a:ext cx="6553200" cy="18158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In this case, only </a:t>
            </a:r>
            <a:r>
              <a:rPr lang="ja-JP" altLang="en-US" dirty="0"/>
              <a:t>“</a:t>
            </a:r>
            <a:r>
              <a:rPr lang="en-US" altLang="ja-JP" b="1" dirty="0"/>
              <a:t>8</a:t>
            </a:r>
            <a:r>
              <a:rPr lang="ja-JP" altLang="en-US" dirty="0"/>
              <a:t>”</a:t>
            </a:r>
            <a:r>
              <a:rPr lang="en-US" altLang="ja-JP" dirty="0"/>
              <a:t> is misplaced, so heuristic function evaluates to 1</a:t>
            </a:r>
          </a:p>
          <a:p>
            <a:endParaRPr lang="en-US" sz="1600" dirty="0"/>
          </a:p>
          <a:p>
            <a:r>
              <a:rPr lang="en-US" dirty="0"/>
              <a:t>In other words, the heuristic </a:t>
            </a:r>
            <a:r>
              <a:rPr lang="en-US" i="1" dirty="0"/>
              <a:t>says</a:t>
            </a:r>
            <a:r>
              <a:rPr lang="en-US" dirty="0"/>
              <a:t> that it </a:t>
            </a:r>
            <a:r>
              <a:rPr lang="en-US" i="1" dirty="0"/>
              <a:t>thinks</a:t>
            </a:r>
            <a:r>
              <a:rPr lang="en-US" dirty="0"/>
              <a:t> a solution might be available in just 1 more move</a:t>
            </a:r>
          </a:p>
        </p:txBody>
      </p:sp>
      <p:sp>
        <p:nvSpPr>
          <p:cNvPr id="27654" name="Text Box 27"/>
          <p:cNvSpPr txBox="1">
            <a:spLocks noChangeArrowheads="1"/>
          </p:cNvSpPr>
          <p:nvPr/>
        </p:nvSpPr>
        <p:spPr bwMode="auto">
          <a:xfrm>
            <a:off x="2881313" y="3140075"/>
            <a:ext cx="1057275"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7655" name="Text Box 28"/>
          <p:cNvSpPr txBox="1">
            <a:spLocks noChangeArrowheads="1"/>
          </p:cNvSpPr>
          <p:nvPr/>
        </p:nvSpPr>
        <p:spPr bwMode="auto">
          <a:xfrm>
            <a:off x="2801938" y="1370013"/>
            <a:ext cx="118745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grpSp>
        <p:nvGrpSpPr>
          <p:cNvPr id="27656" name="Group 29"/>
          <p:cNvGrpSpPr>
            <a:grpSpLocks/>
          </p:cNvGrpSpPr>
          <p:nvPr/>
        </p:nvGrpSpPr>
        <p:grpSpPr bwMode="auto">
          <a:xfrm>
            <a:off x="7101236" y="2091280"/>
            <a:ext cx="1709737" cy="1449388"/>
            <a:chOff x="4046" y="1210"/>
            <a:chExt cx="1077" cy="913"/>
          </a:xfrm>
        </p:grpSpPr>
        <p:grpSp>
          <p:nvGrpSpPr>
            <p:cNvPr id="27670" name="Group 30"/>
            <p:cNvGrpSpPr>
              <a:grpSpLocks/>
            </p:cNvGrpSpPr>
            <p:nvPr/>
          </p:nvGrpSpPr>
          <p:grpSpPr bwMode="auto">
            <a:xfrm>
              <a:off x="4046" y="1210"/>
              <a:ext cx="1008" cy="867"/>
              <a:chOff x="4368" y="576"/>
              <a:chExt cx="1008" cy="867"/>
            </a:xfrm>
          </p:grpSpPr>
          <p:sp>
            <p:nvSpPr>
              <p:cNvPr id="27683" name="Text Box 32"/>
              <p:cNvSpPr txBox="1">
                <a:spLocks noChangeArrowheads="1"/>
              </p:cNvSpPr>
              <p:nvPr/>
            </p:nvSpPr>
            <p:spPr bwMode="auto">
              <a:xfrm>
                <a:off x="4368"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84" name="Text Box 33"/>
              <p:cNvSpPr txBox="1">
                <a:spLocks noChangeArrowheads="1"/>
              </p:cNvSpPr>
              <p:nvPr/>
            </p:nvSpPr>
            <p:spPr bwMode="auto">
              <a:xfrm>
                <a:off x="4704"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85" name="Text Box 34"/>
              <p:cNvSpPr txBox="1">
                <a:spLocks noChangeArrowheads="1"/>
              </p:cNvSpPr>
              <p:nvPr/>
            </p:nvSpPr>
            <p:spPr bwMode="auto">
              <a:xfrm>
                <a:off x="5040"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86" name="Text Box 35"/>
              <p:cNvSpPr txBox="1">
                <a:spLocks noChangeArrowheads="1"/>
              </p:cNvSpPr>
              <p:nvPr/>
            </p:nvSpPr>
            <p:spPr bwMode="auto">
              <a:xfrm>
                <a:off x="4368"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87" name="Text Box 36"/>
              <p:cNvSpPr txBox="1">
                <a:spLocks noChangeArrowheads="1"/>
              </p:cNvSpPr>
              <p:nvPr/>
            </p:nvSpPr>
            <p:spPr bwMode="auto">
              <a:xfrm>
                <a:off x="4704"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688" name="Text Box 37"/>
              <p:cNvSpPr txBox="1">
                <a:spLocks noChangeArrowheads="1"/>
              </p:cNvSpPr>
              <p:nvPr/>
            </p:nvSpPr>
            <p:spPr bwMode="auto">
              <a:xfrm>
                <a:off x="5040"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89" name="Text Box 38"/>
              <p:cNvSpPr txBox="1">
                <a:spLocks noChangeArrowheads="1"/>
              </p:cNvSpPr>
              <p:nvPr/>
            </p:nvSpPr>
            <p:spPr bwMode="auto">
              <a:xfrm>
                <a:off x="4368" y="1152"/>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690" name="Text Box 39"/>
              <p:cNvSpPr txBox="1">
                <a:spLocks noChangeArrowheads="1"/>
              </p:cNvSpPr>
              <p:nvPr/>
            </p:nvSpPr>
            <p:spPr bwMode="auto">
              <a:xfrm>
                <a:off x="4704" y="1152"/>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691" name="Text Box 40"/>
              <p:cNvSpPr txBox="1">
                <a:spLocks noChangeArrowheads="1"/>
              </p:cNvSpPr>
              <p:nvPr/>
            </p:nvSpPr>
            <p:spPr bwMode="auto">
              <a:xfrm>
                <a:off x="5040" y="1152"/>
                <a:ext cx="336" cy="291"/>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7671" name="Group 41"/>
            <p:cNvGrpSpPr>
              <a:grpSpLocks/>
            </p:cNvGrpSpPr>
            <p:nvPr/>
          </p:nvGrpSpPr>
          <p:grpSpPr bwMode="auto">
            <a:xfrm>
              <a:off x="4115" y="1256"/>
              <a:ext cx="1008" cy="867"/>
              <a:chOff x="768" y="1392"/>
              <a:chExt cx="1008" cy="867"/>
            </a:xfrm>
          </p:grpSpPr>
          <p:sp>
            <p:nvSpPr>
              <p:cNvPr id="27673" name="Text Box 43"/>
              <p:cNvSpPr txBox="1">
                <a:spLocks noChangeArrowheads="1"/>
              </p:cNvSpPr>
              <p:nvPr/>
            </p:nvSpPr>
            <p:spPr bwMode="auto">
              <a:xfrm>
                <a:off x="768"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74" name="Text Box 44"/>
              <p:cNvSpPr txBox="1">
                <a:spLocks noChangeArrowheads="1"/>
              </p:cNvSpPr>
              <p:nvPr/>
            </p:nvSpPr>
            <p:spPr bwMode="auto">
              <a:xfrm>
                <a:off x="1104"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75" name="Text Box 45"/>
              <p:cNvSpPr txBox="1">
                <a:spLocks noChangeArrowheads="1"/>
              </p:cNvSpPr>
              <p:nvPr/>
            </p:nvSpPr>
            <p:spPr bwMode="auto">
              <a:xfrm>
                <a:off x="1440"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76" name="Text Box 46"/>
              <p:cNvSpPr txBox="1">
                <a:spLocks noChangeArrowheads="1"/>
              </p:cNvSpPr>
              <p:nvPr/>
            </p:nvSpPr>
            <p:spPr bwMode="auto">
              <a:xfrm>
                <a:off x="768"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77" name="Text Box 47"/>
              <p:cNvSpPr txBox="1">
                <a:spLocks noChangeArrowheads="1"/>
              </p:cNvSpPr>
              <p:nvPr/>
            </p:nvSpPr>
            <p:spPr bwMode="auto">
              <a:xfrm>
                <a:off x="1104"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p>
            </p:txBody>
          </p:sp>
          <p:sp>
            <p:nvSpPr>
              <p:cNvPr id="27678" name="Text Box 48"/>
              <p:cNvSpPr txBox="1">
                <a:spLocks noChangeArrowheads="1"/>
              </p:cNvSpPr>
              <p:nvPr/>
            </p:nvSpPr>
            <p:spPr bwMode="auto">
              <a:xfrm>
                <a:off x="1440"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79" name="Text Box 49"/>
              <p:cNvSpPr txBox="1">
                <a:spLocks noChangeArrowheads="1"/>
              </p:cNvSpPr>
              <p:nvPr/>
            </p:nvSpPr>
            <p:spPr bwMode="auto">
              <a:xfrm>
                <a:off x="768" y="1968"/>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680" name="Text Box 50"/>
              <p:cNvSpPr txBox="1">
                <a:spLocks noChangeArrowheads="1"/>
              </p:cNvSpPr>
              <p:nvPr/>
            </p:nvSpPr>
            <p:spPr bwMode="auto">
              <a:xfrm>
                <a:off x="1440" y="1968"/>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681" name="Text Box 51"/>
              <p:cNvSpPr txBox="1">
                <a:spLocks noChangeArrowheads="1"/>
              </p:cNvSpPr>
              <p:nvPr/>
            </p:nvSpPr>
            <p:spPr bwMode="auto">
              <a:xfrm>
                <a:off x="1104" y="1968"/>
                <a:ext cx="336" cy="291"/>
              </a:xfrm>
              <a:prstGeom prst="rect">
                <a:avLst/>
              </a:prstGeom>
              <a:solidFill>
                <a:schemeClr val="bg1">
                  <a:alpha val="50195"/>
                </a:scheme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sp>
        <p:nvSpPr>
          <p:cNvPr id="110644" name="AutoShape 52"/>
          <p:cNvSpPr>
            <a:spLocks noChangeArrowheads="1"/>
          </p:cNvSpPr>
          <p:nvPr/>
        </p:nvSpPr>
        <p:spPr bwMode="auto">
          <a:xfrm rot="2684388">
            <a:off x="5767388" y="1449388"/>
            <a:ext cx="1111250" cy="552450"/>
          </a:xfrm>
          <a:prstGeom prst="rightArrow">
            <a:avLst>
              <a:gd name="adj1" fmla="val 50000"/>
              <a:gd name="adj2" fmla="val 50287"/>
            </a:avLst>
          </a:prstGeom>
          <a:solidFill>
            <a:schemeClr val="tx1">
              <a:lumMod val="50000"/>
              <a:lumOff val="50000"/>
            </a:schemeClr>
          </a:solidFill>
          <a:ln w="9525">
            <a:noFill/>
            <a:miter lim="800000"/>
            <a:headEnd/>
            <a:tailEnd/>
          </a:ln>
          <a:effectLst/>
        </p:spPr>
        <p:txBody>
          <a:bodyPr wrap="none" anchor="ctr"/>
          <a:lstStyle/>
          <a:p>
            <a:pPr>
              <a:defRPr/>
            </a:pPr>
            <a:endParaRPr lang="en-US"/>
          </a:p>
        </p:txBody>
      </p:sp>
      <p:sp>
        <p:nvSpPr>
          <p:cNvPr id="110645" name="AutoShape 53"/>
          <p:cNvSpPr>
            <a:spLocks noChangeArrowheads="1"/>
          </p:cNvSpPr>
          <p:nvPr/>
        </p:nvSpPr>
        <p:spPr bwMode="auto">
          <a:xfrm rot="-2715612">
            <a:off x="5689600" y="3468688"/>
            <a:ext cx="1111250" cy="552450"/>
          </a:xfrm>
          <a:prstGeom prst="rightArrow">
            <a:avLst>
              <a:gd name="adj1" fmla="val 50000"/>
              <a:gd name="adj2" fmla="val 50287"/>
            </a:avLst>
          </a:prstGeom>
          <a:solidFill>
            <a:schemeClr val="tx1">
              <a:lumMod val="50000"/>
              <a:lumOff val="50000"/>
            </a:schemeClr>
          </a:solidFill>
          <a:ln w="9525">
            <a:noFill/>
            <a:miter lim="800000"/>
            <a:headEnd/>
            <a:tailEnd/>
          </a:ln>
          <a:effectLst/>
        </p:spPr>
        <p:txBody>
          <a:bodyPr wrap="none" anchor="ctr"/>
          <a:lstStyle/>
          <a:p>
            <a:pPr>
              <a:defRPr/>
            </a:pPr>
            <a:endParaRPr lang="en-US"/>
          </a:p>
        </p:txBody>
      </p:sp>
      <p:grpSp>
        <p:nvGrpSpPr>
          <p:cNvPr id="27659" name="Group 54"/>
          <p:cNvGrpSpPr>
            <a:grpSpLocks/>
          </p:cNvGrpSpPr>
          <p:nvPr/>
        </p:nvGrpSpPr>
        <p:grpSpPr bwMode="auto">
          <a:xfrm>
            <a:off x="7070725" y="4227513"/>
            <a:ext cx="1601788" cy="1389062"/>
            <a:chOff x="4136" y="3119"/>
            <a:chExt cx="1009" cy="875"/>
          </a:xfrm>
        </p:grpSpPr>
        <p:sp>
          <p:nvSpPr>
            <p:cNvPr id="27660" name="Text Box 55"/>
            <p:cNvSpPr txBox="1">
              <a:spLocks noChangeArrowheads="1"/>
            </p:cNvSpPr>
            <p:nvPr/>
          </p:nvSpPr>
          <p:spPr bwMode="auto">
            <a:xfrm>
              <a:off x="4136" y="3119"/>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1" name="Text Box 56"/>
            <p:cNvSpPr txBox="1">
              <a:spLocks noChangeArrowheads="1"/>
            </p:cNvSpPr>
            <p:nvPr/>
          </p:nvSpPr>
          <p:spPr bwMode="auto">
            <a:xfrm>
              <a:off x="4472" y="3119"/>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2" name="Text Box 57"/>
            <p:cNvSpPr txBox="1">
              <a:spLocks noChangeArrowheads="1"/>
            </p:cNvSpPr>
            <p:nvPr/>
          </p:nvSpPr>
          <p:spPr bwMode="auto">
            <a:xfrm>
              <a:off x="4808" y="3119"/>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3" name="Text Box 58"/>
            <p:cNvSpPr txBox="1">
              <a:spLocks noChangeArrowheads="1"/>
            </p:cNvSpPr>
            <p:nvPr/>
          </p:nvSpPr>
          <p:spPr bwMode="auto">
            <a:xfrm>
              <a:off x="4136" y="3407"/>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4" name="Text Box 59"/>
            <p:cNvSpPr txBox="1">
              <a:spLocks noChangeArrowheads="1"/>
            </p:cNvSpPr>
            <p:nvPr/>
          </p:nvSpPr>
          <p:spPr bwMode="auto">
            <a:xfrm>
              <a:off x="4472" y="3407"/>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5" name="Text Box 60"/>
            <p:cNvSpPr txBox="1">
              <a:spLocks noChangeArrowheads="1"/>
            </p:cNvSpPr>
            <p:nvPr/>
          </p:nvSpPr>
          <p:spPr bwMode="auto">
            <a:xfrm>
              <a:off x="4808" y="3407"/>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grpSp>
          <p:nvGrpSpPr>
            <p:cNvPr id="27666" name="Group 61"/>
            <p:cNvGrpSpPr>
              <a:grpSpLocks/>
            </p:cNvGrpSpPr>
            <p:nvPr/>
          </p:nvGrpSpPr>
          <p:grpSpPr bwMode="auto">
            <a:xfrm>
              <a:off x="4137" y="3700"/>
              <a:ext cx="1008" cy="294"/>
              <a:chOff x="4132" y="3694"/>
              <a:chExt cx="1008" cy="294"/>
            </a:xfrm>
          </p:grpSpPr>
          <p:sp>
            <p:nvSpPr>
              <p:cNvPr id="27667" name="Text Box 62"/>
              <p:cNvSpPr txBox="1">
                <a:spLocks noChangeArrowheads="1"/>
              </p:cNvSpPr>
              <p:nvPr/>
            </p:nvSpPr>
            <p:spPr bwMode="auto">
              <a:xfrm>
                <a:off x="4132" y="3694"/>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8" name="Text Box 63"/>
              <p:cNvSpPr txBox="1">
                <a:spLocks noChangeArrowheads="1"/>
              </p:cNvSpPr>
              <p:nvPr/>
            </p:nvSpPr>
            <p:spPr bwMode="auto">
              <a:xfrm>
                <a:off x="4468" y="3694"/>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Y</a:t>
                </a:r>
                <a:endParaRPr lang="en-US"/>
              </a:p>
            </p:txBody>
          </p:sp>
          <p:sp>
            <p:nvSpPr>
              <p:cNvPr id="27669" name="Text Box 64"/>
              <p:cNvSpPr txBox="1">
                <a:spLocks noChangeArrowheads="1"/>
              </p:cNvSpPr>
              <p:nvPr/>
            </p:nvSpPr>
            <p:spPr bwMode="auto">
              <a:xfrm>
                <a:off x="4804" y="3694"/>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title"/>
          </p:nvPr>
        </p:nvSpPr>
        <p:spPr>
          <a:xfrm>
            <a:off x="665163" y="-211138"/>
            <a:ext cx="7772400" cy="1143001"/>
          </a:xfrm>
        </p:spPr>
        <p:txBody>
          <a:bodyPr/>
          <a:lstStyle/>
          <a:p>
            <a:r>
              <a:rPr lang="en-US">
                <a:latin typeface="Calibri" charset="0"/>
                <a:ea typeface="ＭＳ Ｐゴシック" charset="0"/>
                <a:cs typeface="ＭＳ Ｐゴシック" charset="0"/>
              </a:rPr>
              <a:t>Heuristics for 8-puzzle </a:t>
            </a:r>
          </a:p>
        </p:txBody>
      </p:sp>
      <p:sp>
        <p:nvSpPr>
          <p:cNvPr id="29698" name="Text Box 4"/>
          <p:cNvSpPr txBox="1">
            <a:spLocks noChangeArrowheads="1"/>
          </p:cNvSpPr>
          <p:nvPr/>
        </p:nvSpPr>
        <p:spPr bwMode="auto">
          <a:xfrm>
            <a:off x="157163" y="1227138"/>
            <a:ext cx="2114550" cy="1552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Manhattan Distance</a:t>
            </a:r>
            <a:r>
              <a:rPr lang="en-US"/>
              <a:t> (not including the blank)</a:t>
            </a:r>
            <a:endParaRPr lang="en-US" sz="2800"/>
          </a:p>
        </p:txBody>
      </p:sp>
      <p:sp>
        <p:nvSpPr>
          <p:cNvPr id="29699" name="Text Box 5"/>
          <p:cNvSpPr txBox="1">
            <a:spLocks noChangeArrowheads="1"/>
          </p:cNvSpPr>
          <p:nvPr/>
        </p:nvSpPr>
        <p:spPr bwMode="auto">
          <a:xfrm>
            <a:off x="157163" y="4419600"/>
            <a:ext cx="5786437"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231775" indent="-231775">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buFontTx/>
              <a:buChar char="•"/>
            </a:pPr>
            <a:r>
              <a:rPr lang="en-US" dirty="0"/>
              <a:t>The </a:t>
            </a:r>
            <a:r>
              <a:rPr lang="en-US" altLang="ja-JP" b="1" dirty="0"/>
              <a:t>3</a:t>
            </a:r>
            <a:r>
              <a:rPr lang="en-US" altLang="ja-JP" dirty="0"/>
              <a:t>, </a:t>
            </a:r>
            <a:r>
              <a:rPr lang="en-US" altLang="ja-JP" b="1" dirty="0"/>
              <a:t>8</a:t>
            </a:r>
            <a:r>
              <a:rPr lang="en-US" altLang="ja-JP" dirty="0"/>
              <a:t> and </a:t>
            </a:r>
            <a:r>
              <a:rPr lang="en-US" altLang="ja-JP" b="1" dirty="0"/>
              <a:t>1</a:t>
            </a:r>
            <a:r>
              <a:rPr lang="en-US" altLang="ja-JP" dirty="0"/>
              <a:t> tiles are misplaced (by 2, 3, and 3 steps)  so the heuristic function evaluates to 8</a:t>
            </a:r>
          </a:p>
          <a:p>
            <a:pPr>
              <a:buFontTx/>
              <a:buChar char="•"/>
            </a:pPr>
            <a:r>
              <a:rPr lang="en-US" dirty="0"/>
              <a:t>Heuristic says that it </a:t>
            </a:r>
            <a:r>
              <a:rPr lang="en-US" i="1" dirty="0"/>
              <a:t>thinks</a:t>
            </a:r>
            <a:r>
              <a:rPr lang="en-US" dirty="0"/>
              <a:t> a solution is available in just 8 more moves.</a:t>
            </a:r>
          </a:p>
          <a:p>
            <a:pPr>
              <a:buFontTx/>
              <a:buChar char="•"/>
            </a:pPr>
            <a:r>
              <a:rPr lang="en-US" dirty="0"/>
              <a:t>The misplaced heuristic’</a:t>
            </a:r>
            <a:r>
              <a:rPr lang="en-US" altLang="ja-JP" dirty="0"/>
              <a:t>s value is 3</a:t>
            </a:r>
            <a:endParaRPr lang="en-US" dirty="0"/>
          </a:p>
        </p:txBody>
      </p:sp>
      <p:grpSp>
        <p:nvGrpSpPr>
          <p:cNvPr id="29700" name="Group 6"/>
          <p:cNvGrpSpPr>
            <a:grpSpLocks/>
          </p:cNvGrpSpPr>
          <p:nvPr/>
        </p:nvGrpSpPr>
        <p:grpSpPr bwMode="auto">
          <a:xfrm>
            <a:off x="3225800" y="1095375"/>
            <a:ext cx="1752600" cy="1524000"/>
            <a:chOff x="4320" y="528"/>
            <a:chExt cx="1104" cy="960"/>
          </a:xfrm>
        </p:grpSpPr>
        <p:sp>
          <p:nvSpPr>
            <p:cNvPr id="29753" name="Rectangle 7"/>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54" name="Text Box 8"/>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55" name="Text Box 9"/>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56" name="Text Box 10"/>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7" name="Text Box 11"/>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58" name="Text Box 12"/>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59" name="Text Box 13"/>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60" name="Text Box 14"/>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61" name="Text Box 15"/>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62" name="Text Box 16"/>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9701" name="Group 17"/>
          <p:cNvGrpSpPr>
            <a:grpSpLocks/>
          </p:cNvGrpSpPr>
          <p:nvPr/>
        </p:nvGrpSpPr>
        <p:grpSpPr bwMode="auto">
          <a:xfrm>
            <a:off x="3225800" y="2840038"/>
            <a:ext cx="1752600" cy="1524000"/>
            <a:chOff x="4320" y="528"/>
            <a:chExt cx="1104" cy="960"/>
          </a:xfrm>
        </p:grpSpPr>
        <p:sp>
          <p:nvSpPr>
            <p:cNvPr id="29743" name="Rectangle 18"/>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44" name="Text Box 19"/>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45" name="Text Box 20"/>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46" name="Text Box 21"/>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47" name="Text Box 22"/>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48" name="Text Box 23"/>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49" name="Text Box 24"/>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50" name="Text Box 25"/>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51" name="Text Box 26"/>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2" name="Text Box 27"/>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9702" name="Text Box 28"/>
          <p:cNvSpPr txBox="1">
            <a:spLocks noChangeArrowheads="1"/>
          </p:cNvSpPr>
          <p:nvPr/>
        </p:nvSpPr>
        <p:spPr bwMode="auto">
          <a:xfrm>
            <a:off x="2351088" y="3222625"/>
            <a:ext cx="1057275"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9703" name="Text Box 29"/>
          <p:cNvSpPr txBox="1">
            <a:spLocks noChangeArrowheads="1"/>
          </p:cNvSpPr>
          <p:nvPr/>
        </p:nvSpPr>
        <p:spPr bwMode="auto">
          <a:xfrm>
            <a:off x="2271713" y="1452563"/>
            <a:ext cx="118745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sp>
        <p:nvSpPr>
          <p:cNvPr id="29704" name="Rectangle 30"/>
          <p:cNvSpPr>
            <a:spLocks noChangeArrowheads="1"/>
          </p:cNvSpPr>
          <p:nvPr/>
        </p:nvSpPr>
        <p:spPr bwMode="auto">
          <a:xfrm>
            <a:off x="5965825" y="1012825"/>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05" name="Text Box 31"/>
          <p:cNvSpPr txBox="1">
            <a:spLocks noChangeArrowheads="1"/>
          </p:cNvSpPr>
          <p:nvPr/>
        </p:nvSpPr>
        <p:spPr bwMode="auto">
          <a:xfrm>
            <a:off x="60420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06" name="Text Box 32"/>
          <p:cNvSpPr txBox="1">
            <a:spLocks noChangeArrowheads="1"/>
          </p:cNvSpPr>
          <p:nvPr/>
        </p:nvSpPr>
        <p:spPr bwMode="auto">
          <a:xfrm>
            <a:off x="6575425" y="10890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7" name="Text Box 33"/>
          <p:cNvSpPr txBox="1">
            <a:spLocks noChangeArrowheads="1"/>
          </p:cNvSpPr>
          <p:nvPr/>
        </p:nvSpPr>
        <p:spPr bwMode="auto">
          <a:xfrm>
            <a:off x="71088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3</a:t>
            </a:r>
            <a:endParaRPr lang="en-US"/>
          </a:p>
        </p:txBody>
      </p:sp>
      <p:sp>
        <p:nvSpPr>
          <p:cNvPr id="29708" name="Text Box 34"/>
          <p:cNvSpPr txBox="1">
            <a:spLocks noChangeArrowheads="1"/>
          </p:cNvSpPr>
          <p:nvPr/>
        </p:nvSpPr>
        <p:spPr bwMode="auto">
          <a:xfrm>
            <a:off x="60420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9" name="Text Box 35"/>
          <p:cNvSpPr txBox="1">
            <a:spLocks noChangeArrowheads="1"/>
          </p:cNvSpPr>
          <p:nvPr/>
        </p:nvSpPr>
        <p:spPr bwMode="auto">
          <a:xfrm>
            <a:off x="65754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0" name="Text Box 36"/>
          <p:cNvSpPr txBox="1">
            <a:spLocks noChangeArrowheads="1"/>
          </p:cNvSpPr>
          <p:nvPr/>
        </p:nvSpPr>
        <p:spPr bwMode="auto">
          <a:xfrm>
            <a:off x="71088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1" name="Text Box 37"/>
          <p:cNvSpPr txBox="1">
            <a:spLocks noChangeArrowheads="1"/>
          </p:cNvSpPr>
          <p:nvPr/>
        </p:nvSpPr>
        <p:spPr bwMode="auto">
          <a:xfrm>
            <a:off x="60420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2" name="Text Box 38"/>
          <p:cNvSpPr txBox="1">
            <a:spLocks noChangeArrowheads="1"/>
          </p:cNvSpPr>
          <p:nvPr/>
        </p:nvSpPr>
        <p:spPr bwMode="auto">
          <a:xfrm>
            <a:off x="65754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3" name="Text Box 39"/>
          <p:cNvSpPr txBox="1">
            <a:spLocks noChangeArrowheads="1"/>
          </p:cNvSpPr>
          <p:nvPr/>
        </p:nvSpPr>
        <p:spPr bwMode="auto">
          <a:xfrm>
            <a:off x="71088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4" name="Rectangle 40"/>
          <p:cNvSpPr>
            <a:spLocks noChangeArrowheads="1"/>
          </p:cNvSpPr>
          <p:nvPr/>
        </p:nvSpPr>
        <p:spPr bwMode="auto">
          <a:xfrm>
            <a:off x="5965825" y="2622550"/>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15" name="Text Box 41"/>
          <p:cNvSpPr txBox="1">
            <a:spLocks noChangeArrowheads="1"/>
          </p:cNvSpPr>
          <p:nvPr/>
        </p:nvSpPr>
        <p:spPr bwMode="auto">
          <a:xfrm>
            <a:off x="60420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6" name="Text Box 42"/>
          <p:cNvSpPr txBox="1">
            <a:spLocks noChangeArrowheads="1"/>
          </p:cNvSpPr>
          <p:nvPr/>
        </p:nvSpPr>
        <p:spPr bwMode="auto">
          <a:xfrm>
            <a:off x="65754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7" name="Text Box 43"/>
          <p:cNvSpPr txBox="1">
            <a:spLocks noChangeArrowheads="1"/>
          </p:cNvSpPr>
          <p:nvPr/>
        </p:nvSpPr>
        <p:spPr bwMode="auto">
          <a:xfrm>
            <a:off x="7108825" y="26987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18" name="Text Box 44"/>
          <p:cNvSpPr txBox="1">
            <a:spLocks noChangeArrowheads="1"/>
          </p:cNvSpPr>
          <p:nvPr/>
        </p:nvSpPr>
        <p:spPr bwMode="auto">
          <a:xfrm>
            <a:off x="60420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9" name="Text Box 45"/>
          <p:cNvSpPr txBox="1">
            <a:spLocks noChangeArrowheads="1"/>
          </p:cNvSpPr>
          <p:nvPr/>
        </p:nvSpPr>
        <p:spPr bwMode="auto">
          <a:xfrm>
            <a:off x="65754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0" name="Text Box 46"/>
          <p:cNvSpPr txBox="1">
            <a:spLocks noChangeArrowheads="1"/>
          </p:cNvSpPr>
          <p:nvPr/>
        </p:nvSpPr>
        <p:spPr bwMode="auto">
          <a:xfrm>
            <a:off x="71088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1" name="Text Box 47"/>
          <p:cNvSpPr txBox="1">
            <a:spLocks noChangeArrowheads="1"/>
          </p:cNvSpPr>
          <p:nvPr/>
        </p:nvSpPr>
        <p:spPr bwMode="auto">
          <a:xfrm>
            <a:off x="60420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2" name="Text Box 48"/>
          <p:cNvSpPr txBox="1">
            <a:spLocks noChangeArrowheads="1"/>
          </p:cNvSpPr>
          <p:nvPr/>
        </p:nvSpPr>
        <p:spPr bwMode="auto">
          <a:xfrm>
            <a:off x="6575425" y="36131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8</a:t>
            </a:r>
            <a:endParaRPr lang="en-US"/>
          </a:p>
        </p:txBody>
      </p:sp>
      <p:sp>
        <p:nvSpPr>
          <p:cNvPr id="29723" name="Text Box 49"/>
          <p:cNvSpPr txBox="1">
            <a:spLocks noChangeArrowheads="1"/>
          </p:cNvSpPr>
          <p:nvPr/>
        </p:nvSpPr>
        <p:spPr bwMode="auto">
          <a:xfrm>
            <a:off x="71088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4" name="Rectangle 50"/>
          <p:cNvSpPr>
            <a:spLocks noChangeArrowheads="1"/>
          </p:cNvSpPr>
          <p:nvPr/>
        </p:nvSpPr>
        <p:spPr bwMode="auto">
          <a:xfrm>
            <a:off x="5965825" y="4233863"/>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25" name="Text Box 51"/>
          <p:cNvSpPr txBox="1">
            <a:spLocks noChangeArrowheads="1"/>
          </p:cNvSpPr>
          <p:nvPr/>
        </p:nvSpPr>
        <p:spPr bwMode="auto">
          <a:xfrm>
            <a:off x="6042025" y="43100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1</a:t>
            </a:r>
            <a:endParaRPr lang="en-US"/>
          </a:p>
        </p:txBody>
      </p:sp>
      <p:sp>
        <p:nvSpPr>
          <p:cNvPr id="29726" name="Text Box 52"/>
          <p:cNvSpPr txBox="1">
            <a:spLocks noChangeArrowheads="1"/>
          </p:cNvSpPr>
          <p:nvPr/>
        </p:nvSpPr>
        <p:spPr bwMode="auto">
          <a:xfrm>
            <a:off x="65754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7" name="Text Box 53"/>
          <p:cNvSpPr txBox="1">
            <a:spLocks noChangeArrowheads="1"/>
          </p:cNvSpPr>
          <p:nvPr/>
        </p:nvSpPr>
        <p:spPr bwMode="auto">
          <a:xfrm>
            <a:off x="71088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8" name="Text Box 54"/>
          <p:cNvSpPr txBox="1">
            <a:spLocks noChangeArrowheads="1"/>
          </p:cNvSpPr>
          <p:nvPr/>
        </p:nvSpPr>
        <p:spPr bwMode="auto">
          <a:xfrm>
            <a:off x="60420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9" name="Text Box 55"/>
          <p:cNvSpPr txBox="1">
            <a:spLocks noChangeArrowheads="1"/>
          </p:cNvSpPr>
          <p:nvPr/>
        </p:nvSpPr>
        <p:spPr bwMode="auto">
          <a:xfrm>
            <a:off x="65754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0" name="Text Box 56"/>
          <p:cNvSpPr txBox="1">
            <a:spLocks noChangeArrowheads="1"/>
          </p:cNvSpPr>
          <p:nvPr/>
        </p:nvSpPr>
        <p:spPr bwMode="auto">
          <a:xfrm>
            <a:off x="71088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1" name="Text Box 57"/>
          <p:cNvSpPr txBox="1">
            <a:spLocks noChangeArrowheads="1"/>
          </p:cNvSpPr>
          <p:nvPr/>
        </p:nvSpPr>
        <p:spPr bwMode="auto">
          <a:xfrm>
            <a:off x="60420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2" name="Text Box 58"/>
          <p:cNvSpPr txBox="1">
            <a:spLocks noChangeArrowheads="1"/>
          </p:cNvSpPr>
          <p:nvPr/>
        </p:nvSpPr>
        <p:spPr bwMode="auto">
          <a:xfrm>
            <a:off x="6575425" y="52244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33" name="Text Box 59"/>
          <p:cNvSpPr txBox="1">
            <a:spLocks noChangeArrowheads="1"/>
          </p:cNvSpPr>
          <p:nvPr/>
        </p:nvSpPr>
        <p:spPr bwMode="auto">
          <a:xfrm>
            <a:off x="71088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4" name="AutoShape 60"/>
          <p:cNvSpPr>
            <a:spLocks noChangeArrowheads="1"/>
          </p:cNvSpPr>
          <p:nvPr/>
        </p:nvSpPr>
        <p:spPr bwMode="auto">
          <a:xfrm>
            <a:off x="6678613" y="120173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5" name="AutoShape 61"/>
          <p:cNvSpPr>
            <a:spLocks noChangeArrowheads="1"/>
          </p:cNvSpPr>
          <p:nvPr/>
        </p:nvSpPr>
        <p:spPr bwMode="auto">
          <a:xfrm rot="16200000" flipV="1">
            <a:off x="6688138" y="4870450"/>
            <a:ext cx="293687" cy="246063"/>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6" name="AutoShape 62"/>
          <p:cNvSpPr>
            <a:spLocks noChangeArrowheads="1"/>
          </p:cNvSpPr>
          <p:nvPr/>
        </p:nvSpPr>
        <p:spPr bwMode="auto">
          <a:xfrm rot="10800000">
            <a:off x="6665913" y="445928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7" name="AutoShape 63"/>
          <p:cNvSpPr>
            <a:spLocks noChangeArrowheads="1"/>
          </p:cNvSpPr>
          <p:nvPr/>
        </p:nvSpPr>
        <p:spPr bwMode="auto">
          <a:xfrm rot="5400000">
            <a:off x="6677025" y="3271838"/>
            <a:ext cx="293688" cy="246062"/>
          </a:xfrm>
          <a:prstGeom prst="rightArrow">
            <a:avLst>
              <a:gd name="adj1" fmla="val 41935"/>
              <a:gd name="adj2" fmla="val 48389"/>
            </a:avLst>
          </a:prstGeom>
          <a:solidFill>
            <a:schemeClr val="tx1"/>
          </a:solidFill>
          <a:ln w="9525">
            <a:solidFill>
              <a:schemeClr val="tx1"/>
            </a:solidFill>
            <a:miter lim="800000"/>
            <a:headEnd/>
            <a:tailEnd/>
          </a:ln>
        </p:spPr>
        <p:txBody>
          <a:bodyPr wrap="none" anchor="ctr"/>
          <a:lstStyle/>
          <a:p>
            <a:endParaRPr lang="en-US"/>
          </a:p>
        </p:txBody>
      </p:sp>
      <p:sp>
        <p:nvSpPr>
          <p:cNvPr id="29738" name="AutoShape 64"/>
          <p:cNvSpPr>
            <a:spLocks noChangeArrowheads="1"/>
          </p:cNvSpPr>
          <p:nvPr/>
        </p:nvSpPr>
        <p:spPr bwMode="auto">
          <a:xfrm rot="10800000">
            <a:off x="6700838" y="2824163"/>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9" name="Text Box 65"/>
          <p:cNvSpPr txBox="1">
            <a:spLocks noChangeArrowheads="1"/>
          </p:cNvSpPr>
          <p:nvPr/>
        </p:nvSpPr>
        <p:spPr bwMode="auto">
          <a:xfrm>
            <a:off x="7727950" y="1565275"/>
            <a:ext cx="120808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2 spaces</a:t>
            </a:r>
          </a:p>
        </p:txBody>
      </p:sp>
      <p:sp>
        <p:nvSpPr>
          <p:cNvPr id="29740" name="Text Box 66"/>
          <p:cNvSpPr txBox="1">
            <a:spLocks noChangeArrowheads="1"/>
          </p:cNvSpPr>
          <p:nvPr/>
        </p:nvSpPr>
        <p:spPr bwMode="auto">
          <a:xfrm>
            <a:off x="7750175" y="3176588"/>
            <a:ext cx="120808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3 spaces</a:t>
            </a:r>
          </a:p>
        </p:txBody>
      </p:sp>
      <p:sp>
        <p:nvSpPr>
          <p:cNvPr id="29741" name="Text Box 67"/>
          <p:cNvSpPr txBox="1">
            <a:spLocks noChangeArrowheads="1"/>
          </p:cNvSpPr>
          <p:nvPr/>
        </p:nvSpPr>
        <p:spPr bwMode="auto">
          <a:xfrm>
            <a:off x="7737475" y="4751388"/>
            <a:ext cx="120808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3 spaces</a:t>
            </a:r>
          </a:p>
        </p:txBody>
      </p:sp>
      <p:sp>
        <p:nvSpPr>
          <p:cNvPr id="29742" name="Text Box 68"/>
          <p:cNvSpPr txBox="1">
            <a:spLocks noChangeArrowheads="1"/>
          </p:cNvSpPr>
          <p:nvPr/>
        </p:nvSpPr>
        <p:spPr bwMode="auto">
          <a:xfrm>
            <a:off x="7718425" y="6078538"/>
            <a:ext cx="110648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Total 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4"/>
          <p:cNvSpPr txBox="1">
            <a:spLocks noChangeArrowheads="1"/>
          </p:cNvSpPr>
          <p:nvPr/>
        </p:nvSpPr>
        <p:spPr bwMode="auto">
          <a:xfrm>
            <a:off x="5773738" y="471488"/>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5</a:t>
            </a:r>
            <a:endParaRPr lang="en-US"/>
          </a:p>
        </p:txBody>
      </p:sp>
      <p:sp>
        <p:nvSpPr>
          <p:cNvPr id="31746" name="Text Box 5"/>
          <p:cNvSpPr txBox="1">
            <a:spLocks noChangeArrowheads="1"/>
          </p:cNvSpPr>
          <p:nvPr/>
        </p:nvSpPr>
        <p:spPr bwMode="auto">
          <a:xfrm>
            <a:off x="5103813" y="15652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6</a:t>
            </a:r>
            <a:endParaRPr lang="en-US"/>
          </a:p>
        </p:txBody>
      </p:sp>
      <p:sp>
        <p:nvSpPr>
          <p:cNvPr id="31747" name="Text Box 6"/>
          <p:cNvSpPr txBox="1">
            <a:spLocks noChangeArrowheads="1"/>
          </p:cNvSpPr>
          <p:nvPr/>
        </p:nvSpPr>
        <p:spPr bwMode="auto">
          <a:xfrm>
            <a:off x="6467475" y="15652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48" name="Text Box 7"/>
          <p:cNvSpPr txBox="1">
            <a:spLocks noChangeArrowheads="1"/>
          </p:cNvSpPr>
          <p:nvPr/>
        </p:nvSpPr>
        <p:spPr bwMode="auto">
          <a:xfrm>
            <a:off x="6492875" y="26828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49" name="Text Box 8"/>
          <p:cNvSpPr txBox="1">
            <a:spLocks noChangeArrowheads="1"/>
          </p:cNvSpPr>
          <p:nvPr/>
        </p:nvSpPr>
        <p:spPr bwMode="auto">
          <a:xfrm>
            <a:off x="5808663" y="37877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50" name="Text Box 9"/>
          <p:cNvSpPr txBox="1">
            <a:spLocks noChangeArrowheads="1"/>
          </p:cNvSpPr>
          <p:nvPr/>
        </p:nvSpPr>
        <p:spPr bwMode="auto">
          <a:xfrm>
            <a:off x="7172325" y="3797300"/>
            <a:ext cx="4191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1" name="Text Box 10"/>
          <p:cNvSpPr txBox="1">
            <a:spLocks noChangeArrowheads="1"/>
          </p:cNvSpPr>
          <p:nvPr/>
        </p:nvSpPr>
        <p:spPr bwMode="auto">
          <a:xfrm>
            <a:off x="5808663" y="485775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1</a:t>
            </a:r>
            <a:endParaRPr lang="en-US"/>
          </a:p>
        </p:txBody>
      </p:sp>
      <p:sp>
        <p:nvSpPr>
          <p:cNvPr id="31752" name="Text Box 11"/>
          <p:cNvSpPr txBox="1">
            <a:spLocks noChangeArrowheads="1"/>
          </p:cNvSpPr>
          <p:nvPr/>
        </p:nvSpPr>
        <p:spPr bwMode="auto">
          <a:xfrm>
            <a:off x="7232650" y="48799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3" name="Text Box 12"/>
          <p:cNvSpPr txBox="1">
            <a:spLocks noChangeArrowheads="1"/>
          </p:cNvSpPr>
          <p:nvPr/>
        </p:nvSpPr>
        <p:spPr bwMode="auto">
          <a:xfrm>
            <a:off x="8653463" y="48926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4" name="Text Box 13"/>
          <p:cNvSpPr txBox="1">
            <a:spLocks noChangeArrowheads="1"/>
          </p:cNvSpPr>
          <p:nvPr/>
        </p:nvSpPr>
        <p:spPr bwMode="auto">
          <a:xfrm>
            <a:off x="5032375" y="598646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0</a:t>
            </a:r>
            <a:endParaRPr lang="en-US"/>
          </a:p>
        </p:txBody>
      </p:sp>
      <p:sp>
        <p:nvSpPr>
          <p:cNvPr id="31755" name="Text Box 14"/>
          <p:cNvSpPr txBox="1">
            <a:spLocks noChangeArrowheads="1"/>
          </p:cNvSpPr>
          <p:nvPr/>
        </p:nvSpPr>
        <p:spPr bwMode="auto">
          <a:xfrm>
            <a:off x="6491288" y="6021388"/>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6" name="Text Box 15"/>
          <p:cNvSpPr txBox="1">
            <a:spLocks noChangeArrowheads="1"/>
          </p:cNvSpPr>
          <p:nvPr/>
        </p:nvSpPr>
        <p:spPr bwMode="auto">
          <a:xfrm>
            <a:off x="457200" y="1089153"/>
            <a:ext cx="3276600" cy="48320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We can use heuristics to guide search</a:t>
            </a:r>
          </a:p>
          <a:p>
            <a:endParaRPr lang="en-US" sz="2800" dirty="0"/>
          </a:p>
          <a:p>
            <a:r>
              <a:rPr lang="en-US" sz="2800" dirty="0"/>
              <a:t>In this </a:t>
            </a:r>
            <a:r>
              <a:rPr lang="en-US" sz="2800" i="1" dirty="0">
                <a:hlinkClick r:id="rId3"/>
              </a:rPr>
              <a:t>hill climbing</a:t>
            </a:r>
            <a:r>
              <a:rPr lang="en-US" sz="2800" dirty="0">
                <a:hlinkClick r:id="rId3"/>
              </a:rPr>
              <a:t> </a:t>
            </a:r>
            <a:r>
              <a:rPr lang="en-US" sz="2800" dirty="0"/>
              <a:t>example, the Manhattan Distance heuristic helps us quickly find a solution to the 8-puzzle</a:t>
            </a:r>
          </a:p>
        </p:txBody>
      </p:sp>
      <p:grpSp>
        <p:nvGrpSpPr>
          <p:cNvPr id="31757" name="Group 16"/>
          <p:cNvGrpSpPr>
            <a:grpSpLocks/>
          </p:cNvGrpSpPr>
          <p:nvPr/>
        </p:nvGrpSpPr>
        <p:grpSpPr bwMode="auto">
          <a:xfrm>
            <a:off x="4867275" y="1150938"/>
            <a:ext cx="835025" cy="106362"/>
            <a:chOff x="3066" y="725"/>
            <a:chExt cx="526" cy="67"/>
          </a:xfrm>
        </p:grpSpPr>
        <p:sp>
          <p:nvSpPr>
            <p:cNvPr id="31993" name="Line 17"/>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994" name="Line 18"/>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1758" name="Group 19"/>
          <p:cNvGrpSpPr>
            <a:grpSpLocks/>
          </p:cNvGrpSpPr>
          <p:nvPr/>
        </p:nvGrpSpPr>
        <p:grpSpPr bwMode="auto">
          <a:xfrm>
            <a:off x="5632450" y="3384550"/>
            <a:ext cx="835025" cy="106363"/>
            <a:chOff x="3066" y="725"/>
            <a:chExt cx="526" cy="67"/>
          </a:xfrm>
        </p:grpSpPr>
        <p:sp>
          <p:nvSpPr>
            <p:cNvPr id="31991" name="Line 20"/>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992" name="Line 21"/>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1759" name="Group 22"/>
          <p:cNvGrpSpPr>
            <a:grpSpLocks/>
          </p:cNvGrpSpPr>
          <p:nvPr/>
        </p:nvGrpSpPr>
        <p:grpSpPr bwMode="auto">
          <a:xfrm>
            <a:off x="4891088" y="5595938"/>
            <a:ext cx="835025" cy="106362"/>
            <a:chOff x="3066" y="725"/>
            <a:chExt cx="526" cy="67"/>
          </a:xfrm>
        </p:grpSpPr>
        <p:sp>
          <p:nvSpPr>
            <p:cNvPr id="31989" name="Line 23"/>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990" name="Line 24"/>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1760" name="Group 25"/>
          <p:cNvGrpSpPr>
            <a:grpSpLocks/>
          </p:cNvGrpSpPr>
          <p:nvPr/>
        </p:nvGrpSpPr>
        <p:grpSpPr bwMode="auto">
          <a:xfrm>
            <a:off x="5654675" y="4479925"/>
            <a:ext cx="2092325" cy="125413"/>
            <a:chOff x="3066" y="725"/>
            <a:chExt cx="526" cy="67"/>
          </a:xfrm>
        </p:grpSpPr>
        <p:sp>
          <p:nvSpPr>
            <p:cNvPr id="31987" name="Line 26"/>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988" name="Line 27"/>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1761" name="Line 28"/>
          <p:cNvSpPr>
            <a:spLocks noChangeShapeType="1"/>
          </p:cNvSpPr>
          <p:nvPr/>
        </p:nvSpPr>
        <p:spPr bwMode="auto">
          <a:xfrm>
            <a:off x="5984875" y="2244725"/>
            <a:ext cx="0" cy="177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2" name="Line 29"/>
          <p:cNvSpPr>
            <a:spLocks noChangeShapeType="1"/>
          </p:cNvSpPr>
          <p:nvPr/>
        </p:nvSpPr>
        <p:spPr bwMode="auto">
          <a:xfrm>
            <a:off x="6724650" y="4454525"/>
            <a:ext cx="0" cy="177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3" name="Rectangle 31"/>
          <p:cNvSpPr>
            <a:spLocks noChangeArrowheads="1"/>
          </p:cNvSpPr>
          <p:nvPr/>
        </p:nvSpPr>
        <p:spPr bwMode="auto">
          <a:xfrm>
            <a:off x="7473950" y="161925"/>
            <a:ext cx="692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i="1"/>
              <a:t>h</a:t>
            </a:r>
            <a:r>
              <a:rPr lang="en-US"/>
              <a:t>(n)</a:t>
            </a:r>
          </a:p>
        </p:txBody>
      </p:sp>
      <p:sp>
        <p:nvSpPr>
          <p:cNvPr id="31764" name="Line 32"/>
          <p:cNvSpPr>
            <a:spLocks noChangeShapeType="1"/>
          </p:cNvSpPr>
          <p:nvPr/>
        </p:nvSpPr>
        <p:spPr bwMode="auto">
          <a:xfrm flipH="1">
            <a:off x="6338888" y="434975"/>
            <a:ext cx="1185862" cy="2238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31765" name="Group 34"/>
          <p:cNvGrpSpPr>
            <a:grpSpLocks noChangeAspect="1"/>
          </p:cNvGrpSpPr>
          <p:nvPr/>
        </p:nvGrpSpPr>
        <p:grpSpPr bwMode="auto">
          <a:xfrm>
            <a:off x="4083050" y="252413"/>
            <a:ext cx="4576763" cy="6386512"/>
            <a:chOff x="2572" y="159"/>
            <a:chExt cx="2883" cy="4023"/>
          </a:xfrm>
        </p:grpSpPr>
        <p:sp>
          <p:nvSpPr>
            <p:cNvPr id="31767" name="AutoShape 33"/>
            <p:cNvSpPr>
              <a:spLocks noChangeAspect="1" noChangeArrowheads="1" noTextEdit="1"/>
            </p:cNvSpPr>
            <p:nvPr/>
          </p:nvSpPr>
          <p:spPr bwMode="auto">
            <a:xfrm>
              <a:off x="2572" y="159"/>
              <a:ext cx="2883" cy="40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grpSp>
          <p:nvGrpSpPr>
            <p:cNvPr id="31768" name="Group 175"/>
            <p:cNvGrpSpPr>
              <a:grpSpLocks/>
            </p:cNvGrpSpPr>
            <p:nvPr/>
          </p:nvGrpSpPr>
          <p:grpSpPr bwMode="auto">
            <a:xfrm>
              <a:off x="2575" y="2244"/>
              <a:ext cx="2878" cy="1936"/>
              <a:chOff x="2575" y="2244"/>
              <a:chExt cx="2878" cy="1936"/>
            </a:xfrm>
          </p:grpSpPr>
          <p:grpSp>
            <p:nvGrpSpPr>
              <p:cNvPr id="31847" name="Group 95"/>
              <p:cNvGrpSpPr>
                <a:grpSpLocks/>
              </p:cNvGrpSpPr>
              <p:nvPr/>
            </p:nvGrpSpPr>
            <p:grpSpPr bwMode="auto">
              <a:xfrm>
                <a:off x="3031" y="2936"/>
                <a:ext cx="2422" cy="548"/>
                <a:chOff x="3031" y="2936"/>
                <a:chExt cx="2422" cy="548"/>
              </a:xfrm>
            </p:grpSpPr>
            <p:grpSp>
              <p:nvGrpSpPr>
                <p:cNvPr id="31927" name="Group 54"/>
                <p:cNvGrpSpPr>
                  <a:grpSpLocks/>
                </p:cNvGrpSpPr>
                <p:nvPr/>
              </p:nvGrpSpPr>
              <p:grpSpPr bwMode="auto">
                <a:xfrm>
                  <a:off x="3031" y="2936"/>
                  <a:ext cx="629" cy="548"/>
                  <a:chOff x="3031" y="2936"/>
                  <a:chExt cx="629" cy="548"/>
                </a:xfrm>
              </p:grpSpPr>
              <p:sp>
                <p:nvSpPr>
                  <p:cNvPr id="31968" name="Rectangle 35"/>
                  <p:cNvSpPr>
                    <a:spLocks noChangeArrowheads="1"/>
                  </p:cNvSpPr>
                  <p:nvPr/>
                </p:nvSpPr>
                <p:spPr bwMode="auto">
                  <a:xfrm>
                    <a:off x="3031" y="2936"/>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69" name="Rectangle 36"/>
                  <p:cNvSpPr>
                    <a:spLocks noChangeArrowheads="1"/>
                  </p:cNvSpPr>
                  <p:nvPr/>
                </p:nvSpPr>
                <p:spPr bwMode="auto">
                  <a:xfrm>
                    <a:off x="3058"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0" name="Rectangle 37"/>
                  <p:cNvSpPr>
                    <a:spLocks noChangeArrowheads="1"/>
                  </p:cNvSpPr>
                  <p:nvPr/>
                </p:nvSpPr>
                <p:spPr bwMode="auto">
                  <a:xfrm>
                    <a:off x="3126"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71" name="Rectangle 38"/>
                  <p:cNvSpPr>
                    <a:spLocks noChangeArrowheads="1"/>
                  </p:cNvSpPr>
                  <p:nvPr/>
                </p:nvSpPr>
                <p:spPr bwMode="auto">
                  <a:xfrm>
                    <a:off x="32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2" name="Rectangle 39"/>
                  <p:cNvSpPr>
                    <a:spLocks noChangeArrowheads="1"/>
                  </p:cNvSpPr>
                  <p:nvPr/>
                </p:nvSpPr>
                <p:spPr bwMode="auto">
                  <a:xfrm>
                    <a:off x="3318"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73" name="Rectangle 40"/>
                  <p:cNvSpPr>
                    <a:spLocks noChangeArrowheads="1"/>
                  </p:cNvSpPr>
                  <p:nvPr/>
                </p:nvSpPr>
                <p:spPr bwMode="auto">
                  <a:xfrm>
                    <a:off x="34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4" name="Rectangle 41"/>
                  <p:cNvSpPr>
                    <a:spLocks noChangeArrowheads="1"/>
                  </p:cNvSpPr>
                  <p:nvPr/>
                </p:nvSpPr>
                <p:spPr bwMode="auto">
                  <a:xfrm>
                    <a:off x="3509"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75" name="Rectangle 42"/>
                  <p:cNvSpPr>
                    <a:spLocks noChangeArrowheads="1"/>
                  </p:cNvSpPr>
                  <p:nvPr/>
                </p:nvSpPr>
                <p:spPr bwMode="auto">
                  <a:xfrm>
                    <a:off x="3058"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6" name="Rectangle 43"/>
                  <p:cNvSpPr>
                    <a:spLocks noChangeArrowheads="1"/>
                  </p:cNvSpPr>
                  <p:nvPr/>
                </p:nvSpPr>
                <p:spPr bwMode="auto">
                  <a:xfrm>
                    <a:off x="3126"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77" name="Rectangle 44"/>
                  <p:cNvSpPr>
                    <a:spLocks noChangeArrowheads="1"/>
                  </p:cNvSpPr>
                  <p:nvPr/>
                </p:nvSpPr>
                <p:spPr bwMode="auto">
                  <a:xfrm>
                    <a:off x="3249"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8" name="Rectangle 45"/>
                  <p:cNvSpPr>
                    <a:spLocks noChangeArrowheads="1"/>
                  </p:cNvSpPr>
                  <p:nvPr/>
                </p:nvSpPr>
                <p:spPr bwMode="auto">
                  <a:xfrm>
                    <a:off x="3318"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79" name="Rectangle 46"/>
                  <p:cNvSpPr>
                    <a:spLocks noChangeArrowheads="1"/>
                  </p:cNvSpPr>
                  <p:nvPr/>
                </p:nvSpPr>
                <p:spPr bwMode="auto">
                  <a:xfrm>
                    <a:off x="3441"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0" name="Rectangle 47"/>
                  <p:cNvSpPr>
                    <a:spLocks noChangeArrowheads="1"/>
                  </p:cNvSpPr>
                  <p:nvPr/>
                </p:nvSpPr>
                <p:spPr bwMode="auto">
                  <a:xfrm>
                    <a:off x="3058"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1" name="Rectangle 48"/>
                  <p:cNvSpPr>
                    <a:spLocks noChangeArrowheads="1"/>
                  </p:cNvSpPr>
                  <p:nvPr/>
                </p:nvSpPr>
                <p:spPr bwMode="auto">
                  <a:xfrm>
                    <a:off x="3126"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82" name="Rectangle 49"/>
                  <p:cNvSpPr>
                    <a:spLocks noChangeArrowheads="1"/>
                  </p:cNvSpPr>
                  <p:nvPr/>
                </p:nvSpPr>
                <p:spPr bwMode="auto">
                  <a:xfrm>
                    <a:off x="32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3" name="Rectangle 50"/>
                  <p:cNvSpPr>
                    <a:spLocks noChangeArrowheads="1"/>
                  </p:cNvSpPr>
                  <p:nvPr/>
                </p:nvSpPr>
                <p:spPr bwMode="auto">
                  <a:xfrm>
                    <a:off x="3318"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84" name="Rectangle 51"/>
                  <p:cNvSpPr>
                    <a:spLocks noChangeArrowheads="1"/>
                  </p:cNvSpPr>
                  <p:nvPr/>
                </p:nvSpPr>
                <p:spPr bwMode="auto">
                  <a:xfrm>
                    <a:off x="3441"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5" name="Rectangle 52"/>
                  <p:cNvSpPr>
                    <a:spLocks noChangeArrowheads="1"/>
                  </p:cNvSpPr>
                  <p:nvPr/>
                </p:nvSpPr>
                <p:spPr bwMode="auto">
                  <a:xfrm>
                    <a:off x="3441"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86" name="Rectangle 53"/>
                  <p:cNvSpPr>
                    <a:spLocks noChangeArrowheads="1"/>
                  </p:cNvSpPr>
                  <p:nvPr/>
                </p:nvSpPr>
                <p:spPr bwMode="auto">
                  <a:xfrm>
                    <a:off x="3510" y="331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8" name="Group 74"/>
                <p:cNvGrpSpPr>
                  <a:grpSpLocks/>
                </p:cNvGrpSpPr>
                <p:nvPr/>
              </p:nvGrpSpPr>
              <p:grpSpPr bwMode="auto">
                <a:xfrm>
                  <a:off x="3922" y="2936"/>
                  <a:ext cx="630" cy="548"/>
                  <a:chOff x="3922" y="2936"/>
                  <a:chExt cx="630" cy="548"/>
                </a:xfrm>
              </p:grpSpPr>
              <p:sp>
                <p:nvSpPr>
                  <p:cNvPr id="31949" name="Rectangle 55"/>
                  <p:cNvSpPr>
                    <a:spLocks noChangeArrowheads="1"/>
                  </p:cNvSpPr>
                  <p:nvPr/>
                </p:nvSpPr>
                <p:spPr bwMode="auto">
                  <a:xfrm>
                    <a:off x="3922"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50" name="Rectangle 56"/>
                  <p:cNvSpPr>
                    <a:spLocks noChangeArrowheads="1"/>
                  </p:cNvSpPr>
                  <p:nvPr/>
                </p:nvSpPr>
                <p:spPr bwMode="auto">
                  <a:xfrm>
                    <a:off x="39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1" name="Rectangle 57"/>
                  <p:cNvSpPr>
                    <a:spLocks noChangeArrowheads="1"/>
                  </p:cNvSpPr>
                  <p:nvPr/>
                </p:nvSpPr>
                <p:spPr bwMode="auto">
                  <a:xfrm>
                    <a:off x="4018"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52" name="Rectangle 58"/>
                  <p:cNvSpPr>
                    <a:spLocks noChangeArrowheads="1"/>
                  </p:cNvSpPr>
                  <p:nvPr/>
                </p:nvSpPr>
                <p:spPr bwMode="auto">
                  <a:xfrm>
                    <a:off x="41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3" name="Rectangle 59"/>
                  <p:cNvSpPr>
                    <a:spLocks noChangeArrowheads="1"/>
                  </p:cNvSpPr>
                  <p:nvPr/>
                </p:nvSpPr>
                <p:spPr bwMode="auto">
                  <a:xfrm>
                    <a:off x="4209"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54" name="Rectangle 60"/>
                  <p:cNvSpPr>
                    <a:spLocks noChangeArrowheads="1"/>
                  </p:cNvSpPr>
                  <p:nvPr/>
                </p:nvSpPr>
                <p:spPr bwMode="auto">
                  <a:xfrm>
                    <a:off x="4332"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5" name="Rectangle 61"/>
                  <p:cNvSpPr>
                    <a:spLocks noChangeArrowheads="1"/>
                  </p:cNvSpPr>
                  <p:nvPr/>
                </p:nvSpPr>
                <p:spPr bwMode="auto">
                  <a:xfrm>
                    <a:off x="4401"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56" name="Rectangle 62"/>
                  <p:cNvSpPr>
                    <a:spLocks noChangeArrowheads="1"/>
                  </p:cNvSpPr>
                  <p:nvPr/>
                </p:nvSpPr>
                <p:spPr bwMode="auto">
                  <a:xfrm>
                    <a:off x="3949"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57" name="Rectangle 63"/>
                  <p:cNvSpPr>
                    <a:spLocks noChangeArrowheads="1"/>
                  </p:cNvSpPr>
                  <p:nvPr/>
                </p:nvSpPr>
                <p:spPr bwMode="auto">
                  <a:xfrm>
                    <a:off x="414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58" name="Rectangle 64"/>
                  <p:cNvSpPr>
                    <a:spLocks noChangeArrowheads="1"/>
                  </p:cNvSpPr>
                  <p:nvPr/>
                </p:nvSpPr>
                <p:spPr bwMode="auto">
                  <a:xfrm>
                    <a:off x="4209"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59" name="Rectangle 65"/>
                  <p:cNvSpPr>
                    <a:spLocks noChangeArrowheads="1"/>
                  </p:cNvSpPr>
                  <p:nvPr/>
                </p:nvSpPr>
                <p:spPr bwMode="auto">
                  <a:xfrm>
                    <a:off x="433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0" name="Rectangle 66"/>
                  <p:cNvSpPr>
                    <a:spLocks noChangeArrowheads="1"/>
                  </p:cNvSpPr>
                  <p:nvPr/>
                </p:nvSpPr>
                <p:spPr bwMode="auto">
                  <a:xfrm>
                    <a:off x="4401"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61" name="Rectangle 67"/>
                  <p:cNvSpPr>
                    <a:spLocks noChangeArrowheads="1"/>
                  </p:cNvSpPr>
                  <p:nvPr/>
                </p:nvSpPr>
                <p:spPr bwMode="auto">
                  <a:xfrm>
                    <a:off x="39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2" name="Rectangle 68"/>
                  <p:cNvSpPr>
                    <a:spLocks noChangeArrowheads="1"/>
                  </p:cNvSpPr>
                  <p:nvPr/>
                </p:nvSpPr>
                <p:spPr bwMode="auto">
                  <a:xfrm>
                    <a:off x="4018"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63" name="Rectangle 69"/>
                  <p:cNvSpPr>
                    <a:spLocks noChangeArrowheads="1"/>
                  </p:cNvSpPr>
                  <p:nvPr/>
                </p:nvSpPr>
                <p:spPr bwMode="auto">
                  <a:xfrm>
                    <a:off x="414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4" name="Rectangle 70"/>
                  <p:cNvSpPr>
                    <a:spLocks noChangeArrowheads="1"/>
                  </p:cNvSpPr>
                  <p:nvPr/>
                </p:nvSpPr>
                <p:spPr bwMode="auto">
                  <a:xfrm>
                    <a:off x="4209"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65" name="Rectangle 71"/>
                  <p:cNvSpPr>
                    <a:spLocks noChangeArrowheads="1"/>
                  </p:cNvSpPr>
                  <p:nvPr/>
                </p:nvSpPr>
                <p:spPr bwMode="auto">
                  <a:xfrm>
                    <a:off x="4332"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66" name="Rectangle 72"/>
                  <p:cNvSpPr>
                    <a:spLocks noChangeArrowheads="1"/>
                  </p:cNvSpPr>
                  <p:nvPr/>
                </p:nvSpPr>
                <p:spPr bwMode="auto">
                  <a:xfrm>
                    <a:off x="4333"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67" name="Rectangle 73"/>
                  <p:cNvSpPr>
                    <a:spLocks noChangeArrowheads="1"/>
                  </p:cNvSpPr>
                  <p:nvPr/>
                </p:nvSpPr>
                <p:spPr bwMode="auto">
                  <a:xfrm>
                    <a:off x="4401" y="331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9" name="Group 94"/>
                <p:cNvGrpSpPr>
                  <a:grpSpLocks/>
                </p:cNvGrpSpPr>
                <p:nvPr/>
              </p:nvGrpSpPr>
              <p:grpSpPr bwMode="auto">
                <a:xfrm>
                  <a:off x="4823" y="2936"/>
                  <a:ext cx="630" cy="548"/>
                  <a:chOff x="4823" y="2936"/>
                  <a:chExt cx="630" cy="548"/>
                </a:xfrm>
              </p:grpSpPr>
              <p:sp>
                <p:nvSpPr>
                  <p:cNvPr id="31930" name="Rectangle 75"/>
                  <p:cNvSpPr>
                    <a:spLocks noChangeArrowheads="1"/>
                  </p:cNvSpPr>
                  <p:nvPr/>
                </p:nvSpPr>
                <p:spPr bwMode="auto">
                  <a:xfrm>
                    <a:off x="4823"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31" name="Rectangle 76"/>
                  <p:cNvSpPr>
                    <a:spLocks noChangeArrowheads="1"/>
                  </p:cNvSpPr>
                  <p:nvPr/>
                </p:nvSpPr>
                <p:spPr bwMode="auto">
                  <a:xfrm>
                    <a:off x="485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2" name="Rectangle 77"/>
                  <p:cNvSpPr>
                    <a:spLocks noChangeArrowheads="1"/>
                  </p:cNvSpPr>
                  <p:nvPr/>
                </p:nvSpPr>
                <p:spPr bwMode="auto">
                  <a:xfrm>
                    <a:off x="4919"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33" name="Rectangle 78"/>
                  <p:cNvSpPr>
                    <a:spLocks noChangeArrowheads="1"/>
                  </p:cNvSpPr>
                  <p:nvPr/>
                </p:nvSpPr>
                <p:spPr bwMode="auto">
                  <a:xfrm>
                    <a:off x="5042" y="296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934" name="Rectangle 79"/>
                  <p:cNvSpPr>
                    <a:spLocks noChangeArrowheads="1"/>
                  </p:cNvSpPr>
                  <p:nvPr/>
                </p:nvSpPr>
                <p:spPr bwMode="auto">
                  <a:xfrm>
                    <a:off x="5233"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5" name="Rectangle 80"/>
                  <p:cNvSpPr>
                    <a:spLocks noChangeArrowheads="1"/>
                  </p:cNvSpPr>
                  <p:nvPr/>
                </p:nvSpPr>
                <p:spPr bwMode="auto">
                  <a:xfrm>
                    <a:off x="5302"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36" name="Rectangle 81"/>
                  <p:cNvSpPr>
                    <a:spLocks noChangeArrowheads="1"/>
                  </p:cNvSpPr>
                  <p:nvPr/>
                </p:nvSpPr>
                <p:spPr bwMode="auto">
                  <a:xfrm>
                    <a:off x="485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7" name="Rectangle 82"/>
                  <p:cNvSpPr>
                    <a:spLocks noChangeArrowheads="1"/>
                  </p:cNvSpPr>
                  <p:nvPr/>
                </p:nvSpPr>
                <p:spPr bwMode="auto">
                  <a:xfrm>
                    <a:off x="4919"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38" name="Rectangle 83"/>
                  <p:cNvSpPr>
                    <a:spLocks noChangeArrowheads="1"/>
                  </p:cNvSpPr>
                  <p:nvPr/>
                </p:nvSpPr>
                <p:spPr bwMode="auto">
                  <a:xfrm>
                    <a:off x="504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9" name="Rectangle 84"/>
                  <p:cNvSpPr>
                    <a:spLocks noChangeArrowheads="1"/>
                  </p:cNvSpPr>
                  <p:nvPr/>
                </p:nvSpPr>
                <p:spPr bwMode="auto">
                  <a:xfrm>
                    <a:off x="5110"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40" name="Rectangle 85"/>
                  <p:cNvSpPr>
                    <a:spLocks noChangeArrowheads="1"/>
                  </p:cNvSpPr>
                  <p:nvPr/>
                </p:nvSpPr>
                <p:spPr bwMode="auto">
                  <a:xfrm>
                    <a:off x="5233"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1" name="Rectangle 86"/>
                  <p:cNvSpPr>
                    <a:spLocks noChangeArrowheads="1"/>
                  </p:cNvSpPr>
                  <p:nvPr/>
                </p:nvSpPr>
                <p:spPr bwMode="auto">
                  <a:xfrm>
                    <a:off x="5302"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42" name="Rectangle 87"/>
                  <p:cNvSpPr>
                    <a:spLocks noChangeArrowheads="1"/>
                  </p:cNvSpPr>
                  <p:nvPr/>
                </p:nvSpPr>
                <p:spPr bwMode="auto">
                  <a:xfrm>
                    <a:off x="485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3" name="Rectangle 88"/>
                  <p:cNvSpPr>
                    <a:spLocks noChangeArrowheads="1"/>
                  </p:cNvSpPr>
                  <p:nvPr/>
                </p:nvSpPr>
                <p:spPr bwMode="auto">
                  <a:xfrm>
                    <a:off x="4919"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44" name="Rectangle 89"/>
                  <p:cNvSpPr>
                    <a:spLocks noChangeArrowheads="1"/>
                  </p:cNvSpPr>
                  <p:nvPr/>
                </p:nvSpPr>
                <p:spPr bwMode="auto">
                  <a:xfrm>
                    <a:off x="5042"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5" name="Rectangle 90"/>
                  <p:cNvSpPr>
                    <a:spLocks noChangeArrowheads="1"/>
                  </p:cNvSpPr>
                  <p:nvPr/>
                </p:nvSpPr>
                <p:spPr bwMode="auto">
                  <a:xfrm>
                    <a:off x="5110"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46" name="Rectangle 91"/>
                  <p:cNvSpPr>
                    <a:spLocks noChangeArrowheads="1"/>
                  </p:cNvSpPr>
                  <p:nvPr/>
                </p:nvSpPr>
                <p:spPr bwMode="auto">
                  <a:xfrm>
                    <a:off x="5233"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47" name="Rectangle 92"/>
                  <p:cNvSpPr>
                    <a:spLocks noChangeArrowheads="1"/>
                  </p:cNvSpPr>
                  <p:nvPr/>
                </p:nvSpPr>
                <p:spPr bwMode="auto">
                  <a:xfrm>
                    <a:off x="5234"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48" name="Rectangle 93"/>
                  <p:cNvSpPr>
                    <a:spLocks noChangeArrowheads="1"/>
                  </p:cNvSpPr>
                  <p:nvPr/>
                </p:nvSpPr>
                <p:spPr bwMode="auto">
                  <a:xfrm>
                    <a:off x="5302" y="331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848" name="Group 135"/>
              <p:cNvGrpSpPr>
                <a:grpSpLocks/>
              </p:cNvGrpSpPr>
              <p:nvPr/>
            </p:nvGrpSpPr>
            <p:grpSpPr bwMode="auto">
              <a:xfrm>
                <a:off x="2575" y="3632"/>
                <a:ext cx="1511" cy="548"/>
                <a:chOff x="2575" y="3632"/>
                <a:chExt cx="1511" cy="548"/>
              </a:xfrm>
            </p:grpSpPr>
            <p:grpSp>
              <p:nvGrpSpPr>
                <p:cNvPr id="31888" name="Group 115"/>
                <p:cNvGrpSpPr>
                  <a:grpSpLocks/>
                </p:cNvGrpSpPr>
                <p:nvPr/>
              </p:nvGrpSpPr>
              <p:grpSpPr bwMode="auto">
                <a:xfrm>
                  <a:off x="3457" y="3632"/>
                  <a:ext cx="629" cy="548"/>
                  <a:chOff x="3457" y="3632"/>
                  <a:chExt cx="629" cy="548"/>
                </a:xfrm>
              </p:grpSpPr>
              <p:sp>
                <p:nvSpPr>
                  <p:cNvPr id="31908" name="Rectangle 96"/>
                  <p:cNvSpPr>
                    <a:spLocks noChangeArrowheads="1"/>
                  </p:cNvSpPr>
                  <p:nvPr/>
                </p:nvSpPr>
                <p:spPr bwMode="auto">
                  <a:xfrm>
                    <a:off x="3457"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09" name="Rectangle 97"/>
                  <p:cNvSpPr>
                    <a:spLocks noChangeArrowheads="1"/>
                  </p:cNvSpPr>
                  <p:nvPr/>
                </p:nvSpPr>
                <p:spPr bwMode="auto">
                  <a:xfrm>
                    <a:off x="348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0" name="Rectangle 98"/>
                  <p:cNvSpPr>
                    <a:spLocks noChangeArrowheads="1"/>
                  </p:cNvSpPr>
                  <p:nvPr/>
                </p:nvSpPr>
                <p:spPr bwMode="auto">
                  <a:xfrm>
                    <a:off x="3552"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11" name="Rectangle 99"/>
                  <p:cNvSpPr>
                    <a:spLocks noChangeArrowheads="1"/>
                  </p:cNvSpPr>
                  <p:nvPr/>
                </p:nvSpPr>
                <p:spPr bwMode="auto">
                  <a:xfrm>
                    <a:off x="367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2" name="Rectangle 100"/>
                  <p:cNvSpPr>
                    <a:spLocks noChangeArrowheads="1"/>
                  </p:cNvSpPr>
                  <p:nvPr/>
                </p:nvSpPr>
                <p:spPr bwMode="auto">
                  <a:xfrm>
                    <a:off x="3744"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13" name="Rectangle 101"/>
                  <p:cNvSpPr>
                    <a:spLocks noChangeArrowheads="1"/>
                  </p:cNvSpPr>
                  <p:nvPr/>
                </p:nvSpPr>
                <p:spPr bwMode="auto">
                  <a:xfrm>
                    <a:off x="3867" y="3660"/>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14" name="Rectangle 102"/>
                  <p:cNvSpPr>
                    <a:spLocks noChangeArrowheads="1"/>
                  </p:cNvSpPr>
                  <p:nvPr/>
                </p:nvSpPr>
                <p:spPr bwMode="auto">
                  <a:xfrm>
                    <a:off x="348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5" name="Rectangle 103"/>
                  <p:cNvSpPr>
                    <a:spLocks noChangeArrowheads="1"/>
                  </p:cNvSpPr>
                  <p:nvPr/>
                </p:nvSpPr>
                <p:spPr bwMode="auto">
                  <a:xfrm>
                    <a:off x="3552"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16" name="Rectangle 104"/>
                  <p:cNvSpPr>
                    <a:spLocks noChangeArrowheads="1"/>
                  </p:cNvSpPr>
                  <p:nvPr/>
                </p:nvSpPr>
                <p:spPr bwMode="auto">
                  <a:xfrm>
                    <a:off x="367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7" name="Rectangle 105"/>
                  <p:cNvSpPr>
                    <a:spLocks noChangeArrowheads="1"/>
                  </p:cNvSpPr>
                  <p:nvPr/>
                </p:nvSpPr>
                <p:spPr bwMode="auto">
                  <a:xfrm>
                    <a:off x="3744"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18" name="Rectangle 106"/>
                  <p:cNvSpPr>
                    <a:spLocks noChangeArrowheads="1"/>
                  </p:cNvSpPr>
                  <p:nvPr/>
                </p:nvSpPr>
                <p:spPr bwMode="auto">
                  <a:xfrm>
                    <a:off x="3867"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9" name="Rectangle 107"/>
                  <p:cNvSpPr>
                    <a:spLocks noChangeArrowheads="1"/>
                  </p:cNvSpPr>
                  <p:nvPr/>
                </p:nvSpPr>
                <p:spPr bwMode="auto">
                  <a:xfrm>
                    <a:off x="3935"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20" name="Rectangle 108"/>
                  <p:cNvSpPr>
                    <a:spLocks noChangeArrowheads="1"/>
                  </p:cNvSpPr>
                  <p:nvPr/>
                </p:nvSpPr>
                <p:spPr bwMode="auto">
                  <a:xfrm>
                    <a:off x="348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1" name="Rectangle 109"/>
                  <p:cNvSpPr>
                    <a:spLocks noChangeArrowheads="1"/>
                  </p:cNvSpPr>
                  <p:nvPr/>
                </p:nvSpPr>
                <p:spPr bwMode="auto">
                  <a:xfrm>
                    <a:off x="3552" y="401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22" name="Rectangle 110"/>
                  <p:cNvSpPr>
                    <a:spLocks noChangeArrowheads="1"/>
                  </p:cNvSpPr>
                  <p:nvPr/>
                </p:nvSpPr>
                <p:spPr bwMode="auto">
                  <a:xfrm>
                    <a:off x="3675"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3" name="Rectangle 111"/>
                  <p:cNvSpPr>
                    <a:spLocks noChangeArrowheads="1"/>
                  </p:cNvSpPr>
                  <p:nvPr/>
                </p:nvSpPr>
                <p:spPr bwMode="auto">
                  <a:xfrm>
                    <a:off x="3744" y="401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24" name="Rectangle 112"/>
                  <p:cNvSpPr>
                    <a:spLocks noChangeArrowheads="1"/>
                  </p:cNvSpPr>
                  <p:nvPr/>
                </p:nvSpPr>
                <p:spPr bwMode="auto">
                  <a:xfrm>
                    <a:off x="3867" y="398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25" name="Rectangle 113"/>
                  <p:cNvSpPr>
                    <a:spLocks noChangeArrowheads="1"/>
                  </p:cNvSpPr>
                  <p:nvPr/>
                </p:nvSpPr>
                <p:spPr bwMode="auto">
                  <a:xfrm>
                    <a:off x="3867" y="3987"/>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6" name="Rectangle 114"/>
                  <p:cNvSpPr>
                    <a:spLocks noChangeArrowheads="1"/>
                  </p:cNvSpPr>
                  <p:nvPr/>
                </p:nvSpPr>
                <p:spPr bwMode="auto">
                  <a:xfrm>
                    <a:off x="3936" y="401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889" name="Group 134"/>
                <p:cNvGrpSpPr>
                  <a:grpSpLocks/>
                </p:cNvGrpSpPr>
                <p:nvPr/>
              </p:nvGrpSpPr>
              <p:grpSpPr bwMode="auto">
                <a:xfrm>
                  <a:off x="2575" y="3632"/>
                  <a:ext cx="629" cy="548"/>
                  <a:chOff x="2575" y="3632"/>
                  <a:chExt cx="629" cy="548"/>
                </a:xfrm>
              </p:grpSpPr>
              <p:sp>
                <p:nvSpPr>
                  <p:cNvPr id="31890" name="Rectangle 116"/>
                  <p:cNvSpPr>
                    <a:spLocks noChangeArrowheads="1"/>
                  </p:cNvSpPr>
                  <p:nvPr/>
                </p:nvSpPr>
                <p:spPr bwMode="auto">
                  <a:xfrm>
                    <a:off x="2575"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891" name="Rectangle 117"/>
                  <p:cNvSpPr>
                    <a:spLocks noChangeArrowheads="1"/>
                  </p:cNvSpPr>
                  <p:nvPr/>
                </p:nvSpPr>
                <p:spPr bwMode="auto">
                  <a:xfrm>
                    <a:off x="2602"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2" name="Rectangle 118"/>
                  <p:cNvSpPr>
                    <a:spLocks noChangeArrowheads="1"/>
                  </p:cNvSpPr>
                  <p:nvPr/>
                </p:nvSpPr>
                <p:spPr bwMode="auto">
                  <a:xfrm>
                    <a:off x="2671"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93" name="Rectangle 119"/>
                  <p:cNvSpPr>
                    <a:spLocks noChangeArrowheads="1"/>
                  </p:cNvSpPr>
                  <p:nvPr/>
                </p:nvSpPr>
                <p:spPr bwMode="auto">
                  <a:xfrm>
                    <a:off x="279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4" name="Rectangle 120"/>
                  <p:cNvSpPr>
                    <a:spLocks noChangeArrowheads="1"/>
                  </p:cNvSpPr>
                  <p:nvPr/>
                </p:nvSpPr>
                <p:spPr bwMode="auto">
                  <a:xfrm>
                    <a:off x="2862"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95" name="Rectangle 121"/>
                  <p:cNvSpPr>
                    <a:spLocks noChangeArrowheads="1"/>
                  </p:cNvSpPr>
                  <p:nvPr/>
                </p:nvSpPr>
                <p:spPr bwMode="auto">
                  <a:xfrm>
                    <a:off x="298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6" name="Rectangle 122"/>
                  <p:cNvSpPr>
                    <a:spLocks noChangeArrowheads="1"/>
                  </p:cNvSpPr>
                  <p:nvPr/>
                </p:nvSpPr>
                <p:spPr bwMode="auto">
                  <a:xfrm>
                    <a:off x="3053"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97" name="Rectangle 123"/>
                  <p:cNvSpPr>
                    <a:spLocks noChangeArrowheads="1"/>
                  </p:cNvSpPr>
                  <p:nvPr/>
                </p:nvSpPr>
                <p:spPr bwMode="auto">
                  <a:xfrm>
                    <a:off x="2602"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8" name="Rectangle 124"/>
                  <p:cNvSpPr>
                    <a:spLocks noChangeArrowheads="1"/>
                  </p:cNvSpPr>
                  <p:nvPr/>
                </p:nvSpPr>
                <p:spPr bwMode="auto">
                  <a:xfrm>
                    <a:off x="2671"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99" name="Rectangle 125"/>
                  <p:cNvSpPr>
                    <a:spLocks noChangeArrowheads="1"/>
                  </p:cNvSpPr>
                  <p:nvPr/>
                </p:nvSpPr>
                <p:spPr bwMode="auto">
                  <a:xfrm>
                    <a:off x="279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0" name="Rectangle 126"/>
                  <p:cNvSpPr>
                    <a:spLocks noChangeArrowheads="1"/>
                  </p:cNvSpPr>
                  <p:nvPr/>
                </p:nvSpPr>
                <p:spPr bwMode="auto">
                  <a:xfrm>
                    <a:off x="2862"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01" name="Rectangle 127"/>
                  <p:cNvSpPr>
                    <a:spLocks noChangeArrowheads="1"/>
                  </p:cNvSpPr>
                  <p:nvPr/>
                </p:nvSpPr>
                <p:spPr bwMode="auto">
                  <a:xfrm>
                    <a:off x="298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2" name="Rectangle 128"/>
                  <p:cNvSpPr>
                    <a:spLocks noChangeArrowheads="1"/>
                  </p:cNvSpPr>
                  <p:nvPr/>
                </p:nvSpPr>
                <p:spPr bwMode="auto">
                  <a:xfrm>
                    <a:off x="3053"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903" name="Rectangle 129"/>
                  <p:cNvSpPr>
                    <a:spLocks noChangeArrowheads="1"/>
                  </p:cNvSpPr>
                  <p:nvPr/>
                </p:nvSpPr>
                <p:spPr bwMode="auto">
                  <a:xfrm>
                    <a:off x="2602"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4" name="Rectangle 130"/>
                  <p:cNvSpPr>
                    <a:spLocks noChangeArrowheads="1"/>
                  </p:cNvSpPr>
                  <p:nvPr/>
                </p:nvSpPr>
                <p:spPr bwMode="auto">
                  <a:xfrm>
                    <a:off x="2671" y="401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05" name="Rectangle 131"/>
                  <p:cNvSpPr>
                    <a:spLocks noChangeArrowheads="1"/>
                  </p:cNvSpPr>
                  <p:nvPr/>
                </p:nvSpPr>
                <p:spPr bwMode="auto">
                  <a:xfrm>
                    <a:off x="279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6" name="Rectangle 132"/>
                  <p:cNvSpPr>
                    <a:spLocks noChangeArrowheads="1"/>
                  </p:cNvSpPr>
                  <p:nvPr/>
                </p:nvSpPr>
                <p:spPr bwMode="auto">
                  <a:xfrm>
                    <a:off x="2862" y="401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07" name="Rectangle 133"/>
                  <p:cNvSpPr>
                    <a:spLocks noChangeArrowheads="1"/>
                  </p:cNvSpPr>
                  <p:nvPr/>
                </p:nvSpPr>
                <p:spPr bwMode="auto">
                  <a:xfrm>
                    <a:off x="2985" y="3988"/>
                    <a:ext cx="192" cy="173"/>
                  </a:xfrm>
                  <a:prstGeom prst="rect">
                    <a:avLst/>
                  </a:prstGeom>
                  <a:solidFill>
                    <a:srgbClr val="FFFFFF"/>
                  </a:solidFill>
                  <a:ln w="14288">
                    <a:solidFill>
                      <a:srgbClr val="808080"/>
                    </a:solidFill>
                    <a:miter lim="800000"/>
                    <a:headEnd/>
                    <a:tailEnd/>
                  </a:ln>
                </p:spPr>
                <p:txBody>
                  <a:bodyPr/>
                  <a:lstStyle/>
                  <a:p>
                    <a:endParaRPr lang="en-US"/>
                  </a:p>
                </p:txBody>
              </p:sp>
            </p:grpSp>
          </p:grpSp>
          <p:grpSp>
            <p:nvGrpSpPr>
              <p:cNvPr id="31849" name="Group 174"/>
              <p:cNvGrpSpPr>
                <a:grpSpLocks/>
              </p:cNvGrpSpPr>
              <p:nvPr/>
            </p:nvGrpSpPr>
            <p:grpSpPr bwMode="auto">
              <a:xfrm>
                <a:off x="3036" y="2244"/>
                <a:ext cx="1516" cy="547"/>
                <a:chOff x="3036" y="2244"/>
                <a:chExt cx="1516" cy="547"/>
              </a:xfrm>
            </p:grpSpPr>
            <p:sp>
              <p:nvSpPr>
                <p:cNvPr id="31850" name="Rectangle 136"/>
                <p:cNvSpPr>
                  <a:spLocks noChangeArrowheads="1"/>
                </p:cNvSpPr>
                <p:nvPr/>
              </p:nvSpPr>
              <p:spPr bwMode="auto">
                <a:xfrm>
                  <a:off x="3922"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51" name="Rectangle 137"/>
                <p:cNvSpPr>
                  <a:spLocks noChangeArrowheads="1"/>
                </p:cNvSpPr>
                <p:nvPr/>
              </p:nvSpPr>
              <p:spPr bwMode="auto">
                <a:xfrm>
                  <a:off x="3949"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2" name="Rectangle 138"/>
                <p:cNvSpPr>
                  <a:spLocks noChangeArrowheads="1"/>
                </p:cNvSpPr>
                <p:nvPr/>
              </p:nvSpPr>
              <p:spPr bwMode="auto">
                <a:xfrm>
                  <a:off x="4018"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53" name="Rectangle 139"/>
                <p:cNvSpPr>
                  <a:spLocks noChangeArrowheads="1"/>
                </p:cNvSpPr>
                <p:nvPr/>
              </p:nvSpPr>
              <p:spPr bwMode="auto">
                <a:xfrm>
                  <a:off x="4141"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4" name="Rectangle 140"/>
                <p:cNvSpPr>
                  <a:spLocks noChangeArrowheads="1"/>
                </p:cNvSpPr>
                <p:nvPr/>
              </p:nvSpPr>
              <p:spPr bwMode="auto">
                <a:xfrm>
                  <a:off x="4209"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55" name="Rectangle 141"/>
                <p:cNvSpPr>
                  <a:spLocks noChangeArrowheads="1"/>
                </p:cNvSpPr>
                <p:nvPr/>
              </p:nvSpPr>
              <p:spPr bwMode="auto">
                <a:xfrm>
                  <a:off x="4332"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6" name="Rectangle 142"/>
                <p:cNvSpPr>
                  <a:spLocks noChangeArrowheads="1"/>
                </p:cNvSpPr>
                <p:nvPr/>
              </p:nvSpPr>
              <p:spPr bwMode="auto">
                <a:xfrm>
                  <a:off x="4401"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57" name="Rectangle 143"/>
                <p:cNvSpPr>
                  <a:spLocks noChangeArrowheads="1"/>
                </p:cNvSpPr>
                <p:nvPr/>
              </p:nvSpPr>
              <p:spPr bwMode="auto">
                <a:xfrm>
                  <a:off x="3949"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8" name="Rectangle 144"/>
                <p:cNvSpPr>
                  <a:spLocks noChangeArrowheads="1"/>
                </p:cNvSpPr>
                <p:nvPr/>
              </p:nvSpPr>
              <p:spPr bwMode="auto">
                <a:xfrm>
                  <a:off x="4018"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59" name="Rectangle 145"/>
                <p:cNvSpPr>
                  <a:spLocks noChangeArrowheads="1"/>
                </p:cNvSpPr>
                <p:nvPr/>
              </p:nvSpPr>
              <p:spPr bwMode="auto">
                <a:xfrm>
                  <a:off x="4141" y="2435"/>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0" name="Rectangle 146"/>
                <p:cNvSpPr>
                  <a:spLocks noChangeArrowheads="1"/>
                </p:cNvSpPr>
                <p:nvPr/>
              </p:nvSpPr>
              <p:spPr bwMode="auto">
                <a:xfrm>
                  <a:off x="4332"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1" name="Rectangle 147"/>
                <p:cNvSpPr>
                  <a:spLocks noChangeArrowheads="1"/>
                </p:cNvSpPr>
                <p:nvPr/>
              </p:nvSpPr>
              <p:spPr bwMode="auto">
                <a:xfrm>
                  <a:off x="4401"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62" name="Rectangle 148"/>
                <p:cNvSpPr>
                  <a:spLocks noChangeArrowheads="1"/>
                </p:cNvSpPr>
                <p:nvPr/>
              </p:nvSpPr>
              <p:spPr bwMode="auto">
                <a:xfrm>
                  <a:off x="3949"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3" name="Rectangle 149"/>
                <p:cNvSpPr>
                  <a:spLocks noChangeArrowheads="1"/>
                </p:cNvSpPr>
                <p:nvPr/>
              </p:nvSpPr>
              <p:spPr bwMode="auto">
                <a:xfrm>
                  <a:off x="4018" y="262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64" name="Rectangle 150"/>
                <p:cNvSpPr>
                  <a:spLocks noChangeArrowheads="1"/>
                </p:cNvSpPr>
                <p:nvPr/>
              </p:nvSpPr>
              <p:spPr bwMode="auto">
                <a:xfrm>
                  <a:off x="4141"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5" name="Rectangle 151"/>
                <p:cNvSpPr>
                  <a:spLocks noChangeArrowheads="1"/>
                </p:cNvSpPr>
                <p:nvPr/>
              </p:nvSpPr>
              <p:spPr bwMode="auto">
                <a:xfrm>
                  <a:off x="4209" y="262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66" name="Rectangle 152"/>
                <p:cNvSpPr>
                  <a:spLocks noChangeArrowheads="1"/>
                </p:cNvSpPr>
                <p:nvPr/>
              </p:nvSpPr>
              <p:spPr bwMode="auto">
                <a:xfrm>
                  <a:off x="4332"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7" name="Rectangle 153"/>
                <p:cNvSpPr>
                  <a:spLocks noChangeArrowheads="1"/>
                </p:cNvSpPr>
                <p:nvPr/>
              </p:nvSpPr>
              <p:spPr bwMode="auto">
                <a:xfrm>
                  <a:off x="4333"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8" name="Rectangle 154"/>
                <p:cNvSpPr>
                  <a:spLocks noChangeArrowheads="1"/>
                </p:cNvSpPr>
                <p:nvPr/>
              </p:nvSpPr>
              <p:spPr bwMode="auto">
                <a:xfrm>
                  <a:off x="4401" y="2625"/>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69" name="Rectangle 155"/>
                <p:cNvSpPr>
                  <a:spLocks noChangeArrowheads="1"/>
                </p:cNvSpPr>
                <p:nvPr/>
              </p:nvSpPr>
              <p:spPr bwMode="auto">
                <a:xfrm>
                  <a:off x="3036"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70" name="Rectangle 156"/>
                <p:cNvSpPr>
                  <a:spLocks noChangeArrowheads="1"/>
                </p:cNvSpPr>
                <p:nvPr/>
              </p:nvSpPr>
              <p:spPr bwMode="auto">
                <a:xfrm>
                  <a:off x="3064"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1" name="Rectangle 157"/>
                <p:cNvSpPr>
                  <a:spLocks noChangeArrowheads="1"/>
                </p:cNvSpPr>
                <p:nvPr/>
              </p:nvSpPr>
              <p:spPr bwMode="auto">
                <a:xfrm>
                  <a:off x="3132"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72" name="Rectangle 158"/>
                <p:cNvSpPr>
                  <a:spLocks noChangeArrowheads="1"/>
                </p:cNvSpPr>
                <p:nvPr/>
              </p:nvSpPr>
              <p:spPr bwMode="auto">
                <a:xfrm>
                  <a:off x="3255"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3" name="Rectangle 159"/>
                <p:cNvSpPr>
                  <a:spLocks noChangeArrowheads="1"/>
                </p:cNvSpPr>
                <p:nvPr/>
              </p:nvSpPr>
              <p:spPr bwMode="auto">
                <a:xfrm>
                  <a:off x="3323"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74" name="Rectangle 160"/>
                <p:cNvSpPr>
                  <a:spLocks noChangeArrowheads="1"/>
                </p:cNvSpPr>
                <p:nvPr/>
              </p:nvSpPr>
              <p:spPr bwMode="auto">
                <a:xfrm>
                  <a:off x="3446"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5" name="Rectangle 161"/>
                <p:cNvSpPr>
                  <a:spLocks noChangeArrowheads="1"/>
                </p:cNvSpPr>
                <p:nvPr/>
              </p:nvSpPr>
              <p:spPr bwMode="auto">
                <a:xfrm>
                  <a:off x="3515"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76" name="Rectangle 162"/>
                <p:cNvSpPr>
                  <a:spLocks noChangeArrowheads="1"/>
                </p:cNvSpPr>
                <p:nvPr/>
              </p:nvSpPr>
              <p:spPr bwMode="auto">
                <a:xfrm>
                  <a:off x="3064"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7" name="Rectangle 163"/>
                <p:cNvSpPr>
                  <a:spLocks noChangeArrowheads="1"/>
                </p:cNvSpPr>
                <p:nvPr/>
              </p:nvSpPr>
              <p:spPr bwMode="auto">
                <a:xfrm>
                  <a:off x="3132"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78" name="Rectangle 164"/>
                <p:cNvSpPr>
                  <a:spLocks noChangeArrowheads="1"/>
                </p:cNvSpPr>
                <p:nvPr/>
              </p:nvSpPr>
              <p:spPr bwMode="auto">
                <a:xfrm>
                  <a:off x="3255"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9" name="Rectangle 165"/>
                <p:cNvSpPr>
                  <a:spLocks noChangeArrowheads="1"/>
                </p:cNvSpPr>
                <p:nvPr/>
              </p:nvSpPr>
              <p:spPr bwMode="auto">
                <a:xfrm>
                  <a:off x="3323"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80" name="Rectangle 166"/>
                <p:cNvSpPr>
                  <a:spLocks noChangeArrowheads="1"/>
                </p:cNvSpPr>
                <p:nvPr/>
              </p:nvSpPr>
              <p:spPr bwMode="auto">
                <a:xfrm>
                  <a:off x="3446"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1" name="Rectangle 167"/>
                <p:cNvSpPr>
                  <a:spLocks noChangeArrowheads="1"/>
                </p:cNvSpPr>
                <p:nvPr/>
              </p:nvSpPr>
              <p:spPr bwMode="auto">
                <a:xfrm>
                  <a:off x="3515"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82" name="Rectangle 168"/>
                <p:cNvSpPr>
                  <a:spLocks noChangeArrowheads="1"/>
                </p:cNvSpPr>
                <p:nvPr/>
              </p:nvSpPr>
              <p:spPr bwMode="auto">
                <a:xfrm>
                  <a:off x="3064"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3" name="Rectangle 169"/>
                <p:cNvSpPr>
                  <a:spLocks noChangeArrowheads="1"/>
                </p:cNvSpPr>
                <p:nvPr/>
              </p:nvSpPr>
              <p:spPr bwMode="auto">
                <a:xfrm>
                  <a:off x="3255"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4" name="Rectangle 170"/>
                <p:cNvSpPr>
                  <a:spLocks noChangeArrowheads="1"/>
                </p:cNvSpPr>
                <p:nvPr/>
              </p:nvSpPr>
              <p:spPr bwMode="auto">
                <a:xfrm>
                  <a:off x="3323" y="262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85" name="Rectangle 171"/>
                <p:cNvSpPr>
                  <a:spLocks noChangeArrowheads="1"/>
                </p:cNvSpPr>
                <p:nvPr/>
              </p:nvSpPr>
              <p:spPr bwMode="auto">
                <a:xfrm>
                  <a:off x="3446"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6" name="Rectangle 172"/>
                <p:cNvSpPr>
                  <a:spLocks noChangeArrowheads="1"/>
                </p:cNvSpPr>
                <p:nvPr/>
              </p:nvSpPr>
              <p:spPr bwMode="auto">
                <a:xfrm>
                  <a:off x="3447"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7" name="Rectangle 173"/>
                <p:cNvSpPr>
                  <a:spLocks noChangeArrowheads="1"/>
                </p:cNvSpPr>
                <p:nvPr/>
              </p:nvSpPr>
              <p:spPr bwMode="auto">
                <a:xfrm>
                  <a:off x="3515" y="2625"/>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769" name="Group 195"/>
            <p:cNvGrpSpPr>
              <a:grpSpLocks/>
            </p:cNvGrpSpPr>
            <p:nvPr/>
          </p:nvGrpSpPr>
          <p:grpSpPr bwMode="auto">
            <a:xfrm>
              <a:off x="3483" y="1556"/>
              <a:ext cx="630" cy="548"/>
              <a:chOff x="3483" y="1556"/>
              <a:chExt cx="630" cy="548"/>
            </a:xfrm>
          </p:grpSpPr>
          <p:sp>
            <p:nvSpPr>
              <p:cNvPr id="31828" name="Rectangle 176"/>
              <p:cNvSpPr>
                <a:spLocks noChangeArrowheads="1"/>
              </p:cNvSpPr>
              <p:nvPr/>
            </p:nvSpPr>
            <p:spPr bwMode="auto">
              <a:xfrm>
                <a:off x="3483" y="155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829" name="Rectangle 177"/>
              <p:cNvSpPr>
                <a:spLocks noChangeArrowheads="1"/>
              </p:cNvSpPr>
              <p:nvPr/>
            </p:nvSpPr>
            <p:spPr bwMode="auto">
              <a:xfrm>
                <a:off x="3511"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0" name="Rectangle 178"/>
              <p:cNvSpPr>
                <a:spLocks noChangeArrowheads="1"/>
              </p:cNvSpPr>
              <p:nvPr/>
            </p:nvSpPr>
            <p:spPr bwMode="auto">
              <a:xfrm>
                <a:off x="3579" y="161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31" name="Rectangle 179"/>
              <p:cNvSpPr>
                <a:spLocks noChangeArrowheads="1"/>
              </p:cNvSpPr>
              <p:nvPr/>
            </p:nvSpPr>
            <p:spPr bwMode="auto">
              <a:xfrm>
                <a:off x="3702"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2" name="Rectangle 180"/>
              <p:cNvSpPr>
                <a:spLocks noChangeArrowheads="1"/>
              </p:cNvSpPr>
              <p:nvPr/>
            </p:nvSpPr>
            <p:spPr bwMode="auto">
              <a:xfrm>
                <a:off x="3771" y="161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33" name="Rectangle 181"/>
              <p:cNvSpPr>
                <a:spLocks noChangeArrowheads="1"/>
              </p:cNvSpPr>
              <p:nvPr/>
            </p:nvSpPr>
            <p:spPr bwMode="auto">
              <a:xfrm>
                <a:off x="3894"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4" name="Rectangle 182"/>
              <p:cNvSpPr>
                <a:spLocks noChangeArrowheads="1"/>
              </p:cNvSpPr>
              <p:nvPr/>
            </p:nvSpPr>
            <p:spPr bwMode="auto">
              <a:xfrm>
                <a:off x="3962" y="161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35" name="Rectangle 183"/>
              <p:cNvSpPr>
                <a:spLocks noChangeArrowheads="1"/>
              </p:cNvSpPr>
              <p:nvPr/>
            </p:nvSpPr>
            <p:spPr bwMode="auto">
              <a:xfrm>
                <a:off x="3511"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6" name="Rectangle 184"/>
              <p:cNvSpPr>
                <a:spLocks noChangeArrowheads="1"/>
              </p:cNvSpPr>
              <p:nvPr/>
            </p:nvSpPr>
            <p:spPr bwMode="auto">
              <a:xfrm>
                <a:off x="3579" y="177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37" name="Rectangle 185"/>
              <p:cNvSpPr>
                <a:spLocks noChangeArrowheads="1"/>
              </p:cNvSpPr>
              <p:nvPr/>
            </p:nvSpPr>
            <p:spPr bwMode="auto">
              <a:xfrm>
                <a:off x="3702"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8" name="Rectangle 186"/>
              <p:cNvSpPr>
                <a:spLocks noChangeArrowheads="1"/>
              </p:cNvSpPr>
              <p:nvPr/>
            </p:nvSpPr>
            <p:spPr bwMode="auto">
              <a:xfrm>
                <a:off x="3771" y="177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39" name="Rectangle 187"/>
              <p:cNvSpPr>
                <a:spLocks noChangeArrowheads="1"/>
              </p:cNvSpPr>
              <p:nvPr/>
            </p:nvSpPr>
            <p:spPr bwMode="auto">
              <a:xfrm>
                <a:off x="3894"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0" name="Rectangle 188"/>
              <p:cNvSpPr>
                <a:spLocks noChangeArrowheads="1"/>
              </p:cNvSpPr>
              <p:nvPr/>
            </p:nvSpPr>
            <p:spPr bwMode="auto">
              <a:xfrm>
                <a:off x="3962" y="177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41" name="Rectangle 189"/>
              <p:cNvSpPr>
                <a:spLocks noChangeArrowheads="1"/>
              </p:cNvSpPr>
              <p:nvPr/>
            </p:nvSpPr>
            <p:spPr bwMode="auto">
              <a:xfrm>
                <a:off x="3511" y="1912"/>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2" name="Rectangle 190"/>
              <p:cNvSpPr>
                <a:spLocks noChangeArrowheads="1"/>
              </p:cNvSpPr>
              <p:nvPr/>
            </p:nvSpPr>
            <p:spPr bwMode="auto">
              <a:xfrm>
                <a:off x="3579" y="193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43" name="Rectangle 191"/>
              <p:cNvSpPr>
                <a:spLocks noChangeArrowheads="1"/>
              </p:cNvSpPr>
              <p:nvPr/>
            </p:nvSpPr>
            <p:spPr bwMode="auto">
              <a:xfrm>
                <a:off x="3702"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4" name="Rectangle 192"/>
              <p:cNvSpPr>
                <a:spLocks noChangeArrowheads="1"/>
              </p:cNvSpPr>
              <p:nvPr/>
            </p:nvSpPr>
            <p:spPr bwMode="auto">
              <a:xfrm>
                <a:off x="3894"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5" name="Rectangle 193"/>
              <p:cNvSpPr>
                <a:spLocks noChangeArrowheads="1"/>
              </p:cNvSpPr>
              <p:nvPr/>
            </p:nvSpPr>
            <p:spPr bwMode="auto">
              <a:xfrm>
                <a:off x="3894" y="1911"/>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46" name="Rectangle 194"/>
              <p:cNvSpPr>
                <a:spLocks noChangeArrowheads="1"/>
              </p:cNvSpPr>
              <p:nvPr/>
            </p:nvSpPr>
            <p:spPr bwMode="auto">
              <a:xfrm>
                <a:off x="3963" y="193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sp>
          <p:nvSpPr>
            <p:cNvPr id="31770" name="Rectangle 196"/>
            <p:cNvSpPr>
              <a:spLocks noChangeArrowheads="1"/>
            </p:cNvSpPr>
            <p:nvPr/>
          </p:nvSpPr>
          <p:spPr bwMode="auto">
            <a:xfrm>
              <a:off x="3469"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71" name="Rectangle 197"/>
            <p:cNvSpPr>
              <a:spLocks noChangeArrowheads="1"/>
            </p:cNvSpPr>
            <p:nvPr/>
          </p:nvSpPr>
          <p:spPr bwMode="auto">
            <a:xfrm>
              <a:off x="3496"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2" name="Rectangle 198"/>
            <p:cNvSpPr>
              <a:spLocks noChangeArrowheads="1"/>
            </p:cNvSpPr>
            <p:nvPr/>
          </p:nvSpPr>
          <p:spPr bwMode="auto">
            <a:xfrm>
              <a:off x="3564" y="899"/>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73" name="Rectangle 199"/>
            <p:cNvSpPr>
              <a:spLocks noChangeArrowheads="1"/>
            </p:cNvSpPr>
            <p:nvPr/>
          </p:nvSpPr>
          <p:spPr bwMode="auto">
            <a:xfrm>
              <a:off x="368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4" name="Rectangle 200"/>
            <p:cNvSpPr>
              <a:spLocks noChangeArrowheads="1"/>
            </p:cNvSpPr>
            <p:nvPr/>
          </p:nvSpPr>
          <p:spPr bwMode="auto">
            <a:xfrm>
              <a:off x="3756" y="899"/>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75" name="Rectangle 201"/>
            <p:cNvSpPr>
              <a:spLocks noChangeArrowheads="1"/>
            </p:cNvSpPr>
            <p:nvPr/>
          </p:nvSpPr>
          <p:spPr bwMode="auto">
            <a:xfrm>
              <a:off x="3879"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6" name="Rectangle 202"/>
            <p:cNvSpPr>
              <a:spLocks noChangeArrowheads="1"/>
            </p:cNvSpPr>
            <p:nvPr/>
          </p:nvSpPr>
          <p:spPr bwMode="auto">
            <a:xfrm>
              <a:off x="3947" y="899"/>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777" name="Rectangle 203"/>
            <p:cNvSpPr>
              <a:spLocks noChangeArrowheads="1"/>
            </p:cNvSpPr>
            <p:nvPr/>
          </p:nvSpPr>
          <p:spPr bwMode="auto">
            <a:xfrm>
              <a:off x="3496"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8" name="Rectangle 204"/>
            <p:cNvSpPr>
              <a:spLocks noChangeArrowheads="1"/>
            </p:cNvSpPr>
            <p:nvPr/>
          </p:nvSpPr>
          <p:spPr bwMode="auto">
            <a:xfrm>
              <a:off x="3564" y="106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79" name="Rectangle 205"/>
            <p:cNvSpPr>
              <a:spLocks noChangeArrowheads="1"/>
            </p:cNvSpPr>
            <p:nvPr/>
          </p:nvSpPr>
          <p:spPr bwMode="auto">
            <a:xfrm>
              <a:off x="368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0" name="Rectangle 206"/>
            <p:cNvSpPr>
              <a:spLocks noChangeArrowheads="1"/>
            </p:cNvSpPr>
            <p:nvPr/>
          </p:nvSpPr>
          <p:spPr bwMode="auto">
            <a:xfrm>
              <a:off x="3756" y="106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81" name="Rectangle 207"/>
            <p:cNvSpPr>
              <a:spLocks noChangeArrowheads="1"/>
            </p:cNvSpPr>
            <p:nvPr/>
          </p:nvSpPr>
          <p:spPr bwMode="auto">
            <a:xfrm>
              <a:off x="3879"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2" name="Rectangle 208"/>
            <p:cNvSpPr>
              <a:spLocks noChangeArrowheads="1"/>
            </p:cNvSpPr>
            <p:nvPr/>
          </p:nvSpPr>
          <p:spPr bwMode="auto">
            <a:xfrm>
              <a:off x="3947" y="106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783" name="Rectangle 209"/>
            <p:cNvSpPr>
              <a:spLocks noChangeArrowheads="1"/>
            </p:cNvSpPr>
            <p:nvPr/>
          </p:nvSpPr>
          <p:spPr bwMode="auto">
            <a:xfrm>
              <a:off x="3496"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4" name="Rectangle 210"/>
            <p:cNvSpPr>
              <a:spLocks noChangeArrowheads="1"/>
            </p:cNvSpPr>
            <p:nvPr/>
          </p:nvSpPr>
          <p:spPr bwMode="auto">
            <a:xfrm>
              <a:off x="3564" y="122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785" name="Rectangle 211"/>
            <p:cNvSpPr>
              <a:spLocks noChangeArrowheads="1"/>
            </p:cNvSpPr>
            <p:nvPr/>
          </p:nvSpPr>
          <p:spPr bwMode="auto">
            <a:xfrm>
              <a:off x="368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6" name="Rectangle 212"/>
            <p:cNvSpPr>
              <a:spLocks noChangeArrowheads="1"/>
            </p:cNvSpPr>
            <p:nvPr/>
          </p:nvSpPr>
          <p:spPr bwMode="auto">
            <a:xfrm>
              <a:off x="3756" y="122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787" name="Rectangle 213"/>
            <p:cNvSpPr>
              <a:spLocks noChangeArrowheads="1"/>
            </p:cNvSpPr>
            <p:nvPr/>
          </p:nvSpPr>
          <p:spPr bwMode="auto">
            <a:xfrm>
              <a:off x="3879"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8" name="Rectangle 214"/>
            <p:cNvSpPr>
              <a:spLocks noChangeArrowheads="1"/>
            </p:cNvSpPr>
            <p:nvPr/>
          </p:nvSpPr>
          <p:spPr bwMode="auto">
            <a:xfrm>
              <a:off x="3879" y="1200"/>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9" name="Rectangle 215"/>
            <p:cNvSpPr>
              <a:spLocks noChangeArrowheads="1"/>
            </p:cNvSpPr>
            <p:nvPr/>
          </p:nvSpPr>
          <p:spPr bwMode="auto">
            <a:xfrm>
              <a:off x="2608"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90" name="Rectangle 216"/>
            <p:cNvSpPr>
              <a:spLocks noChangeArrowheads="1"/>
            </p:cNvSpPr>
            <p:nvPr/>
          </p:nvSpPr>
          <p:spPr bwMode="auto">
            <a:xfrm>
              <a:off x="2635"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1" name="Rectangle 217"/>
            <p:cNvSpPr>
              <a:spLocks noChangeArrowheads="1"/>
            </p:cNvSpPr>
            <p:nvPr/>
          </p:nvSpPr>
          <p:spPr bwMode="auto">
            <a:xfrm>
              <a:off x="2704" y="899"/>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92" name="Rectangle 218"/>
            <p:cNvSpPr>
              <a:spLocks noChangeArrowheads="1"/>
            </p:cNvSpPr>
            <p:nvPr/>
          </p:nvSpPr>
          <p:spPr bwMode="auto">
            <a:xfrm>
              <a:off x="282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3" name="Rectangle 219"/>
            <p:cNvSpPr>
              <a:spLocks noChangeArrowheads="1"/>
            </p:cNvSpPr>
            <p:nvPr/>
          </p:nvSpPr>
          <p:spPr bwMode="auto">
            <a:xfrm>
              <a:off x="2895" y="899"/>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94" name="Rectangle 220"/>
            <p:cNvSpPr>
              <a:spLocks noChangeArrowheads="1"/>
            </p:cNvSpPr>
            <p:nvPr/>
          </p:nvSpPr>
          <p:spPr bwMode="auto">
            <a:xfrm>
              <a:off x="3018" y="87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95" name="Rectangle 221"/>
            <p:cNvSpPr>
              <a:spLocks noChangeArrowheads="1"/>
            </p:cNvSpPr>
            <p:nvPr/>
          </p:nvSpPr>
          <p:spPr bwMode="auto">
            <a:xfrm>
              <a:off x="2635"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6" name="Rectangle 222"/>
            <p:cNvSpPr>
              <a:spLocks noChangeArrowheads="1"/>
            </p:cNvSpPr>
            <p:nvPr/>
          </p:nvSpPr>
          <p:spPr bwMode="auto">
            <a:xfrm>
              <a:off x="2704" y="106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97" name="Rectangle 223"/>
            <p:cNvSpPr>
              <a:spLocks noChangeArrowheads="1"/>
            </p:cNvSpPr>
            <p:nvPr/>
          </p:nvSpPr>
          <p:spPr bwMode="auto">
            <a:xfrm>
              <a:off x="282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8" name="Rectangle 224"/>
            <p:cNvSpPr>
              <a:spLocks noChangeArrowheads="1"/>
            </p:cNvSpPr>
            <p:nvPr/>
          </p:nvSpPr>
          <p:spPr bwMode="auto">
            <a:xfrm>
              <a:off x="2895" y="106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99" name="Rectangle 225"/>
            <p:cNvSpPr>
              <a:spLocks noChangeArrowheads="1"/>
            </p:cNvSpPr>
            <p:nvPr/>
          </p:nvSpPr>
          <p:spPr bwMode="auto">
            <a:xfrm>
              <a:off x="3018"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0" name="Rectangle 226"/>
            <p:cNvSpPr>
              <a:spLocks noChangeArrowheads="1"/>
            </p:cNvSpPr>
            <p:nvPr/>
          </p:nvSpPr>
          <p:spPr bwMode="auto">
            <a:xfrm>
              <a:off x="3086" y="106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01" name="Rectangle 227"/>
            <p:cNvSpPr>
              <a:spLocks noChangeArrowheads="1"/>
            </p:cNvSpPr>
            <p:nvPr/>
          </p:nvSpPr>
          <p:spPr bwMode="auto">
            <a:xfrm>
              <a:off x="2635"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2" name="Rectangle 228"/>
            <p:cNvSpPr>
              <a:spLocks noChangeArrowheads="1"/>
            </p:cNvSpPr>
            <p:nvPr/>
          </p:nvSpPr>
          <p:spPr bwMode="auto">
            <a:xfrm>
              <a:off x="2704" y="122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03" name="Rectangle 229"/>
            <p:cNvSpPr>
              <a:spLocks noChangeArrowheads="1"/>
            </p:cNvSpPr>
            <p:nvPr/>
          </p:nvSpPr>
          <p:spPr bwMode="auto">
            <a:xfrm>
              <a:off x="282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4" name="Rectangle 230"/>
            <p:cNvSpPr>
              <a:spLocks noChangeArrowheads="1"/>
            </p:cNvSpPr>
            <p:nvPr/>
          </p:nvSpPr>
          <p:spPr bwMode="auto">
            <a:xfrm>
              <a:off x="2895" y="122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05" name="Rectangle 231"/>
            <p:cNvSpPr>
              <a:spLocks noChangeArrowheads="1"/>
            </p:cNvSpPr>
            <p:nvPr/>
          </p:nvSpPr>
          <p:spPr bwMode="auto">
            <a:xfrm>
              <a:off x="3018"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06" name="Rectangle 232"/>
            <p:cNvSpPr>
              <a:spLocks noChangeArrowheads="1"/>
            </p:cNvSpPr>
            <p:nvPr/>
          </p:nvSpPr>
          <p:spPr bwMode="auto">
            <a:xfrm>
              <a:off x="3019" y="120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7" name="Rectangle 233"/>
            <p:cNvSpPr>
              <a:spLocks noChangeArrowheads="1"/>
            </p:cNvSpPr>
            <p:nvPr/>
          </p:nvSpPr>
          <p:spPr bwMode="auto">
            <a:xfrm>
              <a:off x="3087" y="122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nvGrpSpPr>
            <p:cNvPr id="31808" name="Group 253"/>
            <p:cNvGrpSpPr>
              <a:grpSpLocks/>
            </p:cNvGrpSpPr>
            <p:nvPr/>
          </p:nvGrpSpPr>
          <p:grpSpPr bwMode="auto">
            <a:xfrm>
              <a:off x="3019" y="162"/>
              <a:ext cx="629" cy="547"/>
              <a:chOff x="3019" y="162"/>
              <a:chExt cx="629" cy="547"/>
            </a:xfrm>
          </p:grpSpPr>
          <p:sp>
            <p:nvSpPr>
              <p:cNvPr id="31809" name="Rectangle 234"/>
              <p:cNvSpPr>
                <a:spLocks noChangeArrowheads="1"/>
              </p:cNvSpPr>
              <p:nvPr/>
            </p:nvSpPr>
            <p:spPr bwMode="auto">
              <a:xfrm>
                <a:off x="3019" y="162"/>
                <a:ext cx="629" cy="547"/>
              </a:xfrm>
              <a:prstGeom prst="rect">
                <a:avLst/>
              </a:prstGeom>
              <a:solidFill>
                <a:srgbClr val="000000"/>
              </a:solidFill>
              <a:ln w="4763">
                <a:solidFill>
                  <a:srgbClr val="000000"/>
                </a:solidFill>
                <a:miter lim="800000"/>
                <a:headEnd/>
                <a:tailEnd/>
              </a:ln>
            </p:spPr>
            <p:txBody>
              <a:bodyPr/>
              <a:lstStyle/>
              <a:p>
                <a:endParaRPr lang="en-US"/>
              </a:p>
            </p:txBody>
          </p:sp>
          <p:sp>
            <p:nvSpPr>
              <p:cNvPr id="31810" name="Rectangle 235"/>
              <p:cNvSpPr>
                <a:spLocks noChangeArrowheads="1"/>
              </p:cNvSpPr>
              <p:nvPr/>
            </p:nvSpPr>
            <p:spPr bwMode="auto">
              <a:xfrm>
                <a:off x="3046"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1" name="Rectangle 236"/>
              <p:cNvSpPr>
                <a:spLocks noChangeArrowheads="1"/>
              </p:cNvSpPr>
              <p:nvPr/>
            </p:nvSpPr>
            <p:spPr bwMode="auto">
              <a:xfrm>
                <a:off x="3114" y="21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12" name="Rectangle 237"/>
              <p:cNvSpPr>
                <a:spLocks noChangeArrowheads="1"/>
              </p:cNvSpPr>
              <p:nvPr/>
            </p:nvSpPr>
            <p:spPr bwMode="auto">
              <a:xfrm>
                <a:off x="3237"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3" name="Rectangle 238"/>
              <p:cNvSpPr>
                <a:spLocks noChangeArrowheads="1"/>
              </p:cNvSpPr>
              <p:nvPr/>
            </p:nvSpPr>
            <p:spPr bwMode="auto">
              <a:xfrm>
                <a:off x="3306" y="21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14" name="Rectangle 239"/>
              <p:cNvSpPr>
                <a:spLocks noChangeArrowheads="1"/>
              </p:cNvSpPr>
              <p:nvPr/>
            </p:nvSpPr>
            <p:spPr bwMode="auto">
              <a:xfrm>
                <a:off x="3429"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5" name="Rectangle 240"/>
              <p:cNvSpPr>
                <a:spLocks noChangeArrowheads="1"/>
              </p:cNvSpPr>
              <p:nvPr/>
            </p:nvSpPr>
            <p:spPr bwMode="auto">
              <a:xfrm>
                <a:off x="3497" y="21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16" name="Rectangle 241"/>
              <p:cNvSpPr>
                <a:spLocks noChangeArrowheads="1"/>
              </p:cNvSpPr>
              <p:nvPr/>
            </p:nvSpPr>
            <p:spPr bwMode="auto">
              <a:xfrm>
                <a:off x="3046"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7" name="Rectangle 242"/>
              <p:cNvSpPr>
                <a:spLocks noChangeArrowheads="1"/>
              </p:cNvSpPr>
              <p:nvPr/>
            </p:nvSpPr>
            <p:spPr bwMode="auto">
              <a:xfrm>
                <a:off x="3114" y="38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18" name="Rectangle 243"/>
              <p:cNvSpPr>
                <a:spLocks noChangeArrowheads="1"/>
              </p:cNvSpPr>
              <p:nvPr/>
            </p:nvSpPr>
            <p:spPr bwMode="auto">
              <a:xfrm>
                <a:off x="3237"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9" name="Rectangle 244"/>
              <p:cNvSpPr>
                <a:spLocks noChangeArrowheads="1"/>
              </p:cNvSpPr>
              <p:nvPr/>
            </p:nvSpPr>
            <p:spPr bwMode="auto">
              <a:xfrm>
                <a:off x="3306" y="38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20" name="Rectangle 245"/>
              <p:cNvSpPr>
                <a:spLocks noChangeArrowheads="1"/>
              </p:cNvSpPr>
              <p:nvPr/>
            </p:nvSpPr>
            <p:spPr bwMode="auto">
              <a:xfrm>
                <a:off x="3429" y="35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1" name="Rectangle 246"/>
              <p:cNvSpPr>
                <a:spLocks noChangeArrowheads="1"/>
              </p:cNvSpPr>
              <p:nvPr/>
            </p:nvSpPr>
            <p:spPr bwMode="auto">
              <a:xfrm>
                <a:off x="3046"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2" name="Rectangle 247"/>
              <p:cNvSpPr>
                <a:spLocks noChangeArrowheads="1"/>
              </p:cNvSpPr>
              <p:nvPr/>
            </p:nvSpPr>
            <p:spPr bwMode="auto">
              <a:xfrm>
                <a:off x="3114" y="54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23" name="Rectangle 248"/>
              <p:cNvSpPr>
                <a:spLocks noChangeArrowheads="1"/>
              </p:cNvSpPr>
              <p:nvPr/>
            </p:nvSpPr>
            <p:spPr bwMode="auto">
              <a:xfrm>
                <a:off x="3237"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4" name="Rectangle 249"/>
              <p:cNvSpPr>
                <a:spLocks noChangeArrowheads="1"/>
              </p:cNvSpPr>
              <p:nvPr/>
            </p:nvSpPr>
            <p:spPr bwMode="auto">
              <a:xfrm>
                <a:off x="3306" y="54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25" name="Rectangle 250"/>
              <p:cNvSpPr>
                <a:spLocks noChangeArrowheads="1"/>
              </p:cNvSpPr>
              <p:nvPr/>
            </p:nvSpPr>
            <p:spPr bwMode="auto">
              <a:xfrm>
                <a:off x="3429" y="517"/>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6" name="Rectangle 251"/>
              <p:cNvSpPr>
                <a:spLocks noChangeArrowheads="1"/>
              </p:cNvSpPr>
              <p:nvPr/>
            </p:nvSpPr>
            <p:spPr bwMode="auto">
              <a:xfrm>
                <a:off x="3429" y="516"/>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7" name="Rectangle 252"/>
              <p:cNvSpPr>
                <a:spLocks noChangeArrowheads="1"/>
              </p:cNvSpPr>
              <p:nvPr/>
            </p:nvSpPr>
            <p:spPr bwMode="auto">
              <a:xfrm>
                <a:off x="3498" y="54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grpSp>
      <p:sp>
        <p:nvSpPr>
          <p:cNvPr id="31766" name="Text Box 255"/>
          <p:cNvSpPr txBox="1">
            <a:spLocks noChangeArrowheads="1"/>
          </p:cNvSpPr>
          <p:nvPr/>
        </p:nvSpPr>
        <p:spPr bwMode="auto">
          <a:xfrm>
            <a:off x="3363913" y="5986463"/>
            <a:ext cx="72548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FF0000"/>
                </a:solidFill>
              </a:rPr>
              <a:t>goal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15618</TotalTime>
  <Words>2512</Words>
  <Application>Microsoft Macintosh PowerPoint</Application>
  <PresentationFormat>On-screen Show (4:3)</PresentationFormat>
  <Paragraphs>632</Paragraphs>
  <Slides>27</Slides>
  <Notes>27</Notes>
  <HiddenSlides>2</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ＭＳ Ｐゴシック</vt:lpstr>
      <vt:lpstr>Arial</vt:lpstr>
      <vt:lpstr>Calibri</vt:lpstr>
      <vt:lpstr>Courier</vt:lpstr>
      <vt:lpstr>Helvetica</vt:lpstr>
      <vt:lpstr>Symbol</vt:lpstr>
      <vt:lpstr>Times New Roman</vt:lpstr>
      <vt:lpstr>Office Theme</vt:lpstr>
      <vt:lpstr>Bitmap Image</vt:lpstr>
      <vt:lpstr>Informed Search Chapter 4 (a)</vt:lpstr>
      <vt:lpstr>Today’s class</vt:lpstr>
      <vt:lpstr>Big idea: heuristic</vt:lpstr>
      <vt:lpstr>Informed methods add  domain-specific information</vt:lpstr>
      <vt:lpstr>Heuristics</vt:lpstr>
      <vt:lpstr>Weak vs. strong methods</vt:lpstr>
      <vt:lpstr>Heuristics for 8-puzzle </vt:lpstr>
      <vt:lpstr>Heuristics for 8-puzzle </vt:lpstr>
      <vt:lpstr>PowerPoint Presentation</vt:lpstr>
      <vt:lpstr>PowerPoint Presentation</vt:lpstr>
      <vt:lpstr>Best-first search</vt:lpstr>
      <vt:lpstr>Greedy best first search search</vt:lpstr>
      <vt:lpstr>Beam search</vt:lpstr>
      <vt:lpstr>Algorithm A</vt:lpstr>
      <vt:lpstr>Algorithm A</vt:lpstr>
      <vt:lpstr>Algorithm A*</vt:lpstr>
      <vt:lpstr>Observations on A</vt:lpstr>
      <vt:lpstr>Example search space</vt:lpstr>
      <vt:lpstr>Example search space</vt:lpstr>
      <vt:lpstr>Example</vt:lpstr>
      <vt:lpstr>Greedy search</vt:lpstr>
      <vt:lpstr>A* search</vt:lpstr>
      <vt:lpstr>Proof of the optimality of A*</vt:lpstr>
      <vt:lpstr>Dealing with hard problems</vt:lpstr>
      <vt:lpstr>How to find good heuristics</vt:lpstr>
      <vt:lpstr>In-class Exercise: Creating Heuristics</vt:lpstr>
      <vt:lpstr>Summary: Informed search</vt:lpstr>
    </vt:vector>
  </TitlesOfParts>
  <Company>UMBC</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221</cp:revision>
  <cp:lastPrinted>2009-09-23T21:11:39Z</cp:lastPrinted>
  <dcterms:created xsi:type="dcterms:W3CDTF">2009-09-28T20:31:48Z</dcterms:created>
  <dcterms:modified xsi:type="dcterms:W3CDTF">2018-02-12T20:36:01Z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