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61" r:id="rId1"/>
  </p:sldMasterIdLst>
  <p:notesMasterIdLst>
    <p:notesMasterId r:id="rId22"/>
  </p:notesMasterIdLst>
  <p:handoutMasterIdLst>
    <p:handoutMasterId r:id="rId23"/>
  </p:handoutMasterIdLst>
  <p:sldIdLst>
    <p:sldId id="257" r:id="rId2"/>
    <p:sldId id="258" r:id="rId3"/>
    <p:sldId id="324" r:id="rId4"/>
    <p:sldId id="326" r:id="rId5"/>
    <p:sldId id="320" r:id="rId6"/>
    <p:sldId id="323" r:id="rId7"/>
    <p:sldId id="327" r:id="rId8"/>
    <p:sldId id="328" r:id="rId9"/>
    <p:sldId id="308" r:id="rId10"/>
    <p:sldId id="309" r:id="rId11"/>
    <p:sldId id="310" r:id="rId12"/>
    <p:sldId id="311" r:id="rId13"/>
    <p:sldId id="312" r:id="rId14"/>
    <p:sldId id="313" r:id="rId15"/>
    <p:sldId id="321" r:id="rId16"/>
    <p:sldId id="322" r:id="rId17"/>
    <p:sldId id="314" r:id="rId18"/>
    <p:sldId id="315" r:id="rId19"/>
    <p:sldId id="317" r:id="rId20"/>
    <p:sldId id="318" r:id="rId21"/>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901" autoAdjust="0"/>
  </p:normalViewPr>
  <p:slideViewPr>
    <p:cSldViewPr showGuides="1">
      <p:cViewPr varScale="1">
        <p:scale>
          <a:sx n="23" d="100"/>
          <a:sy n="23" d="100"/>
        </p:scale>
        <p:origin x="-96" y="-184"/>
      </p:cViewPr>
      <p:guideLst>
        <p:guide orient="horz" pos="4224"/>
        <p:guide pos="1152"/>
      </p:guideLst>
    </p:cSldViewPr>
  </p:slid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10</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854949F-2287-AA44-A829-ED09F1FC2FA4}" type="slidenum">
              <a:rPr lang="en-US" sz="1300"/>
              <a:pPr/>
              <a:t>12</a:t>
            </a:fld>
            <a:endParaRPr lang="en-US"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2/7/17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2/7/17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2/7/17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ypi.python.org/pypi/aima/2015.2.8.5" TargetMode="External"/><Relationship Id="rId3" Type="http://schemas.openxmlformats.org/officeDocument/2006/relationships/hyperlink" Target="https://en.wikipedia.org/wiki/Pip_(package_manage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smtClean="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a:latin typeface="Calibri" charset="0"/>
                <a:ea typeface="ＭＳ Ｐゴシック" charset="0"/>
                <a:cs typeface="ＭＳ Ｐゴシック" charset="0"/>
              </a:rPr>
              <a:t>Example  problem: </a:t>
            </a:r>
          </a:p>
          <a:p>
            <a:pPr lvl="1" eaLnBrk="1" hangingPunct="1"/>
            <a:r>
              <a:rPr lang="en-US" sz="3200">
                <a:latin typeface="Calibri" charset="0"/>
                <a:ea typeface="ＭＳ Ｐゴシック" charset="0"/>
                <a:cs typeface="ＭＳ Ｐゴシック" charset="0"/>
              </a:rPr>
              <a:t>We have a 5 gallon and a 2 gallon jug</a:t>
            </a:r>
          </a:p>
          <a:p>
            <a:pPr lvl="1" eaLnBrk="1" hangingPunct="1"/>
            <a:r>
              <a:rPr lang="en-US" sz="3200">
                <a:latin typeface="Calibri" charset="0"/>
                <a:ea typeface="ＭＳ Ｐゴシック" charset="0"/>
                <a:cs typeface="ＭＳ Ｐゴシック" charset="0"/>
              </a:rPr>
              <a:t>Initially both are full</a:t>
            </a:r>
          </a:p>
          <a:p>
            <a:pPr lvl="1" eaLnBrk="1" hangingPunct="1"/>
            <a:r>
              <a:rPr lang="en-US" sz="3200">
                <a:latin typeface="Calibri" charset="0"/>
                <a:ea typeface="ＭＳ Ｐゴシック" charset="0"/>
                <a:cs typeface="ＭＳ Ｐゴシック" charset="0"/>
              </a:rPr>
              <a:t>We want to end up with exactly one gallon in J2 and don’t care how much is in J1</a:t>
            </a:r>
          </a:p>
        </p:txBody>
      </p:sp>
      <p:pic>
        <p:nvPicPr>
          <p:cNvPr id="2150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Calibri" charset="0"/>
                <a:ea typeface="ＭＳ Ｐゴシック" charset="0"/>
                <a:cs typeface="ＭＳ Ｐゴシック" charset="0"/>
              </a:rPr>
              <a:t>search.py</a:t>
            </a:r>
          </a:p>
        </p:txBody>
      </p:sp>
      <p:sp>
        <p:nvSpPr>
          <p:cNvPr id="23554" name="Content Placeholder 2"/>
          <p:cNvSpPr>
            <a:spLocks noGrp="1"/>
          </p:cNvSpPr>
          <p:nvPr>
            <p:ph idx="1"/>
          </p:nvPr>
        </p:nvSpPr>
        <p:spPr>
          <a:xfrm>
            <a:off x="457200" y="1295400"/>
            <a:ext cx="8382000" cy="5257800"/>
          </a:xfrm>
        </p:spPr>
        <p:txBody>
          <a:bodyPr/>
          <a:lstStyle/>
          <a:p>
            <a:pPr marL="225425" indent="-225425"/>
            <a:r>
              <a:rPr lang="en-US" sz="3100">
                <a:latin typeface="Calibri" charset="0"/>
                <a:ea typeface="ＭＳ Ｐゴシック" charset="0"/>
                <a:cs typeface="ＭＳ Ｐゴシック" charset="0"/>
              </a:rPr>
              <a:t>Defines a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class for a search problem</a:t>
            </a:r>
          </a:p>
          <a:p>
            <a:pPr marL="225425" indent="-225425"/>
            <a:r>
              <a:rPr lang="en-US" sz="3100">
                <a:latin typeface="Calibri" charset="0"/>
                <a:ea typeface="ＭＳ Ｐゴシック" charset="0"/>
                <a:cs typeface="ＭＳ Ｐゴシック" charset="0"/>
              </a:rPr>
              <a:t>Provides functions to perform various kinds of search given an instance of a Problem, e.g., breadth first, depth first, hill climbing, A*, …</a:t>
            </a:r>
          </a:p>
          <a:p>
            <a:pPr marL="225425" indent="-225425"/>
            <a:r>
              <a:rPr lang="en-US" sz="3100" i="1">
                <a:latin typeface="Calibri" charset="0"/>
                <a:ea typeface="ＭＳ Ｐゴシック" charset="0"/>
                <a:cs typeface="ＭＳ Ｐゴシック" charset="0"/>
              </a:rPr>
              <a:t>InstrumentedProblem</a:t>
            </a:r>
            <a:r>
              <a:rPr lang="en-US" sz="3100">
                <a:latin typeface="Calibri" charset="0"/>
                <a:ea typeface="ＭＳ Ｐゴシック" charset="0"/>
                <a:cs typeface="ＭＳ Ｐゴシック" charset="0"/>
              </a:rPr>
              <a:t> subclasses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and is used with </a:t>
            </a:r>
            <a:r>
              <a:rPr lang="en-US" sz="3100" i="1">
                <a:latin typeface="Calibri" charset="0"/>
                <a:ea typeface="ＭＳ Ｐゴシック" charset="0"/>
                <a:cs typeface="ＭＳ Ｐゴシック" charset="0"/>
              </a:rPr>
              <a:t>compare_searchers</a:t>
            </a:r>
            <a:r>
              <a:rPr lang="en-US" sz="3100">
                <a:latin typeface="Calibri" charset="0"/>
                <a:ea typeface="ＭＳ Ｐゴシック" charset="0"/>
                <a:cs typeface="ＭＳ Ｐゴシック" charset="0"/>
              </a:rPr>
              <a:t> for evaluation</a:t>
            </a:r>
          </a:p>
          <a:p>
            <a:pPr marL="225425" indent="-225425"/>
            <a:r>
              <a:rPr lang="en-US" sz="3100">
                <a:latin typeface="Calibri" charset="0"/>
                <a:ea typeface="ＭＳ Ｐゴシック" charset="0"/>
                <a:cs typeface="ＭＳ Ｐゴシック" charset="0"/>
              </a:rPr>
              <a:t>To use for WJP: (1) decide how to represent the WJP, (2) define </a:t>
            </a:r>
            <a:r>
              <a:rPr lang="en-US" sz="3100" i="1">
                <a:latin typeface="Calibri" charset="0"/>
                <a:ea typeface="ＭＳ Ｐゴシック" charset="0"/>
                <a:cs typeface="ＭＳ Ｐゴシック" charset="0"/>
              </a:rPr>
              <a:t>WJP</a:t>
            </a:r>
            <a:r>
              <a:rPr lang="en-US" sz="3100">
                <a:latin typeface="Calibri" charset="0"/>
                <a:ea typeface="ＭＳ Ｐゴシック" charset="0"/>
                <a:cs typeface="ＭＳ Ｐゴシック" charset="0"/>
              </a:rPr>
              <a:t> as a subclass of </a:t>
            </a:r>
            <a:r>
              <a:rPr lang="en-US" sz="3100" i="1">
                <a:latin typeface="Calibri" charset="0"/>
                <a:ea typeface="ＭＳ Ｐゴシック" charset="0"/>
                <a:cs typeface="ＭＳ Ｐゴシック" charset="0"/>
              </a:rPr>
              <a:t>Problem</a:t>
            </a:r>
            <a:r>
              <a:rPr lang="en-US" sz="3100">
                <a:latin typeface="Calibri" charset="0"/>
                <a:ea typeface="ＭＳ Ｐゴシック" charset="0"/>
                <a:cs typeface="ＭＳ Ｐゴシック" charset="0"/>
              </a:rPr>
              <a:t> and (3) provide methods to (a) create a WJP instance, (b) compute successors and (c) test for a goal</a:t>
            </a:r>
          </a:p>
          <a:p>
            <a:pPr marL="457200" lvl="1" indent="0">
              <a:buFont typeface="Arial" charset="0"/>
              <a:buNone/>
            </a:pPr>
            <a:endParaRPr lang="en-US" sz="310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53250" name="Rectangle 3"/>
          <p:cNvSpPr>
            <a:spLocks noGrp="1" noChangeArrowheads="1"/>
          </p:cNvSpPr>
          <p:nvPr>
            <p:ph type="body" sz="half" idx="1"/>
          </p:nvPr>
        </p:nvSpPr>
        <p:spPr>
          <a:xfrm>
            <a:off x="228600" y="1447800"/>
            <a:ext cx="3048000" cy="5181600"/>
          </a:xfrm>
        </p:spPr>
        <p:txBody>
          <a:bodyPr/>
          <a:lstStyle/>
          <a:p>
            <a:pPr marL="0" indent="0" eaLnBrk="1" hangingPunct="1">
              <a:buFontTx/>
              <a:buNone/>
              <a:defRPr/>
            </a:pPr>
            <a:r>
              <a:rPr lang="en-US" sz="2400" dirty="0">
                <a:latin typeface="Calibri" charset="0"/>
                <a:ea typeface="ＭＳ Ｐゴシック" charset="0"/>
                <a:cs typeface="ＭＳ Ｐゴシック" charset="0"/>
              </a:rPr>
              <a:t>Given </a:t>
            </a:r>
            <a:r>
              <a:rPr lang="en-US" sz="2400" dirty="0" smtClean="0">
                <a:latin typeface="Calibri" charset="0"/>
                <a:ea typeface="ＭＳ Ｐゴシック" charset="0"/>
                <a:cs typeface="ＭＳ Ｐゴシック" charset="0"/>
              </a:rPr>
              <a:t>J1 and J2 with capacities C1 and C2 and initial amounts W1 and W2, find actions to end up with W1’ and W2’ in jugs</a:t>
            </a:r>
          </a:p>
          <a:p>
            <a:pPr marL="0" indent="0" eaLnBrk="1" hangingPunct="1">
              <a:buFontTx/>
              <a:buNone/>
              <a:defRPr/>
            </a:pPr>
            <a:endParaRPr lang="en-US" sz="800" dirty="0" smtClean="0">
              <a:latin typeface="Calibri" charset="0"/>
              <a:ea typeface="ＭＳ Ｐゴシック" charset="0"/>
              <a:cs typeface="ＭＳ Ｐゴシック" charset="0"/>
            </a:endParaRPr>
          </a:p>
          <a:p>
            <a:pPr marL="0" indent="0" algn="ctr" eaLnBrk="1" hangingPunct="1">
              <a:buFontTx/>
              <a:buNone/>
              <a:defRPr/>
            </a:pPr>
            <a:r>
              <a:rPr lang="en-US" sz="2400" b="1" dirty="0" smtClean="0">
                <a:latin typeface="Calibri" charset="0"/>
                <a:ea typeface="ＭＳ Ｐゴシック" charset="0"/>
                <a:cs typeface="ＭＳ Ｐゴシック" charset="0"/>
              </a:rPr>
              <a:t>State Representation</a:t>
            </a:r>
          </a:p>
          <a:p>
            <a:pPr marL="0" indent="0" eaLnBrk="1" hangingPunct="1">
              <a:buFontTx/>
              <a:buNone/>
              <a:defRPr/>
            </a:pPr>
            <a:r>
              <a:rPr lang="en-US" sz="2200" dirty="0" smtClean="0">
                <a:latin typeface="Calibri" charset="0"/>
                <a:ea typeface="ＭＳ Ｐゴシック" charset="0"/>
              </a:rPr>
              <a:t>State </a:t>
            </a:r>
            <a:r>
              <a:rPr lang="en-US" sz="2200" dirty="0">
                <a:latin typeface="Calibri" charset="0"/>
                <a:ea typeface="ＭＳ Ｐゴシック" charset="0"/>
              </a:rPr>
              <a:t>= (</a:t>
            </a:r>
            <a:r>
              <a:rPr lang="en-US" sz="2200" dirty="0" err="1">
                <a:latin typeface="Calibri" charset="0"/>
                <a:ea typeface="ＭＳ Ｐゴシック" charset="0"/>
              </a:rPr>
              <a:t>x,y</a:t>
            </a:r>
            <a:r>
              <a:rPr lang="en-US" sz="2200" dirty="0">
                <a:latin typeface="Calibri" charset="0"/>
                <a:ea typeface="ＭＳ Ｐゴシック" charset="0"/>
              </a:rPr>
              <a:t>), where </a:t>
            </a:r>
            <a:r>
              <a:rPr lang="en-US" sz="2200" dirty="0" smtClean="0">
                <a:latin typeface="Calibri" charset="0"/>
                <a:ea typeface="ＭＳ Ｐゴシック" charset="0"/>
              </a:rPr>
              <a:t>x &amp; y are </a:t>
            </a:r>
            <a:r>
              <a:rPr lang="en-US" sz="2200" dirty="0">
                <a:latin typeface="Calibri" charset="0"/>
                <a:ea typeface="ＭＳ Ｐゴシック" charset="0"/>
              </a:rPr>
              <a:t>water </a:t>
            </a:r>
            <a:r>
              <a:rPr lang="en-US" sz="2200" dirty="0" smtClean="0">
                <a:latin typeface="Calibri" charset="0"/>
                <a:ea typeface="ＭＳ Ｐゴシック" charset="0"/>
              </a:rPr>
              <a:t>in J1 &amp; J2</a:t>
            </a:r>
          </a:p>
          <a:p>
            <a:pPr marL="176213" indent="-176213" eaLnBrk="1" hangingPunct="1">
              <a:defRPr/>
            </a:pPr>
            <a:r>
              <a:rPr lang="en-US" sz="2200" dirty="0" smtClean="0">
                <a:latin typeface="Calibri" charset="0"/>
                <a:ea typeface="ＭＳ Ｐゴシック" charset="0"/>
              </a:rPr>
              <a:t>Initial state </a:t>
            </a:r>
            <a:r>
              <a:rPr lang="en-US" sz="2200" dirty="0">
                <a:latin typeface="Calibri" charset="0"/>
                <a:ea typeface="ＭＳ Ｐゴシック" charset="0"/>
              </a:rPr>
              <a:t>= (5,0) </a:t>
            </a:r>
            <a:endParaRPr lang="en-US" sz="2200" dirty="0" smtClean="0">
              <a:latin typeface="Calibri" charset="0"/>
              <a:ea typeface="ＭＳ Ｐゴシック" charset="0"/>
            </a:endParaRPr>
          </a:p>
          <a:p>
            <a:pPr marL="176213" indent="-176213" eaLnBrk="1" hangingPunct="1">
              <a:defRPr/>
            </a:pPr>
            <a:r>
              <a:rPr lang="en-US" sz="2200" dirty="0" smtClean="0">
                <a:latin typeface="Calibri" charset="0"/>
                <a:ea typeface="ＭＳ Ｐゴシック" charset="0"/>
              </a:rPr>
              <a:t>Goal state </a:t>
            </a:r>
            <a:r>
              <a:rPr lang="en-US" sz="2200" dirty="0">
                <a:latin typeface="Calibri" charset="0"/>
                <a:ea typeface="ＭＳ Ｐゴシック" charset="0"/>
              </a:rPr>
              <a:t>= (*,1), where * </a:t>
            </a:r>
            <a:r>
              <a:rPr lang="en-US" sz="2200" dirty="0" smtClean="0">
                <a:latin typeface="Calibri" charset="0"/>
                <a:ea typeface="ＭＳ Ｐゴシック" charset="0"/>
              </a:rPr>
              <a:t>is </a:t>
            </a:r>
            <a:r>
              <a:rPr lang="en-US" sz="2200" dirty="0">
                <a:latin typeface="Calibri" charset="0"/>
                <a:ea typeface="ＭＳ Ｐゴシック" charset="0"/>
              </a:rPr>
              <a:t>any amount </a:t>
            </a:r>
          </a:p>
        </p:txBody>
      </p:sp>
      <p:graphicFrame>
        <p:nvGraphicFramePr>
          <p:cNvPr id="19603" name="Group 147"/>
          <p:cNvGraphicFramePr>
            <a:graphicFrameLocks noGrp="1"/>
          </p:cNvGraphicFramePr>
          <p:nvPr>
            <p:ph sz="half" idx="2"/>
          </p:nvPr>
        </p:nvGraphicFramePr>
        <p:xfrm>
          <a:off x="3429000" y="2078038"/>
          <a:ext cx="5486400" cy="4175132"/>
        </p:xfrm>
        <a:graphic>
          <a:graphicData uri="http://schemas.openxmlformats.org/drawingml/2006/table">
            <a:tbl>
              <a:tblPr/>
              <a:tblGrid>
                <a:gridCol w="1219200"/>
                <a:gridCol w="914400"/>
                <a:gridCol w="1752600"/>
                <a:gridCol w="1600200"/>
              </a:tblGrid>
              <a:tr h="609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ea typeface="ＭＳ Ｐゴシック" charset="0"/>
                          <a:cs typeface="ＭＳ Ｐゴシック" charset="0"/>
                        </a:rPr>
                        <a:t>Actions</a:t>
                      </a:r>
                      <a:endParaRPr kumimoji="0" lang="en-US" sz="20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Cond.</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Transition</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Effect</a:t>
                      </a:r>
                    </a:p>
                  </a:txBody>
                  <a:tcPr marT="45701" marB="45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8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Empty 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Empty 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2to1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3</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(x,2)</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to2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(x,0)</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J1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to2part</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y &lt;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(1,y)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→(0,y+1)</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Pour J1 </a:t>
                      </a: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into </a:t>
                      </a:r>
                      <a:r>
                        <a:rPr kumimoji="0" lang="en-US" sz="2000" b="0" i="0" u="none" strike="noStrike" cap="none" normalizeH="0" baseline="0" dirty="0" smtClean="0">
                          <a:ln>
                            <a:noFill/>
                          </a:ln>
                          <a:solidFill>
                            <a:schemeClr val="tx1"/>
                          </a:solidFill>
                          <a:effectLst/>
                          <a:latin typeface="Times New Roman" charset="0"/>
                          <a:ea typeface="ＭＳ Ｐゴシック" charset="0"/>
                          <a:cs typeface="ＭＳ Ｐゴシック" charset="0"/>
                        </a:rPr>
                        <a:t>J2 until full</a:t>
                      </a:r>
                      <a:endPar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endParaRP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16" name="Text Box 142"/>
          <p:cNvSpPr txBox="1">
            <a:spLocks noChangeArrowheads="1"/>
          </p:cNvSpPr>
          <p:nvPr/>
        </p:nvSpPr>
        <p:spPr bwMode="auto">
          <a:xfrm>
            <a:off x="5562600" y="1447800"/>
            <a:ext cx="1933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Operator table</a:t>
            </a:r>
          </a:p>
        </p:txBody>
      </p:sp>
      <p:pic>
        <p:nvPicPr>
          <p:cNvPr id="2461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1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295400"/>
            <a:ext cx="8686800" cy="5257800"/>
          </a:xfrm>
        </p:spPr>
        <p:txBody>
          <a:bodyPr/>
          <a:lstStyle/>
          <a:p>
            <a:pPr marL="0" indent="0">
              <a:buFont typeface="Arial" charset="0"/>
              <a:buNone/>
              <a:defRPr/>
            </a:pPr>
            <a:r>
              <a:rPr lang="en-US" sz="2400" dirty="0" smtClean="0"/>
              <a:t>class WJ(Problem):</a:t>
            </a:r>
          </a:p>
          <a:p>
            <a:pPr marL="0" indent="0">
              <a:buFont typeface="Arial" charset="0"/>
              <a:buNone/>
              <a:defRPr/>
            </a:pPr>
            <a:endParaRPr lang="en-US" sz="100" dirty="0" smtClean="0"/>
          </a:p>
          <a:p>
            <a:pPr marL="0" indent="0">
              <a:buFont typeface="Arial" charset="0"/>
              <a:buNone/>
              <a:defRPr/>
            </a:pPr>
            <a:r>
              <a:rPr lang="en-US" sz="2400" dirty="0" smtClean="0"/>
              <a:t>    </a:t>
            </a:r>
            <a:r>
              <a:rPr lang="en-US" sz="2400" dirty="0" err="1" smtClean="0"/>
              <a:t>def</a:t>
            </a:r>
            <a:r>
              <a:rPr lang="en-US" sz="2400" dirty="0" smtClean="0"/>
              <a:t> __</a:t>
            </a:r>
            <a:r>
              <a:rPr lang="en-US" sz="2400" dirty="0" err="1" smtClean="0"/>
              <a:t>init</a:t>
            </a:r>
            <a:r>
              <a:rPr lang="en-US" sz="2400" dirty="0" smtClean="0"/>
              <a:t>__(self, </a:t>
            </a:r>
            <a:r>
              <a:rPr lang="en-US" sz="2400" b="1" dirty="0" smtClean="0"/>
              <a:t>capacities</a:t>
            </a:r>
            <a:r>
              <a:rPr lang="en-US" sz="2400" dirty="0" smtClean="0"/>
              <a:t>=(5,2), </a:t>
            </a:r>
            <a:r>
              <a:rPr lang="en-US" sz="2400" b="1" dirty="0" smtClean="0"/>
              <a:t>initial</a:t>
            </a:r>
            <a:r>
              <a:rPr lang="en-US" sz="2400" dirty="0" smtClean="0"/>
              <a:t>=(5,0), </a:t>
            </a:r>
            <a:r>
              <a:rPr lang="en-US" sz="2400" b="1" dirty="0" smtClean="0"/>
              <a:t>goal</a:t>
            </a:r>
            <a:r>
              <a:rPr lang="en-US" sz="2400" dirty="0" smtClean="0"/>
              <a:t>=(0,1)):</a:t>
            </a:r>
          </a:p>
          <a:p>
            <a:pPr marL="0" indent="0">
              <a:buFont typeface="Arial" charset="0"/>
              <a:buNone/>
              <a:defRPr/>
            </a:pPr>
            <a:r>
              <a:rPr lang="en-US" sz="2400" dirty="0" smtClean="0"/>
              <a:t>        </a:t>
            </a:r>
            <a:r>
              <a:rPr lang="en-US" sz="2400" dirty="0" err="1" smtClean="0"/>
              <a:t>self.capacities</a:t>
            </a:r>
            <a:r>
              <a:rPr lang="en-US" sz="2400" dirty="0" smtClean="0"/>
              <a:t> = capacities</a:t>
            </a:r>
          </a:p>
          <a:p>
            <a:pPr marL="0" indent="0">
              <a:buFont typeface="Arial" charset="0"/>
              <a:buNone/>
              <a:defRPr/>
            </a:pPr>
            <a:r>
              <a:rPr lang="en-US" sz="2400" dirty="0" smtClean="0"/>
              <a:t>        </a:t>
            </a:r>
            <a:r>
              <a:rPr lang="en-US" sz="2400" dirty="0" err="1" smtClean="0"/>
              <a:t>self.initial</a:t>
            </a:r>
            <a:r>
              <a:rPr lang="en-US" sz="2400" dirty="0" smtClean="0"/>
              <a:t> = initial</a:t>
            </a:r>
          </a:p>
          <a:p>
            <a:pPr marL="0" indent="0">
              <a:buFont typeface="Arial" charset="0"/>
              <a:buNone/>
              <a:defRPr/>
            </a:pPr>
            <a:r>
              <a:rPr lang="en-US" sz="2400" dirty="0" smtClean="0"/>
              <a:t>        </a:t>
            </a:r>
            <a:r>
              <a:rPr lang="en-US" sz="2400" dirty="0" err="1" smtClean="0"/>
              <a:t>self.goal</a:t>
            </a:r>
            <a:r>
              <a:rPr lang="en-US" sz="2400" dirty="0" smtClean="0"/>
              <a:t> = goal</a:t>
            </a:r>
          </a:p>
          <a:p>
            <a:pPr marL="0" indent="0">
              <a:buFont typeface="Arial" charset="0"/>
              <a:buNone/>
              <a:defRPr/>
            </a:pPr>
            <a:endParaRPr lang="en-US" sz="800" dirty="0" smtClean="0"/>
          </a:p>
          <a:p>
            <a:pPr marL="0" indent="0">
              <a:buFont typeface="Arial" charset="0"/>
              <a:buNone/>
              <a:defRPr/>
            </a:pPr>
            <a:r>
              <a:rPr lang="en-US" sz="2400" dirty="0" smtClean="0"/>
              <a:t>    </a:t>
            </a:r>
            <a:r>
              <a:rPr lang="en-US" sz="2400" dirty="0" err="1" smtClean="0"/>
              <a:t>def</a:t>
            </a:r>
            <a:r>
              <a:rPr lang="en-US" sz="2400" dirty="0" smtClean="0"/>
              <a:t> </a:t>
            </a:r>
            <a:r>
              <a:rPr lang="en-US" sz="2400" b="1" dirty="0" err="1" smtClean="0"/>
              <a:t>goal_test</a:t>
            </a:r>
            <a:r>
              <a:rPr lang="en-US" sz="2400" dirty="0" smtClean="0"/>
              <a:t>(self, state):  </a:t>
            </a:r>
            <a:r>
              <a:rPr lang="en-US" sz="2400" dirty="0" smtClean="0">
                <a:solidFill>
                  <a:srgbClr val="7F7F7F"/>
                </a:solidFill>
              </a:rPr>
              <a:t># returns True </a:t>
            </a:r>
            <a:r>
              <a:rPr lang="en-US" sz="2400" dirty="0" err="1" smtClean="0">
                <a:solidFill>
                  <a:srgbClr val="7F7F7F"/>
                </a:solidFill>
              </a:rPr>
              <a:t>iff</a:t>
            </a:r>
            <a:r>
              <a:rPr lang="en-US" sz="2400" dirty="0" smtClean="0">
                <a:solidFill>
                  <a:srgbClr val="7F7F7F"/>
                </a:solidFill>
              </a:rPr>
              <a:t> state is a goal state</a:t>
            </a:r>
          </a:p>
          <a:p>
            <a:pPr marL="0" indent="0">
              <a:buFont typeface="Arial" charset="0"/>
              <a:buNone/>
              <a:defRPr/>
            </a:pPr>
            <a:r>
              <a:rPr lang="en-US" sz="2400" dirty="0"/>
              <a:t> </a:t>
            </a:r>
            <a:r>
              <a:rPr lang="en-US" sz="2400" dirty="0" smtClean="0"/>
              <a:t>       g = </a:t>
            </a:r>
            <a:r>
              <a:rPr lang="en-US" sz="2400" dirty="0" err="1" smtClean="0"/>
              <a:t>self.goal</a:t>
            </a:r>
            <a:endParaRPr lang="en-US" sz="2400" dirty="0" smtClean="0"/>
          </a:p>
          <a:p>
            <a:pPr marL="0" indent="0">
              <a:buFont typeface="Arial" charset="0"/>
              <a:buNone/>
              <a:defRPr/>
            </a:pPr>
            <a:r>
              <a:rPr lang="en-US" sz="2400" dirty="0" smtClean="0"/>
              <a:t>        return (state[0] == g[0] or g[0] == '*' ) and \</a:t>
            </a:r>
          </a:p>
          <a:p>
            <a:pPr marL="0" indent="0">
              <a:buFont typeface="Arial" charset="0"/>
              <a:buNone/>
              <a:defRPr/>
            </a:pPr>
            <a:r>
              <a:rPr lang="en-US" sz="2400" dirty="0"/>
              <a:t> </a:t>
            </a:r>
            <a:r>
              <a:rPr lang="en-US" sz="2400" dirty="0" smtClean="0"/>
              <a:t>                   (state[1] == g[1] or g[1] == '*')</a:t>
            </a:r>
          </a:p>
          <a:p>
            <a:pPr marL="0" indent="0">
              <a:buFont typeface="Arial" charset="0"/>
              <a:buNone/>
              <a:defRPr/>
            </a:pPr>
            <a:endParaRPr lang="en-US" sz="800" dirty="0" smtClean="0"/>
          </a:p>
          <a:p>
            <a:pPr marL="0" indent="0">
              <a:buFont typeface="Arial" charset="0"/>
              <a:buNone/>
              <a:defRPr/>
            </a:pPr>
            <a:r>
              <a:rPr lang="en-US" sz="2400" dirty="0" smtClean="0"/>
              <a:t> </a:t>
            </a:r>
            <a:r>
              <a:rPr lang="en-US" sz="2400" dirty="0" err="1" smtClean="0"/>
              <a:t>def</a:t>
            </a:r>
            <a:r>
              <a:rPr lang="en-US" sz="2400" dirty="0" smtClean="0"/>
              <a:t> __</a:t>
            </a:r>
            <a:r>
              <a:rPr lang="en-US" sz="2400" dirty="0" err="1" smtClean="0"/>
              <a:t>repr</a:t>
            </a:r>
            <a:r>
              <a:rPr lang="en-US" sz="2400" dirty="0" smtClean="0"/>
              <a:t>__(self):     </a:t>
            </a:r>
            <a:r>
              <a:rPr lang="en-US" sz="2400" dirty="0" smtClean="0">
                <a:solidFill>
                  <a:schemeClr val="tx1">
                    <a:lumMod val="50000"/>
                    <a:lumOff val="50000"/>
                  </a:schemeClr>
                </a:solidFill>
              </a:rPr>
              <a:t># returns string representing the object</a:t>
            </a:r>
          </a:p>
          <a:p>
            <a:pPr marL="0" indent="0">
              <a:buFont typeface="Arial" charset="0"/>
              <a:buNone/>
              <a:defRPr/>
            </a:pPr>
            <a:r>
              <a:rPr lang="en-US" sz="2400" dirty="0" smtClean="0"/>
              <a:t>        return "WJ({},{},{})”.format(</a:t>
            </a:r>
            <a:r>
              <a:rPr lang="en-US" sz="2400" dirty="0" err="1" smtClean="0"/>
              <a:t>self.capacities</a:t>
            </a:r>
            <a:r>
              <a:rPr lang="en-US" sz="2400" dirty="0" smtClean="0"/>
              <a:t>, </a:t>
            </a:r>
            <a:r>
              <a:rPr lang="en-US" sz="2400" dirty="0" err="1" smtClean="0"/>
              <a:t>self.initial</a:t>
            </a:r>
            <a:r>
              <a:rPr lang="en-US" sz="2400" dirty="0" smtClean="0"/>
              <a:t>, </a:t>
            </a:r>
            <a:r>
              <a:rPr lang="en-US" sz="2400" dirty="0" err="1" smtClean="0"/>
              <a:t>self.goal</a:t>
            </a:r>
            <a:r>
              <a:rPr lang="en-US" sz="2400" dirty="0" smtClean="0"/>
              <a:t>)</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smtClean="0"/>
              <a:t> </a:t>
            </a:r>
            <a:r>
              <a:rPr lang="en-US" dirty="0" err="1" smtClean="0"/>
              <a:t>def</a:t>
            </a:r>
            <a:r>
              <a:rPr lang="en-US" dirty="0" smtClean="0"/>
              <a:t> </a:t>
            </a:r>
            <a:r>
              <a:rPr lang="en-US" b="1" dirty="0" smtClean="0"/>
              <a:t>actions</a:t>
            </a:r>
            <a:r>
              <a:rPr lang="en-US" dirty="0" smtClean="0"/>
              <a:t>(self, (J0, J1)):</a:t>
            </a:r>
          </a:p>
          <a:p>
            <a:pPr marL="0" indent="0">
              <a:buNone/>
            </a:pPr>
            <a:r>
              <a:rPr lang="en-US" dirty="0" smtClean="0"/>
              <a:t>        """ generates legal actions for state """</a:t>
            </a:r>
          </a:p>
          <a:p>
            <a:pPr marL="0" indent="0">
              <a:buNone/>
            </a:pPr>
            <a:r>
              <a:rPr lang="en-US" dirty="0" smtClean="0"/>
              <a:t>        (C0, C1) = </a:t>
            </a:r>
            <a:r>
              <a:rPr lang="en-US" dirty="0" err="1" smtClean="0"/>
              <a:t>self.capacities</a:t>
            </a:r>
            <a:endParaRPr lang="en-US" dirty="0" smtClean="0"/>
          </a:p>
          <a:p>
            <a:pPr marL="0" indent="0">
              <a:buNone/>
            </a:pPr>
            <a:r>
              <a:rPr lang="en-US" dirty="0" smtClean="0"/>
              <a:t>        if J0 &gt; 0: yield 'dump0'</a:t>
            </a:r>
          </a:p>
          <a:p>
            <a:pPr marL="0" indent="0">
              <a:buNone/>
            </a:pPr>
            <a:r>
              <a:rPr lang="en-US" dirty="0" smtClean="0"/>
              <a:t>        if J1&gt;0: yield 'dump1'</a:t>
            </a:r>
          </a:p>
          <a:p>
            <a:pPr marL="0" indent="0">
              <a:buNone/>
            </a:pPr>
            <a:r>
              <a:rPr lang="en-US" dirty="0" smtClean="0"/>
              <a:t>        if J1&lt;C1 and J0&gt;0: yield 'pour_0_1'</a:t>
            </a:r>
          </a:p>
          <a:p>
            <a:pPr marL="0" indent="0">
              <a:buNone/>
            </a:pPr>
            <a:r>
              <a:rPr lang="en-US" dirty="0" smtClean="0"/>
              <a:t>        if J0&lt;C0 and J1&gt;0: yield 'pour_1_0'</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sz="2800" dirty="0" smtClean="0"/>
              <a:t> </a:t>
            </a:r>
            <a:r>
              <a:rPr lang="en-US" sz="2800" dirty="0" err="1" smtClean="0"/>
              <a:t>def</a:t>
            </a:r>
            <a:r>
              <a:rPr lang="en-US" sz="2800" dirty="0" smtClean="0"/>
              <a:t> </a:t>
            </a:r>
            <a:r>
              <a:rPr lang="en-US" sz="2800" b="1" dirty="0" smtClean="0"/>
              <a:t>result</a:t>
            </a:r>
            <a:r>
              <a:rPr lang="en-US" sz="2800" dirty="0" smtClean="0"/>
              <a:t>(self, state, action):</a:t>
            </a:r>
          </a:p>
          <a:p>
            <a:pPr marL="0" indent="0">
              <a:buNone/>
            </a:pPr>
            <a:r>
              <a:rPr lang="en-US" sz="2800" dirty="0" smtClean="0"/>
              <a:t>        (J0, J1) = state</a:t>
            </a:r>
          </a:p>
          <a:p>
            <a:pPr marL="0" indent="0">
              <a:buNone/>
            </a:pPr>
            <a:r>
              <a:rPr lang="en-US" sz="2800" dirty="0" smtClean="0"/>
              <a:t>        (C0, C1) = </a:t>
            </a:r>
            <a:r>
              <a:rPr lang="en-US" sz="2800" dirty="0" err="1" smtClean="0"/>
              <a:t>self.capacities</a:t>
            </a:r>
            <a:endParaRPr lang="en-US" sz="2800" dirty="0" smtClean="0"/>
          </a:p>
          <a:p>
            <a:pPr marL="0" indent="0">
              <a:buNone/>
            </a:pPr>
            <a:r>
              <a:rPr lang="en-US" sz="2800" dirty="0" smtClean="0"/>
              <a:t>        if action == 'dump0': return (0, J1)</a:t>
            </a:r>
          </a:p>
          <a:p>
            <a:pPr marL="0" indent="0">
              <a:buNone/>
            </a:pPr>
            <a:r>
              <a:rPr lang="en-US" sz="2800" dirty="0" smtClean="0"/>
              <a:t>        </a:t>
            </a:r>
            <a:r>
              <a:rPr lang="en-US" sz="2800" dirty="0" err="1" smtClean="0"/>
              <a:t>elif</a:t>
            </a:r>
            <a:r>
              <a:rPr lang="en-US" sz="2800" dirty="0" smtClean="0"/>
              <a:t> action == 'dump1': return (J0, 0)</a:t>
            </a:r>
          </a:p>
          <a:p>
            <a:pPr marL="0" indent="0">
              <a:buNone/>
            </a:pPr>
            <a:r>
              <a:rPr lang="en-US" sz="2800" dirty="0" smtClean="0"/>
              <a:t>        </a:t>
            </a:r>
            <a:r>
              <a:rPr lang="en-US" sz="2800" dirty="0" err="1" smtClean="0"/>
              <a:t>elif</a:t>
            </a:r>
            <a:r>
              <a:rPr lang="en-US" sz="2800" dirty="0" smtClean="0"/>
              <a:t> action == 'pour_0_1': </a:t>
            </a:r>
          </a:p>
          <a:p>
            <a:pPr marL="0" indent="0">
              <a:buNone/>
            </a:pPr>
            <a:r>
              <a:rPr lang="en-US" sz="2800" dirty="0" smtClean="0"/>
              <a:t>	    delta = min(J0, C1-J1); return (J0-delta, J1+delta)</a:t>
            </a:r>
          </a:p>
          <a:p>
            <a:pPr marL="0" indent="0">
              <a:buNone/>
            </a:pPr>
            <a:r>
              <a:rPr lang="en-US" sz="2800" dirty="0" smtClean="0"/>
              <a:t>        </a:t>
            </a:r>
            <a:r>
              <a:rPr lang="en-US" sz="2800" dirty="0" err="1" smtClean="0"/>
              <a:t>elif</a:t>
            </a:r>
            <a:r>
              <a:rPr lang="en-US" sz="2800" dirty="0" smtClean="0"/>
              <a:t> action == 'pour_1_0':</a:t>
            </a:r>
          </a:p>
          <a:p>
            <a:pPr marL="0" indent="0">
              <a:buNone/>
            </a:pPr>
            <a:r>
              <a:rPr lang="en-US" sz="2800" dirty="0" smtClean="0"/>
              <a:t>            delta = min(J1, C0-J0); return (J0+delta, J1-delta)</a:t>
            </a:r>
          </a:p>
          <a:p>
            <a:pPr marL="0" indent="0">
              <a:buNone/>
            </a:pPr>
            <a:r>
              <a:rPr lang="en-US" sz="2800" dirty="0" smtClean="0"/>
              <a:t>        raise </a:t>
            </a:r>
            <a:r>
              <a:rPr lang="en-US" sz="2800" dirty="0" err="1" smtClean="0"/>
              <a:t>ValueError</a:t>
            </a:r>
            <a:r>
              <a:rPr lang="en-US" sz="2800" dirty="0" smtClean="0"/>
              <a:t>('Unrecognized action: ' + action)</a:t>
            </a:r>
            <a:endParaRPr lang="en-US" sz="2800" dirty="0"/>
          </a:p>
        </p:txBody>
      </p:sp>
    </p:spTree>
    <p:extLst>
      <p:ext uri="{BB962C8B-B14F-4D97-AF65-F5344CB8AC3E}">
        <p14:creationId xmlns:p14="http://schemas.microsoft.com/office/powerpoint/2010/main" val="14039092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smtClean="0"/>
              <a:t> </a:t>
            </a:r>
            <a:r>
              <a:rPr lang="en-US" dirty="0" err="1" smtClean="0"/>
              <a:t>def</a:t>
            </a:r>
            <a:r>
              <a:rPr lang="en-US" dirty="0" smtClean="0"/>
              <a:t> h(self, node):</a:t>
            </a:r>
          </a:p>
          <a:p>
            <a:pPr marL="0" indent="0">
              <a:buNone/>
            </a:pPr>
            <a:r>
              <a:rPr lang="en-US" dirty="0"/>
              <a:t> </a:t>
            </a:r>
            <a:r>
              <a:rPr lang="en-US" dirty="0" smtClean="0"/>
              <a:t>       # heuristic function that estimates distance</a:t>
            </a:r>
            <a:br>
              <a:rPr lang="en-US" dirty="0" smtClean="0"/>
            </a:br>
            <a:r>
              <a:rPr lang="en-US" dirty="0" smtClean="0"/>
              <a:t>        # to a goal node</a:t>
            </a:r>
          </a:p>
          <a:p>
            <a:pPr marL="0" indent="0">
              <a:buNone/>
            </a:pPr>
            <a:r>
              <a:rPr lang="en-US" dirty="0" smtClean="0"/>
              <a:t>        return 0 if </a:t>
            </a:r>
            <a:r>
              <a:rPr lang="en-US" dirty="0" err="1" smtClean="0"/>
              <a:t>self.goal_test</a:t>
            </a:r>
            <a:r>
              <a:rPr lang="en-US" dirty="0" smtClean="0"/>
              <a:t>(</a:t>
            </a:r>
            <a:r>
              <a:rPr lang="en-US" dirty="0" err="1" smtClean="0"/>
              <a:t>node.state</a:t>
            </a:r>
            <a:r>
              <a:rPr lang="en-US" dirty="0" smtClean="0"/>
              <a:t>) else 1</a:t>
            </a:r>
            <a:endParaRPr lang="en-US" dirty="0"/>
          </a:p>
        </p:txBody>
      </p:sp>
    </p:spTree>
    <p:extLst>
      <p:ext uri="{BB962C8B-B14F-4D97-AF65-F5344CB8AC3E}">
        <p14:creationId xmlns:p14="http://schemas.microsoft.com/office/powerpoint/2010/main" val="25129829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a:t>
            </a:r>
            <a:r>
              <a:rPr lang="en-US" sz="1600" dirty="0" smtClean="0">
                <a:latin typeface="Calibri" charset="0"/>
                <a:ea typeface="ＭＳ Ｐゴシック" charset="0"/>
                <a:cs typeface="ＭＳ Ｐゴシック" charset="0"/>
              </a:rPr>
              <a:t>*                                                   </a:t>
            </a:r>
            <a:r>
              <a:rPr lang="en-US" sz="1600" dirty="0" smtClean="0">
                <a:solidFill>
                  <a:srgbClr val="7F7F7F"/>
                </a:solidFill>
                <a:latin typeface="Calibri" charset="0"/>
                <a:ea typeface="ＭＳ Ｐゴシック" charset="0"/>
                <a:cs typeface="ＭＳ Ｐゴシック" charset="0"/>
              </a:rPr>
              <a:t># Import </a:t>
            </a:r>
            <a:r>
              <a:rPr lang="en-US" sz="1600" b="1" dirty="0" err="1" smtClean="0">
                <a:solidFill>
                  <a:srgbClr val="7F7F7F"/>
                </a:solidFill>
                <a:latin typeface="Calibri" charset="0"/>
                <a:ea typeface="ＭＳ Ｐゴシック" charset="0"/>
                <a:cs typeface="ＭＳ Ｐゴシック" charset="0"/>
              </a:rPr>
              <a:t>wj.py</a:t>
            </a:r>
            <a:r>
              <a:rPr lang="en-US" sz="1600" dirty="0" smtClean="0">
                <a:solidFill>
                  <a:srgbClr val="7F7F7F"/>
                </a:solidFill>
                <a:latin typeface="Calibri" charset="0"/>
                <a:ea typeface="ＭＳ Ｐゴシック" charset="0"/>
                <a:cs typeface="ＭＳ Ｐゴシック" charset="0"/>
              </a:rPr>
              <a:t> and </a:t>
            </a:r>
            <a:r>
              <a:rPr lang="en-US" sz="1600" b="1" dirty="0" err="1" smtClean="0">
                <a:solidFill>
                  <a:srgbClr val="7F7F7F"/>
                </a:solidFill>
                <a:latin typeface="Calibri" charset="0"/>
                <a:ea typeface="ＭＳ Ｐゴシック" charset="0"/>
                <a:cs typeface="ＭＳ Ｐゴシック" charset="0"/>
              </a:rPr>
              <a:t>search.py</a:t>
            </a:r>
            <a:endParaRPr lang="en-US" sz="1600" dirty="0" smtClean="0">
              <a:latin typeface="Calibri" charset="0"/>
              <a:ea typeface="ＭＳ Ｐゴシック" charset="0"/>
              <a:cs typeface="ＭＳ Ｐゴシック" charset="0"/>
            </a:endParaRPr>
          </a:p>
          <a:p>
            <a:pPr marL="0" indent="0">
              <a:buFont typeface="Arial" charset="0"/>
              <a:buNone/>
            </a:pPr>
            <a:r>
              <a:rPr lang="en-US" sz="1600" dirty="0" smtClean="0">
                <a:latin typeface="Calibri" charset="0"/>
                <a:ea typeface="ＭＳ Ｐゴシック" charset="0"/>
                <a:cs typeface="ＭＳ Ｐゴシック" charset="0"/>
              </a:rPr>
              <a:t>&gt;&gt;&gt; </a:t>
            </a:r>
            <a:r>
              <a:rPr lang="en-US" sz="1600" dirty="0">
                <a:latin typeface="Calibri" charset="0"/>
                <a:ea typeface="ＭＳ Ｐゴシック" charset="0"/>
                <a:cs typeface="ＭＳ Ｐゴシック" charset="0"/>
              </a:rPr>
              <a:t>from </a:t>
            </a:r>
            <a:r>
              <a:rPr lang="en-US" sz="1600" dirty="0" err="1" smtClean="0">
                <a:latin typeface="Calibri" charset="0"/>
                <a:ea typeface="ＭＳ Ｐゴシック" charset="0"/>
                <a:cs typeface="ＭＳ Ｐゴシック" charset="0"/>
              </a:rPr>
              <a:t>aima.search</a:t>
            </a:r>
            <a:r>
              <a:rPr lang="en-US" sz="1600" dirty="0" smtClean="0">
                <a:latin typeface="Calibri" charset="0"/>
                <a:ea typeface="ＭＳ Ｐゴシック" charset="0"/>
                <a:cs typeface="ＭＳ Ｐゴシック" charset="0"/>
              </a:rPr>
              <a:t> </a:t>
            </a:r>
            <a:r>
              <a:rPr lang="en-US" sz="1600" dirty="0">
                <a:latin typeface="Calibri" charset="0"/>
                <a:ea typeface="ＭＳ Ｐゴシック" charset="0"/>
                <a:cs typeface="ＭＳ Ｐゴシック" charset="0"/>
              </a:rPr>
              <a:t>import *        </a:t>
            </a:r>
            <a:endParaRPr lang="en-US" sz="1600" dirty="0" smtClean="0">
              <a:latin typeface="Calibri" charset="0"/>
              <a:ea typeface="ＭＳ Ｐゴシック" charset="0"/>
              <a:cs typeface="ＭＳ Ｐゴシック" charset="0"/>
            </a:endParaRPr>
          </a:p>
          <a:p>
            <a:pPr marL="0" indent="0">
              <a:buFont typeface="Arial" charset="0"/>
              <a:buNone/>
            </a:pPr>
            <a:r>
              <a:rPr lang="en-US" sz="1600" dirty="0" smtClean="0">
                <a:latin typeface="Calibri" charset="0"/>
                <a:ea typeface="ＭＳ Ｐゴシック" charset="0"/>
                <a:cs typeface="ＭＳ Ｐゴシック" charset="0"/>
              </a:rPr>
              <a:t>&gt;</a:t>
            </a:r>
            <a:r>
              <a:rPr lang="en-US" sz="1600" dirty="0">
                <a:latin typeface="Calibri" charset="0"/>
                <a:ea typeface="ＭＳ Ｐゴシック" charset="0"/>
                <a:cs typeface="ＭＳ Ｐゴシック" charset="0"/>
              </a:rPr>
              <a:t>&gt;&gt; p1 = WJ((5,2), (5,2), ('*',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smtClean="0">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Font typeface="Arial" charset="0"/>
              <a:buNone/>
            </a:pPr>
            <a:r>
              <a:rPr lang="en-US" sz="1500" dirty="0">
                <a:latin typeface="Calibri" charset="0"/>
                <a:ea typeface="ＭＳ Ｐゴシック" charset="0"/>
                <a:cs typeface="ＭＳ Ｐゴシック" charset="0"/>
              </a:rPr>
              <a:t>[&lt;Node (0, 1)&gt;, &lt;Node (1, 0)&gt;, &lt;Node (1, 2)&gt;, &lt;Node (3, 0)&gt;, &lt;Node (3, 2)&gt;, &lt;Node (5, 0)&gt;, &lt;Node (5, 2)&gt;]</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path.reverse</a:t>
            </a:r>
            <a:r>
              <a:rPr lang="en-US" sz="1600" dirty="0">
                <a:latin typeface="Calibri" charset="0"/>
                <a:ea typeface="ＭＳ Ｐゴシック" charset="0"/>
                <a:cs typeface="ＭＳ Ｐゴシック" charset="0"/>
              </a:rPr>
              <a:t>()</a:t>
            </a:r>
          </a:p>
          <a:p>
            <a:pPr marL="0" indent="0">
              <a:buFont typeface="Arial" charset="0"/>
              <a:buNone/>
            </a:pPr>
            <a:r>
              <a:rPr lang="en-US" sz="1600" dirty="0">
                <a:latin typeface="Calibri" charset="0"/>
                <a:ea typeface="ＭＳ Ｐゴシック" charset="0"/>
                <a:cs typeface="ＭＳ Ｐゴシック" charset="0"/>
              </a:rPr>
              <a:t>&gt;&gt;&gt; path</a:t>
            </a:r>
          </a:p>
          <a:p>
            <a:pPr marL="0" indent="0">
              <a:buFont typeface="Arial" charset="0"/>
              <a:buNone/>
            </a:pPr>
            <a:r>
              <a:rPr lang="en-US" sz="15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smtClean="0">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a:t>
            </a:r>
            <a:r>
              <a:rPr lang="en-US" sz="3000" dirty="0" smtClean="0">
                <a:latin typeface="Calibri" charset="0"/>
                <a:ea typeface="ＭＳ Ｐゴシック" charset="0"/>
                <a:cs typeface="ＭＳ Ｐゴシック" charset="0"/>
              </a:rPr>
              <a:t>(i.e., solutions found are correct)</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a:t>
            </a:r>
            <a:r>
              <a:rPr lang="en-US" sz="3000" dirty="0" smtClean="0">
                <a:latin typeface="Calibri" charset="0"/>
                <a:ea typeface="ＭＳ Ｐゴシック" charset="0"/>
                <a:cs typeface="ＭＳ Ｐゴシック" charset="0"/>
              </a:rPr>
              <a:t>(i.e., can find all solutions)</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r>
              <a:rPr lang="hr-HR" sz="2000" dirty="0" smtClean="0"/>
              <a:t>...</a:t>
            </a:r>
          </a:p>
          <a:p>
            <a:pPr marL="0" indent="0">
              <a:buNone/>
            </a:pPr>
            <a:r>
              <a:rPr lang="en-US" sz="2000" dirty="0" smtClean="0"/>
              <a:t>&gt;</a:t>
            </a:r>
            <a:r>
              <a:rPr lang="en-US" sz="2000" dirty="0"/>
              <a:t>&gt;&gt; from </a:t>
            </a:r>
            <a:r>
              <a:rPr lang="en-US" sz="2000" dirty="0" err="1"/>
              <a:t>wj</a:t>
            </a:r>
            <a:r>
              <a:rPr lang="en-US" sz="2000" dirty="0"/>
              <a:t> import *</a:t>
            </a:r>
            <a:endParaRPr lang="en-US" sz="2000" dirty="0" smtClean="0"/>
          </a:p>
          <a:p>
            <a:pPr marL="0" indent="0">
              <a:buNone/>
            </a:pPr>
            <a:r>
              <a:rPr lang="en-US" sz="2000" dirty="0" smtClean="0"/>
              <a:t>&gt;</a:t>
            </a:r>
            <a:r>
              <a:rPr lang="en-US" sz="2000" dirty="0"/>
              <a: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a:latin typeface="Calibri" charset="0"/>
                <a:ea typeface="ＭＳ Ｐゴシック" charset="0"/>
                <a:cs typeface="ＭＳ Ｐゴシック" charset="0"/>
              </a:rPr>
              <a:t>Today’</a:t>
            </a:r>
            <a:r>
              <a:rPr lang="en-US" altLang="ja-JP">
                <a:latin typeface="Calibri" charset="0"/>
                <a:ea typeface="ＭＳ Ｐゴシック" charset="0"/>
                <a:cs typeface="ＭＳ Ｐゴシック" charset="0"/>
              </a:rPr>
              <a:t>s topics</a:t>
            </a:r>
            <a:endParaRPr lang="en-US">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smtClean="0">
                <a:latin typeface="Calibri" charset="0"/>
                <a:ea typeface="ＭＳ Ｐゴシック" charset="0"/>
                <a:cs typeface="ＭＳ Ｐゴシック" charset="0"/>
              </a:rPr>
              <a:t>AIMA </a:t>
            </a:r>
            <a:r>
              <a:rPr lang="en-US" dirty="0">
                <a:latin typeface="Calibri" charset="0"/>
                <a:ea typeface="ＭＳ Ｐゴシック" charset="0"/>
                <a:cs typeface="ＭＳ Ｐゴシック" charset="0"/>
              </a:rPr>
              <a:t>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smtClean="0"/>
              <a:t>h</a:t>
            </a:r>
            <a:r>
              <a:rPr lang="pl-PL" sz="2200" dirty="0"/>
              <a:t>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smtClean="0"/>
              <a:t>   </a:t>
            </a:r>
            <a:r>
              <a:rPr lang="en-US" sz="2200" dirty="0" err="1"/>
              <a:t>breadth_first_tree_search</a:t>
            </a:r>
            <a:r>
              <a:rPr lang="en-US" sz="2200" dirty="0"/>
              <a:t> cost 5: (5, 0) (3, 2) (3, 0) (1, 2) (1, 0) (0, 1)</a:t>
            </a:r>
          </a:p>
          <a:p>
            <a:pPr marL="0" indent="0">
              <a:buNone/>
            </a:pPr>
            <a:r>
              <a:rPr lang="en-US" sz="2200" dirty="0"/>
              <a:t> </a:t>
            </a:r>
            <a:r>
              <a:rPr lang="en-US" sz="2200" dirty="0" smtClean="0"/>
              <a:t>  </a:t>
            </a:r>
            <a:r>
              <a:rPr lang="en-US" sz="2200" dirty="0" err="1" smtClean="0"/>
              <a:t>breadth_first_search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depth_first_graph_search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iterative_deepening_search</a:t>
            </a:r>
            <a:r>
              <a:rPr lang="en-US" sz="2200" dirty="0" smtClean="0"/>
              <a:t> </a:t>
            </a:r>
            <a:r>
              <a:rPr lang="en-US" sz="2200" dirty="0"/>
              <a:t>cost 5: (5, 0) (3, 2) (3, 0) (1, 2) (1, 0) (0, 1)</a:t>
            </a:r>
          </a:p>
          <a:p>
            <a:pPr marL="0" indent="0">
              <a:buNone/>
            </a:pPr>
            <a:r>
              <a:rPr lang="en-US" sz="2200" dirty="0"/>
              <a:t> </a:t>
            </a:r>
            <a:r>
              <a:rPr lang="en-US" sz="2200" dirty="0" smtClean="0"/>
              <a:t>  </a:t>
            </a:r>
            <a:r>
              <a:rPr lang="en-US" sz="2200" dirty="0" err="1" smtClean="0"/>
              <a:t>astar_search</a:t>
            </a:r>
            <a:r>
              <a:rPr lang="en-US" sz="2200" dirty="0" smtClean="0"/>
              <a:t> </a:t>
            </a:r>
            <a:r>
              <a:rPr lang="en-US" sz="2200" dirty="0"/>
              <a:t>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a:t>
            </a:r>
            <a:r>
              <a:rPr lang="de-DE" sz="2200" dirty="0" smtClean="0"/>
              <a:t>    </a:t>
            </a:r>
            <a:r>
              <a:rPr lang="de-DE" sz="2200" dirty="0"/>
              <a:t>&lt;  25/  26/  37/(0, &gt;</a:t>
            </a:r>
          </a:p>
          <a:p>
            <a:pPr marL="0" indent="0">
              <a:buNone/>
            </a:pPr>
            <a:r>
              <a:rPr lang="de-DE" sz="2200" dirty="0" err="1"/>
              <a:t>breadth_first_search</a:t>
            </a:r>
            <a:r>
              <a:rPr lang="de-DE" sz="2200" dirty="0"/>
              <a:t>       </a:t>
            </a:r>
            <a:r>
              <a:rPr lang="de-DE" sz="2200" dirty="0" smtClean="0"/>
              <a:t>        </a:t>
            </a:r>
            <a:r>
              <a:rPr lang="de-DE" sz="2200" dirty="0"/>
              <a:t>&lt;   8/   9/  16/(0, &gt;</a:t>
            </a:r>
          </a:p>
          <a:p>
            <a:pPr marL="0" indent="0">
              <a:buNone/>
            </a:pPr>
            <a:r>
              <a:rPr lang="en-US" sz="2200" dirty="0" err="1"/>
              <a:t>depth_first_graph_search</a:t>
            </a:r>
            <a:r>
              <a:rPr lang="en-US" sz="2200" dirty="0"/>
              <a:t>  </a:t>
            </a:r>
            <a:r>
              <a:rPr lang="en-US" sz="2200" dirty="0" smtClean="0"/>
              <a:t>    </a:t>
            </a:r>
            <a:r>
              <a:rPr lang="en-US" sz="2200" dirty="0"/>
              <a:t>&lt;   5/   6/  12/(0, &gt;</a:t>
            </a:r>
          </a:p>
          <a:p>
            <a:pPr marL="0" indent="0">
              <a:buNone/>
            </a:pPr>
            <a:r>
              <a:rPr lang="de-DE" sz="2200" dirty="0" err="1"/>
              <a:t>iterative_deepening_search</a:t>
            </a:r>
            <a:r>
              <a:rPr lang="de-DE" sz="2200" dirty="0"/>
              <a:t>  </a:t>
            </a:r>
            <a:r>
              <a:rPr lang="de-DE" sz="2200" dirty="0" smtClean="0"/>
              <a:t>&lt;  </a:t>
            </a:r>
            <a:r>
              <a:rPr lang="de-DE" sz="2200" dirty="0"/>
              <a:t>35/  61/  57/(0, &gt;</a:t>
            </a:r>
          </a:p>
          <a:p>
            <a:pPr marL="0" indent="0">
              <a:buNone/>
            </a:pPr>
            <a:r>
              <a:rPr lang="de-DE" sz="2200" dirty="0" err="1"/>
              <a:t>astar_search</a:t>
            </a:r>
            <a:r>
              <a:rPr lang="de-DE" sz="2200" dirty="0"/>
              <a:t>               </a:t>
            </a:r>
            <a:r>
              <a:rPr lang="de-DE" sz="2200" dirty="0" smtClean="0"/>
              <a:t>              </a:t>
            </a:r>
            <a:r>
              <a:rPr lang="de-DE" sz="2200" dirty="0"/>
              <a:t>&lt;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Install AIMA </a:t>
            </a:r>
            <a:r>
              <a:rPr lang="en-US" dirty="0">
                <a:latin typeface="Calibri" charset="0"/>
                <a:ea typeface="ＭＳ Ｐゴシック" charset="0"/>
                <a:cs typeface="ＭＳ Ｐゴシック" charset="0"/>
              </a:rPr>
              <a:t>Python </a:t>
            </a:r>
            <a:r>
              <a:rPr lang="en-US" dirty="0" smtClean="0">
                <a:latin typeface="Calibri" charset="0"/>
                <a:ea typeface="ＭＳ Ｐゴシック" charset="0"/>
                <a:cs typeface="ＭＳ Ｐゴシック" charset="0"/>
              </a:rPr>
              <a:t>code with pip</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447800"/>
            <a:ext cx="8229600" cy="4953000"/>
          </a:xfrm>
        </p:spPr>
        <p:txBody>
          <a:bodyPr/>
          <a:lstStyle/>
          <a:p>
            <a:pPr marL="285750" indent="-285750">
              <a:lnSpc>
                <a:spcPct val="110000"/>
              </a:lnSpc>
              <a:defRPr/>
            </a:pPr>
            <a:r>
              <a:rPr lang="en-US" dirty="0" smtClean="0"/>
              <a:t>For some of the HW assignments, you’ll need access the </a:t>
            </a:r>
            <a:r>
              <a:rPr lang="en-US" dirty="0" smtClean="0">
                <a:hlinkClick r:id="rId2"/>
              </a:rPr>
              <a:t>aima python software</a:t>
            </a:r>
            <a:endParaRPr lang="en-US" dirty="0" smtClean="0"/>
          </a:p>
          <a:p>
            <a:pPr marL="285750" indent="-285750">
              <a:lnSpc>
                <a:spcPct val="110000"/>
              </a:lnSpc>
              <a:defRPr/>
            </a:pPr>
            <a:r>
              <a:rPr lang="en-US" dirty="0" smtClean="0"/>
              <a:t>Install aima module on your own Linux or Mac</a:t>
            </a:r>
          </a:p>
          <a:p>
            <a:pPr marL="457200" lvl="1" indent="0">
              <a:lnSpc>
                <a:spcPct val="110000"/>
              </a:lnSpc>
              <a:buFont typeface="Arial" charset="0"/>
              <a:buNone/>
              <a:defRPr/>
            </a:pPr>
            <a:r>
              <a:rPr lang="en-US" sz="3200" b="1" dirty="0" err="1"/>
              <a:t>s</a:t>
            </a:r>
            <a:r>
              <a:rPr lang="en-US" sz="3200" b="1" dirty="0" err="1" smtClean="0"/>
              <a:t>udo</a:t>
            </a:r>
            <a:r>
              <a:rPr lang="en-US" sz="3200" b="1" dirty="0" smtClean="0"/>
              <a:t> pip install aima</a:t>
            </a:r>
          </a:p>
          <a:p>
            <a:pPr marL="222250" indent="-222250">
              <a:lnSpc>
                <a:spcPct val="110000"/>
              </a:lnSpc>
              <a:defRPr/>
            </a:pPr>
            <a:r>
              <a:rPr lang="en-US" dirty="0" smtClean="0"/>
              <a:t>Install without </a:t>
            </a:r>
            <a:r>
              <a:rPr lang="en-US" dirty="0" err="1" smtClean="0"/>
              <a:t>sudo</a:t>
            </a:r>
            <a:r>
              <a:rPr lang="en-US" dirty="0" smtClean="0"/>
              <a:t> privileges</a:t>
            </a:r>
          </a:p>
          <a:p>
            <a:pPr marL="457200" lvl="1" indent="0">
              <a:lnSpc>
                <a:spcPct val="110000"/>
              </a:lnSpc>
              <a:buFont typeface="Arial" charset="0"/>
              <a:buNone/>
              <a:defRPr/>
            </a:pPr>
            <a:r>
              <a:rPr lang="en-US" sz="3200" b="1" dirty="0" smtClean="0"/>
              <a:t>pip install aima --user</a:t>
            </a:r>
          </a:p>
          <a:p>
            <a:pPr marL="236538" indent="-236538">
              <a:lnSpc>
                <a:spcPct val="110000"/>
              </a:lnSpc>
              <a:defRPr/>
            </a:pPr>
            <a:r>
              <a:rPr lang="en-US" dirty="0" smtClean="0"/>
              <a:t>This won’t work on UMBC’s </a:t>
            </a:r>
            <a:r>
              <a:rPr lang="en-US" dirty="0" err="1" smtClean="0"/>
              <a:t>gl</a:t>
            </a:r>
            <a:r>
              <a:rPr lang="en-US" dirty="0" smtClean="0"/>
              <a:t> servers because </a:t>
            </a:r>
            <a:r>
              <a:rPr lang="en-US" dirty="0" smtClean="0">
                <a:hlinkClick r:id="rId3"/>
              </a:rPr>
              <a:t>pip</a:t>
            </a:r>
            <a:r>
              <a:rPr lang="en-US" dirty="0" smtClean="0"/>
              <a:t> is not installed</a:t>
            </a:r>
          </a:p>
          <a:p>
            <a:pPr marL="400050" lvl="1" indent="0">
              <a:lnSpc>
                <a:spcPct val="110000"/>
              </a:lnSpc>
              <a:buNone/>
              <a:defRPr/>
            </a:pPr>
            <a:endParaRPr lang="en-US" sz="3200" dirty="0" smtClean="0">
              <a:sym typeface="Wingdings"/>
            </a:endParaRPr>
          </a:p>
          <a:p>
            <a:pPr marL="57150" indent="0">
              <a:lnSpc>
                <a:spcPct val="110000"/>
              </a:lnSpc>
              <a:buFont typeface="Arial" charset="0"/>
              <a:buNone/>
              <a:defRPr/>
            </a:pPr>
            <a:endParaRPr lang="en-US" dirty="0" smtClean="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Working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447800"/>
            <a:ext cx="8229600" cy="5257800"/>
          </a:xfrm>
        </p:spPr>
        <p:txBody>
          <a:bodyPr/>
          <a:lstStyle/>
          <a:p>
            <a:pPr marL="285750" indent="-285750">
              <a:lnSpc>
                <a:spcPct val="110000"/>
              </a:lnSpc>
              <a:defRPr/>
            </a:pPr>
            <a:r>
              <a:rPr lang="en-US" dirty="0" smtClean="0"/>
              <a:t>On </a:t>
            </a:r>
            <a:r>
              <a:rPr lang="en-US" dirty="0" err="1" smtClean="0"/>
              <a:t>gl</a:t>
            </a:r>
            <a:r>
              <a:rPr lang="en-US" dirty="0" smtClean="0"/>
              <a:t>, you tell Python to look in the directory we’ve set up for 471 python code</a:t>
            </a:r>
          </a:p>
          <a:p>
            <a:pPr marL="285750" indent="-285750">
              <a:lnSpc>
                <a:spcPct val="110000"/>
              </a:lnSpc>
              <a:defRPr/>
            </a:pPr>
            <a:r>
              <a:rPr lang="en-US" dirty="0" smtClean="0"/>
              <a:t>Or you can set up your own directory (e.g., ~/</a:t>
            </a:r>
            <a:r>
              <a:rPr lang="en-US" dirty="0" err="1" smtClean="0"/>
              <a:t>mypython</a:t>
            </a:r>
            <a:r>
              <a:rPr lang="en-US" dirty="0" smtClean="0"/>
              <a:t>) in which you install new packages</a:t>
            </a:r>
          </a:p>
          <a:p>
            <a:pPr marL="285750" indent="-285750">
              <a:lnSpc>
                <a:spcPct val="110000"/>
              </a:lnSpc>
              <a:defRPr/>
            </a:pPr>
            <a:r>
              <a:rPr lang="en-US" dirty="0" smtClean="0">
                <a:sym typeface="Wingdings"/>
              </a:rPr>
              <a:t>For</a:t>
            </a:r>
            <a:r>
              <a:rPr lang="en-US" sz="3200" dirty="0" smtClean="0">
                <a:sym typeface="Wingdings"/>
              </a:rPr>
              <a:t> either, you must first add the appropriate directories to your PYTHONPATH environment variable</a:t>
            </a:r>
          </a:p>
          <a:p>
            <a:pPr marL="685800" lvl="1">
              <a:lnSpc>
                <a:spcPct val="110000"/>
              </a:lnSpc>
              <a:defRPr/>
            </a:pPr>
            <a:r>
              <a:rPr lang="en-US" sz="2800" dirty="0" smtClean="0">
                <a:sym typeface="Wingdings"/>
              </a:rPr>
              <a:t>Do this by modifying your shell initialization file (e.g., ~/.</a:t>
            </a:r>
            <a:r>
              <a:rPr lang="en-US" sz="2800" dirty="0" err="1" smtClean="0">
                <a:sym typeface="Wingdings"/>
              </a:rPr>
              <a:t>cshrc</a:t>
            </a:r>
            <a:r>
              <a:rPr lang="en-US" sz="2800" dirty="0" smtClean="0">
                <a:sym typeface="Wingdings"/>
              </a:rPr>
              <a:t> or ~/.</a:t>
            </a:r>
            <a:r>
              <a:rPr lang="en-US" sz="2800" dirty="0" err="1" smtClean="0">
                <a:sym typeface="Wingdings"/>
              </a:rPr>
              <a:t>bashrc</a:t>
            </a:r>
            <a:r>
              <a:rPr lang="en-US" sz="2800" dirty="0" smtClean="0">
                <a:sym typeface="Wingdings"/>
              </a:rPr>
              <a:t>)</a:t>
            </a:r>
          </a:p>
          <a:p>
            <a:pPr marL="57150" indent="0">
              <a:lnSpc>
                <a:spcPct val="110000"/>
              </a:lnSpc>
              <a:buFont typeface="Arial" charset="0"/>
              <a:buNone/>
              <a:defRPr/>
            </a:pPr>
            <a:endParaRPr lang="en-US" dirty="0" smtClean="0"/>
          </a:p>
          <a:p>
            <a:pPr lvl="1">
              <a:lnSpc>
                <a:spcPct val="110000"/>
              </a:lnSpc>
              <a:defRPr/>
            </a:pPr>
            <a:endParaRPr lang="en-US" sz="3200" dirty="0"/>
          </a:p>
        </p:txBody>
      </p:sp>
    </p:spTree>
    <p:extLst>
      <p:ext uri="{BB962C8B-B14F-4D97-AF65-F5344CB8AC3E}">
        <p14:creationId xmlns:p14="http://schemas.microsoft.com/office/powerpoint/2010/main" val="24294683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smtClean="0">
                <a:latin typeface="Calibri" charset="0"/>
                <a:ea typeface="ＭＳ Ｐゴシック" charset="0"/>
                <a:cs typeface="ＭＳ Ｐゴシック" charset="0"/>
              </a:rPr>
              <a:t>Python and PYTHONPATH</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143000"/>
            <a:ext cx="8229600" cy="5257800"/>
          </a:xfrm>
        </p:spPr>
        <p:txBody>
          <a:bodyPr/>
          <a:lstStyle/>
          <a:p>
            <a:pPr marL="279400" indent="-279400">
              <a:defRPr/>
            </a:pPr>
            <a:r>
              <a:rPr lang="en-US" sz="2800" dirty="0" smtClean="0">
                <a:sym typeface="Wingdings"/>
              </a:rPr>
              <a:t>Python’s import command looks for modules to load in a list of places</a:t>
            </a:r>
          </a:p>
          <a:p>
            <a:pPr marL="279400" indent="-279400">
              <a:defRPr/>
            </a:pPr>
            <a:r>
              <a:rPr lang="en-US" sz="2800" dirty="0" err="1">
                <a:sym typeface="Wingdings"/>
              </a:rPr>
              <a:t>s</a:t>
            </a:r>
            <a:r>
              <a:rPr lang="en-US" sz="2800" dirty="0" err="1" smtClean="0">
                <a:sym typeface="Wingdings"/>
              </a:rPr>
              <a:t>ys.path</a:t>
            </a:r>
            <a:r>
              <a:rPr lang="en-US" sz="2800" dirty="0" smtClean="0">
                <a:sym typeface="Wingdings"/>
              </a:rPr>
              <a:t> is the list, with </a:t>
            </a:r>
            <a:r>
              <a:rPr lang="en-US" sz="2800" dirty="0" smtClean="0">
                <a:latin typeface="Courier"/>
                <a:cs typeface="Courier"/>
                <a:sym typeface="Wingdings"/>
              </a:rPr>
              <a:t>‘‘ </a:t>
            </a:r>
            <a:r>
              <a:rPr lang="en-US" sz="2800" dirty="0" smtClean="0">
                <a:sym typeface="Wingdings"/>
              </a:rPr>
              <a:t>as the current directory</a:t>
            </a:r>
          </a:p>
          <a:p>
            <a:pPr marL="688975" lvl="1" indent="0">
              <a:buNone/>
              <a:defRPr/>
            </a:pPr>
            <a:r>
              <a:rPr lang="en-US" sz="2000" dirty="0" smtClean="0">
                <a:latin typeface="Courier"/>
                <a:cs typeface="Courier"/>
                <a:sym typeface="Wingdings"/>
              </a:rPr>
              <a:t>&gt;&gt;&gt; import sys</a:t>
            </a:r>
          </a:p>
          <a:p>
            <a:pPr marL="688975" lvl="1" indent="0">
              <a:buNone/>
              <a:defRPr/>
            </a:pPr>
            <a:r>
              <a:rPr lang="en-US" sz="2000" dirty="0" smtClean="0">
                <a:latin typeface="Courier"/>
                <a:cs typeface="Courier"/>
                <a:sym typeface="Wingdings"/>
              </a:rPr>
              <a:t>&gt;&gt;&gt; </a:t>
            </a:r>
            <a:r>
              <a:rPr lang="en-US" sz="2000" dirty="0" err="1" smtClean="0">
                <a:latin typeface="Courier"/>
                <a:cs typeface="Courier"/>
                <a:sym typeface="Wingdings"/>
              </a:rPr>
              <a:t>sys.path</a:t>
            </a:r>
            <a:endParaRPr lang="en-US" sz="2000" dirty="0" smtClean="0">
              <a:latin typeface="Courier"/>
              <a:cs typeface="Courier"/>
              <a:sym typeface="Wingdings"/>
            </a:endParaRPr>
          </a:p>
          <a:p>
            <a:pPr marL="688975" lvl="1" indent="0">
              <a:buNone/>
              <a:defRPr/>
            </a:pPr>
            <a:r>
              <a:rPr lang="en-US" sz="2000" dirty="0" smtClean="0">
                <a:latin typeface="Courier"/>
                <a:cs typeface="Courier"/>
                <a:sym typeface="Wingdings"/>
              </a:rPr>
              <a:t>[‘ ‘, </a:t>
            </a:r>
            <a:r>
              <a:rPr lang="en-US" sz="2000" dirty="0">
                <a:latin typeface="Courier"/>
                <a:cs typeface="Courier"/>
              </a:rPr>
              <a:t>'/</a:t>
            </a:r>
            <a:r>
              <a:rPr lang="en-US" sz="2000" dirty="0" err="1">
                <a:latin typeface="Courier"/>
                <a:cs typeface="Courier"/>
              </a:rPr>
              <a:t>usr</a:t>
            </a:r>
            <a:r>
              <a:rPr lang="en-US" sz="2000" dirty="0">
                <a:latin typeface="Courier"/>
                <a:cs typeface="Courier"/>
              </a:rPr>
              <a:t>/lib64/python26.zip'</a:t>
            </a:r>
            <a:r>
              <a:rPr lang="en-US" sz="2000" dirty="0" smtClean="0">
                <a:latin typeface="Courier"/>
                <a:cs typeface="Courier"/>
              </a:rPr>
              <a:t>, </a:t>
            </a:r>
            <a:r>
              <a:rPr lang="is-IS" sz="2000" dirty="0" smtClean="0">
                <a:latin typeface="Courier"/>
                <a:cs typeface="Courier"/>
              </a:rPr>
              <a:t>…]</a:t>
            </a:r>
          </a:p>
          <a:p>
            <a:pPr marL="344488" indent="-344488">
              <a:defRPr/>
            </a:pPr>
            <a:r>
              <a:rPr lang="en-US" sz="2800" dirty="0" smtClean="0">
                <a:cs typeface="Courier"/>
                <a:sym typeface="Wingdings"/>
              </a:rPr>
              <a:t>On Unix, when python starts, it prepends directories on your PYTHONPATH environment variable</a:t>
            </a:r>
          </a:p>
          <a:p>
            <a:pPr marL="344488" indent="-344488">
              <a:defRPr/>
            </a:pPr>
            <a:r>
              <a:rPr lang="en-US" sz="2800" dirty="0">
                <a:cs typeface="Courier"/>
                <a:sym typeface="Wingdings"/>
              </a:rPr>
              <a:t>A</a:t>
            </a:r>
            <a:r>
              <a:rPr lang="en-US" sz="2800" dirty="0" smtClean="0">
                <a:cs typeface="Courier"/>
                <a:sym typeface="Wingdings"/>
              </a:rPr>
              <a:t>dd new directories for python to search by setting PYTHONPATH  in the </a:t>
            </a:r>
            <a:r>
              <a:rPr lang="en-US" sz="2800" dirty="0" err="1" smtClean="0">
                <a:cs typeface="Courier"/>
                <a:sym typeface="Wingdings"/>
              </a:rPr>
              <a:t>init</a:t>
            </a:r>
            <a:r>
              <a:rPr lang="en-US" sz="2800" dirty="0" smtClean="0">
                <a:cs typeface="Courier"/>
                <a:sym typeface="Wingdings"/>
              </a:rPr>
              <a:t> file used by your shell</a:t>
            </a:r>
          </a:p>
          <a:p>
            <a:pPr marL="344488" indent="-344488">
              <a:defRPr/>
            </a:pPr>
            <a:r>
              <a:rPr lang="en-US" sz="2800" dirty="0" smtClean="0">
                <a:cs typeface="Courier"/>
                <a:sym typeface="Wingdings"/>
              </a:rPr>
              <a:t>The </a:t>
            </a:r>
            <a:r>
              <a:rPr lang="en-US" sz="2800" dirty="0">
                <a:cs typeface="Courier"/>
                <a:sym typeface="Wingdings"/>
              </a:rPr>
              <a:t>U</a:t>
            </a:r>
            <a:r>
              <a:rPr lang="en-US" sz="2800" dirty="0" smtClean="0">
                <a:cs typeface="Courier"/>
                <a:sym typeface="Wingdings"/>
              </a:rPr>
              <a:t>nix command </a:t>
            </a:r>
            <a:r>
              <a:rPr lang="en-US" sz="2800" i="1" dirty="0" smtClean="0">
                <a:cs typeface="Courier"/>
                <a:sym typeface="Wingdings"/>
              </a:rPr>
              <a:t>echo $SHELL</a:t>
            </a:r>
            <a:r>
              <a:rPr lang="en-US" sz="2800" dirty="0" smtClean="0">
                <a:cs typeface="Courier"/>
                <a:sym typeface="Wingdings"/>
              </a:rPr>
              <a:t> shows what shell you are using</a:t>
            </a:r>
            <a:endParaRPr lang="en-US" sz="2800" i="1" dirty="0" smtClean="0">
              <a:cs typeface="Courier"/>
              <a:sym typeface="Wingdings"/>
            </a:endParaRPr>
          </a:p>
          <a:p>
            <a:pPr marL="400050" lvl="1" indent="0">
              <a:buNone/>
              <a:defRPr/>
            </a:pPr>
            <a:endParaRPr lang="en-US" sz="2400" dirty="0" smtClean="0">
              <a:sym typeface="Wingdings"/>
            </a:endParaRPr>
          </a:p>
          <a:p>
            <a:pPr marL="279400" indent="-279400">
              <a:defRPr/>
            </a:pPr>
            <a:endParaRPr lang="en-US" sz="2800" dirty="0" smtClean="0">
              <a:sym typeface="Wingdings"/>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dirty="0">
                <a:latin typeface="Calibri" charset="0"/>
                <a:ea typeface="ＭＳ Ｐゴシック" charset="0"/>
                <a:cs typeface="ＭＳ Ｐゴシック" charset="0"/>
              </a:rPr>
              <a:t>AIMA Python code</a:t>
            </a:r>
          </a:p>
        </p:txBody>
      </p:sp>
      <p:sp>
        <p:nvSpPr>
          <p:cNvPr id="3" name="Content Placeholder 2"/>
          <p:cNvSpPr>
            <a:spLocks noGrp="1"/>
          </p:cNvSpPr>
          <p:nvPr>
            <p:ph idx="1"/>
          </p:nvPr>
        </p:nvSpPr>
        <p:spPr>
          <a:xfrm>
            <a:off x="457200" y="990600"/>
            <a:ext cx="8229600" cy="5562600"/>
          </a:xfrm>
        </p:spPr>
        <p:txBody>
          <a:bodyPr/>
          <a:lstStyle/>
          <a:p>
            <a:pPr marL="285750" indent="-285750">
              <a:defRPr/>
            </a:pPr>
            <a:r>
              <a:rPr lang="en-US" dirty="0" smtClean="0"/>
              <a:t>Install aima module on your own Linux or Mac</a:t>
            </a:r>
          </a:p>
          <a:p>
            <a:pPr marL="457200" lvl="1" indent="0">
              <a:buFont typeface="Arial" charset="0"/>
              <a:buNone/>
              <a:defRPr/>
            </a:pPr>
            <a:r>
              <a:rPr lang="en-US" b="1" dirty="0" err="1"/>
              <a:t>s</a:t>
            </a:r>
            <a:r>
              <a:rPr lang="en-US" b="1" dirty="0" err="1" smtClean="0"/>
              <a:t>udo</a:t>
            </a:r>
            <a:r>
              <a:rPr lang="en-US" b="1" dirty="0" smtClean="0"/>
              <a:t> pip install aima</a:t>
            </a:r>
          </a:p>
          <a:p>
            <a:pPr marL="222250" indent="-222250">
              <a:defRPr/>
            </a:pPr>
            <a:r>
              <a:rPr lang="en-US" dirty="0" smtClean="0"/>
              <a:t>Install without </a:t>
            </a:r>
            <a:r>
              <a:rPr lang="en-US" dirty="0" err="1" smtClean="0"/>
              <a:t>sudo</a:t>
            </a:r>
            <a:r>
              <a:rPr lang="en-US" dirty="0" smtClean="0"/>
              <a:t> privileges</a:t>
            </a:r>
          </a:p>
          <a:p>
            <a:pPr marL="457200" lvl="1" indent="0">
              <a:buFont typeface="Arial" charset="0"/>
              <a:buNone/>
              <a:defRPr/>
            </a:pPr>
            <a:r>
              <a:rPr lang="en-US" b="1" dirty="0" smtClean="0"/>
              <a:t>pip install aima --user</a:t>
            </a:r>
          </a:p>
          <a:p>
            <a:pPr marL="285750" indent="-285750">
              <a:defRPr/>
            </a:pPr>
            <a:r>
              <a:rPr lang="en-US" dirty="0" smtClean="0"/>
              <a:t>Install on </a:t>
            </a:r>
            <a:r>
              <a:rPr lang="en-US" dirty="0" err="1" smtClean="0"/>
              <a:t>gl</a:t>
            </a:r>
            <a:r>
              <a:rPr lang="en-US" dirty="0" smtClean="0"/>
              <a:t> (no pip </a:t>
            </a:r>
            <a:r>
              <a:rPr lang="en-US" dirty="0" smtClean="0">
                <a:sym typeface="Wingdings"/>
              </a:rPr>
              <a:t>)</a:t>
            </a:r>
          </a:p>
          <a:p>
            <a:pPr marL="685800" lvl="1">
              <a:defRPr/>
            </a:pPr>
            <a:r>
              <a:rPr lang="en-US" dirty="0" smtClean="0">
                <a:sym typeface="Wingdings"/>
              </a:rPr>
              <a:t>Add to .</a:t>
            </a:r>
            <a:r>
              <a:rPr lang="en-US" dirty="0" err="1" smtClean="0">
                <a:sym typeface="Wingdings"/>
              </a:rPr>
              <a:t>bashrc</a:t>
            </a:r>
            <a:r>
              <a:rPr lang="en-US" dirty="0" smtClean="0">
                <a:sym typeface="Wingdings"/>
              </a:rPr>
              <a:t> to set directory for packages</a:t>
            </a:r>
          </a:p>
          <a:p>
            <a:pPr marL="857250" lvl="2" indent="0">
              <a:buFont typeface="Arial" charset="0"/>
              <a:buNone/>
              <a:defRPr/>
            </a:pPr>
            <a:r>
              <a:rPr lang="en-US" sz="2800" dirty="0" smtClean="0"/>
              <a:t>export PYTHONPATH= ~/</a:t>
            </a:r>
            <a:r>
              <a:rPr lang="en-US" sz="2800" dirty="0" err="1" smtClean="0"/>
              <a:t>mypy</a:t>
            </a:r>
            <a:r>
              <a:rPr lang="en-US" sz="2800" dirty="0" smtClean="0"/>
              <a:t>:</a:t>
            </a:r>
          </a:p>
          <a:p>
            <a:pPr marL="685800" lvl="1">
              <a:defRPr/>
            </a:pPr>
            <a:r>
              <a:rPr lang="en-US" b="1" dirty="0" err="1" smtClean="0">
                <a:sym typeface="Wingdings"/>
              </a:rPr>
              <a:t>easy_install</a:t>
            </a:r>
            <a:r>
              <a:rPr lang="en-US" b="1" dirty="0" smtClean="0">
                <a:sym typeface="Wingdings"/>
              </a:rPr>
              <a:t> -d </a:t>
            </a:r>
            <a:r>
              <a:rPr lang="en-US" b="1" dirty="0" smtClean="0"/>
              <a:t>~/</a:t>
            </a:r>
            <a:r>
              <a:rPr lang="en-US" b="1" dirty="0" err="1" smtClean="0"/>
              <a:t>mypy</a:t>
            </a:r>
            <a:r>
              <a:rPr lang="en-US" b="1" dirty="0" smtClean="0"/>
              <a:t> aima</a:t>
            </a:r>
          </a:p>
          <a:p>
            <a:pPr marL="285750">
              <a:defRPr/>
            </a:pPr>
            <a:r>
              <a:rPr lang="en-US" dirty="0" smtClean="0">
                <a:sym typeface="Wingdings"/>
              </a:rPr>
              <a:t>Use our installation, add to .</a:t>
            </a:r>
            <a:r>
              <a:rPr lang="en-US" dirty="0" err="1" smtClean="0">
                <a:sym typeface="Wingdings"/>
              </a:rPr>
              <a:t>bashrc</a:t>
            </a:r>
            <a:endParaRPr lang="en-US" dirty="0" smtClean="0">
              <a:sym typeface="Wingdings"/>
            </a:endParaRPr>
          </a:p>
          <a:p>
            <a:pPr marL="685800" lvl="1">
              <a:defRPr/>
            </a:pPr>
            <a:r>
              <a:rPr lang="en-US" dirty="0"/>
              <a:t>export PYTHONPATH= </a:t>
            </a:r>
            <a:r>
              <a:rPr lang="en-US" dirty="0" smtClean="0"/>
              <a:t>~finin/pub/471python:</a:t>
            </a:r>
            <a:endParaRPr lang="en-US" dirty="0"/>
          </a:p>
          <a:p>
            <a:pPr marL="685800" lvl="1">
              <a:defRPr/>
            </a:pPr>
            <a:endParaRPr lang="en-US" dirty="0" smtClean="0">
              <a:sym typeface="Wingdings"/>
            </a:endParaRPr>
          </a:p>
          <a:p>
            <a:pPr marL="57150" indent="0">
              <a:buFont typeface="Arial" charset="0"/>
              <a:buNone/>
              <a:defRPr/>
            </a:pPr>
            <a:endParaRPr lang="en-US" sz="3600" dirty="0" smtClean="0"/>
          </a:p>
          <a:p>
            <a:pPr lvl="1">
              <a:defRPr/>
            </a:pPr>
            <a:endParaRPr lang="en-US" dirty="0"/>
          </a:p>
        </p:txBody>
      </p:sp>
    </p:spTree>
    <p:extLst>
      <p:ext uri="{BB962C8B-B14F-4D97-AF65-F5344CB8AC3E}">
        <p14:creationId xmlns:p14="http://schemas.microsoft.com/office/powerpoint/2010/main" val="33975136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Using the 471 installation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524000"/>
            <a:ext cx="8305800" cy="3657600"/>
          </a:xfrm>
        </p:spPr>
        <p:txBody>
          <a:bodyPr/>
          <a:lstStyle/>
          <a:p>
            <a:pPr marL="234950" indent="-234950">
              <a:defRPr/>
            </a:pPr>
            <a:r>
              <a:rPr lang="en-US" i="1" dirty="0">
                <a:cs typeface="Courier"/>
                <a:sym typeface="Wingdings"/>
              </a:rPr>
              <a:t>echo $SHELL</a:t>
            </a:r>
            <a:r>
              <a:rPr lang="en-US" dirty="0">
                <a:cs typeface="Courier"/>
                <a:sym typeface="Wingdings"/>
              </a:rPr>
              <a:t> shows what shell you are </a:t>
            </a:r>
            <a:r>
              <a:rPr lang="en-US" dirty="0" smtClean="0">
                <a:cs typeface="Courier"/>
                <a:sym typeface="Wingdings"/>
              </a:rPr>
              <a:t>using</a:t>
            </a:r>
            <a:endParaRPr lang="en-US" dirty="0" smtClean="0">
              <a:sym typeface="Wingdings"/>
            </a:endParaRPr>
          </a:p>
          <a:p>
            <a:pPr marL="234950" indent="-234950">
              <a:defRPr/>
            </a:pPr>
            <a:r>
              <a:rPr lang="en-US" dirty="0" smtClean="0">
                <a:sym typeface="Wingdings"/>
              </a:rPr>
              <a:t>If using </a:t>
            </a:r>
            <a:r>
              <a:rPr lang="en-US" dirty="0" err="1" smtClean="0">
                <a:sym typeface="Wingdings"/>
              </a:rPr>
              <a:t>tcsh</a:t>
            </a:r>
            <a:r>
              <a:rPr lang="en-US" dirty="0" smtClean="0">
                <a:sym typeface="Wingdings"/>
              </a:rPr>
              <a:t> shell, add to your .</a:t>
            </a:r>
            <a:r>
              <a:rPr lang="en-US" dirty="0" err="1" smtClean="0">
                <a:sym typeface="Wingdings"/>
              </a:rPr>
              <a:t>cshrc</a:t>
            </a:r>
            <a:r>
              <a:rPr lang="en-US" dirty="0" smtClean="0">
                <a:sym typeface="Wingdings"/>
              </a:rPr>
              <a:t> file</a:t>
            </a:r>
          </a:p>
          <a:p>
            <a:pPr marL="407988" lvl="1" indent="0">
              <a:buNone/>
              <a:defRPr/>
            </a:pPr>
            <a:r>
              <a:rPr lang="en-US" sz="3200" dirty="0" err="1">
                <a:sym typeface="Wingdings"/>
              </a:rPr>
              <a:t>setenv</a:t>
            </a:r>
            <a:r>
              <a:rPr lang="en-US" sz="3200" dirty="0">
                <a:sym typeface="Wingdings"/>
              </a:rPr>
              <a:t> PYTHONPATH ~</a:t>
            </a:r>
            <a:r>
              <a:rPr lang="en-US" sz="3200" dirty="0" smtClean="0">
                <a:sym typeface="Wingdings"/>
              </a:rPr>
              <a:t>finin</a:t>
            </a:r>
            <a:r>
              <a:rPr lang="en-US" sz="3200" dirty="0">
                <a:sym typeface="Wingdings"/>
              </a:rPr>
              <a:t>/pub/471python</a:t>
            </a:r>
            <a:endParaRPr lang="en-US" sz="3200" dirty="0" smtClean="0">
              <a:sym typeface="Wingdings"/>
            </a:endParaRPr>
          </a:p>
          <a:p>
            <a:pPr marL="234950" indent="-234950">
              <a:defRPr/>
            </a:pPr>
            <a:r>
              <a:rPr lang="en-US" dirty="0" smtClean="0">
                <a:sym typeface="Wingdings"/>
              </a:rPr>
              <a:t>If using bash shell, add</a:t>
            </a:r>
          </a:p>
          <a:p>
            <a:pPr marL="400050" lvl="1" indent="0">
              <a:buNone/>
              <a:defRPr/>
            </a:pPr>
            <a:r>
              <a:rPr lang="en-US" sz="3200" dirty="0" smtClean="0"/>
              <a:t>PYTHONPATH</a:t>
            </a:r>
            <a:r>
              <a:rPr lang="en-US" sz="3200" dirty="0"/>
              <a:t>= </a:t>
            </a:r>
            <a:r>
              <a:rPr lang="en-US" sz="3200" dirty="0" smtClean="0"/>
              <a:t>~finin/pub/471python:</a:t>
            </a:r>
            <a:endParaRPr lang="en-US" sz="3200" dirty="0"/>
          </a:p>
          <a:p>
            <a:pPr marL="685800" lvl="1">
              <a:defRPr/>
            </a:pPr>
            <a:endParaRPr lang="en-US" sz="3200" dirty="0" smtClean="0">
              <a:sym typeface="Wingdings"/>
            </a:endParaRPr>
          </a:p>
          <a:p>
            <a:pPr marL="57150" indent="0">
              <a:buFont typeface="Arial" charset="0"/>
              <a:buNone/>
              <a:defRPr/>
            </a:pPr>
            <a:endParaRPr lang="en-US" dirty="0" smtClean="0"/>
          </a:p>
          <a:p>
            <a:pPr lvl="1">
              <a:defRPr/>
            </a:pPr>
            <a:endParaRPr lang="en-US" sz="3200" dirty="0"/>
          </a:p>
        </p:txBody>
      </p:sp>
    </p:spTree>
    <p:extLst>
      <p:ext uri="{BB962C8B-B14F-4D97-AF65-F5344CB8AC3E}">
        <p14:creationId xmlns:p14="http://schemas.microsoft.com/office/powerpoint/2010/main" val="10417017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smtClean="0">
                <a:latin typeface="Calibri" charset="0"/>
                <a:ea typeface="ＭＳ Ｐゴシック" charset="0"/>
                <a:cs typeface="ＭＳ Ｐゴシック" charset="0"/>
              </a:rPr>
              <a:t>Installing your own packages on </a:t>
            </a:r>
            <a:r>
              <a:rPr lang="en-US" dirty="0" err="1" smtClean="0">
                <a:latin typeface="Calibri" charset="0"/>
                <a:ea typeface="ＭＳ Ｐゴシック" charset="0"/>
                <a:cs typeface="ＭＳ Ｐゴシック" charset="0"/>
              </a:rPr>
              <a:t>gl</a:t>
            </a:r>
            <a:endParaRPr lang="en-US" dirty="0">
              <a:latin typeface="Calibri" charset="0"/>
              <a:ea typeface="ＭＳ Ｐゴシック" charset="0"/>
              <a:cs typeface="ＭＳ Ｐゴシック" charset="0"/>
            </a:endParaRPr>
          </a:p>
        </p:txBody>
      </p:sp>
      <p:sp>
        <p:nvSpPr>
          <p:cNvPr id="3" name="Content Placeholder 2"/>
          <p:cNvSpPr>
            <a:spLocks noGrp="1"/>
          </p:cNvSpPr>
          <p:nvPr>
            <p:ph idx="1"/>
          </p:nvPr>
        </p:nvSpPr>
        <p:spPr>
          <a:xfrm>
            <a:off x="457200" y="1524000"/>
            <a:ext cx="8382000" cy="4953000"/>
          </a:xfrm>
        </p:spPr>
        <p:txBody>
          <a:bodyPr/>
          <a:lstStyle/>
          <a:p>
            <a:pPr marL="234950" indent="-234950">
              <a:defRPr/>
            </a:pPr>
            <a:r>
              <a:rPr lang="en-US" dirty="0" smtClean="0">
                <a:cs typeface="Courier"/>
                <a:sym typeface="Wingdings"/>
              </a:rPr>
              <a:t>You can also install aima (or other packages) in your own library directory, e.g., </a:t>
            </a:r>
            <a:r>
              <a:rPr lang="en-US" i="1" dirty="0" smtClean="0">
                <a:cs typeface="Courier"/>
                <a:sym typeface="Wingdings"/>
              </a:rPr>
              <a:t>~/</a:t>
            </a:r>
            <a:r>
              <a:rPr lang="en-US" i="1" dirty="0" err="1" smtClean="0">
                <a:cs typeface="Courier"/>
                <a:sym typeface="Wingdings"/>
              </a:rPr>
              <a:t>mypy</a:t>
            </a:r>
            <a:endParaRPr lang="en-US" i="1" dirty="0" smtClean="0">
              <a:cs typeface="Courier"/>
              <a:sym typeface="Wingdings"/>
            </a:endParaRPr>
          </a:p>
          <a:p>
            <a:pPr marL="234950" indent="-234950">
              <a:defRPr/>
            </a:pPr>
            <a:r>
              <a:rPr lang="en-US" dirty="0" smtClean="0">
                <a:cs typeface="Courier"/>
                <a:sym typeface="Wingdings"/>
              </a:rPr>
              <a:t>Step #1: add ~/</a:t>
            </a:r>
            <a:r>
              <a:rPr lang="en-US" dirty="0" err="1" smtClean="0">
                <a:cs typeface="Courier"/>
                <a:sym typeface="Wingdings"/>
              </a:rPr>
              <a:t>mypy</a:t>
            </a:r>
            <a:r>
              <a:rPr lang="en-US" dirty="0" smtClean="0">
                <a:cs typeface="Courier"/>
                <a:sym typeface="Wingdings"/>
              </a:rPr>
              <a:t> to PYTHONPATH in your shell initialization file</a:t>
            </a:r>
          </a:p>
          <a:p>
            <a:pPr marL="635000" lvl="1" indent="-234950">
              <a:defRPr/>
            </a:pPr>
            <a:r>
              <a:rPr lang="en-US" sz="3200" dirty="0" err="1">
                <a:cs typeface="Courier"/>
                <a:sym typeface="Wingdings"/>
              </a:rPr>
              <a:t>t</a:t>
            </a:r>
            <a:r>
              <a:rPr lang="en-US" sz="3200" dirty="0" err="1" smtClean="0">
                <a:cs typeface="Courier"/>
                <a:sym typeface="Wingdings"/>
              </a:rPr>
              <a:t>csh</a:t>
            </a:r>
            <a:r>
              <a:rPr lang="en-US" sz="3200" dirty="0" smtClean="0">
                <a:cs typeface="Courier"/>
                <a:sym typeface="Wingdings"/>
              </a:rPr>
              <a:t>: </a:t>
            </a:r>
            <a:r>
              <a:rPr lang="en-US" sz="3200" dirty="0" err="1">
                <a:sym typeface="Wingdings"/>
              </a:rPr>
              <a:t>setenv</a:t>
            </a:r>
            <a:r>
              <a:rPr lang="en-US" sz="3200" dirty="0">
                <a:sym typeface="Wingdings"/>
              </a:rPr>
              <a:t> PYTHONPATH </a:t>
            </a:r>
            <a:r>
              <a:rPr lang="en-US" sz="3200" dirty="0" smtClean="0">
                <a:sym typeface="Wingdings"/>
              </a:rPr>
              <a:t>~/</a:t>
            </a:r>
            <a:r>
              <a:rPr lang="en-US" sz="3200" dirty="0" err="1" smtClean="0">
                <a:sym typeface="Wingdings"/>
              </a:rPr>
              <a:t>mypy</a:t>
            </a:r>
            <a:endParaRPr lang="en-US" sz="3200" dirty="0" smtClean="0">
              <a:cs typeface="Courier"/>
              <a:sym typeface="Wingdings"/>
            </a:endParaRPr>
          </a:p>
          <a:p>
            <a:pPr marL="635000" lvl="1" indent="-234950">
              <a:defRPr/>
            </a:pPr>
            <a:r>
              <a:rPr lang="en-US" sz="3200" dirty="0">
                <a:cs typeface="Courier"/>
                <a:sym typeface="Wingdings"/>
              </a:rPr>
              <a:t>b</a:t>
            </a:r>
            <a:r>
              <a:rPr lang="en-US" sz="3200" dirty="0" smtClean="0">
                <a:cs typeface="Courier"/>
                <a:sym typeface="Wingdings"/>
              </a:rPr>
              <a:t>ash: </a:t>
            </a:r>
            <a:r>
              <a:rPr lang="en-US" sz="3200" dirty="0"/>
              <a:t>PYTHONPATH= ~finin/pub/471python</a:t>
            </a:r>
            <a:r>
              <a:rPr lang="en-US" sz="3200" dirty="0" smtClean="0"/>
              <a:t>:</a:t>
            </a:r>
            <a:endParaRPr lang="en-US" sz="3200" dirty="0" smtClean="0">
              <a:cs typeface="Courier"/>
              <a:sym typeface="Wingdings"/>
            </a:endParaRPr>
          </a:p>
          <a:p>
            <a:pPr marL="234950" indent="-234950">
              <a:defRPr/>
            </a:pPr>
            <a:r>
              <a:rPr lang="en-US" dirty="0" smtClean="0">
                <a:cs typeface="Courier"/>
                <a:sym typeface="Wingdings"/>
              </a:rPr>
              <a:t>Step #2: use </a:t>
            </a:r>
            <a:r>
              <a:rPr lang="en-US" dirty="0" err="1" smtClean="0">
                <a:cs typeface="Courier"/>
                <a:sym typeface="Wingdings"/>
              </a:rPr>
              <a:t>easy_install</a:t>
            </a:r>
            <a:r>
              <a:rPr lang="en-US" dirty="0" smtClean="0">
                <a:cs typeface="Courier"/>
                <a:sym typeface="Wingdings"/>
              </a:rPr>
              <a:t> and specify the directory to put the files, e.g.</a:t>
            </a:r>
          </a:p>
          <a:p>
            <a:pPr marL="685800" lvl="1">
              <a:defRPr/>
            </a:pPr>
            <a:r>
              <a:rPr lang="en-US" sz="3200" dirty="0" err="1" smtClean="0">
                <a:sym typeface="Wingdings"/>
              </a:rPr>
              <a:t>easy_install</a:t>
            </a:r>
            <a:r>
              <a:rPr lang="en-US" sz="3200" dirty="0" smtClean="0">
                <a:sym typeface="Wingdings"/>
              </a:rPr>
              <a:t> </a:t>
            </a:r>
            <a:r>
              <a:rPr lang="en-US" sz="3200" dirty="0">
                <a:sym typeface="Wingdings"/>
              </a:rPr>
              <a:t>-d </a:t>
            </a:r>
            <a:r>
              <a:rPr lang="en-US" sz="3200" dirty="0"/>
              <a:t>~/</a:t>
            </a:r>
            <a:r>
              <a:rPr lang="en-US" sz="3200" dirty="0" err="1"/>
              <a:t>mypy</a:t>
            </a:r>
            <a:r>
              <a:rPr lang="en-US" sz="3200" dirty="0"/>
              <a:t> aima</a:t>
            </a:r>
          </a:p>
          <a:p>
            <a:pPr marL="234950" indent="-234950">
              <a:defRPr/>
            </a:pPr>
            <a:endParaRPr lang="en-US" dirty="0"/>
          </a:p>
          <a:p>
            <a:pPr marL="685800" lvl="1">
              <a:defRPr/>
            </a:pPr>
            <a:endParaRPr lang="en-US" sz="3200" dirty="0" smtClean="0">
              <a:sym typeface="Wingdings"/>
            </a:endParaRPr>
          </a:p>
          <a:p>
            <a:pPr marL="57150" indent="0">
              <a:buFont typeface="Arial" charset="0"/>
              <a:buNone/>
              <a:defRPr/>
            </a:pPr>
            <a:endParaRPr lang="en-US" dirty="0" smtClean="0"/>
          </a:p>
          <a:p>
            <a:pPr lvl="1">
              <a:defRPr/>
            </a:pPr>
            <a:endParaRPr lang="en-US" sz="3200" dirty="0"/>
          </a:p>
        </p:txBody>
      </p:sp>
    </p:spTree>
    <p:extLst>
      <p:ext uri="{BB962C8B-B14F-4D97-AF65-F5344CB8AC3E}">
        <p14:creationId xmlns:p14="http://schemas.microsoft.com/office/powerpoint/2010/main" val="10543760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latin typeface="Calibri" charset="0"/>
                <a:ea typeface="ＭＳ Ｐゴシック" charset="0"/>
                <a:cs typeface="ＭＳ Ｐゴシック" charset="0"/>
              </a:rPr>
              <a:t>Overview</a:t>
            </a:r>
          </a:p>
        </p:txBody>
      </p:sp>
      <p:sp>
        <p:nvSpPr>
          <p:cNvPr id="3" name="Content Placeholder 2"/>
          <p:cNvSpPr>
            <a:spLocks noGrp="1"/>
          </p:cNvSpPr>
          <p:nvPr>
            <p:ph idx="1"/>
          </p:nvPr>
        </p:nvSpPr>
        <p:spPr/>
        <p:txBody>
          <a:bodyPr/>
          <a:lstStyle/>
          <a:p>
            <a:pPr marL="0" indent="0">
              <a:buFont typeface="Arial" charset="0"/>
              <a:buNone/>
              <a:defRPr/>
            </a:pPr>
            <a:r>
              <a:rPr lang="en-US" dirty="0" smtClean="0"/>
              <a:t>To use the AIMA python code for solving the two water jug problem (WJP) using search we need one problem-specific file:</a:t>
            </a:r>
          </a:p>
          <a:p>
            <a:pPr marL="455613" lvl="1" indent="-344488">
              <a:defRPr/>
            </a:pPr>
            <a:r>
              <a:rPr lang="en-US" sz="3000" b="1" dirty="0" err="1" smtClean="0"/>
              <a:t>wj.py</a:t>
            </a:r>
            <a:r>
              <a:rPr lang="en-US" sz="3000" dirty="0" smtClean="0"/>
              <a:t>: defines the problem, states, goal, actions, costs, etc.</a:t>
            </a:r>
          </a:p>
          <a:p>
            <a:pPr marL="111125" lvl="1" indent="0">
              <a:buFont typeface="Arial" charset="0"/>
              <a:buNone/>
              <a:defRPr/>
            </a:pPr>
            <a:r>
              <a:rPr lang="en-US" sz="3000" dirty="0" smtClean="0"/>
              <a:t>And one general file:</a:t>
            </a:r>
          </a:p>
          <a:p>
            <a:pPr marL="455613" lvl="1" indent="-344488">
              <a:defRPr/>
            </a:pPr>
            <a:r>
              <a:rPr lang="en-US" sz="3000" b="1" dirty="0" err="1"/>
              <a:t>s</a:t>
            </a:r>
            <a:r>
              <a:rPr lang="en-US" sz="3000" b="1" dirty="0" err="1" smtClean="0"/>
              <a:t>earch.py</a:t>
            </a:r>
            <a:r>
              <a:rPr lang="en-US" sz="3000" dirty="0" smtClean="0"/>
              <a:t>: AIMA’s generic search framework, imported by </a:t>
            </a:r>
            <a:r>
              <a:rPr lang="en-US" sz="3000" dirty="0" err="1" smtClean="0"/>
              <a:t>wj.py</a:t>
            </a:r>
            <a:endParaRPr lang="en-US" sz="3000" dirty="0" smtClean="0"/>
          </a:p>
          <a:p>
            <a:pPr marL="457200" lvl="1" indent="0">
              <a:buFont typeface="Arial" charset="0"/>
              <a:buNone/>
              <a:defRPr/>
            </a:pPr>
            <a:endParaRPr lang="en-US" dirty="0" smtClean="0"/>
          </a:p>
          <a:p>
            <a:pPr lvl="1">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22006</TotalTime>
  <Words>2009</Words>
  <Application>Microsoft Macintosh PowerPoint</Application>
  <PresentationFormat>On-screen Show (4:3)</PresentationFormat>
  <Paragraphs>197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Search in Python</vt:lpstr>
      <vt:lpstr>Today’s topics</vt:lpstr>
      <vt:lpstr>Install AIMA Python code with pip</vt:lpstr>
      <vt:lpstr>Working on gl</vt:lpstr>
      <vt:lpstr>Python and PYTHONPATH</vt:lpstr>
      <vt:lpstr>AIMA Python code</vt:lpstr>
      <vt:lpstr>Using the 471 installation on gl</vt:lpstr>
      <vt:lpstr>Installing your own packages on gl</vt:lpstr>
      <vt:lpstr>Overview</vt:lpstr>
      <vt:lpstr>Two Water Jugs Problem</vt:lpstr>
      <vt:lpstr>search.py</vt:lpstr>
      <vt:lpstr>Two Water Jugs Problem</vt:lpstr>
      <vt:lpstr>Our WJ problem class</vt:lpstr>
      <vt:lpstr>Our WJ problem class</vt:lpstr>
      <vt:lpstr>Our WJ problem class</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244</cp:revision>
  <cp:lastPrinted>2009-09-21T21:09:25Z</cp:lastPrinted>
  <dcterms:created xsi:type="dcterms:W3CDTF">2009-09-18T23:34:15Z</dcterms:created>
  <dcterms:modified xsi:type="dcterms:W3CDTF">2017-02-16T16:05:41Z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