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61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78" r:id="rId4"/>
    <p:sldId id="279" r:id="rId5"/>
    <p:sldId id="258" r:id="rId6"/>
    <p:sldId id="266" r:id="rId7"/>
    <p:sldId id="268" r:id="rId8"/>
    <p:sldId id="269" r:id="rId9"/>
    <p:sldId id="302" r:id="rId10"/>
    <p:sldId id="261" r:id="rId11"/>
    <p:sldId id="270" r:id="rId12"/>
    <p:sldId id="262" r:id="rId13"/>
    <p:sldId id="271" r:id="rId14"/>
    <p:sldId id="264" r:id="rId15"/>
    <p:sldId id="272" r:id="rId16"/>
    <p:sldId id="265" r:id="rId17"/>
    <p:sldId id="273" r:id="rId18"/>
    <p:sldId id="274" r:id="rId19"/>
    <p:sldId id="304" r:id="rId20"/>
    <p:sldId id="282" r:id="rId21"/>
    <p:sldId id="284" r:id="rId22"/>
    <p:sldId id="285" r:id="rId23"/>
    <p:sldId id="286" r:id="rId24"/>
    <p:sldId id="283" r:id="rId25"/>
    <p:sldId id="287" r:id="rId26"/>
    <p:sldId id="276" r:id="rId27"/>
    <p:sldId id="305" r:id="rId28"/>
    <p:sldId id="306" r:id="rId29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248">
          <p15:clr>
            <a:srgbClr val="A4A3A4"/>
          </p15:clr>
        </p15:guide>
        <p15:guide id="2" pos="33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4D23"/>
    <a:srgbClr val="921C00"/>
    <a:srgbClr val="C425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1"/>
    <p:restoredTop sz="91387"/>
  </p:normalViewPr>
  <p:slideViewPr>
    <p:cSldViewPr showGuides="1">
      <p:cViewPr varScale="1">
        <p:scale>
          <a:sx n="76" d="100"/>
          <a:sy n="76" d="100"/>
        </p:scale>
        <p:origin x="680" y="192"/>
      </p:cViewPr>
      <p:guideLst>
        <p:guide orient="horz" pos="1248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9" d="100"/>
        <a:sy n="11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t" anchorCtr="0" compatLnSpc="1">
            <a:prstTxWarp prst="textNoShape">
              <a:avLst/>
            </a:prstTxWarp>
          </a:bodyPr>
          <a:lstStyle>
            <a:lvl1pPr defTabSz="94932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363" y="0"/>
            <a:ext cx="41878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t" anchorCtr="0" compatLnSpc="1">
            <a:prstTxWarp prst="textNoShape">
              <a:avLst/>
            </a:prstTxWarp>
          </a:bodyPr>
          <a:lstStyle>
            <a:lvl1pPr algn="r" defTabSz="94932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b" anchorCtr="0" compatLnSpc="1">
            <a:prstTxWarp prst="textNoShape">
              <a:avLst/>
            </a:prstTxWarp>
          </a:bodyPr>
          <a:lstStyle>
            <a:lvl1pPr defTabSz="94932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363" y="6965950"/>
            <a:ext cx="41878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b" anchorCtr="0" compatLnSpc="1">
            <a:prstTxWarp prst="textNoShape">
              <a:avLst/>
            </a:prstTxWarp>
          </a:bodyPr>
          <a:lstStyle>
            <a:lvl1pPr algn="r" defTabSz="949325">
              <a:defRPr sz="1300"/>
            </a:lvl1pPr>
          </a:lstStyle>
          <a:p>
            <a:pPr>
              <a:defRPr/>
            </a:pPr>
            <a:fld id="{40C010BD-36CD-694D-89C1-5D2D302C84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39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4F3EDFDF-DC06-E144-A9B5-208A738618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836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52251C7-7313-E34B-80D4-FDDED0B98498}" type="slidenum">
              <a:rPr lang="en-US" sz="1300"/>
              <a:pPr/>
              <a:t>1</a:t>
            </a:fld>
            <a:endParaRPr lang="en-US" sz="130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9C278A2-6BF6-C443-86E9-BBC2D07069A0}" type="slidenum">
              <a:rPr lang="en-US" sz="1300"/>
              <a:pPr/>
              <a:t>10</a:t>
            </a:fld>
            <a:endParaRPr lang="en-US" sz="1300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21301AA-CA57-F24C-9193-0721F64E1E0F}" type="slidenum">
              <a:rPr lang="en-US" sz="1300"/>
              <a:pPr/>
              <a:t>11</a:t>
            </a:fld>
            <a:endParaRPr lang="en-US" sz="1300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7E0CBBE-A5A7-1E45-A934-ACE4E6EBA881}" type="slidenum">
              <a:rPr lang="en-US" sz="1300"/>
              <a:pPr/>
              <a:t>12</a:t>
            </a:fld>
            <a:endParaRPr lang="en-US" sz="1300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5E76FDE-2F67-034B-A215-64D1983948A2}" type="slidenum">
              <a:rPr lang="en-US" sz="1300"/>
              <a:pPr/>
              <a:t>13</a:t>
            </a:fld>
            <a:endParaRPr lang="en-US" sz="1300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3197011-6304-8341-9BDB-D1C61CFF1735}" type="slidenum">
              <a:rPr lang="en-US" sz="1300"/>
              <a:pPr/>
              <a:t>14</a:t>
            </a:fld>
            <a:endParaRPr lang="en-US" sz="130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B3051A7-B987-F84C-A4BF-27E61611E13A}" type="slidenum">
              <a:rPr lang="en-US" sz="1300"/>
              <a:pPr/>
              <a:t>15</a:t>
            </a:fld>
            <a:endParaRPr lang="en-US" sz="1300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92FBC7A-9FF4-EB42-A77F-B4A96A6CEDFD}" type="slidenum">
              <a:rPr lang="en-US" sz="1300"/>
              <a:pPr/>
              <a:t>16</a:t>
            </a:fld>
            <a:endParaRPr lang="en-US" sz="1300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9B9EE28-BB0C-7A49-94BF-B655F895278D}" type="slidenum">
              <a:rPr lang="en-US" sz="1300"/>
              <a:pPr/>
              <a:t>17</a:t>
            </a:fld>
            <a:endParaRPr lang="en-US" sz="1300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C5435DA-4BBB-7248-BAA3-A6F4A4490CE4}" type="slidenum">
              <a:rPr lang="en-US" sz="1300"/>
              <a:pPr/>
              <a:t>18</a:t>
            </a:fld>
            <a:endParaRPr lang="en-US" sz="1300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C349DC4-4805-F740-AA29-B107ED27CC1F}" type="slidenum">
              <a:rPr lang="en-US" sz="1300"/>
              <a:pPr/>
              <a:t>19</a:t>
            </a:fld>
            <a:endParaRPr lang="en-US" sz="1300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A25F94D-6936-7A42-AFB2-575AAB04323C}" type="slidenum">
              <a:rPr lang="en-US" sz="1300"/>
              <a:pPr/>
              <a:t>2</a:t>
            </a:fld>
            <a:endParaRPr lang="en-US" sz="130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2DA2AA9-E10B-F749-9FCD-409C1DB71106}" type="slidenum">
              <a:rPr lang="en-US" sz="1300"/>
              <a:pPr/>
              <a:t>20</a:t>
            </a:fld>
            <a:endParaRPr lang="en-US" sz="1300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9E801F1-7BBA-C243-B7EB-FC5EBB80D1BA}" type="slidenum">
              <a:rPr lang="en-US" sz="1300"/>
              <a:pPr/>
              <a:t>21</a:t>
            </a:fld>
            <a:endParaRPr lang="en-US" sz="1300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324D8CE-DF46-C749-8330-1F24213AB36B}" type="slidenum">
              <a:rPr lang="en-US" sz="1300"/>
              <a:pPr/>
              <a:t>22</a:t>
            </a:fld>
            <a:endParaRPr lang="en-US" sz="1300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2F152EC-92A8-494B-9742-FE1F51040381}" type="slidenum">
              <a:rPr lang="en-US" sz="1300"/>
              <a:pPr/>
              <a:t>23</a:t>
            </a:fld>
            <a:endParaRPr lang="en-US" sz="1300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F7F57F9-EED7-514C-B77D-F41956ADA4B5}" type="slidenum">
              <a:rPr lang="en-US" sz="1300"/>
              <a:pPr/>
              <a:t>24</a:t>
            </a:fld>
            <a:endParaRPr lang="en-US" sz="1300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FD065DB-8708-6D4C-8CEE-482A53864124}" type="slidenum">
              <a:rPr lang="en-US" sz="1300"/>
              <a:pPr/>
              <a:t>25</a:t>
            </a:fld>
            <a:endParaRPr lang="en-US" sz="1300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AF45769-D14B-6847-BC0F-08529EA9CCC0}" type="slidenum">
              <a:rPr lang="en-US" sz="1300"/>
              <a:pPr/>
              <a:t>26</a:t>
            </a:fld>
            <a:endParaRPr lang="en-US" sz="1300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F6951D8-1D13-8549-84AD-0C884531AB62}" type="slidenum">
              <a:rPr lang="en-US" sz="1300"/>
              <a:pPr/>
              <a:t>27</a:t>
            </a:fld>
            <a:endParaRPr lang="en-US" sz="1300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F146C3D-AE18-AD45-A4B4-B5D28114FB0E}" type="slidenum">
              <a:rPr lang="en-US" sz="1300"/>
              <a:pPr/>
              <a:t>28</a:t>
            </a:fld>
            <a:endParaRPr lang="en-US" sz="1300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E9CF4C2-6403-D843-B446-F77F001E3F46}" type="slidenum">
              <a:rPr lang="en-US" sz="1300"/>
              <a:pPr/>
              <a:t>3</a:t>
            </a:fld>
            <a:endParaRPr lang="en-US" sz="130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CE6ADAA-07D2-C94D-B260-8A97CD2130E5}" type="slidenum">
              <a:rPr lang="en-US" sz="1300"/>
              <a:pPr/>
              <a:t>4</a:t>
            </a:fld>
            <a:endParaRPr lang="en-US" sz="130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ABB8224-E76C-C349-816C-6F5901289D7F}" type="slidenum">
              <a:rPr lang="en-US" sz="1300"/>
              <a:pPr/>
              <a:t>5</a:t>
            </a:fld>
            <a:endParaRPr lang="en-US" sz="1300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1A98739-7314-294B-BB94-254C20E69D08}" type="slidenum">
              <a:rPr lang="en-US" sz="1300"/>
              <a:pPr/>
              <a:t>6</a:t>
            </a:fld>
            <a:endParaRPr lang="en-US" sz="1300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1A43535-04F4-5C43-B967-2D514CEECDBD}" type="slidenum">
              <a:rPr lang="en-US" sz="1300"/>
              <a:pPr/>
              <a:t>7</a:t>
            </a:fld>
            <a:endParaRPr lang="en-US" sz="130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29E5F82-D685-CA4B-8741-53E678F3C07A}" type="slidenum">
              <a:rPr lang="en-US" sz="1300"/>
              <a:pPr/>
              <a:t>8</a:t>
            </a:fld>
            <a:endParaRPr lang="en-US" sz="130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ABA3525-BAA1-AC48-BD01-DC08296261C0}" type="slidenum">
              <a:rPr lang="en-US" sz="1300"/>
              <a:pPr/>
              <a:t>9</a:t>
            </a:fld>
            <a:endParaRPr lang="en-US" sz="1300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02F1C09-0521-5847-8FF9-51F5E0F24CDB}" type="datetime1">
              <a:rPr lang="en-US"/>
              <a:pPr>
                <a:defRPr/>
              </a:pPr>
              <a:t>1/27/18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6D5E9FED-A9DB-E04E-A0AE-F2286368BE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26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C43D7C0-76E2-E146-8181-85E22C142CEA}" type="datetime1">
              <a:rPr lang="en-US"/>
              <a:pPr>
                <a:defRPr/>
              </a:pPr>
              <a:t>1/27/18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803AC8C-B094-0F4B-A3DE-B08341F18D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57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023F7CC-2323-6043-B722-4C979A260A1F}" type="datetime1">
              <a:rPr lang="en-US"/>
              <a:pPr>
                <a:defRPr/>
              </a:pPr>
              <a:t>1/27/18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7E923F7-324B-384D-8CD9-CA56E2B23A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363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705600" y="63246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A7B346B-6982-894C-9BA6-C5B43EAF6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074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D599063-D2F3-C34C-BC57-64785D3C28BA}" type="datetime1">
              <a:rPr lang="en-US"/>
              <a:pPr>
                <a:defRPr/>
              </a:pPr>
              <a:t>1/27/18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6330EF5B-C199-CE46-AC41-808A274D6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13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1615750E-A911-E842-A776-8DD91E0FC8F1}" type="datetime1">
              <a:rPr lang="en-US"/>
              <a:pPr>
                <a:defRPr/>
              </a:pPr>
              <a:t>1/27/18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F116C2C-E6E1-0C49-94CB-96AB3190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704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A6D5222-9902-9C4C-AB86-6F716D4B0693}" type="datetime1">
              <a:rPr lang="en-US"/>
              <a:pPr>
                <a:defRPr/>
              </a:pPr>
              <a:t>1/27/18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16C5DC0D-CEA0-1E48-9B18-058ABFC3AB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705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042D71AC-144E-C443-8A45-0559C9F3EBE7}" type="datetime1">
              <a:rPr lang="en-US"/>
              <a:pPr>
                <a:defRPr/>
              </a:pPr>
              <a:t>1/27/18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02BF704E-EBAB-0146-8674-3AF6D848E1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60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1378F670-26A6-3C42-84E4-8C748134418E}" type="datetime1">
              <a:rPr lang="en-US"/>
              <a:pPr>
                <a:defRPr/>
              </a:pPr>
              <a:t>1/27/18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A320574A-4F3F-F749-AF99-72A65BD3AB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562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5A99439E-DB67-2A4D-B57D-8A9D58BC8C40}" type="datetime1">
              <a:rPr lang="en-US"/>
              <a:pPr>
                <a:defRPr/>
              </a:pPr>
              <a:t>1/27/18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5E700AEB-3C22-6C41-8926-F4CC2CB5BB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988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45B9928F-0E22-B047-802C-BA958152F1DE}" type="datetime1">
              <a:rPr lang="en-US"/>
              <a:pPr>
                <a:defRPr/>
              </a:pPr>
              <a:t>1/27/18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D44F265-1EB9-3042-8BA5-AD55B241F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008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D74C1D0-8DDA-E44F-A10E-F3C654F1E113}" type="datetime1">
              <a:rPr lang="en-US"/>
              <a:pPr>
                <a:defRPr/>
              </a:pPr>
              <a:t>1/27/18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4613315A-3C68-EA48-B184-FEACD5473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1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  <p:sldLayoutId id="2147483937" r:id="rId1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Game_theory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roprioception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"/>
            <a:ext cx="2668588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1219200"/>
            <a:ext cx="7772400" cy="3810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9600"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</a:rPr>
              <a:t>Intelligent Agents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5334000"/>
            <a:ext cx="6400800" cy="1752600"/>
          </a:xfrm>
        </p:spPr>
        <p:txBody>
          <a:bodyPr/>
          <a:lstStyle/>
          <a:p>
            <a:pPr eaLnBrk="1" hangingPunct="1"/>
            <a:r>
              <a:rPr lang="en-US" sz="4000" b="1">
                <a:solidFill>
                  <a:srgbClr val="898989"/>
                </a:solidFill>
                <a:latin typeface="Calibri" charset="0"/>
              </a:rPr>
              <a:t>Chapter 2</a:t>
            </a:r>
            <a:endParaRPr lang="en-US" sz="4000">
              <a:solidFill>
                <a:srgbClr val="898989"/>
              </a:solidFill>
              <a:latin typeface="Calibri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(1) Simple reflex agents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19200"/>
            <a:ext cx="8229600" cy="5334000"/>
          </a:xfrm>
        </p:spPr>
        <p:txBody>
          <a:bodyPr/>
          <a:lstStyle/>
          <a:p>
            <a:pPr marL="282575" indent="-282575" eaLnBrk="1" hangingPunct="1">
              <a:defRPr/>
            </a:pPr>
            <a:r>
              <a:rPr lang="en-US" sz="2800" b="1" dirty="0">
                <a:latin typeface="Calibri" charset="0"/>
              </a:rPr>
              <a:t>Rule-based reasoning</a:t>
            </a:r>
            <a:r>
              <a:rPr lang="en-US" sz="2800" dirty="0">
                <a:latin typeface="Calibri" charset="0"/>
              </a:rPr>
              <a:t> maps percepts to optimal action; each rule handles collection of perceived states (aka reactive agents)</a:t>
            </a:r>
          </a:p>
          <a:p>
            <a:pPr marL="279400" indent="-279400" eaLnBrk="1" hangingPunct="1">
              <a:defRPr/>
            </a:pPr>
            <a:r>
              <a:rPr lang="en-US" sz="2800" b="1" dirty="0">
                <a:latin typeface="Calibri" charset="0"/>
              </a:rPr>
              <a:t>Problems </a:t>
            </a:r>
          </a:p>
          <a:p>
            <a:pPr marL="341313" lvl="1" indent="-233363" eaLnBrk="1" hangingPunct="1">
              <a:tabLst>
                <a:tab pos="403225" algn="l"/>
              </a:tabLst>
              <a:defRPr/>
            </a:pPr>
            <a:r>
              <a:rPr lang="en-US" dirty="0">
                <a:latin typeface="Calibri" charset="0"/>
              </a:rPr>
              <a:t>Still usually too big to generate and to store</a:t>
            </a:r>
          </a:p>
          <a:p>
            <a:pPr marL="341313" lvl="1" indent="-233363" eaLnBrk="1" hangingPunct="1">
              <a:tabLst>
                <a:tab pos="403225" algn="l"/>
              </a:tabLst>
              <a:defRPr/>
            </a:pPr>
            <a:r>
              <a:rPr lang="en-US" dirty="0">
                <a:latin typeface="Calibri" charset="0"/>
              </a:rPr>
              <a:t>Still no knowledge of non-perceptual parts of state </a:t>
            </a:r>
          </a:p>
          <a:p>
            <a:pPr marL="341313" lvl="1" indent="-233363" eaLnBrk="1" hangingPunct="1">
              <a:tabLst>
                <a:tab pos="403225" algn="l"/>
              </a:tabLst>
              <a:defRPr/>
            </a:pPr>
            <a:r>
              <a:rPr lang="en-US" dirty="0">
                <a:latin typeface="Calibri" charset="0"/>
              </a:rPr>
              <a:t>Still not adaptive to changes in environment; collection of rules must be updated if changes occur </a:t>
            </a:r>
          </a:p>
          <a:p>
            <a:pPr marL="341313" lvl="1" indent="-233363" eaLnBrk="1" hangingPunct="1">
              <a:tabLst>
                <a:tab pos="403225" algn="l"/>
              </a:tabLst>
              <a:defRPr/>
            </a:pPr>
            <a:r>
              <a:rPr lang="en-US" dirty="0">
                <a:latin typeface="Calibri" charset="0"/>
              </a:rPr>
              <a:t>Still can’</a:t>
            </a:r>
            <a:r>
              <a:rPr lang="en-US" altLang="ja-JP" dirty="0">
                <a:latin typeface="Calibri" charset="0"/>
              </a:rPr>
              <a:t>t condition actions on previous state</a:t>
            </a:r>
          </a:p>
          <a:p>
            <a:pPr marL="341313" lvl="1" indent="-233363" eaLnBrk="1" hangingPunct="1">
              <a:tabLst>
                <a:tab pos="403225" algn="l"/>
              </a:tabLst>
              <a:defRPr/>
            </a:pPr>
            <a:r>
              <a:rPr lang="en-US" dirty="0">
                <a:latin typeface="Calibri" charset="0"/>
              </a:rPr>
              <a:t>Difficult to engineer if the number of rules is large due to conflicts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sz="3600">
                <a:latin typeface="Calibri" charset="0"/>
              </a:rPr>
              <a:t>(2) Architecture for an agent with memory </a:t>
            </a:r>
          </a:p>
        </p:txBody>
      </p:sp>
      <p:pic>
        <p:nvPicPr>
          <p:cNvPr id="36866" name="Picture 4" descr="img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224088"/>
            <a:ext cx="7067550" cy="448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7" name="Oval 5"/>
          <p:cNvSpPr>
            <a:spLocks noChangeArrowheads="1"/>
          </p:cNvSpPr>
          <p:nvPr/>
        </p:nvSpPr>
        <p:spPr bwMode="auto">
          <a:xfrm>
            <a:off x="914400" y="2552700"/>
            <a:ext cx="3962400" cy="2019300"/>
          </a:xfrm>
          <a:prstGeom prst="ellipse">
            <a:avLst/>
          </a:prstGeom>
          <a:noFill/>
          <a:ln w="57150">
            <a:solidFill>
              <a:srgbClr val="FF0000">
                <a:alpha val="50195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TextBox 1"/>
          <p:cNvSpPr txBox="1">
            <a:spLocks noChangeArrowheads="1"/>
          </p:cNvSpPr>
          <p:nvPr/>
        </p:nvSpPr>
        <p:spPr bwMode="auto">
          <a:xfrm>
            <a:off x="838200" y="1187450"/>
            <a:ext cx="7848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lvl="1"/>
            <a:r>
              <a:rPr lang="en-US" sz="2800" b="1">
                <a:latin typeface="Calibri" charset="0"/>
              </a:rPr>
              <a:t>internal state</a:t>
            </a:r>
            <a:r>
              <a:rPr lang="en-US" sz="2800">
                <a:latin typeface="Calibri" charset="0"/>
              </a:rPr>
              <a:t> used to keep track of past states of the world</a:t>
            </a:r>
          </a:p>
          <a:p>
            <a:endParaRPr lang="en-US" sz="320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(2) Agents with memory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924800" cy="4876800"/>
          </a:xfrm>
        </p:spPr>
        <p:txBody>
          <a:bodyPr/>
          <a:lstStyle/>
          <a:p>
            <a:pPr marL="282575" indent="-282575" eaLnBrk="1" hangingPunct="1">
              <a:lnSpc>
                <a:spcPct val="90000"/>
              </a:lnSpc>
              <a:defRPr/>
            </a:pPr>
            <a:r>
              <a:rPr lang="en-US" dirty="0">
                <a:latin typeface="Calibri" charset="0"/>
              </a:rPr>
              <a:t>Encode </a:t>
            </a:r>
            <a:r>
              <a:rPr lang="en-US" altLang="ja-JP" i="1" dirty="0">
                <a:latin typeface="Calibri" charset="0"/>
              </a:rPr>
              <a:t>internal state </a:t>
            </a:r>
            <a:r>
              <a:rPr lang="en-US" altLang="ja-JP" dirty="0">
                <a:latin typeface="Calibri" charset="0"/>
              </a:rPr>
              <a:t>of world to remember past as contained in earlier percepts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latin typeface="Calibri" charset="0"/>
              </a:rPr>
              <a:t>Note: sensors don’</a:t>
            </a:r>
            <a:r>
              <a:rPr lang="en-US" altLang="ja-JP" dirty="0">
                <a:latin typeface="Calibri" charset="0"/>
              </a:rPr>
              <a:t>t usually give entire world state at each input, so environment perception is </a:t>
            </a:r>
            <a:r>
              <a:rPr lang="en-US" altLang="ja-JP" i="1" dirty="0">
                <a:latin typeface="Calibri" charset="0"/>
              </a:rPr>
              <a:t>captured over time</a:t>
            </a:r>
            <a:r>
              <a:rPr lang="en-US" altLang="ja-JP" dirty="0">
                <a:latin typeface="Calibri" charset="0"/>
              </a:rPr>
              <a:t>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ja-JP" i="1" dirty="0">
                <a:latin typeface="Calibri" charset="0"/>
              </a:rPr>
              <a:t>State</a:t>
            </a:r>
            <a:r>
              <a:rPr lang="en-US" altLang="ja-JP" dirty="0">
                <a:latin typeface="Calibri" charset="0"/>
              </a:rPr>
              <a:t> used to encode different "world states" that generate the same immediate percept</a:t>
            </a:r>
          </a:p>
          <a:p>
            <a:pPr marL="230188" indent="-230188" eaLnBrk="1" hangingPunct="1">
              <a:lnSpc>
                <a:spcPct val="90000"/>
              </a:lnSpc>
              <a:defRPr/>
            </a:pPr>
            <a:r>
              <a:rPr lang="en-US" dirty="0">
                <a:latin typeface="Calibri" charset="0"/>
              </a:rPr>
              <a:t>Requires </a:t>
            </a:r>
            <a:r>
              <a:rPr lang="en-US" i="1" dirty="0">
                <a:latin typeface="Calibri" charset="0"/>
              </a:rPr>
              <a:t>representing change</a:t>
            </a:r>
            <a:r>
              <a:rPr lang="en-US" dirty="0">
                <a:latin typeface="Calibri" charset="0"/>
              </a:rPr>
              <a:t> in the world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latin typeface="Calibri" charset="0"/>
              </a:rPr>
              <a:t>We might represent just latest state, but then can’</a:t>
            </a:r>
            <a:r>
              <a:rPr lang="en-US" altLang="ja-JP" dirty="0">
                <a:latin typeface="Calibri" charset="0"/>
              </a:rPr>
              <a:t>t reason about hypothetical courses of action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dirty="0">
              <a:latin typeface="Calibri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3600">
                <a:latin typeface="Calibri" charset="0"/>
              </a:rPr>
              <a:t>(3) Architecture for goal-based agent </a:t>
            </a:r>
          </a:p>
        </p:txBody>
      </p:sp>
      <p:pic>
        <p:nvPicPr>
          <p:cNvPr id="40962" name="Picture 4" descr="img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50" y="2058988"/>
            <a:ext cx="7448550" cy="472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3" name="Oval 5"/>
          <p:cNvSpPr>
            <a:spLocks noChangeArrowheads="1"/>
          </p:cNvSpPr>
          <p:nvPr/>
        </p:nvSpPr>
        <p:spPr bwMode="auto">
          <a:xfrm>
            <a:off x="914400" y="3506788"/>
            <a:ext cx="6172200" cy="1066800"/>
          </a:xfrm>
          <a:prstGeom prst="ellipse">
            <a:avLst/>
          </a:prstGeom>
          <a:noFill/>
          <a:ln w="57150">
            <a:solidFill>
              <a:srgbClr val="FF0000">
                <a:alpha val="50195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Oval 6"/>
          <p:cNvSpPr>
            <a:spLocks noChangeArrowheads="1"/>
          </p:cNvSpPr>
          <p:nvPr/>
        </p:nvSpPr>
        <p:spPr bwMode="auto">
          <a:xfrm>
            <a:off x="1600200" y="4954588"/>
            <a:ext cx="2133600" cy="1066800"/>
          </a:xfrm>
          <a:prstGeom prst="ellipse">
            <a:avLst/>
          </a:prstGeom>
          <a:noFill/>
          <a:ln w="57150">
            <a:solidFill>
              <a:srgbClr val="FF0000">
                <a:alpha val="50195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TextBox 1"/>
          <p:cNvSpPr txBox="1">
            <a:spLocks noChangeArrowheads="1"/>
          </p:cNvSpPr>
          <p:nvPr/>
        </p:nvSpPr>
        <p:spPr bwMode="auto">
          <a:xfrm>
            <a:off x="533400" y="1066800"/>
            <a:ext cx="8077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>
                <a:latin typeface="Calibri" charset="0"/>
              </a:rPr>
              <a:t>state and </a:t>
            </a:r>
            <a:r>
              <a:rPr lang="en-US" b="1">
                <a:latin typeface="Calibri" charset="0"/>
              </a:rPr>
              <a:t>goal information</a:t>
            </a:r>
            <a:r>
              <a:rPr lang="en-US">
                <a:latin typeface="Calibri" charset="0"/>
              </a:rPr>
              <a:t> describe desirable situations allowing agent to take future events into consideration </a:t>
            </a:r>
            <a:endParaRPr lang="en-US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(3) Goal-based agents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8305800" cy="5410200"/>
          </a:xfrm>
        </p:spPr>
        <p:txBody>
          <a:bodyPr/>
          <a:lstStyle/>
          <a:p>
            <a:pPr marL="230188" indent="-230188" eaLnBrk="1" hangingPunct="1">
              <a:lnSpc>
                <a:spcPct val="90000"/>
              </a:lnSpc>
            </a:pPr>
            <a:r>
              <a:rPr lang="en-US" b="1">
                <a:solidFill>
                  <a:schemeClr val="accent2"/>
                </a:solidFill>
                <a:latin typeface="Calibri" charset="0"/>
              </a:rPr>
              <a:t>Deliberative</a:t>
            </a:r>
            <a:r>
              <a:rPr lang="en-US">
                <a:latin typeface="Calibri" charset="0"/>
              </a:rPr>
              <a:t> instead of </a:t>
            </a:r>
            <a:r>
              <a:rPr lang="en-US" b="1">
                <a:solidFill>
                  <a:schemeClr val="accent2"/>
                </a:solidFill>
                <a:latin typeface="Calibri" charset="0"/>
              </a:rPr>
              <a:t>reactive</a:t>
            </a:r>
            <a:endParaRPr lang="en-US">
              <a:latin typeface="Calibri" charset="0"/>
            </a:endParaRPr>
          </a:p>
          <a:p>
            <a:pPr marL="230188" indent="-230188" eaLnBrk="1" hangingPunct="1">
              <a:lnSpc>
                <a:spcPct val="90000"/>
              </a:lnSpc>
            </a:pPr>
            <a:r>
              <a:rPr lang="en-US">
                <a:latin typeface="Calibri" charset="0"/>
              </a:rPr>
              <a:t>Choose actions to achieve a goal</a:t>
            </a:r>
          </a:p>
          <a:p>
            <a:pPr marL="230188" indent="-230188" eaLnBrk="1" hangingPunct="1">
              <a:lnSpc>
                <a:spcPct val="90000"/>
              </a:lnSpc>
            </a:pPr>
            <a:r>
              <a:rPr lang="en-US">
                <a:latin typeface="Calibri" charset="0"/>
              </a:rPr>
              <a:t>Goal is a description of a desirable situation</a:t>
            </a:r>
          </a:p>
          <a:p>
            <a:pPr marL="230188" indent="-230188" eaLnBrk="1" hangingPunct="1">
              <a:lnSpc>
                <a:spcPct val="90000"/>
              </a:lnSpc>
            </a:pPr>
            <a:r>
              <a:rPr lang="en-US">
                <a:latin typeface="Calibri" charset="0"/>
              </a:rPr>
              <a:t>Keeping track of current state often not enough: must add goals to decide which situations are good </a:t>
            </a:r>
          </a:p>
          <a:p>
            <a:pPr marL="230188" indent="-230188" eaLnBrk="1" hangingPunct="1">
              <a:lnSpc>
                <a:spcPct val="90000"/>
              </a:lnSpc>
            </a:pPr>
            <a:r>
              <a:rPr lang="en-US">
                <a:latin typeface="Calibri" charset="0"/>
              </a:rPr>
              <a:t>Achieving goal may require long action sequence</a:t>
            </a:r>
          </a:p>
          <a:p>
            <a:pPr marL="455613" lvl="1" indent="-344488" eaLnBrk="1" hangingPunct="1">
              <a:lnSpc>
                <a:spcPct val="90000"/>
              </a:lnSpc>
            </a:pPr>
            <a:r>
              <a:rPr lang="en-US">
                <a:latin typeface="Calibri" charset="0"/>
              </a:rPr>
              <a:t>Model action consequences: </a:t>
            </a:r>
            <a:r>
              <a:rPr lang="ja-JP" altLang="en-US" i="1">
                <a:latin typeface="Calibri" charset="0"/>
              </a:rPr>
              <a:t>“</a:t>
            </a:r>
            <a:r>
              <a:rPr lang="en-US" altLang="ja-JP" i="1">
                <a:latin typeface="Calibri" charset="0"/>
              </a:rPr>
              <a:t>what happens if I do...?</a:t>
            </a:r>
            <a:r>
              <a:rPr lang="ja-JP" altLang="en-US" i="1">
                <a:latin typeface="Calibri" charset="0"/>
              </a:rPr>
              <a:t>”</a:t>
            </a:r>
            <a:endParaRPr lang="en-US" altLang="ja-JP" i="1">
              <a:latin typeface="Calibri" charset="0"/>
            </a:endParaRPr>
          </a:p>
          <a:p>
            <a:pPr marL="455613" lvl="1" indent="-344488" eaLnBrk="1" hangingPunct="1">
              <a:lnSpc>
                <a:spcPct val="90000"/>
              </a:lnSpc>
            </a:pPr>
            <a:r>
              <a:rPr lang="en-US">
                <a:latin typeface="Calibri" charset="0"/>
              </a:rPr>
              <a:t>Use </a:t>
            </a:r>
            <a:r>
              <a:rPr lang="en-US" i="1">
                <a:latin typeface="Calibri" charset="0"/>
              </a:rPr>
              <a:t>planning</a:t>
            </a:r>
            <a:r>
              <a:rPr lang="en-US">
                <a:latin typeface="Calibri" charset="0"/>
              </a:rPr>
              <a:t> algorithms to produce action sequences</a:t>
            </a:r>
          </a:p>
        </p:txBody>
      </p:sp>
      <p:pic>
        <p:nvPicPr>
          <p:cNvPr id="43011" name="Picture 1" descr="goal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0"/>
            <a:ext cx="1668463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3600">
                <a:latin typeface="Calibri" charset="0"/>
              </a:rPr>
              <a:t>(4) a complete utility-based agent </a:t>
            </a:r>
          </a:p>
        </p:txBody>
      </p:sp>
      <p:pic>
        <p:nvPicPr>
          <p:cNvPr id="45058" name="Picture 4" descr="img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019300"/>
            <a:ext cx="73914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9" name="Oval 5"/>
          <p:cNvSpPr>
            <a:spLocks noChangeArrowheads="1"/>
          </p:cNvSpPr>
          <p:nvPr/>
        </p:nvSpPr>
        <p:spPr bwMode="auto">
          <a:xfrm>
            <a:off x="1981200" y="4229100"/>
            <a:ext cx="5181600" cy="990600"/>
          </a:xfrm>
          <a:prstGeom prst="ellipse">
            <a:avLst/>
          </a:prstGeom>
          <a:noFill/>
          <a:ln w="57150">
            <a:solidFill>
              <a:srgbClr val="FF0000">
                <a:alpha val="50195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TextBox 2"/>
          <p:cNvSpPr txBox="1">
            <a:spLocks noChangeArrowheads="1"/>
          </p:cNvSpPr>
          <p:nvPr/>
        </p:nvSpPr>
        <p:spPr bwMode="auto">
          <a:xfrm>
            <a:off x="533400" y="990600"/>
            <a:ext cx="82867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lvl="1"/>
            <a:r>
              <a:rPr lang="en-US" sz="2800">
                <a:latin typeface="Calibri" charset="0"/>
              </a:rPr>
              <a:t>base decisions on utility theory in order to act rationally</a:t>
            </a:r>
          </a:p>
          <a:p>
            <a:endParaRPr lang="en-US" sz="320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(4) Utility-based agents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idx="1"/>
          </p:nvPr>
        </p:nvSpPr>
        <p:spPr>
          <a:xfrm>
            <a:off x="571500" y="1143000"/>
            <a:ext cx="8191500" cy="5257800"/>
          </a:xfrm>
        </p:spPr>
        <p:txBody>
          <a:bodyPr/>
          <a:lstStyle/>
          <a:p>
            <a:pPr marL="230188" indent="-230188" eaLnBrk="1" hangingPunct="1"/>
            <a:r>
              <a:rPr lang="en-US">
                <a:latin typeface="Calibri" charset="0"/>
              </a:rPr>
              <a:t>For multiple possible alternatives, how to decide which is best?  </a:t>
            </a:r>
          </a:p>
          <a:p>
            <a:pPr marL="230188" indent="-230188" eaLnBrk="1" hangingPunct="1"/>
            <a:r>
              <a:rPr lang="en-US">
                <a:latin typeface="Calibri" charset="0"/>
              </a:rPr>
              <a:t>Goals give a crude distinction between happy and unhappy states, but often need a performance measure for </a:t>
            </a:r>
            <a:r>
              <a:rPr lang="en-US" altLang="ja-JP" i="1">
                <a:latin typeface="Calibri" charset="0"/>
              </a:rPr>
              <a:t>degree</a:t>
            </a:r>
          </a:p>
          <a:p>
            <a:pPr marL="230188" indent="-230188" eaLnBrk="1" hangingPunct="1"/>
            <a:r>
              <a:rPr lang="en-US">
                <a:latin typeface="Calibri" charset="0"/>
              </a:rPr>
              <a:t>Utility function </a:t>
            </a:r>
            <a:r>
              <a:rPr lang="en-US" b="1">
                <a:latin typeface="Calibri" charset="0"/>
              </a:rPr>
              <a:t>U: State</a:t>
            </a:r>
            <a:r>
              <a:rPr lang="en-US" b="1">
                <a:latin typeface="Calibri" charset="0"/>
                <a:sym typeface="Symbol" charset="0"/>
              </a:rPr>
              <a:t></a:t>
            </a:r>
            <a:r>
              <a:rPr lang="en-US" b="1">
                <a:latin typeface="Calibri" charset="0"/>
              </a:rPr>
              <a:t>Reals</a:t>
            </a:r>
            <a:r>
              <a:rPr lang="en-US">
                <a:latin typeface="Calibri" charset="0"/>
              </a:rPr>
              <a:t> gives measure of success/happiness for given state</a:t>
            </a:r>
          </a:p>
          <a:p>
            <a:pPr marL="230188" indent="-230188" eaLnBrk="1" hangingPunct="1"/>
            <a:r>
              <a:rPr lang="en-US">
                <a:latin typeface="Calibri" charset="0"/>
              </a:rPr>
              <a:t>Allows decisions comparing choices between conflicting goals and likelihood of success and importance of goal (if achievement </a:t>
            </a:r>
            <a:r>
              <a:rPr lang="en-US" b="1">
                <a:latin typeface="Calibri" charset="0"/>
              </a:rPr>
              <a:t>uncertain</a:t>
            </a:r>
            <a:r>
              <a:rPr lang="en-US">
                <a:latin typeface="Calibri" charset="0"/>
              </a:rPr>
              <a:t>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Properties of Environments 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143000"/>
            <a:ext cx="8305800" cy="5715000"/>
          </a:xfrm>
        </p:spPr>
        <p:txBody>
          <a:bodyPr/>
          <a:lstStyle/>
          <a:p>
            <a:pPr marL="230188" indent="-230188" eaLnBrk="1" hangingPunct="1"/>
            <a:r>
              <a:rPr lang="en-US" b="1">
                <a:latin typeface="Calibri" charset="0"/>
              </a:rPr>
              <a:t>Fully/Partially observable</a:t>
            </a:r>
            <a:endParaRPr lang="en-US">
              <a:latin typeface="Calibri" charset="0"/>
            </a:endParaRPr>
          </a:p>
          <a:p>
            <a:pPr marL="461963" lvl="1" indent="-231775" eaLnBrk="1" hangingPunct="1"/>
            <a:r>
              <a:rPr lang="en-US" sz="2400">
                <a:latin typeface="Calibri" charset="0"/>
              </a:rPr>
              <a:t>If agent’s sensors give complete state of environment needed to choose action, environment is </a:t>
            </a:r>
            <a:r>
              <a:rPr lang="en-US" sz="2400" b="1">
                <a:solidFill>
                  <a:schemeClr val="accent2"/>
                </a:solidFill>
                <a:latin typeface="Calibri" charset="0"/>
              </a:rPr>
              <a:t>fully observable</a:t>
            </a:r>
            <a:endParaRPr lang="en-US" sz="2400">
              <a:latin typeface="Calibri" charset="0"/>
            </a:endParaRPr>
          </a:p>
          <a:p>
            <a:pPr marL="461963" lvl="1" indent="-231775" eaLnBrk="1" hangingPunct="1"/>
            <a:r>
              <a:rPr lang="en-US" sz="2400">
                <a:latin typeface="Calibri" charset="0"/>
              </a:rPr>
              <a:t>Such environments are convenient, freeing agents from  keeping track of the environment’s changes</a:t>
            </a:r>
          </a:p>
          <a:p>
            <a:pPr marL="230188" indent="-230188" eaLnBrk="1" hangingPunct="1"/>
            <a:r>
              <a:rPr lang="en-US" b="1">
                <a:latin typeface="Calibri" charset="0"/>
              </a:rPr>
              <a:t>Deterministic/Stochastic</a:t>
            </a:r>
            <a:endParaRPr lang="en-US">
              <a:latin typeface="Calibri" charset="0"/>
            </a:endParaRPr>
          </a:p>
          <a:p>
            <a:pPr marL="461963" lvl="1" indent="-231775" eaLnBrk="1" hangingPunct="1"/>
            <a:r>
              <a:rPr lang="en-US" sz="2400">
                <a:latin typeface="Calibri" charset="0"/>
              </a:rPr>
              <a:t>Environment is </a:t>
            </a:r>
            <a:r>
              <a:rPr lang="en-US" sz="2400" b="1">
                <a:solidFill>
                  <a:schemeClr val="accent2"/>
                </a:solidFill>
                <a:latin typeface="Calibri" charset="0"/>
              </a:rPr>
              <a:t>deterministic</a:t>
            </a:r>
            <a:r>
              <a:rPr lang="en-US" sz="2400">
                <a:latin typeface="Calibri" charset="0"/>
              </a:rPr>
              <a:t> if next state is completely determined by current state and agent’s action</a:t>
            </a:r>
          </a:p>
          <a:p>
            <a:pPr marL="461963" lvl="1" indent="-231775" eaLnBrk="1" hangingPunct="1"/>
            <a:r>
              <a:rPr lang="en-US" sz="2400" b="1">
                <a:solidFill>
                  <a:schemeClr val="accent2"/>
                </a:solidFill>
                <a:latin typeface="Calibri" charset="0"/>
              </a:rPr>
              <a:t>Stochastic</a:t>
            </a:r>
            <a:r>
              <a:rPr lang="en-US" sz="2400">
                <a:latin typeface="Calibri" charset="0"/>
              </a:rPr>
              <a:t> (i.e., non-deterministic) environments have multiple, unpredictable outcomes</a:t>
            </a:r>
          </a:p>
          <a:p>
            <a:pPr marL="230188" indent="-230188" eaLnBrk="1" hangingPunct="1"/>
            <a:r>
              <a:rPr lang="en-US">
                <a:latin typeface="Calibri" charset="0"/>
              </a:rPr>
              <a:t>In fully observable, deterministic environments agents need not deal with uncertainty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Properties of Environments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066800"/>
            <a:ext cx="8305800" cy="5562600"/>
          </a:xfrm>
        </p:spPr>
        <p:txBody>
          <a:bodyPr/>
          <a:lstStyle/>
          <a:p>
            <a:pPr eaLnBrk="1" hangingPunct="1"/>
            <a:r>
              <a:rPr lang="en-US" b="1">
                <a:latin typeface="Calibri" charset="0"/>
              </a:rPr>
              <a:t>Episodic/Sequential</a:t>
            </a:r>
            <a:endParaRPr lang="en-US">
              <a:latin typeface="Calibri" charset="0"/>
            </a:endParaRPr>
          </a:p>
          <a:p>
            <a:pPr marL="461963" lvl="1" indent="-231775" eaLnBrk="1" hangingPunct="1"/>
            <a:r>
              <a:rPr lang="en-US" sz="2600">
                <a:latin typeface="Calibri" charset="0"/>
              </a:rPr>
              <a:t>In</a:t>
            </a:r>
            <a:r>
              <a:rPr lang="en-US" sz="2600" b="1">
                <a:solidFill>
                  <a:schemeClr val="accent2"/>
                </a:solidFill>
                <a:latin typeface="Calibri" charset="0"/>
              </a:rPr>
              <a:t> episodic</a:t>
            </a:r>
            <a:r>
              <a:rPr lang="en-US" sz="2600">
                <a:latin typeface="Calibri" charset="0"/>
              </a:rPr>
              <a:t> environments subsequent episodes don’t depend on actions in previous episodes</a:t>
            </a:r>
          </a:p>
          <a:p>
            <a:pPr marL="461963" lvl="1" indent="-231775" eaLnBrk="1" hangingPunct="1"/>
            <a:r>
              <a:rPr lang="en-US" sz="2600">
                <a:latin typeface="Calibri" charset="0"/>
              </a:rPr>
              <a:t>In </a:t>
            </a:r>
            <a:r>
              <a:rPr lang="en-US" sz="2600" b="1">
                <a:solidFill>
                  <a:schemeClr val="accent2"/>
                </a:solidFill>
                <a:latin typeface="Calibri" charset="0"/>
              </a:rPr>
              <a:t>sequential</a:t>
            </a:r>
            <a:r>
              <a:rPr lang="en-US" sz="2600">
                <a:latin typeface="Calibri" charset="0"/>
              </a:rPr>
              <a:t> environments agent engages in a series of connected episodes</a:t>
            </a:r>
          </a:p>
          <a:p>
            <a:pPr marL="461963" lvl="1" indent="-231775" eaLnBrk="1" hangingPunct="1"/>
            <a:r>
              <a:rPr lang="en-US" sz="2600">
                <a:latin typeface="Calibri" charset="0"/>
              </a:rPr>
              <a:t>Episodic environments don’t require agent to plan ahead</a:t>
            </a:r>
          </a:p>
          <a:p>
            <a:pPr eaLnBrk="1" hangingPunct="1"/>
            <a:r>
              <a:rPr lang="en-US" b="1">
                <a:latin typeface="Calibri" charset="0"/>
              </a:rPr>
              <a:t>Static/Dynamic</a:t>
            </a:r>
            <a:endParaRPr lang="en-US" sz="3600" b="1">
              <a:latin typeface="Calibri" charset="0"/>
            </a:endParaRPr>
          </a:p>
          <a:p>
            <a:pPr marL="461963" lvl="1" indent="-231775" eaLnBrk="1" hangingPunct="1"/>
            <a:r>
              <a:rPr lang="en-US" sz="2600" b="1">
                <a:solidFill>
                  <a:schemeClr val="accent2"/>
                </a:solidFill>
                <a:latin typeface="Calibri" charset="0"/>
              </a:rPr>
              <a:t>Static</a:t>
            </a:r>
            <a:r>
              <a:rPr lang="en-US" sz="2600">
                <a:latin typeface="Calibri" charset="0"/>
              </a:rPr>
              <a:t> environments doesn’t change as agent is thinking </a:t>
            </a:r>
          </a:p>
          <a:p>
            <a:pPr marL="461963" lvl="1" indent="-231775" eaLnBrk="1" hangingPunct="1"/>
            <a:r>
              <a:rPr lang="en-US" sz="2600">
                <a:latin typeface="Calibri" charset="0"/>
              </a:rPr>
              <a:t>The passage of time as agent deliberates is irrelevant</a:t>
            </a:r>
          </a:p>
          <a:p>
            <a:pPr marL="461963" lvl="1" indent="-231775" eaLnBrk="1" hangingPunct="1"/>
            <a:r>
              <a:rPr lang="en-US" sz="2600">
                <a:latin typeface="Calibri" charset="0"/>
              </a:rPr>
              <a:t>The agent needn’t observe world during deliberation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Properties of Environments III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5638800"/>
          </a:xfrm>
        </p:spPr>
        <p:txBody>
          <a:bodyPr>
            <a:normAutofit fontScale="92500"/>
          </a:bodyPr>
          <a:lstStyle/>
          <a:p>
            <a:pPr marL="230188" indent="-230188" eaLnBrk="1" hangingPunct="1">
              <a:defRPr/>
            </a:pPr>
            <a:r>
              <a:rPr lang="en-US" sz="3500" b="1" dirty="0">
                <a:latin typeface="Calibri" charset="0"/>
              </a:rPr>
              <a:t>Discrete/Continuous</a:t>
            </a:r>
            <a:endParaRPr lang="en-US" sz="3500" dirty="0">
              <a:latin typeface="Calibri" charset="0"/>
            </a:endParaRPr>
          </a:p>
          <a:p>
            <a:pPr marL="461963" lvl="1" indent="-231775" eaLnBrk="1" hangingPunct="1">
              <a:defRPr/>
            </a:pPr>
            <a:r>
              <a:rPr lang="en-US" dirty="0">
                <a:latin typeface="Calibri" charset="0"/>
              </a:rPr>
              <a:t>If number of distinct percepts and actions is limited, environment is </a:t>
            </a:r>
            <a:r>
              <a:rPr lang="en-US" b="1" dirty="0">
                <a:solidFill>
                  <a:schemeClr val="accent2"/>
                </a:solidFill>
                <a:latin typeface="Calibri" charset="0"/>
              </a:rPr>
              <a:t>discrete</a:t>
            </a:r>
            <a:r>
              <a:rPr lang="en-US" dirty="0">
                <a:latin typeface="Calibri" charset="0"/>
              </a:rPr>
              <a:t>, otherwise it’s </a:t>
            </a:r>
            <a:r>
              <a:rPr lang="en-US" b="1" dirty="0">
                <a:solidFill>
                  <a:schemeClr val="accent2"/>
                </a:solidFill>
                <a:latin typeface="Calibri" charset="0"/>
              </a:rPr>
              <a:t>continuous</a:t>
            </a:r>
            <a:endParaRPr lang="en-US" dirty="0">
              <a:latin typeface="Calibri" charset="0"/>
            </a:endParaRPr>
          </a:p>
          <a:p>
            <a:pPr marL="230188" indent="-230188" eaLnBrk="1" hangingPunct="1">
              <a:defRPr/>
            </a:pPr>
            <a:r>
              <a:rPr lang="en-US" sz="3500" b="1" dirty="0">
                <a:latin typeface="Calibri" charset="0"/>
              </a:rPr>
              <a:t>Single agent/Multiagent</a:t>
            </a:r>
            <a:endParaRPr lang="en-US" sz="3500" dirty="0">
              <a:latin typeface="Calibri" charset="0"/>
            </a:endParaRPr>
          </a:p>
          <a:p>
            <a:pPr marL="461963" lvl="1" indent="-231775" eaLnBrk="1" hangingPunct="1">
              <a:defRPr/>
            </a:pPr>
            <a:r>
              <a:rPr lang="en-US" dirty="0"/>
              <a:t>In environments with other agents, agent must consider strategic, </a:t>
            </a:r>
            <a:r>
              <a:rPr lang="en-US" dirty="0">
                <a:hlinkClick r:id="rId3"/>
              </a:rPr>
              <a:t>game-theoretic</a:t>
            </a:r>
            <a:r>
              <a:rPr lang="en-US" dirty="0"/>
              <a:t> aspects of environment (for either cooperative </a:t>
            </a:r>
            <a:r>
              <a:rPr lang="en-US" i="1" dirty="0"/>
              <a:t>or</a:t>
            </a:r>
            <a:r>
              <a:rPr lang="en-US" dirty="0"/>
              <a:t> competitive agents)</a:t>
            </a:r>
          </a:p>
          <a:p>
            <a:pPr marL="461963" lvl="1" indent="-231775" eaLnBrk="1" hangingPunct="1">
              <a:defRPr/>
            </a:pPr>
            <a:r>
              <a:rPr lang="en-US" dirty="0"/>
              <a:t>Most engineering environments don’t have multiagent properties, whereas most social and economic systems get their complexity from interactions of (more or less) rational agents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pPr eaLnBrk="1" hangingPunct="1"/>
            <a:r>
              <a:rPr lang="en-US" sz="3600">
                <a:latin typeface="Calibri" charset="0"/>
              </a:rPr>
              <a:t>How do you design an intelligent agent?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342900" y="1066800"/>
            <a:ext cx="8496300" cy="5486400"/>
          </a:xfrm>
        </p:spPr>
        <p:txBody>
          <a:bodyPr/>
          <a:lstStyle/>
          <a:p>
            <a:pPr marL="174625" indent="-174625" eaLnBrk="1" hangingPunct="1"/>
            <a:r>
              <a:rPr lang="en-US" sz="2800">
                <a:latin typeface="Calibri" charset="0"/>
              </a:rPr>
              <a:t>I</a:t>
            </a:r>
            <a:r>
              <a:rPr lang="en-US" sz="2800" b="1">
                <a:solidFill>
                  <a:schemeClr val="accent2"/>
                </a:solidFill>
                <a:latin typeface="Calibri" charset="0"/>
              </a:rPr>
              <a:t>ntelligent agents</a:t>
            </a:r>
            <a:r>
              <a:rPr lang="en-US" sz="2800">
                <a:latin typeface="Calibri" charset="0"/>
              </a:rPr>
              <a:t> perceive environment via </a:t>
            </a:r>
            <a:r>
              <a:rPr lang="en-US" sz="2800" b="1">
                <a:solidFill>
                  <a:schemeClr val="accent2"/>
                </a:solidFill>
                <a:latin typeface="Calibri" charset="0"/>
              </a:rPr>
              <a:t>sensors</a:t>
            </a:r>
            <a:r>
              <a:rPr lang="en-US" sz="2800">
                <a:latin typeface="Calibri" charset="0"/>
              </a:rPr>
              <a:t> and act rationally on them with their </a:t>
            </a:r>
            <a:r>
              <a:rPr lang="en-US" sz="2800" b="1">
                <a:solidFill>
                  <a:schemeClr val="accent2"/>
                </a:solidFill>
                <a:latin typeface="Calibri" charset="0"/>
              </a:rPr>
              <a:t>effectors</a:t>
            </a:r>
            <a:endParaRPr lang="en-US" sz="2800">
              <a:latin typeface="Calibri" charset="0"/>
            </a:endParaRPr>
          </a:p>
          <a:p>
            <a:pPr marL="174625" indent="-174625" eaLnBrk="1" hangingPunct="1"/>
            <a:r>
              <a:rPr lang="en-US" sz="2800">
                <a:latin typeface="Calibri" charset="0"/>
              </a:rPr>
              <a:t>Discrete agents receive </a:t>
            </a:r>
            <a:r>
              <a:rPr lang="en-US" sz="2800" b="1">
                <a:solidFill>
                  <a:schemeClr val="accent2"/>
                </a:solidFill>
                <a:latin typeface="Calibri" charset="0"/>
              </a:rPr>
              <a:t>percepts</a:t>
            </a:r>
            <a:r>
              <a:rPr lang="en-US" sz="2800">
                <a:latin typeface="Calibri" charset="0"/>
              </a:rPr>
              <a:t> one at a time, and map them to a sequence of discrete </a:t>
            </a:r>
            <a:r>
              <a:rPr lang="en-US" sz="2800" b="1">
                <a:solidFill>
                  <a:schemeClr val="accent2"/>
                </a:solidFill>
                <a:latin typeface="Calibri" charset="0"/>
              </a:rPr>
              <a:t>actions</a:t>
            </a:r>
            <a:endParaRPr lang="en-US" sz="2800">
              <a:latin typeface="Calibri" charset="0"/>
            </a:endParaRPr>
          </a:p>
          <a:p>
            <a:pPr marL="174625" indent="-174625" eaLnBrk="1" hangingPunct="1"/>
            <a:r>
              <a:rPr lang="en-US" sz="2800">
                <a:latin typeface="Calibri" charset="0"/>
              </a:rPr>
              <a:t>General properties </a:t>
            </a:r>
          </a:p>
          <a:p>
            <a:pPr marL="346075" lvl="1" indent="-228600" eaLnBrk="1" hangingPunct="1"/>
            <a:r>
              <a:rPr lang="en-US" sz="2400">
                <a:latin typeface="Calibri" charset="0"/>
              </a:rPr>
              <a:t>Reactive to the environment </a:t>
            </a:r>
          </a:p>
          <a:p>
            <a:pPr marL="346075" lvl="1" indent="-228600" eaLnBrk="1" hangingPunct="1"/>
            <a:r>
              <a:rPr lang="en-US" sz="2400">
                <a:latin typeface="Calibri" charset="0"/>
              </a:rPr>
              <a:t>Pro-active or goal-directed </a:t>
            </a:r>
          </a:p>
          <a:p>
            <a:pPr marL="346075" lvl="1" indent="-228600" eaLnBrk="1" hangingPunct="1"/>
            <a:r>
              <a:rPr lang="en-US" sz="2400">
                <a:latin typeface="Calibri" charset="0"/>
              </a:rPr>
              <a:t>Interacts with other</a:t>
            </a:r>
            <a:br>
              <a:rPr lang="en-US" sz="2400">
                <a:latin typeface="Calibri" charset="0"/>
              </a:rPr>
            </a:br>
            <a:r>
              <a:rPr lang="en-US" sz="2400">
                <a:latin typeface="Calibri" charset="0"/>
              </a:rPr>
              <a:t>agents through</a:t>
            </a:r>
            <a:br>
              <a:rPr lang="en-US" sz="2400">
                <a:latin typeface="Calibri" charset="0"/>
              </a:rPr>
            </a:br>
            <a:r>
              <a:rPr lang="en-US" sz="2400">
                <a:latin typeface="Calibri" charset="0"/>
              </a:rPr>
              <a:t>communication or</a:t>
            </a:r>
            <a:br>
              <a:rPr lang="en-US" sz="2400">
                <a:latin typeface="Calibri" charset="0"/>
              </a:rPr>
            </a:br>
            <a:r>
              <a:rPr lang="en-US" sz="2400">
                <a:latin typeface="Calibri" charset="0"/>
              </a:rPr>
              <a:t>via the environment</a:t>
            </a:r>
          </a:p>
          <a:p>
            <a:pPr marL="346075" lvl="1" indent="-228600" eaLnBrk="1" hangingPunct="1"/>
            <a:r>
              <a:rPr lang="en-US" sz="2400">
                <a:latin typeface="Calibri" charset="0"/>
              </a:rPr>
              <a:t>Autonomous </a:t>
            </a:r>
          </a:p>
        </p:txBody>
      </p:sp>
      <p:pic>
        <p:nvPicPr>
          <p:cNvPr id="18435" name="Picture 4" descr="img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116388"/>
            <a:ext cx="5334000" cy="226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Characteristics of environments</a:t>
            </a:r>
          </a:p>
        </p:txBody>
      </p:sp>
      <p:graphicFrame>
        <p:nvGraphicFramePr>
          <p:cNvPr id="43115" name="Group 107"/>
          <p:cNvGraphicFramePr>
            <a:graphicFrameLocks noGrp="1"/>
          </p:cNvGraphicFramePr>
          <p:nvPr>
            <p:ph type="tbl" idx="1"/>
          </p:nvPr>
        </p:nvGraphicFramePr>
        <p:xfrm>
          <a:off x="152400" y="1981200"/>
          <a:ext cx="8839200" cy="3803652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4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Fully</a:t>
                      </a:r>
                      <a:b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observable?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Deterministic?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Episodic?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Static?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Discrete?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Single agent?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60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Solitaire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878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Backgammon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19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Taxi driving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Internet shopping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0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Medical diagnosis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5356" name="TextBox 1"/>
          <p:cNvSpPr txBox="1">
            <a:spLocks noChangeArrowheads="1"/>
          </p:cNvSpPr>
          <p:nvPr/>
        </p:nvSpPr>
        <p:spPr bwMode="auto">
          <a:xfrm>
            <a:off x="533400" y="6096000"/>
            <a:ext cx="8250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A </a:t>
            </a:r>
            <a:r>
              <a:rPr lang="en-US" b="1">
                <a:solidFill>
                  <a:srgbClr val="FF4D23"/>
                </a:solidFill>
              </a:rPr>
              <a:t>Yes</a:t>
            </a:r>
            <a:r>
              <a:rPr lang="en-US"/>
              <a:t> in a cell means that aspect is simpler; a </a:t>
            </a:r>
            <a:r>
              <a:rPr lang="en-US" b="1">
                <a:solidFill>
                  <a:srgbClr val="FF4D23"/>
                </a:solidFill>
              </a:rPr>
              <a:t>No</a:t>
            </a:r>
            <a:r>
              <a:rPr lang="en-US"/>
              <a:t> more complex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Characteristics of environments</a:t>
            </a:r>
          </a:p>
        </p:txBody>
      </p:sp>
      <p:graphicFrame>
        <p:nvGraphicFramePr>
          <p:cNvPr id="47275" name="Group 171"/>
          <p:cNvGraphicFramePr>
            <a:graphicFrameLocks noGrp="1"/>
          </p:cNvGraphicFramePr>
          <p:nvPr>
            <p:ph type="tbl" idx="1"/>
          </p:nvPr>
        </p:nvGraphicFramePr>
        <p:xfrm>
          <a:off x="152400" y="1981200"/>
          <a:ext cx="8839200" cy="3865561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0109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Fully observable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Deterministic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Episodic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Static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Discrete?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Single agent?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8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Solitaire</a:t>
                      </a:r>
                    </a:p>
                  </a:txBody>
                  <a:tcPr marT="45724" marB="45724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901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Backgammon</a:t>
                      </a:r>
                    </a:p>
                  </a:txBody>
                  <a:tcPr marT="45724" marB="45724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4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Taxi driving</a:t>
                      </a:r>
                    </a:p>
                  </a:txBody>
                  <a:tcPr marT="45724" marB="45724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9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Internet shopping</a:t>
                      </a:r>
                    </a:p>
                  </a:txBody>
                  <a:tcPr marT="45724" marB="45724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09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Medical diagnosis</a:t>
                      </a:r>
                    </a:p>
                  </a:txBody>
                  <a:tcPr marT="45724" marB="45724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7404" name="TextBox 3"/>
          <p:cNvSpPr txBox="1">
            <a:spLocks noChangeArrowheads="1"/>
          </p:cNvSpPr>
          <p:nvPr/>
        </p:nvSpPr>
        <p:spPr bwMode="auto">
          <a:xfrm>
            <a:off x="533400" y="6096000"/>
            <a:ext cx="8250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A </a:t>
            </a:r>
            <a:r>
              <a:rPr lang="en-US" b="1">
                <a:solidFill>
                  <a:srgbClr val="FF4D23"/>
                </a:solidFill>
              </a:rPr>
              <a:t>Yes</a:t>
            </a:r>
            <a:r>
              <a:rPr lang="en-US"/>
              <a:t> in a cell means that aspect is simpler; a </a:t>
            </a:r>
            <a:r>
              <a:rPr lang="en-US" b="1">
                <a:solidFill>
                  <a:srgbClr val="FF4D23"/>
                </a:solidFill>
              </a:rPr>
              <a:t>No</a:t>
            </a:r>
            <a:r>
              <a:rPr lang="en-US"/>
              <a:t> more complex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Characteristics of environments</a:t>
            </a:r>
          </a:p>
        </p:txBody>
      </p:sp>
      <p:graphicFrame>
        <p:nvGraphicFramePr>
          <p:cNvPr id="48213" name="Group 85"/>
          <p:cNvGraphicFramePr>
            <a:graphicFrameLocks noGrp="1"/>
          </p:cNvGraphicFramePr>
          <p:nvPr>
            <p:ph type="tbl" idx="1"/>
          </p:nvPr>
        </p:nvGraphicFramePr>
        <p:xfrm>
          <a:off x="152400" y="1981200"/>
          <a:ext cx="8839200" cy="3803652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400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Fully observable?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Deterministic?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Episodic?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Static?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Discrete?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Single agent?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6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Solitaire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878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Backgammon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1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Taxi driving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Internet shopping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Medical diagnosis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9452" name="TextBox 3"/>
          <p:cNvSpPr txBox="1">
            <a:spLocks noChangeArrowheads="1"/>
          </p:cNvSpPr>
          <p:nvPr/>
        </p:nvSpPr>
        <p:spPr bwMode="auto">
          <a:xfrm>
            <a:off x="533400" y="6096000"/>
            <a:ext cx="8250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A </a:t>
            </a:r>
            <a:r>
              <a:rPr lang="en-US" b="1">
                <a:solidFill>
                  <a:srgbClr val="FF4D23"/>
                </a:solidFill>
              </a:rPr>
              <a:t>Yes</a:t>
            </a:r>
            <a:r>
              <a:rPr lang="en-US"/>
              <a:t> in a cell means that aspect is simpler; a </a:t>
            </a:r>
            <a:r>
              <a:rPr lang="en-US" b="1">
                <a:solidFill>
                  <a:srgbClr val="FF4D23"/>
                </a:solidFill>
              </a:rPr>
              <a:t>No</a:t>
            </a:r>
            <a:r>
              <a:rPr lang="en-US"/>
              <a:t> more complex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Characteristics of environments</a:t>
            </a:r>
          </a:p>
        </p:txBody>
      </p:sp>
      <p:graphicFrame>
        <p:nvGraphicFramePr>
          <p:cNvPr id="49237" name="Group 85"/>
          <p:cNvGraphicFramePr>
            <a:graphicFrameLocks noGrp="1"/>
          </p:cNvGraphicFramePr>
          <p:nvPr>
            <p:ph type="tbl" idx="1"/>
          </p:nvPr>
        </p:nvGraphicFramePr>
        <p:xfrm>
          <a:off x="152400" y="1981200"/>
          <a:ext cx="8763000" cy="3803652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400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Fully observable?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Deterministic?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Episodic?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Static?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Discrete?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Single agent?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6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Solitaire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878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Backgammon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1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Taxi driving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Internet shopping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Medical diagnosis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1500" name="TextBox 3"/>
          <p:cNvSpPr txBox="1">
            <a:spLocks noChangeArrowheads="1"/>
          </p:cNvSpPr>
          <p:nvPr/>
        </p:nvSpPr>
        <p:spPr bwMode="auto">
          <a:xfrm>
            <a:off x="533400" y="6096000"/>
            <a:ext cx="8250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A </a:t>
            </a:r>
            <a:r>
              <a:rPr lang="en-US" b="1">
                <a:solidFill>
                  <a:srgbClr val="FF4D23"/>
                </a:solidFill>
              </a:rPr>
              <a:t>Yes</a:t>
            </a:r>
            <a:r>
              <a:rPr lang="en-US"/>
              <a:t> in a cell means that aspect is simpler; a </a:t>
            </a:r>
            <a:r>
              <a:rPr lang="en-US" b="1">
                <a:solidFill>
                  <a:srgbClr val="FF4D23"/>
                </a:solidFill>
              </a:rPr>
              <a:t>No</a:t>
            </a:r>
            <a:r>
              <a:rPr lang="en-US"/>
              <a:t> more complex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Characteristics of environments</a:t>
            </a:r>
          </a:p>
        </p:txBody>
      </p:sp>
      <p:graphicFrame>
        <p:nvGraphicFramePr>
          <p:cNvPr id="46166" name="Group 86"/>
          <p:cNvGraphicFramePr>
            <a:graphicFrameLocks noGrp="1"/>
          </p:cNvGraphicFramePr>
          <p:nvPr>
            <p:ph type="tbl" idx="1"/>
          </p:nvPr>
        </p:nvGraphicFramePr>
        <p:xfrm>
          <a:off x="152400" y="1981200"/>
          <a:ext cx="8763000" cy="3803652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400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Fully observable?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Deterministic?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Episodic?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Static?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Discrete?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Single agent?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6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Solitaire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878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Backgammon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1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Taxi driving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Internet shopping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Medical diagnosis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3548" name="TextBox 3"/>
          <p:cNvSpPr txBox="1">
            <a:spLocks noChangeArrowheads="1"/>
          </p:cNvSpPr>
          <p:nvPr/>
        </p:nvSpPr>
        <p:spPr bwMode="auto">
          <a:xfrm>
            <a:off x="533400" y="6096000"/>
            <a:ext cx="8250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A </a:t>
            </a:r>
            <a:r>
              <a:rPr lang="en-US" b="1">
                <a:solidFill>
                  <a:srgbClr val="FF4D23"/>
                </a:solidFill>
              </a:rPr>
              <a:t>Yes</a:t>
            </a:r>
            <a:r>
              <a:rPr lang="en-US"/>
              <a:t> in a cell means that aspect is simpler; a </a:t>
            </a:r>
            <a:r>
              <a:rPr lang="en-US" b="1">
                <a:solidFill>
                  <a:srgbClr val="FF4D23"/>
                </a:solidFill>
              </a:rPr>
              <a:t>No</a:t>
            </a:r>
            <a:r>
              <a:rPr lang="en-US"/>
              <a:t> more complex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Characteristics of environments</a:t>
            </a:r>
          </a:p>
        </p:txBody>
      </p:sp>
      <p:graphicFrame>
        <p:nvGraphicFramePr>
          <p:cNvPr id="50262" name="Group 86"/>
          <p:cNvGraphicFramePr>
            <a:graphicFrameLocks noGrp="1"/>
          </p:cNvGraphicFramePr>
          <p:nvPr>
            <p:ph type="tbl" idx="1"/>
          </p:nvPr>
        </p:nvGraphicFramePr>
        <p:xfrm>
          <a:off x="152400" y="1981200"/>
          <a:ext cx="8763000" cy="3803652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400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Fully observable?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Deterministic?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Episodic?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Static?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Discrete?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Single agent?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6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Solitaire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878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Backgammon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1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Taxi driving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Internet shopping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Medical diagnosis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0230" name="Text Box 54"/>
          <p:cNvSpPr txBox="1">
            <a:spLocks noChangeArrowheads="1"/>
          </p:cNvSpPr>
          <p:nvPr/>
        </p:nvSpPr>
        <p:spPr bwMode="auto">
          <a:xfrm>
            <a:off x="1066800" y="1447800"/>
            <a:ext cx="716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  <a:cs typeface="Times New Roman" charset="0"/>
              </a:rPr>
              <a:t>→ Lots of real-world domains fall into the hardest case!</a:t>
            </a:r>
          </a:p>
        </p:txBody>
      </p:sp>
      <p:sp>
        <p:nvSpPr>
          <p:cNvPr id="65597" name="TextBox 5"/>
          <p:cNvSpPr txBox="1">
            <a:spLocks noChangeArrowheads="1"/>
          </p:cNvSpPr>
          <p:nvPr/>
        </p:nvSpPr>
        <p:spPr bwMode="auto">
          <a:xfrm>
            <a:off x="533400" y="6096000"/>
            <a:ext cx="8250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A </a:t>
            </a:r>
            <a:r>
              <a:rPr lang="en-US" b="1">
                <a:solidFill>
                  <a:srgbClr val="FF4D23"/>
                </a:solidFill>
              </a:rPr>
              <a:t>Yes</a:t>
            </a:r>
            <a:r>
              <a:rPr lang="en-US"/>
              <a:t> in a cell means that aspect is simpler; a </a:t>
            </a:r>
            <a:r>
              <a:rPr lang="en-US" b="1">
                <a:solidFill>
                  <a:srgbClr val="FF4D23"/>
                </a:solidFill>
              </a:rPr>
              <a:t>No</a:t>
            </a:r>
            <a:r>
              <a:rPr lang="en-US"/>
              <a:t> more complex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02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023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0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3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Summary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8077200" cy="5105400"/>
          </a:xfrm>
        </p:spPr>
        <p:txBody>
          <a:bodyPr/>
          <a:lstStyle/>
          <a:p>
            <a:pPr marL="227013" indent="-227013" eaLnBrk="1" hangingPunct="1">
              <a:lnSpc>
                <a:spcPct val="110000"/>
              </a:lnSpc>
            </a:pPr>
            <a:r>
              <a:rPr lang="en-US" b="1" dirty="0">
                <a:solidFill>
                  <a:schemeClr val="accent2"/>
                </a:solidFill>
                <a:latin typeface="Calibri" charset="0"/>
              </a:rPr>
              <a:t>Agents</a:t>
            </a:r>
            <a:r>
              <a:rPr lang="en-US" dirty="0">
                <a:latin typeface="Calibri" charset="0"/>
              </a:rPr>
              <a:t> perceive and act in an environment, have an architecture and are implemented by an agent program</a:t>
            </a:r>
          </a:p>
          <a:p>
            <a:pPr marL="227013" indent="-227013" eaLnBrk="1" hangingPunct="1">
              <a:lnSpc>
                <a:spcPct val="110000"/>
              </a:lnSpc>
            </a:pPr>
            <a:r>
              <a:rPr lang="en-US" b="1" dirty="0">
                <a:solidFill>
                  <a:schemeClr val="accent2"/>
                </a:solidFill>
                <a:latin typeface="Calibri" charset="0"/>
              </a:rPr>
              <a:t>Ideal agents</a:t>
            </a:r>
            <a:r>
              <a:rPr lang="en-US" dirty="0">
                <a:latin typeface="Calibri" charset="0"/>
              </a:rPr>
              <a:t> chooses actions to maximize their expected performance, given percept sequence so far</a:t>
            </a:r>
          </a:p>
          <a:p>
            <a:pPr marL="227013" indent="-227013" eaLnBrk="1" hangingPunct="1">
              <a:lnSpc>
                <a:spcPct val="90000"/>
              </a:lnSpc>
            </a:pPr>
            <a:r>
              <a:rPr lang="en-US" b="1" dirty="0">
                <a:solidFill>
                  <a:schemeClr val="accent2"/>
                </a:solidFill>
                <a:latin typeface="Calibri" charset="0"/>
              </a:rPr>
              <a:t>Autonomous agents</a:t>
            </a:r>
            <a:r>
              <a:rPr lang="en-US" dirty="0">
                <a:latin typeface="Calibri" charset="0"/>
              </a:rPr>
              <a:t> use own experience rather than built-in knowledge of environ-</a:t>
            </a:r>
            <a:r>
              <a:rPr lang="en-US" dirty="0" err="1">
                <a:latin typeface="Calibri" charset="0"/>
              </a:rPr>
              <a:t>ment</a:t>
            </a:r>
            <a:r>
              <a:rPr lang="en-US" dirty="0">
                <a:latin typeface="Calibri" charset="0"/>
              </a:rPr>
              <a:t> by designer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Summary</a:t>
            </a:r>
          </a:p>
        </p:txBody>
      </p:sp>
      <p:sp>
        <p:nvSpPr>
          <p:cNvPr id="69634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990600"/>
            <a:ext cx="8153400" cy="5638800"/>
          </a:xfrm>
        </p:spPr>
        <p:txBody>
          <a:bodyPr/>
          <a:lstStyle/>
          <a:p>
            <a:pPr marL="227013" indent="-227013" eaLnBrk="1" hangingPunct="1">
              <a:lnSpc>
                <a:spcPct val="110000"/>
              </a:lnSpc>
            </a:pPr>
            <a:r>
              <a:rPr lang="en-US" b="1" dirty="0">
                <a:solidFill>
                  <a:schemeClr val="accent2"/>
                </a:solidFill>
                <a:latin typeface="Calibri" charset="0"/>
              </a:rPr>
              <a:t>Agent programs</a:t>
            </a:r>
            <a:r>
              <a:rPr lang="en-US" dirty="0">
                <a:latin typeface="Calibri" charset="0"/>
              </a:rPr>
              <a:t> map percepts to actions and update their internal state</a:t>
            </a:r>
          </a:p>
          <a:p>
            <a:pPr marL="512763" lvl="1" indent="-282575" eaLnBrk="1" hangingPunct="1">
              <a:lnSpc>
                <a:spcPct val="110000"/>
              </a:lnSpc>
            </a:pPr>
            <a:r>
              <a:rPr lang="en-US" b="1" dirty="0">
                <a:solidFill>
                  <a:schemeClr val="accent2"/>
                </a:solidFill>
                <a:latin typeface="Calibri" charset="0"/>
              </a:rPr>
              <a:t>Reflex </a:t>
            </a:r>
            <a:r>
              <a:rPr lang="en-US" dirty="0">
                <a:solidFill>
                  <a:srgbClr val="000000"/>
                </a:solidFill>
                <a:latin typeface="Calibri" charset="0"/>
              </a:rPr>
              <a:t>agents</a:t>
            </a:r>
            <a:r>
              <a:rPr lang="en-US" dirty="0">
                <a:latin typeface="Calibri" charset="0"/>
              </a:rPr>
              <a:t> respond immediately to percepts</a:t>
            </a:r>
          </a:p>
          <a:p>
            <a:pPr marL="512763" lvl="1" indent="-282575" eaLnBrk="1" hangingPunct="1">
              <a:lnSpc>
                <a:spcPct val="110000"/>
              </a:lnSpc>
            </a:pPr>
            <a:r>
              <a:rPr lang="en-US" b="1" dirty="0">
                <a:solidFill>
                  <a:schemeClr val="accent2"/>
                </a:solidFill>
                <a:latin typeface="Calibri" charset="0"/>
              </a:rPr>
              <a:t>Goal-based </a:t>
            </a:r>
            <a:r>
              <a:rPr lang="en-US" dirty="0">
                <a:solidFill>
                  <a:srgbClr val="000000"/>
                </a:solidFill>
                <a:latin typeface="Calibri" charset="0"/>
              </a:rPr>
              <a:t>agents</a:t>
            </a:r>
            <a:r>
              <a:rPr lang="en-US" dirty="0">
                <a:latin typeface="Calibri" charset="0"/>
              </a:rPr>
              <a:t> act to achieve their goal(s)</a:t>
            </a:r>
          </a:p>
          <a:p>
            <a:pPr marL="512763" lvl="1" indent="-282575" eaLnBrk="1" hangingPunct="1">
              <a:lnSpc>
                <a:spcPct val="110000"/>
              </a:lnSpc>
            </a:pPr>
            <a:r>
              <a:rPr lang="en-US" b="1" dirty="0">
                <a:solidFill>
                  <a:schemeClr val="accent2"/>
                </a:solidFill>
                <a:latin typeface="Calibri" charset="0"/>
              </a:rPr>
              <a:t>Utility-based </a:t>
            </a:r>
            <a:r>
              <a:rPr lang="en-US" dirty="0">
                <a:latin typeface="Calibri" charset="0"/>
              </a:rPr>
              <a:t>agents maximize their utility function</a:t>
            </a:r>
          </a:p>
          <a:p>
            <a:pPr marL="227013" indent="-227013" eaLnBrk="1" hangingPunct="1">
              <a:lnSpc>
                <a:spcPct val="110000"/>
              </a:lnSpc>
            </a:pPr>
            <a:r>
              <a:rPr lang="en-US" b="1" dirty="0">
                <a:solidFill>
                  <a:schemeClr val="accent2"/>
                </a:solidFill>
                <a:latin typeface="Calibri" charset="0"/>
              </a:rPr>
              <a:t>Representing knowledge</a:t>
            </a:r>
            <a:r>
              <a:rPr lang="en-US" dirty="0">
                <a:latin typeface="Calibri" charset="0"/>
              </a:rPr>
              <a:t> is important for good agent design </a:t>
            </a:r>
          </a:p>
          <a:p>
            <a:pPr marL="227013" indent="-227013" eaLnBrk="1" hangingPunct="1">
              <a:lnSpc>
                <a:spcPct val="110000"/>
              </a:lnSpc>
            </a:pPr>
            <a:r>
              <a:rPr lang="en-US" dirty="0">
                <a:latin typeface="Calibri" charset="0"/>
              </a:rPr>
              <a:t>Most challenging environments are </a:t>
            </a:r>
            <a:r>
              <a:rPr lang="en-US" dirty="0">
                <a:solidFill>
                  <a:schemeClr val="accent2"/>
                </a:solidFill>
                <a:latin typeface="Calibri" charset="0"/>
              </a:rPr>
              <a:t>partially observable</a:t>
            </a:r>
            <a:r>
              <a:rPr lang="en-US" dirty="0">
                <a:latin typeface="Calibri" charset="0"/>
              </a:rPr>
              <a:t>,</a:t>
            </a:r>
            <a:r>
              <a:rPr lang="en-US" dirty="0">
                <a:solidFill>
                  <a:schemeClr val="accent2"/>
                </a:solidFill>
                <a:latin typeface="Calibri" charset="0"/>
              </a:rPr>
              <a:t> stochastic</a:t>
            </a:r>
            <a:r>
              <a:rPr lang="en-US" dirty="0">
                <a:solidFill>
                  <a:srgbClr val="000000"/>
                </a:solidFill>
                <a:latin typeface="Calibri" charset="0"/>
              </a:rPr>
              <a:t>,</a:t>
            </a:r>
            <a:r>
              <a:rPr lang="en-US" dirty="0">
                <a:solidFill>
                  <a:schemeClr val="accent2"/>
                </a:solidFill>
                <a:latin typeface="Calibri" charset="0"/>
              </a:rPr>
              <a:t> sequential</a:t>
            </a:r>
            <a:r>
              <a:rPr lang="en-US" dirty="0">
                <a:solidFill>
                  <a:srgbClr val="000000"/>
                </a:solidFill>
                <a:latin typeface="Calibri" charset="0"/>
              </a:rPr>
              <a:t>, </a:t>
            </a:r>
            <a:r>
              <a:rPr lang="en-US" dirty="0">
                <a:solidFill>
                  <a:schemeClr val="accent2"/>
                </a:solidFill>
                <a:latin typeface="Calibri" charset="0"/>
              </a:rPr>
              <a:t>dynamic</a:t>
            </a:r>
            <a:r>
              <a:rPr lang="en-US" dirty="0">
                <a:solidFill>
                  <a:srgbClr val="000000"/>
                </a:solidFill>
                <a:latin typeface="Calibri" charset="0"/>
              </a:rPr>
              <a:t>,</a:t>
            </a:r>
            <a:r>
              <a:rPr lang="en-US" dirty="0">
                <a:solidFill>
                  <a:schemeClr val="accent2"/>
                </a:solidFill>
                <a:latin typeface="Calibri" charset="0"/>
              </a:rPr>
              <a:t> </a:t>
            </a:r>
            <a:r>
              <a:rPr lang="en-US" dirty="0">
                <a:latin typeface="Calibri" charset="0"/>
              </a:rPr>
              <a:t>and</a:t>
            </a:r>
            <a:r>
              <a:rPr lang="en-US" dirty="0">
                <a:solidFill>
                  <a:schemeClr val="accent2"/>
                </a:solidFill>
                <a:latin typeface="Calibri" charset="0"/>
              </a:rPr>
              <a:t> continuous </a:t>
            </a:r>
            <a:r>
              <a:rPr lang="en-US" dirty="0">
                <a:latin typeface="Calibri" charset="0"/>
              </a:rPr>
              <a:t>and contain</a:t>
            </a:r>
            <a:r>
              <a:rPr lang="en-US" dirty="0">
                <a:solidFill>
                  <a:schemeClr val="accent2"/>
                </a:solidFill>
                <a:latin typeface="Calibri" charset="0"/>
              </a:rPr>
              <a:t> multiple agents</a:t>
            </a:r>
            <a:endParaRPr lang="en-US" dirty="0">
              <a:latin typeface="Calibri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Summary</a:t>
            </a:r>
          </a:p>
        </p:txBody>
      </p:sp>
      <p:sp>
        <p:nvSpPr>
          <p:cNvPr id="71682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066800"/>
            <a:ext cx="8382000" cy="5562600"/>
          </a:xfrm>
        </p:spPr>
        <p:txBody>
          <a:bodyPr/>
          <a:lstStyle/>
          <a:p>
            <a:pPr marL="227013" indent="-227013" eaLnBrk="1" hangingPunct="1"/>
            <a:r>
              <a:rPr lang="en-US">
                <a:latin typeface="Calibri" charset="0"/>
              </a:rPr>
              <a:t>Not all AI problems a good fit for or require an agent agent model, e.g., playing solitaire</a:t>
            </a:r>
          </a:p>
          <a:p>
            <a:pPr marL="227013" indent="-227013" eaLnBrk="1" hangingPunct="1"/>
            <a:r>
              <a:rPr lang="en-US">
                <a:latin typeface="Calibri" charset="0"/>
              </a:rPr>
              <a:t>Nor are many AI tasks you might be asked to solve:</a:t>
            </a:r>
          </a:p>
          <a:p>
            <a:pPr marL="627063" lvl="1" indent="-346075" eaLnBrk="1" hangingPunct="1"/>
            <a:r>
              <a:rPr lang="en-US" sz="3000">
                <a:latin typeface="Calibri" charset="0"/>
              </a:rPr>
              <a:t>Classify movie reviews as negative, neutral or positive</a:t>
            </a:r>
          </a:p>
          <a:p>
            <a:pPr marL="627063" lvl="1" indent="-346075" eaLnBrk="1" hangingPunct="1"/>
            <a:r>
              <a:rPr lang="en-US" sz="3000">
                <a:latin typeface="Calibri" charset="0"/>
              </a:rPr>
              <a:t>Locate faces of people in an image</a:t>
            </a:r>
          </a:p>
          <a:p>
            <a:pPr marL="627063" lvl="1" indent="-346075" eaLnBrk="1" hangingPunct="1"/>
            <a:r>
              <a:rPr lang="en-US" sz="3000">
                <a:latin typeface="Calibri" charset="0"/>
              </a:rPr>
              <a:t>An efficient theorem prover</a:t>
            </a:r>
          </a:p>
          <a:p>
            <a:pPr marL="627063" lvl="1" indent="-346075" eaLnBrk="1" hangingPunct="1"/>
            <a:r>
              <a:rPr lang="en-US" sz="3000">
                <a:latin typeface="Calibri" charset="0"/>
              </a:rPr>
              <a:t>Learn preferred thermostat settings for each hour of each day of a week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pPr eaLnBrk="1" hangingPunct="1"/>
            <a:r>
              <a:rPr lang="en-US" sz="3800">
                <a:latin typeface="Calibri" charset="0"/>
              </a:rPr>
              <a:t>sensors/percepts and effectors/actions ?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8001000" cy="51054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US" b="1" dirty="0">
                <a:latin typeface="Calibri" charset="0"/>
              </a:rPr>
              <a:t>Humans have</a:t>
            </a:r>
          </a:p>
          <a:p>
            <a:pPr marL="508000" lvl="1" indent="-273050" eaLnBrk="1" hangingPunct="1">
              <a:lnSpc>
                <a:spcPct val="90000"/>
              </a:lnSpc>
              <a:defRPr/>
            </a:pPr>
            <a:r>
              <a:rPr lang="en-US" sz="2400" b="1" dirty="0">
                <a:latin typeface="Calibri" charset="0"/>
              </a:rPr>
              <a:t>Sensors: </a:t>
            </a:r>
            <a:r>
              <a:rPr lang="en-US" sz="2400" dirty="0">
                <a:latin typeface="Calibri" charset="0"/>
              </a:rPr>
              <a:t>Eyes (vision), ears (hearing), skin (touch), tongue (gustation), nose (olfaction), neuromuscular system (</a:t>
            </a:r>
            <a:r>
              <a:rPr lang="en-US" sz="2400" dirty="0">
                <a:latin typeface="Calibri" charset="0"/>
                <a:hlinkClick r:id="rId3"/>
              </a:rPr>
              <a:t>proprioception</a:t>
            </a:r>
            <a:r>
              <a:rPr lang="en-US" sz="2400" dirty="0">
                <a:latin typeface="Calibri" charset="0"/>
              </a:rPr>
              <a:t>)</a:t>
            </a:r>
          </a:p>
          <a:p>
            <a:pPr marL="508000" lvl="1" indent="-273050" eaLnBrk="1" hangingPunct="1">
              <a:lnSpc>
                <a:spcPct val="90000"/>
              </a:lnSpc>
              <a:defRPr/>
            </a:pPr>
            <a:r>
              <a:rPr lang="en-US" sz="2400" b="1" dirty="0">
                <a:latin typeface="Calibri" charset="0"/>
              </a:rPr>
              <a:t>Percepts: </a:t>
            </a:r>
          </a:p>
          <a:p>
            <a:pPr marL="508000" lvl="2" indent="-273050" eaLnBrk="1" hangingPunct="1">
              <a:lnSpc>
                <a:spcPct val="90000"/>
              </a:lnSpc>
              <a:defRPr/>
            </a:pPr>
            <a:r>
              <a:rPr lang="en-US" dirty="0">
                <a:latin typeface="Calibri" charset="0"/>
              </a:rPr>
              <a:t>At the lowest level: electrical signals from these sensors</a:t>
            </a:r>
          </a:p>
          <a:p>
            <a:pPr marL="508000" lvl="2" indent="-273050" eaLnBrk="1" hangingPunct="1">
              <a:lnSpc>
                <a:spcPct val="90000"/>
              </a:lnSpc>
              <a:defRPr/>
            </a:pPr>
            <a:r>
              <a:rPr lang="en-US" dirty="0">
                <a:latin typeface="Calibri" charset="0"/>
              </a:rPr>
              <a:t>After preprocessing: objects in the visual field (location, textures, colors, …), auditory streams (pitch, loudness, direction), …</a:t>
            </a:r>
          </a:p>
          <a:p>
            <a:pPr marL="508000" lvl="1" indent="-273050" eaLnBrk="1" hangingPunct="1">
              <a:lnSpc>
                <a:spcPct val="90000"/>
              </a:lnSpc>
              <a:defRPr/>
            </a:pPr>
            <a:r>
              <a:rPr lang="en-US" sz="2400" b="1" dirty="0">
                <a:latin typeface="Calibri" charset="0"/>
              </a:rPr>
              <a:t>Effectors: </a:t>
            </a:r>
            <a:r>
              <a:rPr lang="en-US" sz="2400" dirty="0">
                <a:latin typeface="Calibri" charset="0"/>
              </a:rPr>
              <a:t>limbs, digits, eyes, tongue, …</a:t>
            </a:r>
          </a:p>
          <a:p>
            <a:pPr marL="508000" lvl="1" indent="-273050" eaLnBrk="1" hangingPunct="1">
              <a:lnSpc>
                <a:spcPct val="90000"/>
              </a:lnSpc>
              <a:defRPr/>
            </a:pPr>
            <a:r>
              <a:rPr lang="en-US" sz="2400" b="1" dirty="0">
                <a:latin typeface="Calibri" charset="0"/>
              </a:rPr>
              <a:t>Actions: </a:t>
            </a:r>
            <a:r>
              <a:rPr lang="en-US" sz="2400" dirty="0">
                <a:latin typeface="Calibri" charset="0"/>
              </a:rPr>
              <a:t>lift a finger, turn left, walk, run, carry an object, …</a:t>
            </a:r>
          </a:p>
          <a:p>
            <a:pPr marL="234950" indent="-234950" eaLnBrk="1" hangingPunct="1">
              <a:lnSpc>
                <a:spcPct val="90000"/>
              </a:lnSpc>
              <a:defRPr/>
            </a:pPr>
            <a:r>
              <a:rPr lang="en-US" sz="2800" dirty="0">
                <a:latin typeface="Calibri" charset="0"/>
              </a:rPr>
              <a:t>The Point: percepts and actions need to be carefully defined, possibly at different levels of abstraction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>
                <a:latin typeface="Calibri" charset="0"/>
              </a:rPr>
              <a:t>Example: autonomous taxi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077200" cy="4114800"/>
          </a:xfrm>
        </p:spPr>
        <p:txBody>
          <a:bodyPr/>
          <a:lstStyle/>
          <a:p>
            <a:pPr marL="234950" indent="-234950" eaLnBrk="1" hangingPunct="1"/>
            <a:r>
              <a:rPr lang="en-US" sz="2800" b="1">
                <a:latin typeface="Calibri" charset="0"/>
              </a:rPr>
              <a:t>Percepts</a:t>
            </a:r>
            <a:r>
              <a:rPr lang="en-US" sz="2800">
                <a:latin typeface="Calibri" charset="0"/>
              </a:rPr>
              <a:t>: Video, sonar, speedometer,</a:t>
            </a:r>
            <a:br>
              <a:rPr lang="en-US" sz="2800">
                <a:latin typeface="Calibri" charset="0"/>
              </a:rPr>
            </a:br>
            <a:r>
              <a:rPr lang="en-US" sz="2800">
                <a:latin typeface="Calibri" charset="0"/>
              </a:rPr>
              <a:t>odometer, engine sensors, keyboard</a:t>
            </a:r>
            <a:br>
              <a:rPr lang="en-US" sz="2800">
                <a:latin typeface="Calibri" charset="0"/>
              </a:rPr>
            </a:br>
            <a:r>
              <a:rPr lang="en-US" sz="2800">
                <a:latin typeface="Calibri" charset="0"/>
              </a:rPr>
              <a:t>input, microphone, GPS, …</a:t>
            </a:r>
          </a:p>
          <a:p>
            <a:pPr marL="234950" indent="-234950" eaLnBrk="1" hangingPunct="1"/>
            <a:r>
              <a:rPr lang="en-US" sz="2800" b="1">
                <a:latin typeface="Calibri" charset="0"/>
              </a:rPr>
              <a:t>Actions</a:t>
            </a:r>
            <a:r>
              <a:rPr lang="en-US" sz="2800">
                <a:latin typeface="Calibri" charset="0"/>
              </a:rPr>
              <a:t>: Steer, accelerate, brake, horn, speak, …</a:t>
            </a:r>
          </a:p>
          <a:p>
            <a:pPr marL="234950" indent="-234950" eaLnBrk="1" hangingPunct="1"/>
            <a:r>
              <a:rPr lang="en-US" sz="2800" b="1">
                <a:latin typeface="Calibri" charset="0"/>
              </a:rPr>
              <a:t>Goals</a:t>
            </a:r>
            <a:r>
              <a:rPr lang="en-US" sz="2800">
                <a:latin typeface="Calibri" charset="0"/>
              </a:rPr>
              <a:t>: Maintain safety, reach destination, maximize profits (fuel, tire wear), obey laws, provide passenger comfort, …</a:t>
            </a:r>
          </a:p>
          <a:p>
            <a:pPr marL="234950" indent="-234950" eaLnBrk="1" hangingPunct="1"/>
            <a:r>
              <a:rPr lang="en-US" sz="2800" b="1">
                <a:latin typeface="Calibri" charset="0"/>
              </a:rPr>
              <a:t>Environment</a:t>
            </a:r>
            <a:r>
              <a:rPr lang="en-US" sz="2800">
                <a:latin typeface="Calibri" charset="0"/>
              </a:rPr>
              <a:t>: U.S. urban streets, freeways, traffic, pedestrians, weather, customers, …</a:t>
            </a:r>
          </a:p>
          <a:p>
            <a:pPr marL="234950" indent="-234950" eaLnBrk="1" hangingPunct="1"/>
            <a:r>
              <a:rPr lang="en-US" sz="2800" b="1">
                <a:solidFill>
                  <a:schemeClr val="accent2"/>
                </a:solidFill>
                <a:latin typeface="Calibri" charset="0"/>
              </a:rPr>
              <a:t>Different aspects of driving may require different types of agent programs!</a:t>
            </a:r>
          </a:p>
        </p:txBody>
      </p:sp>
      <p:pic>
        <p:nvPicPr>
          <p:cNvPr id="22531" name="Picture 1" descr="car-sid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798513"/>
            <a:ext cx="3505200" cy="217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763000" cy="11430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Rationality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143000"/>
            <a:ext cx="8534400" cy="5715000"/>
          </a:xfrm>
        </p:spPr>
        <p:txBody>
          <a:bodyPr/>
          <a:lstStyle/>
          <a:p>
            <a:pPr marL="230188" indent="-230188" eaLnBrk="1" hangingPunct="1"/>
            <a:r>
              <a:rPr lang="en-US" sz="2800">
                <a:latin typeface="Calibri" charset="0"/>
              </a:rPr>
              <a:t>Ideal </a:t>
            </a:r>
            <a:r>
              <a:rPr lang="en-US" sz="2800" b="1">
                <a:solidFill>
                  <a:schemeClr val="accent2"/>
                </a:solidFill>
                <a:latin typeface="Calibri" charset="0"/>
              </a:rPr>
              <a:t>rational agents</a:t>
            </a:r>
            <a:r>
              <a:rPr lang="en-US" sz="2800">
                <a:latin typeface="Calibri" charset="0"/>
              </a:rPr>
              <a:t> should, for each percept sequence, act to maximize expected performance measure based on </a:t>
            </a:r>
          </a:p>
          <a:p>
            <a:pPr marL="577850" lvl="2" indent="-231775" eaLnBrk="1" hangingPunct="1">
              <a:buFontTx/>
              <a:buNone/>
            </a:pPr>
            <a:r>
              <a:rPr lang="en-US">
                <a:latin typeface="Calibri" charset="0"/>
              </a:rPr>
              <a:t>(1) the percept sequence, and </a:t>
            </a:r>
          </a:p>
          <a:p>
            <a:pPr marL="577850" lvl="2" indent="-231775" eaLnBrk="1" hangingPunct="1">
              <a:buFontTx/>
              <a:buNone/>
            </a:pPr>
            <a:r>
              <a:rPr lang="en-US">
                <a:latin typeface="Calibri" charset="0"/>
              </a:rPr>
              <a:t>(2) its built-in and acquired knowledge</a:t>
            </a:r>
          </a:p>
          <a:p>
            <a:pPr marL="230188" indent="-230188" eaLnBrk="1" hangingPunct="1"/>
            <a:r>
              <a:rPr lang="en-US" sz="2800">
                <a:latin typeface="Calibri" charset="0"/>
              </a:rPr>
              <a:t>Rationality includes information gathering</a:t>
            </a:r>
            <a:r>
              <a:rPr lang="en-US" altLang="ja-JP" sz="2800">
                <a:latin typeface="Calibri" charset="0"/>
              </a:rPr>
              <a:t> -- If you don’t know something, find out!</a:t>
            </a:r>
          </a:p>
          <a:p>
            <a:pPr marL="230188" indent="-230188" eaLnBrk="1" hangingPunct="1"/>
            <a:r>
              <a:rPr lang="en-US" sz="2800">
                <a:latin typeface="Calibri" charset="0"/>
              </a:rPr>
              <a:t>Rationality </a:t>
            </a:r>
            <a:r>
              <a:rPr lang="en-US" sz="2800">
                <a:latin typeface="Calibri" charset="0"/>
                <a:sym typeface="Symbol" charset="0"/>
              </a:rPr>
              <a:t></a:t>
            </a:r>
            <a:r>
              <a:rPr lang="en-US" sz="2800">
                <a:latin typeface="Calibri" charset="0"/>
              </a:rPr>
              <a:t> Need a performance measure to say how well a task has been achieved</a:t>
            </a:r>
          </a:p>
          <a:p>
            <a:pPr marL="230188" indent="-230188" eaLnBrk="1" hangingPunct="1"/>
            <a:r>
              <a:rPr lang="en-US" sz="2800">
                <a:latin typeface="Calibri" charset="0"/>
              </a:rPr>
              <a:t>Types of performance measures: false alarm (false positive) and false dismissal (false negative) rates, speed, resources required, effect on environment, etc.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Autonomy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8001000" cy="46482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A system is autonomous to extent that its behavior is determined by its experience</a:t>
            </a:r>
          </a:p>
          <a:p>
            <a:pPr eaLnBrk="1" hangingPunct="1"/>
            <a:r>
              <a:rPr lang="en-US">
                <a:latin typeface="Calibri" charset="0"/>
              </a:rPr>
              <a:t>A system isn’t autonomous if  guided by its designer according to a priori decisions</a:t>
            </a:r>
          </a:p>
          <a:p>
            <a:pPr eaLnBrk="1" hangingPunct="1"/>
            <a:r>
              <a:rPr lang="en-US">
                <a:latin typeface="Calibri" charset="0"/>
              </a:rPr>
              <a:t>An autonomous agent can always say </a:t>
            </a:r>
            <a:r>
              <a:rPr lang="ja-JP" altLang="en-US">
                <a:latin typeface="Calibri" charset="0"/>
              </a:rPr>
              <a:t>“</a:t>
            </a:r>
            <a:r>
              <a:rPr lang="en-US" altLang="ja-JP">
                <a:latin typeface="Calibri" charset="0"/>
              </a:rPr>
              <a:t>no</a:t>
            </a:r>
            <a:r>
              <a:rPr lang="ja-JP" altLang="en-US">
                <a:latin typeface="Calibri" charset="0"/>
              </a:rPr>
              <a:t>”</a:t>
            </a:r>
            <a:endParaRPr lang="en-US" altLang="ja-JP">
              <a:latin typeface="Calibri" charset="0"/>
            </a:endParaRPr>
          </a:p>
          <a:p>
            <a:pPr eaLnBrk="1" hangingPunct="1"/>
            <a:r>
              <a:rPr lang="en-US">
                <a:latin typeface="Calibri" charset="0"/>
              </a:rPr>
              <a:t>To survive, agents must have: </a:t>
            </a:r>
          </a:p>
          <a:p>
            <a:pPr lvl="1" eaLnBrk="1" hangingPunct="1"/>
            <a:r>
              <a:rPr lang="en-US" sz="3200">
                <a:latin typeface="Calibri" charset="0"/>
              </a:rPr>
              <a:t>Enough built-in knowledge to survive </a:t>
            </a:r>
          </a:p>
          <a:p>
            <a:pPr lvl="1" eaLnBrk="1" hangingPunct="1"/>
            <a:r>
              <a:rPr lang="en-US" sz="3200">
                <a:latin typeface="Calibri" charset="0"/>
              </a:rPr>
              <a:t>The ability to learn</a:t>
            </a:r>
          </a:p>
        </p:txBody>
      </p:sp>
      <p:pic>
        <p:nvPicPr>
          <p:cNvPr id="26627" name="Picture 3" descr="unchained_med_hr.psd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4925"/>
            <a:ext cx="1803400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Some agent types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19100" y="990600"/>
            <a:ext cx="8305800" cy="5791200"/>
          </a:xfrm>
        </p:spPr>
        <p:txBody>
          <a:bodyPr>
            <a:normAutofit fontScale="92500"/>
          </a:bodyPr>
          <a:lstStyle/>
          <a:p>
            <a:pPr marL="0" indent="0" eaLnBrk="1" hangingPunct="1">
              <a:lnSpc>
                <a:spcPct val="110000"/>
              </a:lnSpc>
              <a:buFontTx/>
              <a:buNone/>
              <a:defRPr/>
            </a:pPr>
            <a:r>
              <a:rPr lang="en-US" sz="2600" b="1" dirty="0">
                <a:latin typeface="Calibri" charset="0"/>
              </a:rPr>
              <a:t>(0) Table-driven agents </a:t>
            </a:r>
          </a:p>
          <a:p>
            <a:pPr marL="339725" lvl="1" indent="-173038" eaLnBrk="1" hangingPunct="1">
              <a:lnSpc>
                <a:spcPct val="110000"/>
              </a:lnSpc>
              <a:defRPr/>
            </a:pPr>
            <a:r>
              <a:rPr lang="en-US" sz="2200" dirty="0">
                <a:latin typeface="Calibri" charset="0"/>
              </a:rPr>
              <a:t>Use percept sequence/action table to find the next action.  Implemented by a (large) </a:t>
            </a:r>
            <a:r>
              <a:rPr lang="en-US" sz="2200" b="1" dirty="0">
                <a:latin typeface="Calibri" charset="0"/>
              </a:rPr>
              <a:t>lookup table</a:t>
            </a:r>
            <a:endParaRPr lang="en-US" sz="2200" dirty="0">
              <a:latin typeface="Calibri" charset="0"/>
            </a:endParaRPr>
          </a:p>
          <a:p>
            <a:pPr marL="0" indent="0" eaLnBrk="1" hangingPunct="1">
              <a:lnSpc>
                <a:spcPct val="110000"/>
              </a:lnSpc>
              <a:buFontTx/>
              <a:buNone/>
              <a:defRPr/>
            </a:pPr>
            <a:r>
              <a:rPr lang="en-US" sz="2600" b="1" dirty="0">
                <a:latin typeface="Calibri" charset="0"/>
              </a:rPr>
              <a:t>(1) Simple reflex agents </a:t>
            </a:r>
          </a:p>
          <a:p>
            <a:pPr marL="339725" lvl="1" indent="-173038" eaLnBrk="1" hangingPunct="1">
              <a:lnSpc>
                <a:spcPct val="110000"/>
              </a:lnSpc>
              <a:defRPr/>
            </a:pPr>
            <a:r>
              <a:rPr lang="en-US" sz="2200" dirty="0">
                <a:latin typeface="Calibri" charset="0"/>
              </a:rPr>
              <a:t>Based on </a:t>
            </a:r>
            <a:r>
              <a:rPr lang="en-US" sz="2200" b="1" dirty="0">
                <a:latin typeface="Calibri" charset="0"/>
              </a:rPr>
              <a:t>condition-action rules</a:t>
            </a:r>
            <a:r>
              <a:rPr lang="en-US" sz="2200" dirty="0">
                <a:latin typeface="Calibri" charset="0"/>
              </a:rPr>
              <a:t>, implemented with an appropriate production system; stateless devices with no memory of past world states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  <a:defRPr/>
            </a:pPr>
            <a:r>
              <a:rPr lang="en-US" sz="2600" b="1" dirty="0">
                <a:latin typeface="Calibri" charset="0"/>
              </a:rPr>
              <a:t>(2) Agents with memory </a:t>
            </a:r>
          </a:p>
          <a:p>
            <a:pPr marL="339725" lvl="1" indent="-173038" eaLnBrk="1" hangingPunct="1">
              <a:lnSpc>
                <a:spcPct val="110000"/>
              </a:lnSpc>
              <a:defRPr/>
            </a:pPr>
            <a:r>
              <a:rPr lang="en-US" sz="2200" dirty="0">
                <a:latin typeface="Calibri" charset="0"/>
              </a:rPr>
              <a:t>have </a:t>
            </a:r>
            <a:r>
              <a:rPr lang="en-US" sz="2200" b="1" dirty="0">
                <a:latin typeface="Calibri" charset="0"/>
              </a:rPr>
              <a:t>internal state</a:t>
            </a:r>
            <a:r>
              <a:rPr lang="en-US" sz="2200" dirty="0">
                <a:latin typeface="Calibri" charset="0"/>
              </a:rPr>
              <a:t> used to keep track of past states of the world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  <a:defRPr/>
            </a:pPr>
            <a:r>
              <a:rPr lang="en-US" sz="2600" b="1" dirty="0">
                <a:latin typeface="Calibri" charset="0"/>
              </a:rPr>
              <a:t>(3) Agents with goals </a:t>
            </a:r>
          </a:p>
          <a:p>
            <a:pPr marL="339725" lvl="1" indent="-173038" eaLnBrk="1" hangingPunct="1">
              <a:lnSpc>
                <a:spcPct val="110000"/>
              </a:lnSpc>
              <a:defRPr/>
            </a:pPr>
            <a:r>
              <a:rPr lang="en-US" sz="2200" dirty="0">
                <a:latin typeface="Calibri" charset="0"/>
              </a:rPr>
              <a:t>Agents with a state and </a:t>
            </a:r>
            <a:r>
              <a:rPr lang="en-US" sz="2200" b="1" dirty="0">
                <a:latin typeface="Calibri" charset="0"/>
              </a:rPr>
              <a:t>goal information</a:t>
            </a:r>
            <a:r>
              <a:rPr lang="en-US" sz="2200" dirty="0">
                <a:latin typeface="Calibri" charset="0"/>
              </a:rPr>
              <a:t> describing desirable situations. Agents of this kind take future events into consideration. 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  <a:defRPr/>
            </a:pPr>
            <a:r>
              <a:rPr lang="en-US" sz="2600" b="1" dirty="0">
                <a:latin typeface="Calibri" charset="0"/>
              </a:rPr>
              <a:t>(4) Utility-based agents </a:t>
            </a:r>
          </a:p>
          <a:p>
            <a:pPr marL="339725" lvl="1" indent="-173038" eaLnBrk="1" hangingPunct="1">
              <a:lnSpc>
                <a:spcPct val="110000"/>
              </a:lnSpc>
              <a:defRPr/>
            </a:pPr>
            <a:r>
              <a:rPr lang="en-US" sz="2200" dirty="0">
                <a:latin typeface="Calibri" charset="0"/>
              </a:rPr>
              <a:t>base decisions on </a:t>
            </a:r>
            <a:r>
              <a:rPr lang="en-US" sz="2200" b="1" dirty="0">
                <a:latin typeface="Calibri" charset="0"/>
              </a:rPr>
              <a:t>classic axiomatic utility theory</a:t>
            </a:r>
            <a:r>
              <a:rPr lang="en-US" sz="2200" dirty="0">
                <a:latin typeface="Calibri" charset="0"/>
              </a:rPr>
              <a:t> in order to act rationally</a:t>
            </a:r>
          </a:p>
        </p:txBody>
      </p:sp>
      <p:sp>
        <p:nvSpPr>
          <p:cNvPr id="28675" name="Line 4"/>
          <p:cNvSpPr>
            <a:spLocks noChangeShapeType="1"/>
          </p:cNvSpPr>
          <p:nvPr/>
        </p:nvSpPr>
        <p:spPr bwMode="auto">
          <a:xfrm>
            <a:off x="8763000" y="1371600"/>
            <a:ext cx="0" cy="48006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6" name="Text Box 5"/>
          <p:cNvSpPr txBox="1">
            <a:spLocks noChangeArrowheads="1"/>
          </p:cNvSpPr>
          <p:nvPr/>
        </p:nvSpPr>
        <p:spPr bwMode="auto">
          <a:xfrm>
            <a:off x="8305800" y="1035050"/>
            <a:ext cx="7286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>
                <a:solidFill>
                  <a:schemeClr val="accent2"/>
                </a:solidFill>
              </a:rPr>
              <a:t>simple</a:t>
            </a:r>
          </a:p>
        </p:txBody>
      </p:sp>
      <p:sp>
        <p:nvSpPr>
          <p:cNvPr id="28677" name="Text Box 6"/>
          <p:cNvSpPr txBox="1">
            <a:spLocks noChangeArrowheads="1"/>
          </p:cNvSpPr>
          <p:nvPr/>
        </p:nvSpPr>
        <p:spPr bwMode="auto">
          <a:xfrm>
            <a:off x="8229600" y="6248400"/>
            <a:ext cx="885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>
                <a:solidFill>
                  <a:schemeClr val="accent2"/>
                </a:solidFill>
              </a:rPr>
              <a:t>complex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6513" y="22225"/>
            <a:ext cx="8991600" cy="1143000"/>
          </a:xfrm>
        </p:spPr>
        <p:txBody>
          <a:bodyPr/>
          <a:lstStyle/>
          <a:p>
            <a:pPr eaLnBrk="1" hangingPunct="1"/>
            <a:r>
              <a:rPr lang="en-US" sz="3600">
                <a:latin typeface="Calibri" charset="0"/>
              </a:rPr>
              <a:t>(0/1) Table-driven/reflex agent architecture</a:t>
            </a:r>
          </a:p>
        </p:txBody>
      </p:sp>
      <p:pic>
        <p:nvPicPr>
          <p:cNvPr id="30722" name="Picture 1028" descr="img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057400"/>
            <a:ext cx="7086600" cy="449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TextBox 2"/>
          <p:cNvSpPr txBox="1">
            <a:spLocks noChangeArrowheads="1"/>
          </p:cNvSpPr>
          <p:nvPr/>
        </p:nvSpPr>
        <p:spPr bwMode="auto">
          <a:xfrm>
            <a:off x="152400" y="990600"/>
            <a:ext cx="868680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lvl="1"/>
            <a:r>
              <a:rPr lang="en-US" sz="2800">
                <a:latin typeface="Calibri" charset="0"/>
              </a:rPr>
              <a:t>Use percept sequence/action table to find the next action.  Implemented by a (large) </a:t>
            </a:r>
            <a:r>
              <a:rPr lang="en-US" sz="2800" b="1">
                <a:latin typeface="Calibri" charset="0"/>
              </a:rPr>
              <a:t>lookup table</a:t>
            </a:r>
            <a:endParaRPr lang="en-US" sz="2800">
              <a:latin typeface="Calibri" charset="0"/>
            </a:endParaRPr>
          </a:p>
          <a:p>
            <a:endParaRPr lang="en-US" sz="320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(0) Table-driven agents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001000" cy="52578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sz="2800" b="1" dirty="0">
                <a:latin typeface="Calibri" charset="0"/>
              </a:rPr>
              <a:t>Table lookup</a:t>
            </a:r>
            <a:r>
              <a:rPr lang="en-US" sz="2800" dirty="0">
                <a:latin typeface="Calibri" charset="0"/>
              </a:rPr>
              <a:t> of percept-action pairs mapping from every possible perceived state to optimal action for it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2800" b="1" dirty="0">
                <a:latin typeface="Calibri" charset="0"/>
              </a:rPr>
              <a:t>Problems:</a:t>
            </a:r>
          </a:p>
          <a:p>
            <a:pPr marL="346075" lvl="1" indent="-230188" eaLnBrk="1" hangingPunct="1">
              <a:defRPr/>
            </a:pPr>
            <a:r>
              <a:rPr lang="en-US" dirty="0">
                <a:latin typeface="Calibri" charset="0"/>
              </a:rPr>
              <a:t>Too big to generate and to store (Chess has about 10</a:t>
            </a:r>
            <a:r>
              <a:rPr lang="en-US" baseline="30000" dirty="0">
                <a:latin typeface="Calibri" charset="0"/>
              </a:rPr>
              <a:t>120</a:t>
            </a:r>
            <a:r>
              <a:rPr lang="en-US" dirty="0">
                <a:latin typeface="Calibri" charset="0"/>
              </a:rPr>
              <a:t> states, for example) </a:t>
            </a:r>
          </a:p>
          <a:p>
            <a:pPr marL="346075" lvl="1" indent="-230188" eaLnBrk="1" hangingPunct="1">
              <a:defRPr/>
            </a:pPr>
            <a:r>
              <a:rPr lang="en-US" dirty="0">
                <a:latin typeface="Calibri" charset="0"/>
              </a:rPr>
              <a:t>No knowledge of non-perceptual parts of the current state </a:t>
            </a:r>
          </a:p>
          <a:p>
            <a:pPr marL="346075" lvl="1" indent="-230188" eaLnBrk="1" hangingPunct="1">
              <a:defRPr/>
            </a:pPr>
            <a:r>
              <a:rPr lang="en-US" dirty="0">
                <a:latin typeface="Calibri" charset="0"/>
              </a:rPr>
              <a:t>Not adaptive to changes in the environment; entire table must be updated if changes occur </a:t>
            </a:r>
          </a:p>
          <a:p>
            <a:pPr marL="346075" lvl="1" indent="-230188" eaLnBrk="1" hangingPunct="1">
              <a:defRPr/>
            </a:pPr>
            <a:r>
              <a:rPr lang="en-US" dirty="0">
                <a:latin typeface="Calibri" charset="0"/>
              </a:rPr>
              <a:t>Looping: Can’</a:t>
            </a:r>
            <a:r>
              <a:rPr lang="en-US" altLang="ja-JP" dirty="0">
                <a:latin typeface="Calibri" charset="0"/>
              </a:rPr>
              <a:t>t make actions conditional on previous actions/states</a:t>
            </a:r>
          </a:p>
          <a:p>
            <a:pPr marL="174625" indent="-174625" eaLnBrk="1" hangingPunct="1">
              <a:defRPr/>
            </a:pPr>
            <a:endParaRPr lang="en-US" sz="2800" dirty="0">
              <a:latin typeface="Calibri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5259</TotalTime>
  <Words>1682</Words>
  <Application>Microsoft Macintosh PowerPoint</Application>
  <PresentationFormat>On-screen Show (4:3)</PresentationFormat>
  <Paragraphs>332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ＭＳ Ｐゴシック</vt:lpstr>
      <vt:lpstr>Arial</vt:lpstr>
      <vt:lpstr>Calibri</vt:lpstr>
      <vt:lpstr>Symbol</vt:lpstr>
      <vt:lpstr>Times New Roman</vt:lpstr>
      <vt:lpstr>Office Theme</vt:lpstr>
      <vt:lpstr>Intelligent Agents</vt:lpstr>
      <vt:lpstr>How do you design an intelligent agent?</vt:lpstr>
      <vt:lpstr>sensors/percepts and effectors/actions ?</vt:lpstr>
      <vt:lpstr>Example: autonomous taxi</vt:lpstr>
      <vt:lpstr>Rationality</vt:lpstr>
      <vt:lpstr>Autonomy</vt:lpstr>
      <vt:lpstr>Some agent types</vt:lpstr>
      <vt:lpstr>(0/1) Table-driven/reflex agent architecture</vt:lpstr>
      <vt:lpstr>(0) Table-driven agents</vt:lpstr>
      <vt:lpstr>(1) Simple reflex agents</vt:lpstr>
      <vt:lpstr>(2) Architecture for an agent with memory </vt:lpstr>
      <vt:lpstr>(2) Agents with memory</vt:lpstr>
      <vt:lpstr>(3) Architecture for goal-based agent </vt:lpstr>
      <vt:lpstr>(3) Goal-based agents</vt:lpstr>
      <vt:lpstr>(4) a complete utility-based agent </vt:lpstr>
      <vt:lpstr>(4) Utility-based agents</vt:lpstr>
      <vt:lpstr>Properties of Environments </vt:lpstr>
      <vt:lpstr>Properties of Environments</vt:lpstr>
      <vt:lpstr>Properties of Environments III</vt:lpstr>
      <vt:lpstr>Characteristics of environments</vt:lpstr>
      <vt:lpstr>Characteristics of environments</vt:lpstr>
      <vt:lpstr>Characteristics of environments</vt:lpstr>
      <vt:lpstr>Characteristics of environments</vt:lpstr>
      <vt:lpstr>Characteristics of environments</vt:lpstr>
      <vt:lpstr>Characteristics of environments</vt:lpstr>
      <vt:lpstr>Summary</vt:lpstr>
      <vt:lpstr>Summary</vt:lpstr>
      <vt:lpstr>Summary</vt:lpstr>
    </vt:vector>
  </TitlesOfParts>
  <Company>UMBC</Company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Lisp / Intelligent Agents</dc:title>
  <dc:subject>471 Class #2, Fall 2004</dc:subject>
  <dc:creator>COGITO</dc:creator>
  <cp:lastModifiedBy>Tim Finin</cp:lastModifiedBy>
  <cp:revision>211</cp:revision>
  <cp:lastPrinted>1998-08-09T03:09:28Z</cp:lastPrinted>
  <dcterms:created xsi:type="dcterms:W3CDTF">2009-09-04T05:17:29Z</dcterms:created>
  <dcterms:modified xsi:type="dcterms:W3CDTF">2018-01-28T02:58:11Z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</vt:lpwstr>
  </property>
</Properties>
</file>