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/>
    <p:restoredTop sz="89641" autoAdjust="0"/>
  </p:normalViewPr>
  <p:slideViewPr>
    <p:cSldViewPr snapToGrid="0" snapToObjects="1" showGuides="1">
      <p:cViewPr varScale="1">
        <p:scale>
          <a:sx n="88" d="100"/>
          <a:sy n="88" d="100"/>
        </p:scale>
        <p:origin x="272" y="176"/>
      </p:cViewPr>
      <p:guideLst>
        <p:guide orient="horz" pos="20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it.ly/471s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rahman1@umbc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0142"/>
            <a:ext cx="7939274" cy="4844377"/>
          </a:xfrm>
        </p:spPr>
        <p:txBody>
          <a:bodyPr>
            <a:normAutofit/>
          </a:bodyPr>
          <a:lstStyle/>
          <a:p>
            <a:r>
              <a:rPr lang="en-US" sz="8000" b="1" dirty="0"/>
              <a:t>CMSC 471</a:t>
            </a:r>
            <a:br>
              <a:rPr lang="en-US" b="1" dirty="0"/>
            </a:br>
            <a:r>
              <a:rPr lang="en-US" sz="4900" b="1" dirty="0"/>
              <a:t>Introduction to</a:t>
            </a:r>
            <a:br>
              <a:rPr lang="en-US" sz="4900" b="1" dirty="0"/>
            </a:br>
            <a:r>
              <a:rPr lang="en-US" sz="4900" b="1" dirty="0"/>
              <a:t>Artificial Intelligence</a:t>
            </a:r>
            <a:br>
              <a:rPr lang="en-US" sz="3600" b="1" dirty="0"/>
            </a:br>
            <a:r>
              <a:rPr lang="en-US" sz="3600" b="1" dirty="0"/>
              <a:t>section 1</a:t>
            </a:r>
            <a:br>
              <a:rPr lang="en-US" sz="3600" b="1" dirty="0"/>
            </a:br>
            <a:r>
              <a:rPr lang="en-US" sz="3600" b="1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74519"/>
            <a:ext cx="6400800" cy="112609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</a:rPr>
              <a:t>Today’s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4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What </a:t>
            </a:r>
            <a:r>
              <a:rPr lang="en-US" sz="3600" i="1" dirty="0">
                <a:latin typeface="Helvetica" charset="0"/>
                <a:ea typeface="ＭＳ Ｐゴシック" charset="0"/>
              </a:rPr>
              <a:t>is</a:t>
            </a:r>
            <a:r>
              <a:rPr lang="en-US" sz="36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3600" dirty="0">
                <a:latin typeface="Helvetica" charset="0"/>
                <a:ea typeface="ＭＳ Ｐゴシック" charset="0"/>
              </a:rPr>
              <a:t>What’s 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435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http://bit.ly/471s18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378EDF-E5AE-984F-B280-54A56605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" y="540326"/>
            <a:ext cx="9008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4023"/>
            <a:ext cx="8229600" cy="51377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000" dirty="0">
                <a:latin typeface="Helvetica" charset="0"/>
                <a:ea typeface="ＭＳ Ｐゴシック" charset="0"/>
              </a:rPr>
              <a:t>Six to eight quizzes based on readings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dirty="0">
                <a:latin typeface="Helvetica" charset="0"/>
                <a:ea typeface="ＭＳ Ｐゴシック" charset="0"/>
              </a:rPr>
              <a:t>Six to eight homework assignments (mix of written and programming)</a:t>
            </a:r>
          </a:p>
          <a:p>
            <a:pPr marL="466725" lvl="1" indent="-227013">
              <a:lnSpc>
                <a:spcPct val="110000"/>
              </a:lnSpc>
            </a:pPr>
            <a:r>
              <a:rPr lang="en-US" sz="2600" dirty="0">
                <a:latin typeface="Helvetica" charset="0"/>
                <a:ea typeface="ＭＳ Ｐゴシック" charset="0"/>
              </a:rPr>
              <a:t>One-time extensions of up to a week may be granted </a:t>
            </a:r>
            <a:r>
              <a:rPr lang="en-US" sz="26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2600" b="1" dirty="0">
              <a:latin typeface="Helvetica" charset="0"/>
              <a:ea typeface="ＭＳ Ｐゴシック" charset="0"/>
            </a:endParaRPr>
          </a:p>
          <a:p>
            <a:pPr marL="466725" lvl="1" indent="-227013">
              <a:lnSpc>
                <a:spcPct val="110000"/>
              </a:lnSpc>
            </a:pPr>
            <a:r>
              <a:rPr lang="en-US" sz="2600" dirty="0">
                <a:latin typeface="Helvetica" charset="0"/>
                <a:ea typeface="ＭＳ Ｐゴシック" charset="0"/>
              </a:rPr>
              <a:t>Last-minute requests for extensions probably will not be granted</a:t>
            </a:r>
          </a:p>
          <a:p>
            <a:pPr eaLnBrk="1" hangingPunct="1">
              <a:lnSpc>
                <a:spcPct val="110000"/>
              </a:lnSpc>
            </a:pP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Do the reading </a:t>
            </a:r>
            <a:r>
              <a:rPr lang="en-US" sz="3000" b="1" i="1" u="sng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30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340246" cy="544036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Programming assignments in Python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We’ll use Python in the notes and examples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This is a good chance for you to learn Python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We’ll use GitHub to share code, </a:t>
            </a:r>
            <a:r>
              <a:rPr lang="en-US" dirty="0" err="1">
                <a:latin typeface="Helvetica" charset="0"/>
                <a:ea typeface="ＭＳ Ｐゴシック" charset="0"/>
              </a:rPr>
              <a:t>Jupyter</a:t>
            </a:r>
            <a:r>
              <a:rPr lang="en-US" dirty="0">
                <a:latin typeface="Helvetica" charset="0"/>
                <a:ea typeface="ＭＳ Ｐゴシック" charset="0"/>
              </a:rPr>
              <a:t> notebooks and for HW submission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Some assignments may require using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E.g., C5 decision tree learning system, Weka Machine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Exams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Midterm exam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In class in mid October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15% of grade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dirty="0">
                <a:latin typeface="Helvetica" charset="0"/>
                <a:ea typeface="ＭＳ Ｐゴシック" charset="0"/>
              </a:rPr>
              <a:t>Final exam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At regularly scheduled time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About 25% of grade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dirty="0">
                <a:latin typeface="Helvetica" charset="0"/>
                <a:ea typeface="ＭＳ Ｐゴシック" charset="0"/>
              </a:rPr>
              <a:t>Comprehensive, but with an emphasis on the last half of material (e.g., 30/70 split)</a:t>
            </a:r>
          </a:p>
        </p:txBody>
      </p:sp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70089"/>
            <a:ext cx="7772400" cy="5312971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latin typeface="Helvetica" charset="0"/>
                <a:ea typeface="ＭＳ Ｐゴシック" charset="0"/>
              </a:rPr>
              <a:t>Professor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Finin</a:t>
            </a:r>
            <a:r>
              <a:rPr lang="en-US" sz="2800" dirty="0">
                <a:latin typeface="Helvetica" charset="0"/>
                <a:ea typeface="ＭＳ Ｐゴシック" charset="0"/>
              </a:rPr>
              <a:t>,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finin@umbc.edu</a:t>
            </a:r>
            <a:r>
              <a:rPr lang="en-US" sz="2800" dirty="0"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Office hours: by arrangement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Drop in whenever my door is open 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Direct general questions to Piazza first</a:t>
            </a:r>
          </a:p>
          <a:p>
            <a:pPr lvl="1" eaLnBrk="1" hangingPunct="1"/>
            <a:r>
              <a:rPr lang="en-US" dirty="0">
                <a:latin typeface="Helvetica" charset="0"/>
                <a:ea typeface="ＭＳ Ｐゴシック" charset="0"/>
              </a:rPr>
              <a:t>We will try to respond to discussion list postings within 24 hours</a:t>
            </a:r>
          </a:p>
          <a:p>
            <a:r>
              <a:rPr lang="en-US" sz="2800" dirty="0">
                <a:latin typeface="Helvetica" charset="0"/>
                <a:ea typeface="ＭＳ Ｐゴシック" charset="0"/>
              </a:rPr>
              <a:t>TA: </a:t>
            </a:r>
            <a:r>
              <a:rPr lang="en-US" dirty="0"/>
              <a:t>Muhammad </a:t>
            </a:r>
            <a:r>
              <a:rPr lang="en-US" dirty="0" err="1"/>
              <a:t>Mahbubur</a:t>
            </a:r>
            <a:r>
              <a:rPr lang="en-US" dirty="0"/>
              <a:t> Rahman</a:t>
            </a:r>
            <a:endParaRPr lang="en-US" sz="2800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hlinkClick r:id="rId3"/>
              </a:rPr>
              <a:t>mrahman1@umbc.edu</a:t>
            </a:r>
            <a:r>
              <a:rPr lang="en-US" dirty="0"/>
              <a:t>,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ITE 331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office hours </a:t>
            </a:r>
            <a:r>
              <a:rPr lang="en-US" dirty="0" err="1">
                <a:latin typeface="Helvetica" charset="0"/>
                <a:ea typeface="ＭＳ Ｐゴシック" charset="0"/>
              </a:rPr>
              <a:t>tbd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249</Words>
  <Application>Microsoft Macintosh PowerPoint</Application>
  <PresentationFormat>On-screen Show (4:3)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Helvetica</vt:lpstr>
      <vt:lpstr>Office Theme</vt:lpstr>
      <vt:lpstr>CMSC 471 Introduction to Artificial Intelligence section 1 Course Overview</vt:lpstr>
      <vt:lpstr>Today’s class</vt:lpstr>
      <vt:lpstr>http://bit.ly/471s18</vt:lpstr>
      <vt:lpstr>Homework and grading policies</vt:lpstr>
      <vt:lpstr>Programming</vt:lpstr>
      <vt:lpstr>Exams</vt:lpstr>
      <vt:lpstr>Instructor availability</vt:lpstr>
    </vt:vector>
  </TitlesOfParts>
  <Company>UMBC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17</cp:revision>
  <cp:lastPrinted>2018-01-23T05:25:08Z</cp:lastPrinted>
  <dcterms:created xsi:type="dcterms:W3CDTF">2012-08-24T00:08:25Z</dcterms:created>
  <dcterms:modified xsi:type="dcterms:W3CDTF">2018-01-28T02:35:46Z</dcterms:modified>
</cp:coreProperties>
</file>