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55" r:id="rId2"/>
    <p:sldId id="304" r:id="rId3"/>
    <p:sldId id="305" r:id="rId4"/>
    <p:sldId id="306" r:id="rId5"/>
    <p:sldId id="307" r:id="rId6"/>
    <p:sldId id="363" r:id="rId7"/>
    <p:sldId id="362" r:id="rId8"/>
    <p:sldId id="308" r:id="rId9"/>
    <p:sldId id="309" r:id="rId10"/>
    <p:sldId id="310" r:id="rId11"/>
    <p:sldId id="372" r:id="rId12"/>
    <p:sldId id="311" r:id="rId13"/>
    <p:sldId id="358" r:id="rId14"/>
    <p:sldId id="369" r:id="rId15"/>
    <p:sldId id="371" r:id="rId16"/>
    <p:sldId id="312" r:id="rId17"/>
    <p:sldId id="313" r:id="rId18"/>
    <p:sldId id="314" r:id="rId19"/>
    <p:sldId id="315" r:id="rId20"/>
    <p:sldId id="316" r:id="rId21"/>
    <p:sldId id="317" r:id="rId22"/>
    <p:sldId id="359" r:id="rId23"/>
    <p:sldId id="360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66" r:id="rId34"/>
    <p:sldId id="365" r:id="rId35"/>
    <p:sldId id="364" r:id="rId36"/>
    <p:sldId id="368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67" r:id="rId48"/>
    <p:sldId id="357" r:id="rId49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01" autoAdjust="0"/>
  </p:normalViewPr>
  <p:slideViewPr>
    <p:cSldViewPr showGuides="1">
      <p:cViewPr varScale="1">
        <p:scale>
          <a:sx n="97" d="100"/>
          <a:sy n="97" d="100"/>
        </p:scale>
        <p:origin x="-1664" y="-112"/>
      </p:cViewPr>
      <p:guideLst>
        <p:guide orient="horz" pos="2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130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F9B549-A4E0-F945-AB99-D01282547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E5BE25-A89A-7C4D-9985-692670342F1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E8586-3198-9342-A448-EBE92AD5B20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D68E02-5771-1346-8ABB-B0A0BA39691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80DB9-CA44-5548-ADDB-6F4CC055DE5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4073A6-B0C9-4846-B2CE-39775025D80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78C42D-DDBA-AD47-BBB6-503E8C97B91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EE31D6-846E-5F42-82B6-6631B2C00393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D99F00-9EEB-9E41-90DA-934E156275D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FA6953-3387-FA45-B588-9F51032E4AB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540E2A-473E-4141-99C6-CA9DF896B1A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16C138-E53C-1B42-A90E-30AE23E0E98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529983-05FE-3E49-BEDF-458CE928FEAE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3D59E-17BD-F049-A18D-528186D7845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9A9D8E-EBF3-4F49-9FD6-297479F92A0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44C522-9FEF-1544-940F-87A1121604B8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F2D123-EE5C-9740-B2FD-B5D2A312758B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7E2CC9-ADC1-D24C-B9E5-37EF61F3D329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09616-BEE4-0345-BE76-CB9747C6BCC8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587A3-96EA-9041-9078-F605426A37B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4DB9C81-C453-EA43-9B17-E946022AF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en.wikipedia.org/wiki/De_Morgan's_law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en.wikipedia.org/wiki/Thoralf_Skole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en.wikipedia.org/wiki/Syntactic_suga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org/" TargetMode="External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en.wikipedia.org/wiki/Web_Ontology_Langu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>
                <a:latin typeface="Times New Roman" charset="0"/>
                <a:ea typeface="ＭＳ Ｐゴシック" charset="0"/>
                <a:cs typeface="ＭＳ Ｐゴシック" charset="0"/>
              </a:rPr>
              <a:t>First-Order Logic: Review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Quantifiers (1)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Universal quantifiers often used with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rules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x) student(x) 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 smart(x) </a:t>
            </a:r>
            <a:r>
              <a:rPr lang="en-US" sz="2800" dirty="0">
                <a:latin typeface="Times New Roman" charset="0"/>
                <a:ea typeface="ＭＳ Ｐゴシック" charset="0"/>
              </a:rPr>
              <a:t>means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All students are smart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rarely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used to make blanket statements about every individual in the world: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x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) student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(x) 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smart(x) </a:t>
            </a:r>
            <a:r>
              <a:rPr lang="en-US" sz="2800" dirty="0">
                <a:latin typeface="Times New Roman" charset="0"/>
                <a:ea typeface="ＭＳ Ｐゴシック" charset="0"/>
              </a:rPr>
              <a:t>means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Everyone in the world is a student and is smart</a:t>
            </a:r>
            <a:r>
              <a:rPr lang="ja-JP" altLang="en-US" sz="2800" dirty="0" smtClean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Quantifiers (2)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and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to specify</a:t>
            </a:r>
            <a:b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a list of properties about an individual: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x) student(x) 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 smart(x) </a:t>
            </a:r>
            <a:r>
              <a:rPr lang="en-US" sz="2800" dirty="0">
                <a:latin typeface="Times New Roman" charset="0"/>
                <a:ea typeface="ＭＳ Ｐゴシック" charset="0"/>
              </a:rPr>
              <a:t>means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There is a student who is smart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Common mistake: represent this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x) student(x) </a:t>
            </a:r>
            <a:r>
              <a:rPr lang="en-US" sz="2800" i="1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 smart(x) </a:t>
            </a:r>
          </a:p>
          <a:p>
            <a:pPr marL="222250" indent="-222250"/>
            <a:r>
              <a:rPr lang="en-US" sz="3200" dirty="0">
                <a:latin typeface="Times New Roman" charset="0"/>
                <a:ea typeface="ＭＳ Ｐゴシック" charset="0"/>
              </a:rPr>
              <a:t>What does this sentence mean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?</a:t>
            </a:r>
          </a:p>
          <a:p>
            <a:pPr marL="563563" lvl="1" indent="-222250"/>
            <a:r>
              <a:rPr lang="en-US" sz="2800" dirty="0" smtClean="0">
                <a:latin typeface="Times New Roman" charset="0"/>
                <a:ea typeface="ＭＳ Ｐゴシック" charset="0"/>
              </a:rPr>
              <a:t>??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4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 particular, the variables in a sentence have a scope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For example, suppose we want to say </a:t>
            </a:r>
          </a:p>
          <a:p>
            <a:pPr lvl="1"/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everyone who is alive loves someone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</a:rPr>
              <a:t>x) alive(x) 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latin typeface="Times New Roman" charset="0"/>
                <a:ea typeface="ＭＳ Ｐゴシック" charset="0"/>
              </a:rPr>
              <a:t>y) loves(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800" dirty="0">
                <a:latin typeface="Times New Roman" charset="0"/>
                <a:ea typeface="ＭＳ Ｐゴシック" charset="0"/>
              </a:rPr>
              <a:t>)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353050" cy="5794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/>
              <a:t>(</a:t>
            </a:r>
            <a:r>
              <a:rPr lang="en-US" sz="3200" dirty="0">
                <a:sym typeface="Symbol" charset="0"/>
              </a:rPr>
              <a:t></a:t>
            </a:r>
            <a:r>
              <a:rPr lang="en-US" sz="3200" dirty="0"/>
              <a:t>x) alive(x) </a:t>
            </a:r>
            <a:r>
              <a:rPr lang="en-US" sz="3200" dirty="0">
                <a:sym typeface="Symbol" charset="0"/>
              </a:rPr>
              <a:t> </a:t>
            </a:r>
            <a:r>
              <a:rPr lang="en-US" sz="3200" dirty="0"/>
              <a:t>(</a:t>
            </a:r>
            <a:r>
              <a:rPr lang="en-US" sz="3200" dirty="0">
                <a:sym typeface="Symbol" charset="0"/>
              </a:rPr>
              <a:t></a:t>
            </a:r>
            <a:r>
              <a:rPr lang="en-US" sz="3200" dirty="0"/>
              <a:t>y) loves(</a:t>
            </a:r>
            <a:r>
              <a:rPr lang="en-US" sz="3200" dirty="0" err="1"/>
              <a:t>x,y</a:t>
            </a:r>
            <a:r>
              <a:rPr lang="en-US" sz="3200" dirty="0"/>
              <a:t>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Scope of 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2578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Switching order of universal quantifiers </a:t>
            </a:r>
            <a:r>
              <a:rPr lang="en-US" sz="2800" b="1" i="1" dirty="0">
                <a:latin typeface="Times New Roman" charset="0"/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latin typeface="Times New Roman" charset="0"/>
                <a:ea typeface="ＭＳ Ｐゴシック" charset="0"/>
              </a:rPr>
              <a:t>x)(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latin typeface="Times New Roman" charset="0"/>
                <a:ea typeface="ＭＳ Ｐゴシック" charset="0"/>
              </a:rPr>
              <a:t>y)P(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</a:rPr>
              <a:t>)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400" dirty="0">
                <a:latin typeface="Times New Roman" charset="0"/>
                <a:ea typeface="ＭＳ Ｐゴシック" charset="0"/>
              </a:rPr>
              <a:t> 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latin typeface="Times New Roman" charset="0"/>
                <a:ea typeface="ＭＳ Ｐゴシック" charset="0"/>
              </a:rPr>
              <a:t>y)(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latin typeface="Times New Roman" charset="0"/>
                <a:ea typeface="ＭＳ Ｐゴシック" charset="0"/>
              </a:rPr>
              <a:t>x) P(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Dogs hate cats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(i.e., “all dogs hate all cats”)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latin typeface="Times New Roman" charset="0"/>
                <a:ea typeface="ＭＳ Ｐゴシック" charset="0"/>
              </a:rPr>
              <a:t>x)(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latin typeface="Times New Roman" charset="0"/>
                <a:ea typeface="ＭＳ Ｐゴシック" charset="0"/>
              </a:rPr>
              <a:t>y)P(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</a:rPr>
              <a:t>)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400" dirty="0">
                <a:latin typeface="Times New Roman" charset="0"/>
                <a:ea typeface="ＭＳ Ｐゴシック" charset="0"/>
              </a:rPr>
              <a:t> 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latin typeface="Times New Roman" charset="0"/>
                <a:ea typeface="ＭＳ Ｐゴシック" charset="0"/>
              </a:rPr>
              <a:t>y)(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latin typeface="Times New Roman" charset="0"/>
                <a:ea typeface="ＭＳ Ｐゴシック" charset="0"/>
              </a:rPr>
              <a:t>x) P(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</a:rPr>
              <a:t>) </a:t>
            </a:r>
          </a:p>
          <a:p>
            <a:pPr lvl="1"/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A cat killed a dog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Switching order of </a:t>
            </a:r>
            <a:r>
              <a:rPr lang="en-US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universal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existential quantifiers </a:t>
            </a:r>
            <a:r>
              <a:rPr lang="en-US" sz="2800" b="1" i="1" dirty="0">
                <a:latin typeface="Times New Roman" charset="0"/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Everyone likes someone: 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latin typeface="Times New Roman" charset="0"/>
                <a:ea typeface="ＭＳ Ｐゴシック" charset="0"/>
              </a:rPr>
              <a:t>x)(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latin typeface="Times New Roman" charset="0"/>
                <a:ea typeface="ＭＳ Ｐゴシック" charset="0"/>
              </a:rPr>
              <a:t>y) likes(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</a:rPr>
              <a:t>)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Someone is liked by everyone: 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latin typeface="Times New Roman" charset="0"/>
                <a:ea typeface="ＭＳ Ｐゴシック" charset="0"/>
              </a:rPr>
              <a:t>y)(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latin typeface="Times New Roman" charset="0"/>
                <a:ea typeface="ＭＳ Ｐゴシック" charset="0"/>
              </a:rPr>
              <a:t>x) likes(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</a:rPr>
              <a:t>)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1209"/>
            <a:ext cx="5562600" cy="1143000"/>
          </a:xfrm>
        </p:spPr>
        <p:txBody>
          <a:bodyPr/>
          <a:lstStyle/>
          <a:p>
            <a:pPr algn="r"/>
            <a:r>
              <a:rPr lang="en-US" sz="4400" dirty="0" smtClean="0"/>
              <a:t>Procedural example 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 err="1" smtClean="0"/>
              <a:t>def</a:t>
            </a:r>
            <a:r>
              <a:rPr lang="en-US" sz="2800" dirty="0" smtClean="0"/>
              <a:t> verify1():</a:t>
            </a:r>
          </a:p>
          <a:p>
            <a:pPr marL="0" lvl="1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# 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Everyone likes someone: (</a:t>
            </a:r>
            <a:r>
              <a:rPr lang="en-US" sz="2800" i="1" dirty="0" smtClean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x)(</a:t>
            </a:r>
            <a:r>
              <a:rPr lang="en-US" sz="2800" i="1" dirty="0" smtClean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y) likes(</a:t>
            </a:r>
            <a:r>
              <a:rPr lang="en-US" sz="2800" i="1" dirty="0" err="1" smtClean="0">
                <a:latin typeface="Times New Roman" charset="0"/>
                <a:ea typeface="ＭＳ Ｐゴシック" charset="0"/>
              </a:rPr>
              <a:t>x,y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 smtClean="0"/>
              <a:t>    for x in people():</a:t>
            </a:r>
          </a:p>
          <a:p>
            <a:pPr marL="0" indent="0">
              <a:buNone/>
            </a:pPr>
            <a:r>
              <a:rPr lang="en-US" sz="2800" dirty="0" smtClean="0"/>
              <a:t>        found = False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for y in people():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if likes(</a:t>
            </a:r>
            <a:r>
              <a:rPr lang="en-US" sz="2800" dirty="0" err="1" smtClean="0"/>
              <a:t>x,y</a:t>
            </a:r>
            <a:r>
              <a:rPr lang="en-US" sz="2800" dirty="0" smtClean="0"/>
              <a:t>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found = True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if not Found: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return False</a:t>
            </a:r>
          </a:p>
          <a:p>
            <a:pPr marL="0" indent="0">
              <a:buNone/>
            </a:pPr>
            <a:r>
              <a:rPr lang="en-US" sz="2800" dirty="0" smtClean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581400"/>
            <a:ext cx="32690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Every person has at</a:t>
            </a:r>
          </a:p>
          <a:p>
            <a:r>
              <a:rPr lang="en-US" i="1" dirty="0"/>
              <a:t>l</a:t>
            </a:r>
            <a:r>
              <a:rPr lang="en-US" i="1" dirty="0" smtClean="0"/>
              <a:t>east one individual that</a:t>
            </a:r>
          </a:p>
          <a:p>
            <a:r>
              <a:rPr lang="en-US" i="1" dirty="0"/>
              <a:t>t</a:t>
            </a:r>
            <a:r>
              <a:rPr lang="en-US" i="1" dirty="0" smtClean="0"/>
              <a:t>hey like.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1209"/>
            <a:ext cx="5562600" cy="1143000"/>
          </a:xfrm>
        </p:spPr>
        <p:txBody>
          <a:bodyPr/>
          <a:lstStyle/>
          <a:p>
            <a:pPr algn="r"/>
            <a:r>
              <a:rPr lang="en-US" sz="4400" dirty="0" smtClean="0"/>
              <a:t>Procedural example 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endParaRPr lang="en-US" sz="2800" dirty="0" smtClean="0"/>
          </a:p>
          <a:p>
            <a:pPr marL="0" lvl="1" indent="0">
              <a:buNone/>
            </a:pPr>
            <a:r>
              <a:rPr lang="en-US" sz="2800" dirty="0" err="1" smtClean="0"/>
              <a:t>def</a:t>
            </a:r>
            <a:r>
              <a:rPr lang="en-US" sz="2800" dirty="0" smtClean="0"/>
              <a:t> verify2():</a:t>
            </a:r>
          </a:p>
          <a:p>
            <a:pPr marL="0" lvl="1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# 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Someone is liked by everyone: (</a:t>
            </a:r>
            <a:r>
              <a:rPr lang="en-US" sz="2800" i="1" dirty="0" smtClean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y)(</a:t>
            </a:r>
            <a:r>
              <a:rPr lang="en-US" sz="2800" i="1" dirty="0" smtClean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x) likes(</a:t>
            </a:r>
            <a:r>
              <a:rPr lang="en-US" sz="2800" i="1" dirty="0" err="1" smtClean="0">
                <a:latin typeface="Times New Roman" charset="0"/>
                <a:ea typeface="ＭＳ Ｐゴシック" charset="0"/>
              </a:rPr>
              <a:t>x,y</a:t>
            </a:r>
            <a:r>
              <a:rPr lang="en-US" sz="2800" i="1" dirty="0" smtClean="0">
                <a:latin typeface="Times New Roman" charset="0"/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 smtClean="0"/>
              <a:t>    for y in people():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found = True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for x in people():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if not likes(</a:t>
            </a:r>
            <a:r>
              <a:rPr lang="en-US" sz="2800" dirty="0" err="1" smtClean="0"/>
              <a:t>x,y</a:t>
            </a:r>
            <a:r>
              <a:rPr lang="en-US" sz="2800" dirty="0" smtClean="0"/>
              <a:t>):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found = False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if found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return True</a:t>
            </a:r>
          </a:p>
          <a:p>
            <a:pPr marL="0" indent="0">
              <a:buNone/>
            </a:pPr>
            <a:r>
              <a:rPr lang="en-US" sz="2800" dirty="0" smtClean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581400"/>
            <a:ext cx="32923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is a person who is</a:t>
            </a:r>
          </a:p>
          <a:p>
            <a:r>
              <a:rPr lang="en-US" i="1" dirty="0"/>
              <a:t>l</a:t>
            </a:r>
            <a:r>
              <a:rPr lang="en-US" i="1" dirty="0" smtClean="0"/>
              <a:t>iked by every person in</a:t>
            </a:r>
            <a:br>
              <a:rPr lang="en-US" i="1" dirty="0" smtClean="0"/>
            </a:br>
            <a:r>
              <a:rPr lang="en-US" i="1" dirty="0" smtClean="0"/>
              <a:t>the universe.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6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5181600"/>
          </a:xfrm>
        </p:spPr>
        <p:txBody>
          <a:bodyPr/>
          <a:lstStyle/>
          <a:p>
            <a:pPr marL="231775" indent="-231775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P(x)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P(x)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P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P(x)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P(x)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 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P(x)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P(x)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(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latin typeface="Times New Roman" charset="0"/>
                <a:ea typeface="ＭＳ Ｐゴシック" charset="0"/>
              </a:rPr>
              <a:t>x)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latin typeface="Times New Roman" charset="0"/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</a:rPr>
              <a:t> All dogs don’t like cats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No dogs like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</a:rPr>
              <a:t> Not all dogs dance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There is a dog that doesn’t dance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</a:rPr>
              <a:t> All dogs sleep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 There is a dog that talks ↔ Not all dogs can’t talk</a:t>
            </a:r>
            <a:endParaRPr lang="en-US" sz="26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Quantified inference rules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8768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Universal instantiation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x P(x)  P(A)    </a:t>
            </a:r>
            <a:r>
              <a:rPr lang="en-US" sz="2800" i="1">
                <a:latin typeface="Times New Roman" charset="0"/>
                <a:ea typeface="ＭＳ Ｐゴシック" charset="0"/>
                <a:sym typeface="Symbol" charset="0"/>
              </a:rPr>
              <a:t># where A is some constant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Universal generalization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P(A)  P(B) …  x P(x) </a:t>
            </a:r>
            <a:r>
              <a:rPr lang="en-US" sz="2800" i="1">
                <a:latin typeface="Times New Roman" charset="0"/>
                <a:ea typeface="ＭＳ Ｐゴシック" charset="0"/>
                <a:sym typeface="Symbol" charset="0"/>
              </a:rPr>
              <a:t># if AB… enumerate all </a:t>
            </a:r>
            <a:br>
              <a:rPr lang="en-US" sz="2800" i="1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800" i="1">
                <a:latin typeface="Times New Roman" charset="0"/>
                <a:ea typeface="ＭＳ Ｐゴシック" charset="0"/>
                <a:sym typeface="Symbol" charset="0"/>
              </a:rPr>
              <a:t>                                            #   individuals </a:t>
            </a:r>
            <a:endParaRPr lang="en-US" sz="2800">
              <a:latin typeface="Times New Roman" charset="0"/>
              <a:ea typeface="ＭＳ Ｐゴシック" charset="0"/>
              <a:sym typeface="Symbol" charset="0"/>
            </a:endParaRP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Existential instantiation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x P(x) P(F)</a:t>
            </a:r>
            <a:endParaRPr lang="en-US" sz="2800" b="1">
              <a:solidFill>
                <a:schemeClr val="accent2"/>
              </a:solidFill>
              <a:latin typeface="Times New Roman" charset="0"/>
              <a:ea typeface="ＭＳ Ｐゴシック" charset="0"/>
              <a:sym typeface="Symbol" charset="0"/>
            </a:endParaRP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Existential generalization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P(A)  x P(x)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5287963" y="4343400"/>
            <a:ext cx="3627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Symbol" charset="0"/>
              <a:buChar char="¬"/>
            </a:pPr>
            <a:r>
              <a:rPr lang="en-US" b="1">
                <a:solidFill>
                  <a:schemeClr val="accent2"/>
                </a:solidFill>
                <a:sym typeface="Symbol" charset="0"/>
              </a:rPr>
              <a:t>Skolem* constant F</a:t>
            </a:r>
          </a:p>
          <a:p>
            <a:r>
              <a:rPr lang="en-US" sz="1800" b="1" i="1">
                <a:solidFill>
                  <a:schemeClr val="accent2"/>
                </a:solidFill>
                <a:sym typeface="Symbol" charset="0"/>
              </a:rPr>
              <a:t>     F must be a </a:t>
            </a:r>
            <a:r>
              <a:rPr lang="ja-JP" altLang="en-US" sz="1800" b="1" i="1">
                <a:solidFill>
                  <a:schemeClr val="accent2"/>
                </a:solidFill>
                <a:sym typeface="Symbol" charset="0"/>
              </a:rPr>
              <a:t>“</a:t>
            </a:r>
            <a:r>
              <a:rPr lang="en-US" altLang="ja-JP" sz="1800" b="1" i="1">
                <a:solidFill>
                  <a:schemeClr val="accent2"/>
                </a:solidFill>
                <a:sym typeface="Symbol" charset="0"/>
              </a:rPr>
              <a:t>new</a:t>
            </a:r>
            <a:r>
              <a:rPr lang="ja-JP" altLang="en-US" sz="1800" b="1" i="1">
                <a:solidFill>
                  <a:schemeClr val="accent2"/>
                </a:solidFill>
                <a:sym typeface="Symbol" charset="0"/>
              </a:rPr>
              <a:t>”</a:t>
            </a:r>
            <a:r>
              <a:rPr lang="en-US" altLang="ja-JP" sz="1800" b="1" i="1">
                <a:solidFill>
                  <a:schemeClr val="accent2"/>
                </a:solidFill>
                <a:sym typeface="Symbol" charset="0"/>
              </a:rPr>
              <a:t> constant not   </a:t>
            </a:r>
            <a:br>
              <a:rPr lang="en-US" altLang="ja-JP" sz="1800" b="1" i="1">
                <a:solidFill>
                  <a:schemeClr val="accent2"/>
                </a:solidFill>
                <a:sym typeface="Symbol" charset="0"/>
              </a:rPr>
            </a:br>
            <a:r>
              <a:rPr lang="en-US" altLang="ja-JP" sz="1800" b="1" i="1">
                <a:solidFill>
                  <a:schemeClr val="accent2"/>
                </a:solidFill>
                <a:sym typeface="Symbol" charset="0"/>
              </a:rPr>
              <a:t>    appearing in the KB</a:t>
            </a:r>
            <a:endParaRPr lang="en-US" sz="1800" i="1"/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5715000" y="6248400"/>
            <a:ext cx="3059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* After </a:t>
            </a:r>
            <a:r>
              <a:rPr lang="en-US">
                <a:hlinkClick r:id="rId3"/>
              </a:rPr>
              <a:t>Thoralf Skolem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Universal instantiation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(a.k.a. universal elimination)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If (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x) P(x) is true, then P(C) is true, where C is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any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constant in the domain of x, e.g.: </a:t>
            </a:r>
          </a:p>
          <a:p>
            <a:pPr lvl="1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</a:rPr>
              <a:t>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3200">
                <a:latin typeface="Times New Roman" charset="0"/>
                <a:ea typeface="ＭＳ Ｐゴシック" charset="0"/>
              </a:rPr>
              <a:t>x) eats(John, x) 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</a:t>
            </a:r>
            <a:br>
              <a:rPr lang="en-US" sz="3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          </a:t>
            </a:r>
            <a:r>
              <a:rPr lang="en-US" sz="3200">
                <a:latin typeface="Times New Roman" charset="0"/>
                <a:ea typeface="ＭＳ Ｐゴシック" charset="0"/>
              </a:rPr>
              <a:t>eats(John, Cheese18)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Note that function applied to ground terms is also a constant</a:t>
            </a:r>
          </a:p>
          <a:p>
            <a:pPr marL="571500" lvl="2" indent="-225425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</a:rPr>
              <a:t>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3200">
                <a:latin typeface="Times New Roman" charset="0"/>
                <a:ea typeface="ＭＳ Ｐゴシック" charset="0"/>
              </a:rPr>
              <a:t>x) eats(John, x) 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</a:t>
            </a:r>
            <a:br>
              <a:rPr lang="en-US" sz="3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          </a:t>
            </a:r>
            <a:r>
              <a:rPr lang="en-US" sz="3200">
                <a:latin typeface="Times New Roman" charset="0"/>
                <a:ea typeface="ＭＳ Ｐゴシック" charset="0"/>
              </a:rPr>
              <a:t>eats(John, contents(Box42))</a:t>
            </a:r>
          </a:p>
          <a:p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Existential instantiation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(a.k.a. existential elimination)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From (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x) P(x) infer P(c), e.g.: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 (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>
                <a:latin typeface="Times New Roman" charset="0"/>
                <a:ea typeface="ＭＳ Ｐゴシック" charset="0"/>
              </a:rPr>
              <a:t>x) eats(Mikey, 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eats(Mikey, Stuff345)</a:t>
            </a:r>
            <a:endParaRPr lang="en-US" sz="2400">
              <a:latin typeface="Times New Roman" charset="0"/>
              <a:ea typeface="ＭＳ Ｐゴシック" charset="0"/>
            </a:endParaRP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variable is replaced by a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brand-new constant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not occurring in this or any sentence in the KB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Also known as skolemization; constant is a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skolem constant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We don’t want to accidentally draw other inferences about it by introducing the constant 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Can use this to reason about unknown objects, rather than constantly manipulating existential quantifiers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Objects,</a:t>
            </a:r>
            <a:r>
              <a:rPr lang="en-US" sz="2400">
                <a:latin typeface="Times New Roman" charset="0"/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Properties</a:t>
            </a:r>
            <a:r>
              <a:rPr lang="en-US" sz="2400">
                <a:latin typeface="Times New Roman" charset="0"/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Relations</a:t>
            </a:r>
            <a:r>
              <a:rPr lang="en-US" sz="2400">
                <a:latin typeface="Times New Roman" charset="0"/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Functions,</a:t>
            </a:r>
            <a:r>
              <a:rPr lang="en-US" sz="2400">
                <a:latin typeface="Times New Roman" charset="0"/>
                <a:ea typeface="ＭＳ Ｐゴシック" charset="0"/>
              </a:rPr>
              <a:t> which are a subset of relations where there is only one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value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for any given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input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Relations: Brother-of, bigger-than, outside, part-of, has-color, occurs-after, owns, visits, precedes, ...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Functions: father-of, best-friend, second-half, more-than ...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Existential generalization</a:t>
            </a:r>
            <a:b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(a.k.a. existential introduction)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If P(c) is true, then (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x) P(x) is inferred, e.g.:</a:t>
            </a:r>
          </a:p>
          <a:p>
            <a:pPr lvl="1"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</a:rPr>
              <a:t>Eats(Mickey, Cheese18) 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</a:t>
            </a:r>
            <a:br>
              <a:rPr lang="en-US" sz="3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        </a:t>
            </a:r>
            <a:r>
              <a:rPr lang="en-US" sz="3200">
                <a:latin typeface="Times New Roman" charset="0"/>
                <a:ea typeface="ＭＳ Ｐゴシック" charset="0"/>
              </a:rPr>
              <a:t>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3200">
                <a:latin typeface="Times New Roman" charset="0"/>
                <a:ea typeface="ＭＳ Ｐゴシック" charset="0"/>
              </a:rPr>
              <a:t>x) eats(Mickey, x)</a:t>
            </a:r>
            <a:endParaRPr lang="en-US" sz="2800">
              <a:latin typeface="Times New Roman" charset="0"/>
              <a:ea typeface="ＭＳ Ｐゴシック" charset="0"/>
            </a:endParaRP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All instances of the given constant symbol are replaced by the new variable symbol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Note that the variable symbol cannot already exist anywhere in the expression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>
                <a:latin typeface="Times New Roman" charset="0"/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581025" lvl="2" indent="-23495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>
                <a:latin typeface="Times New Roman" charset="0"/>
                <a:ea typeface="ＭＳ Ｐゴシック" charset="0"/>
              </a:rPr>
              <a:t>x gardener(x)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likes(x,Sun) </a:t>
            </a:r>
          </a:p>
          <a:p>
            <a:pPr marL="234950" indent="-234950">
              <a:buFontTx/>
              <a:buNone/>
            </a:pPr>
            <a:r>
              <a:rPr lang="en-US" sz="3000" b="1">
                <a:latin typeface="Times New Roman" charset="0"/>
                <a:ea typeface="ＭＳ Ｐゴシック" charset="0"/>
                <a:cs typeface="ＭＳ Ｐゴシック" charset="0"/>
              </a:rPr>
              <a:t>You can fool some of the people all of the time</a:t>
            </a:r>
            <a:endParaRPr lang="en-US" sz="3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>
                <a:latin typeface="Times New Roman" charset="0"/>
                <a:ea typeface="ＭＳ Ｐゴシック" charset="0"/>
              </a:rPr>
              <a:t>x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>
                <a:latin typeface="Times New Roman" charset="0"/>
                <a:ea typeface="ＭＳ Ｐゴシック" charset="0"/>
              </a:rPr>
              <a:t>t  person(x)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 </a:t>
            </a:r>
            <a:r>
              <a:rPr lang="en-US" sz="2800">
                <a:latin typeface="Times New Roman" charset="0"/>
                <a:ea typeface="ＭＳ Ｐゴシック" charset="0"/>
              </a:rPr>
              <a:t>time(t)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can-fool(x, t)</a:t>
            </a:r>
          </a:p>
          <a:p>
            <a:pPr marL="234950" indent="-234950">
              <a:buFontTx/>
              <a:buNone/>
            </a:pPr>
            <a:r>
              <a:rPr lang="en-US" sz="3000" b="1">
                <a:latin typeface="Times New Roman" charset="0"/>
                <a:ea typeface="ＭＳ Ｐゴシック" charset="0"/>
                <a:cs typeface="ＭＳ Ｐゴシック" charset="0"/>
              </a:rPr>
              <a:t>You can fool all of the people some of the time</a:t>
            </a:r>
            <a:endParaRPr lang="en-US" sz="3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>
                <a:latin typeface="Times New Roman" charset="0"/>
                <a:ea typeface="ＭＳ Ｐゴシック" charset="0"/>
              </a:rPr>
              <a:t>t time(t)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 </a:t>
            </a:r>
            <a:r>
              <a:rPr lang="en-US" sz="2800">
                <a:latin typeface="Times New Roman" charset="0"/>
                <a:ea typeface="ＭＳ Ｐゴシック" charset="0"/>
              </a:rPr>
              <a:t>x person(x)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>
                <a:latin typeface="Times New Roman" charset="0"/>
                <a:ea typeface="ＭＳ Ｐゴシック" charset="0"/>
              </a:rPr>
              <a:t>x person(x)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 </a:t>
            </a:r>
            <a:r>
              <a:rPr lang="en-US" sz="2800">
                <a:latin typeface="Times New Roman" charset="0"/>
                <a:ea typeface="ＭＳ Ｐゴシック" charset="0"/>
              </a:rPr>
              <a:t>t time(t)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can-fool(x, t)</a:t>
            </a:r>
          </a:p>
          <a:p>
            <a:pPr marL="234950" indent="-234950">
              <a:buFontTx/>
              <a:buNone/>
            </a:pPr>
            <a:r>
              <a:rPr lang="en-US" sz="3000" b="1">
                <a:latin typeface="Times New Roman" charset="0"/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>
                <a:latin typeface="Times New Roman" charset="0"/>
                <a:ea typeface="ＭＳ Ｐゴシック" charset="0"/>
              </a:rPr>
              <a:t>x (mushroom(x)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purple(x))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poisonous(x) </a:t>
            </a:r>
          </a:p>
        </p:txBody>
      </p:sp>
      <p:cxnSp>
        <p:nvCxnSpPr>
          <p:cNvPr id="51203" name="Straight Connector 5"/>
          <p:cNvCxnSpPr>
            <a:cxnSpLocks noChangeShapeType="1"/>
          </p:cNvCxnSpPr>
          <p:nvPr/>
        </p:nvCxnSpPr>
        <p:spPr bwMode="auto">
          <a:xfrm rot="5400000">
            <a:off x="7010401" y="4572000"/>
            <a:ext cx="914400" cy="31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4" name="TextBox 8"/>
          <p:cNvSpPr txBox="1">
            <a:spLocks noChangeArrowheads="1"/>
          </p:cNvSpPr>
          <p:nvPr/>
        </p:nvSpPr>
        <p:spPr bwMode="auto">
          <a:xfrm>
            <a:off x="7543800" y="4105275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Note 2 possible readings of  NL sentence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(two ways)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</a:t>
            </a:r>
            <a:r>
              <a:rPr lang="en-US" sz="2800">
                <a:latin typeface="Times New Roman" charset="0"/>
                <a:ea typeface="ＭＳ Ｐゴシック" charset="0"/>
              </a:rPr>
              <a:t>x purple(x)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mushroom(x)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poisonous(x) 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>
                <a:latin typeface="Times New Roman" charset="0"/>
                <a:ea typeface="ＭＳ Ｐゴシック" charset="0"/>
              </a:rPr>
              <a:t>x  (mushroom(x)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purple(x))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800">
                <a:latin typeface="Times New Roman" charset="0"/>
                <a:ea typeface="ＭＳ Ｐゴシック" charset="0"/>
              </a:rPr>
              <a:t>poisonous(x) 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>
              <a:latin typeface="Times New Roman" charset="0"/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There are exactly two purple mushrooms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>
                <a:latin typeface="Times New Roman" charset="0"/>
                <a:ea typeface="ＭＳ Ｐゴシック" charset="0"/>
              </a:rPr>
              <a:t>x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800">
                <a:latin typeface="Times New Roman" charset="0"/>
                <a:ea typeface="ＭＳ Ｐゴシック" charset="0"/>
              </a:rPr>
              <a:t>y mushroom(x)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purple(x)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mushroom(y)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purple(y)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800">
                <a:latin typeface="Times New Roman" charset="0"/>
                <a:ea typeface="ＭＳ Ｐゴシック" charset="0"/>
              </a:rPr>
              <a:t>(x=y)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 </a:t>
            </a:r>
            <a:r>
              <a:rPr lang="en-US" sz="2800">
                <a:latin typeface="Times New Roman" charset="0"/>
                <a:ea typeface="ＭＳ Ｐゴシック" charset="0"/>
              </a:rPr>
              <a:t>z (mushroom(z)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>
                <a:latin typeface="Times New Roman" charset="0"/>
                <a:ea typeface="ＭＳ Ｐゴシック" charset="0"/>
              </a:rPr>
              <a:t> purple(z))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imes New Roman" charset="0"/>
                <a:ea typeface="ＭＳ Ｐゴシック" charset="0"/>
              </a:rPr>
              <a:t> ((x=z) </a:t>
            </a: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sz="2800">
                <a:latin typeface="Times New Roman" charset="0"/>
                <a:ea typeface="ＭＳ Ｐゴシック" charset="0"/>
              </a:rPr>
              <a:t> (y=z)) 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>
              <a:latin typeface="Times New Roman" charset="0"/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Obama is not short</a:t>
            </a: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sym typeface="Symbol" charset="0"/>
              </a:rPr>
              <a:t>short</a:t>
            </a:r>
            <a:r>
              <a:rPr lang="en-US" sz="2800">
                <a:latin typeface="Times New Roman" charset="0"/>
                <a:ea typeface="ＭＳ Ｐゴシック" charset="0"/>
              </a:rPr>
              <a:t>(Obama)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296598-EE5D-E64B-9FF3-559A9C865AB3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Logic and People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People can easily be confused by logic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And are often suspicious of it, or give it too much weight</a:t>
            </a:r>
          </a:p>
        </p:txBody>
      </p:sp>
      <p:pic>
        <p:nvPicPr>
          <p:cNvPr id="55300" name="Picture 4" descr="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1125"/>
            <a:ext cx="5791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39C5A2-BE2B-5B43-9888-78F1BEDA3E53}" type="slidenum">
              <a:rPr lang="en-US" sz="1000"/>
              <a:pPr/>
              <a:t>24</a:t>
            </a:fld>
            <a:endParaRPr lang="en-US" sz="1000"/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Monty Python example (Russell &amp; Norvig)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800600"/>
            <a:ext cx="7696200" cy="205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FIRST VILLAGER: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We have found a witch. May we burn her?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ALL: 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A witch! Burn her!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BEDEVERE: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Why do you think she is a witch?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SECOND VILLAGER: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She turned </a:t>
            </a:r>
            <a:r>
              <a:rPr lang="en-US" sz="1600" i="1">
                <a:latin typeface="Times New Roman" charset="0"/>
                <a:ea typeface="ＭＳ Ｐゴシック" charset="0"/>
                <a:cs typeface="ＭＳ Ｐゴシック" charset="0"/>
              </a:rPr>
              <a:t>me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into a newt.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A newt?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V2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>
                <a:latin typeface="Times New Roman" charset="0"/>
                <a:ea typeface="ＭＳ Ｐゴシック" charset="0"/>
                <a:cs typeface="ＭＳ Ｐゴシック" charset="0"/>
              </a:rPr>
              <a:t>(after looking at himself for some time)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: I got better.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ALL: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Burn her anyway.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Quiet! Quiet! There are ways of telling whether she is a witch.</a:t>
            </a:r>
            <a:endParaRPr lang="en-US" sz="16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557AC5-2E32-7E44-89A4-655447682FF2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Monty Python cont.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4114800"/>
            <a:ext cx="6477000" cy="2743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Tell me… what do you do with witches?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ALL: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Burn them!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And what do you burn, apart from witches?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V4: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…wood?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So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 do witches burn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V2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(pianissimo)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because they</a:t>
            </a:r>
            <a:r>
              <a:rPr lang="ja-JP" alt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 made of wood?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Good.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ALL: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I see. Yes, of course.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C775EE-4B2F-D647-AA55-211DF35A4BC2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886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B: So how can we tell if she is made of wood?</a:t>
            </a:r>
          </a:p>
          <a:p>
            <a:pP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V1: Make a bridge out of her.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B: Ah… but can you not also make bridges out of stone?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ALL: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Yes, of course… um… er…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Does wood sink in water?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ALL: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No, no, it floats. Throw her</a:t>
            </a:r>
            <a:b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in the pond.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Wait. Wait… tell me, what also floats on water?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ALL: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Bread? No, no no. Apples… gravy… very small rocks…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No, no, no,</a:t>
            </a:r>
            <a:endParaRPr lang="en-US" sz="20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295400"/>
            <a:ext cx="514508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E2F221-570E-9A43-BDCE-D8A53F313450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343400"/>
            <a:ext cx="77724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KING ARTHUR: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A duck!</a:t>
            </a:r>
          </a:p>
          <a:p>
            <a:pPr>
              <a:buFontTx/>
              <a:buNone/>
            </a:pP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(They all turn and look at Arthur. Bedevere looks up, very impressed.)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Exactly. So… logically…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V1 </a:t>
            </a: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(beginning to pick up the thread)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she… weighs the same as a duck… she</a:t>
            </a:r>
            <a:r>
              <a:rPr lang="ja-JP" alt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made of wood</a:t>
            </a:r>
            <a:r>
              <a:rPr lang="en-US" altLang="ja-JP" sz="200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B: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And therefore?</a:t>
            </a:r>
          </a:p>
          <a:p>
            <a:pPr>
              <a:buFontTx/>
              <a:buNone/>
            </a:pPr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ALL: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witch!</a:t>
            </a:r>
          </a:p>
        </p:txBody>
      </p:sp>
      <p:pic>
        <p:nvPicPr>
          <p:cNvPr id="634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6363"/>
            <a:ext cx="78263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01454A-F2A2-9F44-BD28-00BC8798A39B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Fallacy: Affirming the conclusion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x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witch(x)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 burns(x)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x wood(x)  burns(x)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-------------------------------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 z witch(x)  wood(x)</a:t>
            </a:r>
          </a:p>
          <a:p>
            <a:pPr>
              <a:buFontTx/>
              <a:buNone/>
            </a:pPr>
            <a:endParaRPr lang="en-US" sz="320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p  q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r  q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p  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2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5F7030-8844-E444-974C-62C5C48E8E4E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Monty Python Near-Fallacy #2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wood(x)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 can-build-bridge(x)</a:t>
            </a:r>
          </a:p>
          <a:p>
            <a:pPr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-----------------------------------------</a:t>
            </a:r>
          </a:p>
          <a:p>
            <a:pPr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 can-build-bridge(x)  wood(x)</a:t>
            </a: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B: Ah… but can you not also make bridges out of stone?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representing individuals in the world</a:t>
            </a:r>
          </a:p>
          <a:p>
            <a:pPr lvl="1">
              <a:spcBef>
                <a:spcPct val="0"/>
              </a:spcBef>
            </a:pPr>
            <a:r>
              <a:rPr lang="en-US" sz="2800">
                <a:latin typeface="Times New Roman" charset="0"/>
                <a:ea typeface="ＭＳ Ｐゴシック" charset="0"/>
              </a:rPr>
              <a:t>Mary, 3, green</a:t>
            </a:r>
            <a:endParaRPr lang="en-US" sz="2400">
              <a:latin typeface="Times New Roman" charset="0"/>
              <a:ea typeface="ＭＳ Ｐゴシック" charset="0"/>
            </a:endParaRPr>
          </a:p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Function symbols,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map individuals to individuals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father_of(Mary) = John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color_of(Sky) = Blue</a:t>
            </a:r>
            <a:r>
              <a:rPr lang="en-US" sz="2400">
                <a:latin typeface="Times New Roman" charset="0"/>
                <a:ea typeface="ＭＳ Ｐゴシック" charset="0"/>
              </a:rPr>
              <a:t> </a:t>
            </a:r>
          </a:p>
          <a:p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Predicate symbols,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greater(5,3)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green(Grass) 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color(Grass, Green)</a:t>
            </a:r>
            <a:r>
              <a:rPr lang="en-US" sz="2400">
                <a:latin typeface="Times New Roman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2CDFD3-2543-284D-9E93-93105EE33147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Monty Python Fallacy #3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x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wood(x)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 floats(x)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x duck-weight (x)  floats(x)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-------------------------------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 x duck-weight(x)  wood(x)</a:t>
            </a:r>
          </a:p>
          <a:p>
            <a:pPr>
              <a:buFontTx/>
              <a:buNone/>
            </a:pPr>
            <a:endParaRPr lang="en-US" sz="320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p  q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r  q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-----------</a:t>
            </a:r>
          </a:p>
          <a:p>
            <a:pPr>
              <a:buFontTx/>
              <a:buNone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 r  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6AD49-DDF6-1E4D-B363-B4FE4540F0E8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Monty Python Fallacy #4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z light(z)  wood(z)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light(W)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 wood(W)                       % ok…………..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witch(W)  wood(W)      % applying universal instan.</a:t>
            </a:r>
            <a:b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       % to fallacious conclusion #1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wood(W)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 witch(z)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Has facts of immediate family relations, e.g., spouses, parents, etc.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D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efines </a:t>
            </a:r>
            <a:r>
              <a:rPr lang="en-US" sz="3200" dirty="0">
                <a:latin typeface="Times New Roman" charset="0"/>
                <a:ea typeface="ＭＳ Ｐゴシック" charset="0"/>
              </a:rPr>
              <a:t>of more complex relations (ancestors, relatives)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D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etect </a:t>
            </a:r>
            <a:r>
              <a:rPr lang="en-US" sz="3200" dirty="0">
                <a:latin typeface="Times New Roman" charset="0"/>
                <a:ea typeface="ＭＳ Ｐゴシック" charset="0"/>
              </a:rPr>
              <a:t>conflicts, e.g., you are your own parent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I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nfers </a:t>
            </a:r>
            <a:r>
              <a:rPr lang="en-US" sz="3200" dirty="0">
                <a:latin typeface="Times New Roman" charset="0"/>
                <a:ea typeface="ＭＳ Ｐゴシック" charset="0"/>
              </a:rPr>
              <a:t>relations, e.g., </a:t>
            </a:r>
            <a:r>
              <a:rPr lang="en-US" sz="3200" dirty="0" err="1">
                <a:latin typeface="Times New Roman" charset="0"/>
                <a:ea typeface="ＭＳ Ｐゴシック" charset="0"/>
              </a:rPr>
              <a:t>grandparernt</a:t>
            </a:r>
            <a:r>
              <a:rPr lang="en-US" sz="3200" dirty="0">
                <a:latin typeface="Times New Roman" charset="0"/>
                <a:ea typeface="ＭＳ Ｐゴシック" charset="0"/>
              </a:rPr>
              <a:t> from parent</a:t>
            </a:r>
          </a:p>
          <a:p>
            <a:pPr lvl="1" indent="-396875">
              <a:lnSpc>
                <a:spcPct val="90000"/>
              </a:lnSpc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A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nswers </a:t>
            </a:r>
            <a:r>
              <a:rPr lang="en-US" sz="3200" dirty="0">
                <a:latin typeface="Times New Roman" charset="0"/>
                <a:ea typeface="ＭＳ Ｐゴシック" charset="0"/>
              </a:rPr>
              <a:t>queries about relationships between people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e.g., person, man, woman, gender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Add general individuals to ontology,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gender(male), gender(female)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Extend ontology be defining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 spouse,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has_child</a:t>
            </a:r>
            <a:r>
              <a:rPr lang="en-US" sz="2800" dirty="0">
                <a:latin typeface="Times New Roman" charset="0"/>
                <a:ea typeface="ＭＳ Ｐゴシック" charset="0"/>
              </a:rPr>
              <a:t>,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has_parent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spouse(X,Y) =&gt; ~ X = Y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spouse(X,Y) =&gt; person(X), person(Y)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spouse(X,Y) </a:t>
            </a: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 spouse(Y,X)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man(X) </a:t>
            </a: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 person(X) 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∧</a:t>
            </a:r>
            <a:r>
              <a:rPr lang="en-US" sz="2800" dirty="0" err="1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has_</a:t>
            </a:r>
            <a:r>
              <a:rPr lang="en-US" sz="2800" dirty="0" err="1">
                <a:latin typeface="Times New Roman" charset="0"/>
                <a:ea typeface="ＭＳ ゴシック" charset="0"/>
                <a:cs typeface="ＭＳ ゴシック" charset="0"/>
                <a:sym typeface="Wingdings" charset="0"/>
              </a:rPr>
              <a:t>gender</a:t>
            </a:r>
            <a:r>
              <a:rPr lang="en-US" sz="2800" dirty="0">
                <a:latin typeface="Times New Roman" charset="0"/>
                <a:ea typeface="ＭＳ ゴシック" charset="0"/>
                <a:cs typeface="ＭＳ ゴシック" charset="0"/>
                <a:sym typeface="Wingdings" charset="0"/>
              </a:rPr>
              <a:t>(X, male)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32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3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marL="279400" indent="-279400"/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Has facts of immediate family relations, e.g., spouses, parents, etc.</a:t>
            </a:r>
          </a:p>
          <a:p>
            <a:pPr marL="279400" indent="-279400"/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Has definitions of more complex relations (ancestors, relatives)</a:t>
            </a:r>
          </a:p>
          <a:p>
            <a:pPr marL="279400" indent="-279400"/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Can detect conflicts, e.g., you are your own parent</a:t>
            </a:r>
          </a:p>
          <a:p>
            <a:pPr marL="279400" indent="-279400"/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Can infer relations, e.g.,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grandparernt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from parent</a:t>
            </a:r>
          </a:p>
          <a:p>
            <a:pPr marL="279400" indent="-279400"/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Can answer queries about relationships between people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Example: A simple genealogy KB by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82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Predicates: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parent(x, y), child(x, y), father(x, y), daughter(x, y), etc.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spouse(x, y), husband(x, y), wife(x,y)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ancestor(x, y), descendant(x, y)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male(x), female(y)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relative(x, y)</a:t>
            </a:r>
          </a:p>
          <a:p>
            <a:pPr>
              <a:lnSpc>
                <a:spcPct val="80000"/>
              </a:lnSpc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Facts: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husband(Joe, Mary), son(Fred, Joe)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spouse(John, Nancy), male(John), son(Mark, Nancy)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father(Jack, Nancy), daughter(Linda, Jack)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daughter(Liz, Linda)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486400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</a:t>
            </a:r>
            <a:r>
              <a:rPr lang="en-US" sz="2200" dirty="0" err="1" smtClean="0">
                <a:latin typeface="Times New Roman" charset="0"/>
                <a:ea typeface="ＭＳ Ｐゴシック" charset="0"/>
              </a:rPr>
              <a:t>has_parent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</a:t>
            </a:r>
            <a:r>
              <a:rPr lang="en-US" sz="2200" dirty="0" err="1" smtClean="0">
                <a:latin typeface="Times New Roman" charset="0"/>
                <a:ea typeface="ＭＳ Ｐゴシック" charset="0"/>
              </a:rPr>
              <a:t>has_child</a:t>
            </a:r>
            <a:r>
              <a:rPr lang="en-US" sz="22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200" dirty="0">
                <a:latin typeface="Times New Roman" charset="0"/>
                <a:ea typeface="ＭＳ Ｐゴシック" charset="0"/>
              </a:rPr>
              <a:t>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father(x,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parent(x,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male(x)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;</a:t>
            </a:r>
            <a:r>
              <a:rPr lang="en-US" sz="2200" i="1" dirty="0" smtClean="0">
                <a:latin typeface="Times New Roman" charset="0"/>
                <a:ea typeface="ＭＳ Ｐゴシック" charset="0"/>
              </a:rPr>
              <a:t>similar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for mother(x,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daughter(x,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child(x,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female(x)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;</a:t>
            </a:r>
            <a:r>
              <a:rPr lang="en-US" sz="2200" i="1" dirty="0" smtClean="0">
                <a:latin typeface="Times New Roman" charset="0"/>
                <a:ea typeface="ＭＳ Ｐゴシック" charset="0"/>
              </a:rPr>
              <a:t>similar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for son(x,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husband(x,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spouse(x,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male(x)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;</a:t>
            </a:r>
            <a:r>
              <a:rPr lang="en-US" sz="2200" i="1" dirty="0" smtClean="0">
                <a:latin typeface="Times New Roman" charset="0"/>
                <a:ea typeface="ＭＳ Ｐゴシック" charset="0"/>
              </a:rPr>
              <a:t>similar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for wife(x,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spouse(x,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spouse(y, x) 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;spouse relation is symmetric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parent(x,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latin typeface="Times New Roman" charset="0"/>
                <a:ea typeface="ＭＳ Ｐゴシック" charset="0"/>
              </a:rPr>
              <a:t> ancestor(x, y)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latin typeface="Times New Roman" charset="0"/>
                <a:ea typeface="ＭＳ Ｐゴシック" charset="0"/>
              </a:rPr>
              <a:t>z) parent(x, z)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ancestor(z,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latin typeface="Times New Roman" charset="0"/>
                <a:ea typeface="ＭＳ Ｐゴシック" charset="0"/>
              </a:rPr>
              <a:t> ancestor(x, y)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descendant(x,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ancestor(y, x)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latin typeface="Times New Roman" charset="0"/>
                <a:ea typeface="ＭＳ Ｐゴシック" charset="0"/>
              </a:rPr>
              <a:t>z) ancestor(z, x)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ancestor(z,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latin typeface="Times New Roman" charset="0"/>
                <a:ea typeface="ＭＳ Ｐゴシック" charset="0"/>
              </a:rPr>
              <a:t> relative(x, y</a:t>
            </a:r>
            <a:r>
              <a:rPr lang="en-US" sz="2200" dirty="0" smtClean="0">
                <a:latin typeface="Times New Roman" charset="0"/>
                <a:ea typeface="ＭＳ Ｐゴシック" charset="0"/>
              </a:rPr>
              <a:t>)</a:t>
            </a:r>
            <a:endParaRPr lang="en-US" sz="2200" dirty="0">
              <a:latin typeface="Times New Roman" charset="0"/>
              <a:ea typeface="ＭＳ Ｐゴシック" charset="0"/>
            </a:endParaRP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spouse(x,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latin typeface="Times New Roman" charset="0"/>
                <a:ea typeface="ＭＳ Ｐゴシック" charset="0"/>
              </a:rPr>
              <a:t> relative(x, y)  ;related by marriage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latin typeface="Times New Roman" charset="0"/>
                <a:ea typeface="ＭＳ Ｐゴシック" charset="0"/>
              </a:rPr>
              <a:t>z) relative(z, x)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relative(z, y)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latin typeface="Times New Roman" charset="0"/>
                <a:ea typeface="ＭＳ Ｐゴシック" charset="0"/>
              </a:rPr>
              <a:t> relative(x, y) 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;transitive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latin typeface="Times New Roman" charset="0"/>
                <a:ea typeface="ＭＳ Ｐゴシック" charset="0"/>
              </a:rPr>
              <a:t>(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200" dirty="0">
                <a:latin typeface="Times New Roman" charset="0"/>
                <a:ea typeface="ＭＳ Ｐゴシック" charset="0"/>
              </a:rPr>
              <a:t>) relative(x, y)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200" dirty="0">
                <a:latin typeface="Times New Roman" charset="0"/>
                <a:ea typeface="ＭＳ Ｐゴシック" charset="0"/>
              </a:rPr>
              <a:t> relative(y, x) </a:t>
            </a:r>
            <a:r>
              <a:rPr lang="en-US" sz="2200" b="1" dirty="0">
                <a:latin typeface="Times New Roman" charset="0"/>
                <a:ea typeface="ＭＳ Ｐゴシック" charset="0"/>
              </a:rPr>
              <a:t> </a:t>
            </a:r>
            <a:r>
              <a:rPr lang="en-US" sz="2200" i="1" dirty="0">
                <a:latin typeface="Times New Roman" charset="0"/>
                <a:ea typeface="ＭＳ Ｐゴシック" charset="0"/>
              </a:rPr>
              <a:t> ;symmetric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2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458200" cy="6477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Rules for genealogical relations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parent(x,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child (y, x)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father(x,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parent(x,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male(x) </a:t>
            </a:r>
            <a:r>
              <a:rPr lang="en-US" i="1" dirty="0">
                <a:latin typeface="Times New Roman" charset="0"/>
                <a:ea typeface="ＭＳ Ｐゴシック" charset="0"/>
              </a:rPr>
              <a:t>;similarly for mother(x, y)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daughter(x,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child(x,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female(x) </a:t>
            </a:r>
            <a:r>
              <a:rPr lang="en-US" i="1" dirty="0">
                <a:latin typeface="Times New Roman" charset="0"/>
                <a:ea typeface="ＭＳ Ｐゴシック" charset="0"/>
              </a:rPr>
              <a:t>;similarly for son(x, y)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husband(x,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spouse(x,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male(x) </a:t>
            </a:r>
            <a:r>
              <a:rPr lang="en-US" i="1" dirty="0">
                <a:latin typeface="Times New Roman" charset="0"/>
                <a:ea typeface="ＭＳ Ｐゴシック" charset="0"/>
              </a:rPr>
              <a:t>;similarly for wife(x, y)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spouse(x,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spouse(y, x)  </a:t>
            </a:r>
            <a:r>
              <a:rPr lang="en-US" i="1" dirty="0">
                <a:latin typeface="Times New Roman" charset="0"/>
                <a:ea typeface="ＭＳ Ｐゴシック" charset="0"/>
              </a:rPr>
              <a:t>;spouse relation is symmetric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parent(x,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imes New Roman" charset="0"/>
                <a:ea typeface="ＭＳ Ｐゴシック" charset="0"/>
              </a:rPr>
              <a:t> ancestor(x, y) 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Times New Roman" charset="0"/>
                <a:ea typeface="ＭＳ Ｐゴシック" charset="0"/>
              </a:rPr>
              <a:t>z) parent(x, z)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ancestor(z,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imes New Roman" charset="0"/>
                <a:ea typeface="ＭＳ Ｐゴシック" charset="0"/>
              </a:rPr>
              <a:t> ancestor(x, y) 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descendant(x,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ancestor(y, x) 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Times New Roman" charset="0"/>
                <a:ea typeface="ＭＳ Ｐゴシック" charset="0"/>
              </a:rPr>
              <a:t>z) ancestor(z, x)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ancestor(z,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imes New Roman" charset="0"/>
                <a:ea typeface="ＭＳ Ｐゴシック" charset="0"/>
              </a:rPr>
              <a:t> relative(x, y) 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	          ;related by common ancestry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spouse(x,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imes New Roman" charset="0"/>
                <a:ea typeface="ＭＳ Ｐゴシック" charset="0"/>
              </a:rPr>
              <a:t> relative(x, y)  ;related by marriage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Times New Roman" charset="0"/>
                <a:ea typeface="ＭＳ Ｐゴシック" charset="0"/>
              </a:rPr>
              <a:t>z) relative(z, x)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relative(z, y)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imes New Roman" charset="0"/>
                <a:ea typeface="ＭＳ Ｐゴシック" charset="0"/>
              </a:rPr>
              <a:t> relative(x, y)  </a:t>
            </a:r>
            <a:r>
              <a:rPr lang="en-US" i="1" dirty="0">
                <a:latin typeface="Times New Roman" charset="0"/>
                <a:ea typeface="ＭＳ Ｐゴシック" charset="0"/>
              </a:rPr>
              <a:t>;transitive</a:t>
            </a:r>
          </a:p>
          <a:p>
            <a:pPr marL="339725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dirty="0">
                <a:latin typeface="Times New Roman" charset="0"/>
                <a:ea typeface="ＭＳ Ｐゴシック" charset="0"/>
              </a:rPr>
              <a:t>) relative(x, y)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dirty="0">
                <a:latin typeface="Times New Roman" charset="0"/>
                <a:ea typeface="ＭＳ Ｐゴシック" charset="0"/>
              </a:rPr>
              <a:t> relative(y, x) </a:t>
            </a:r>
            <a:r>
              <a:rPr lang="en-US" b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</a:rPr>
              <a:t> ;symmetric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Queries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ancestor(Jack, Fred)  </a:t>
            </a:r>
            <a:r>
              <a:rPr lang="en-US" i="1" dirty="0">
                <a:latin typeface="Times New Roman" charset="0"/>
                <a:ea typeface="ＭＳ Ｐゴシック" charset="0"/>
              </a:rPr>
              <a:t> ; the answer is yes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relative(Liz, Joe)        </a:t>
            </a:r>
            <a:r>
              <a:rPr lang="en-US" i="1" dirty="0">
                <a:latin typeface="Times New Roman" charset="0"/>
                <a:ea typeface="ＭＳ Ｐゴシック" charset="0"/>
              </a:rPr>
              <a:t>; the answer is yes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relative(Nancy,  Matthew)   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;</a:t>
            </a:r>
            <a:r>
              <a:rPr lang="en-US" i="1" dirty="0">
                <a:latin typeface="Times New Roman" charset="0"/>
                <a:ea typeface="ＭＳ Ｐゴシック" charset="0"/>
              </a:rPr>
              <a:t>no </a:t>
            </a:r>
            <a:r>
              <a:rPr lang="en-US" i="1" dirty="0" smtClean="0">
                <a:latin typeface="Times New Roman" charset="0"/>
                <a:ea typeface="ＭＳ Ｐゴシック" charset="0"/>
              </a:rPr>
              <a:t>answer, no </a:t>
            </a:r>
            <a:r>
              <a:rPr lang="en-US" i="1" dirty="0">
                <a:latin typeface="Times New Roman" charset="0"/>
                <a:ea typeface="ＭＳ Ｐゴシック" charset="0"/>
              </a:rPr>
              <a:t>under closed world assumption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Times New Roman" charset="0"/>
                <a:ea typeface="ＭＳ Ｐゴシック" charset="0"/>
              </a:rPr>
              <a:t>z) ancestor(z, Fred)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ancestor(z, Liz)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Axioms for Set Theory in FOL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1. The only sets are the empty set and those made by adjoining something to a set: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s set(s) &lt;=&gt; (s=EmptySet) v (</a:t>
            </a: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1600">
                <a:latin typeface="Times New Roman" charset="0"/>
                <a:ea typeface="ＭＳ Ｐゴシック" charset="0"/>
              </a:rPr>
              <a:t>x,r Set(r) ^ s=Adjoin(s,r))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2. The empty set has no elements adjoined to it: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</a:rPr>
              <a:t>~ </a:t>
            </a: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1600">
                <a:latin typeface="Times New Roman" charset="0"/>
                <a:ea typeface="ＭＳ Ｐゴシック" charset="0"/>
              </a:rPr>
              <a:t>x,s Adjoin(x,s)=EmptySet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3. Adjoining an element already in the set has no effect: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x,s Member(x,s) &lt;=&gt; s=Adjoin(x,s)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4. The only members of a set are the elements that were adjoined into it: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x,s Member(x,s) &lt;=&gt;  </a:t>
            </a: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1600">
                <a:latin typeface="Times New Roman" charset="0"/>
                <a:ea typeface="ＭＳ Ｐゴシック" charset="0"/>
              </a:rPr>
              <a:t>y,r (s=Adjoin(y,r) ^ (x=y </a:t>
            </a: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sz="1600">
                <a:latin typeface="Times New Roman" charset="0"/>
                <a:ea typeface="ＭＳ Ｐゴシック" charset="0"/>
              </a:rPr>
              <a:t> Member(x,r)))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5. A set is a subset of another iff all of the 1st set</a:t>
            </a:r>
            <a:r>
              <a:rPr lang="ja-JP" altLang="en-US" sz="18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>
                <a:latin typeface="Times New Roman" charset="0"/>
                <a:ea typeface="ＭＳ Ｐゴシック" charset="0"/>
                <a:cs typeface="ＭＳ Ｐゴシック" charset="0"/>
              </a:rPr>
              <a:t>s members are members of the 2</a:t>
            </a:r>
            <a:r>
              <a:rPr lang="en-US" altLang="ja-JP" sz="1800" baseline="30000">
                <a:latin typeface="Times New Roman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180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s,r Subset(s,r) &lt;=&gt; (</a:t>
            </a: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x Member(x,s) =&gt; Member(x,r))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6. Two sets are equal iff each is a subset of the other: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s,r (s=r) &lt;=&gt; (subset(s,r) ^ subset(r,s))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7. Intersection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1600">
                <a:latin typeface="Times New Roman" charset="0"/>
                <a:ea typeface="ＭＳ Ｐゴシック" charset="0"/>
              </a:rPr>
              <a:t>x,s1,s2 member(X,intersection(S1,S2)) &lt;=&gt; member(X,s1) ^ member(X,s2)</a:t>
            </a:r>
          </a:p>
          <a:p>
            <a:pPr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8. Union </a:t>
            </a:r>
          </a:p>
          <a:p>
            <a:pPr lvl="1">
              <a:buFontTx/>
              <a:buNone/>
            </a:pP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1600">
                <a:latin typeface="Times New Roman" charset="0"/>
                <a:ea typeface="ＭＳ Ｐゴシック" charset="0"/>
              </a:rPr>
              <a:t>x,s1,s2 member(X,union(s1,s2)) &lt;=&gt; member(X,s1) </a:t>
            </a:r>
            <a:r>
              <a:rPr lang="en-US" sz="160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sz="1600">
                <a:latin typeface="Times New Roman" charset="0"/>
                <a:ea typeface="ＭＳ Ｐゴシック" charset="0"/>
              </a:rPr>
              <a:t> member(X,s2)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Semantics of FOL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Domain M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set of all objects in the world (of interest)</a:t>
            </a:r>
          </a:p>
          <a:p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Interpretation I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includes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</a:rPr>
              <a:t>Assign each constant to an object in M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</a:rPr>
              <a:t>Define each function of n arguments as a mapping M</a:t>
            </a:r>
            <a:r>
              <a:rPr lang="en-US" sz="2200" baseline="30000">
                <a:latin typeface="Times New Roman" charset="0"/>
                <a:ea typeface="ＭＳ Ｐゴシック" charset="0"/>
              </a:rPr>
              <a:t>n</a:t>
            </a:r>
            <a:r>
              <a:rPr lang="en-US" sz="2200">
                <a:latin typeface="Times New Roman" charset="0"/>
                <a:ea typeface="ＭＳ Ｐゴシック" charset="0"/>
              </a:rPr>
              <a:t> =&gt; M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</a:rPr>
              <a:t>Define each predicate of n arguments as a mapping M</a:t>
            </a:r>
            <a:r>
              <a:rPr lang="en-US" sz="2200" baseline="30000">
                <a:latin typeface="Times New Roman" charset="0"/>
                <a:ea typeface="ＭＳ Ｐゴシック" charset="0"/>
              </a:rPr>
              <a:t>n</a:t>
            </a:r>
            <a:r>
              <a:rPr lang="en-US" sz="2200">
                <a:latin typeface="Times New Roman" charset="0"/>
                <a:ea typeface="ＭＳ Ｐゴシック" charset="0"/>
              </a:rPr>
              <a:t> =&gt; {T, F}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</a:rPr>
              <a:t>Therefore, every ground predicate with any instantiation will have a truth value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</a:rPr>
              <a:t>In general there’s an infinite number of interpretations because |M| is infinite</a:t>
            </a:r>
          </a:p>
          <a:p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Define logical connectives</a:t>
            </a: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:  ~, ^, v, =&gt;, &lt;=&gt;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as in PL</a:t>
            </a:r>
          </a:p>
          <a:p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Define semantics of (</a:t>
            </a:r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x) and (</a:t>
            </a:r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x)</a:t>
            </a:r>
          </a:p>
          <a:p>
            <a:pPr lvl="1">
              <a:spcBef>
                <a:spcPct val="10000"/>
              </a:spcBef>
            </a:pPr>
            <a:r>
              <a:rPr lang="en-US" sz="2200">
                <a:latin typeface="Times New Roman" charset="0"/>
                <a:ea typeface="ＭＳ Ｐゴシック" charset="0"/>
              </a:rPr>
              <a:t>(</a:t>
            </a: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200">
                <a:latin typeface="Times New Roman" charset="0"/>
                <a:ea typeface="ＭＳ Ｐゴシック" charset="0"/>
              </a:rPr>
              <a:t>x) P(x) is true iff P(x) is true under all interpretations </a:t>
            </a:r>
          </a:p>
          <a:p>
            <a:pPr lvl="1">
              <a:spcBef>
                <a:spcPct val="10000"/>
              </a:spcBef>
            </a:pPr>
            <a:r>
              <a:rPr lang="en-US" sz="2200">
                <a:latin typeface="Times New Roman" charset="0"/>
                <a:ea typeface="ＭＳ Ｐゴシック" charset="0"/>
              </a:rPr>
              <a:t>(</a:t>
            </a: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2200">
                <a:latin typeface="Times New Roman" charset="0"/>
                <a:ea typeface="ＭＳ Ｐゴシック" charset="0"/>
              </a:rPr>
              <a:t>x) P(x) is true iff P(x) is true under some interpretation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Variable symbols</a:t>
            </a:r>
            <a:endParaRPr lang="en-US" sz="320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E.g., x, y</a:t>
            </a:r>
            <a:r>
              <a:rPr lang="en-US" sz="2800">
                <a:latin typeface="Times New Roman" charset="0"/>
                <a:ea typeface="ＭＳ Ｐゴシック" charset="0"/>
              </a:rPr>
              <a:t>, foo</a:t>
            </a:r>
          </a:p>
          <a:p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Connectives</a:t>
            </a:r>
            <a:endParaRPr lang="en-US" sz="320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Same as in propositional logic: not 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3200">
                <a:latin typeface="Times New Roman" charset="0"/>
                <a:ea typeface="ＭＳ Ｐゴシック" charset="0"/>
              </a:rPr>
              <a:t>), and 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3200">
                <a:latin typeface="Times New Roman" charset="0"/>
                <a:ea typeface="ＭＳ Ｐゴシック" charset="0"/>
              </a:rPr>
              <a:t>), or 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sz="3200">
                <a:latin typeface="Times New Roman" charset="0"/>
                <a:ea typeface="ＭＳ Ｐゴシック" charset="0"/>
              </a:rPr>
              <a:t>), implies 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3200">
                <a:latin typeface="Times New Roman" charset="0"/>
                <a:ea typeface="ＭＳ Ｐゴシック" charset="0"/>
              </a:rPr>
              <a:t>), iff (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)</a:t>
            </a:r>
            <a:endParaRPr lang="en-US" sz="2800">
              <a:latin typeface="Times New Roman" charset="0"/>
              <a:ea typeface="ＭＳ Ｐゴシック" charset="0"/>
              <a:sym typeface="Symbol" charset="0"/>
            </a:endParaRPr>
          </a:p>
          <a:p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Quantifiers</a:t>
            </a:r>
            <a:endParaRPr lang="en-US" sz="320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Universal </a:t>
            </a:r>
            <a:r>
              <a:rPr lang="en-US" sz="3200" b="1">
                <a:latin typeface="Times New Roman" charset="0"/>
                <a:ea typeface="ＭＳ Ｐゴシック" charset="0"/>
                <a:sym typeface="Symbol" charset="0"/>
              </a:rPr>
              <a:t>x</a:t>
            </a:r>
            <a:r>
              <a:rPr lang="en-US" sz="3200">
                <a:latin typeface="Times New Roman" charset="0"/>
                <a:ea typeface="ＭＳ Ｐゴシック" charset="0"/>
                <a:sym typeface="Symbol" charset="0"/>
              </a:rPr>
              <a:t> or  </a:t>
            </a:r>
            <a:r>
              <a:rPr lang="en-US" sz="3200" b="1">
                <a:latin typeface="Times New Roman" charset="0"/>
                <a:ea typeface="ＭＳ Ｐゴシック" charset="0"/>
              </a:rPr>
              <a:t>(Ax)</a:t>
            </a:r>
            <a:endParaRPr lang="en-US" sz="320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Existential </a:t>
            </a:r>
            <a:r>
              <a:rPr lang="en-US" sz="3200" b="1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3200" b="1">
                <a:latin typeface="Times New Roman" charset="0"/>
                <a:ea typeface="ＭＳ Ｐゴシック" charset="0"/>
              </a:rPr>
              <a:t>x</a:t>
            </a:r>
            <a:r>
              <a:rPr lang="en-US" sz="3200">
                <a:latin typeface="Times New Roman" charset="0"/>
                <a:ea typeface="ＭＳ Ｐゴシック" charset="0"/>
              </a:rPr>
              <a:t> or </a:t>
            </a:r>
            <a:r>
              <a:rPr lang="en-US" sz="3200" b="1">
                <a:latin typeface="Times New Roman" charset="0"/>
                <a:ea typeface="ＭＳ Ｐゴシック" charset="0"/>
              </a:rPr>
              <a:t>(Ex)</a:t>
            </a:r>
            <a:r>
              <a:rPr lang="en-US" sz="2800">
                <a:latin typeface="Times New Roman" charset="0"/>
                <a:ea typeface="ＭＳ Ｐゴシック" charset="0"/>
              </a:rPr>
              <a:t> </a:t>
            </a:r>
          </a:p>
          <a:p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Model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an interpretation of a set of sentences such that every sentence is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True</a:t>
            </a:r>
            <a:endParaRPr lang="en-US" sz="3200" b="1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A sentence is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10000"/>
              </a:spcBef>
            </a:pPr>
            <a:r>
              <a:rPr lang="en-US" sz="30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satisfiable</a:t>
            </a:r>
            <a:r>
              <a:rPr lang="en-US" sz="3000" b="1">
                <a:latin typeface="Times New Roman" charset="0"/>
                <a:ea typeface="ＭＳ Ｐゴシック" charset="0"/>
              </a:rPr>
              <a:t> </a:t>
            </a:r>
            <a:r>
              <a:rPr lang="en-US" sz="3000">
                <a:latin typeface="Times New Roman" charset="0"/>
                <a:ea typeface="ＭＳ Ｐゴシック" charset="0"/>
              </a:rPr>
              <a:t>if it is true under some interpretation</a:t>
            </a:r>
            <a:endParaRPr lang="en-US" sz="3000" b="1">
              <a:latin typeface="Times New Roman" charset="0"/>
              <a:ea typeface="ＭＳ Ｐゴシック" charset="0"/>
            </a:endParaRPr>
          </a:p>
          <a:p>
            <a:pPr lvl="1">
              <a:spcBef>
                <a:spcPct val="10000"/>
              </a:spcBef>
            </a:pPr>
            <a:r>
              <a:rPr lang="en-US" sz="30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valid </a:t>
            </a:r>
            <a:r>
              <a:rPr lang="en-US" sz="3000">
                <a:latin typeface="Times New Roman" charset="0"/>
                <a:ea typeface="ＭＳ Ｐゴシック" charset="0"/>
              </a:rPr>
              <a:t>if it is true under all possible interpretations</a:t>
            </a:r>
            <a:endParaRPr lang="en-US" sz="3000" b="1">
              <a:latin typeface="Times New Roman" charset="0"/>
              <a:ea typeface="ＭＳ Ｐゴシック" charset="0"/>
            </a:endParaRPr>
          </a:p>
          <a:p>
            <a:pPr lvl="1">
              <a:spcBef>
                <a:spcPct val="10000"/>
              </a:spcBef>
            </a:pPr>
            <a:r>
              <a:rPr lang="en-US" sz="30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inconsistent</a:t>
            </a:r>
            <a:r>
              <a:rPr lang="en-US" sz="3000" b="1">
                <a:latin typeface="Times New Roman" charset="0"/>
                <a:ea typeface="ＭＳ Ｐゴシック" charset="0"/>
              </a:rPr>
              <a:t> </a:t>
            </a:r>
            <a:r>
              <a:rPr lang="en-US" sz="3000">
                <a:latin typeface="Times New Roman" charset="0"/>
                <a:ea typeface="ＭＳ Ｐゴシック" charset="0"/>
              </a:rPr>
              <a:t>if there does not exist any interpretation under which the sentence is true</a:t>
            </a:r>
            <a:endParaRPr lang="en-US" sz="3000" b="1">
              <a:latin typeface="Times New Roman" charset="0"/>
              <a:ea typeface="ＭＳ Ｐゴシック" charset="0"/>
            </a:endParaRPr>
          </a:p>
          <a:p>
            <a:pPr>
              <a:spcBef>
                <a:spcPct val="1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Logical consequence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 |= X if all models of S are also models of X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facts and rules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that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capture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(important) facts and concepts about a domain; axioms can be used to prove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Mathematicians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dislike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 unnecessary 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(dependent) axioms, i.e. ones that can be derived from 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others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Choosing a good set of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axioms </a:t>
            </a:r>
            <a:r>
              <a:rPr lang="en-US" sz="2400" dirty="0">
                <a:latin typeface="Times New Roman" charset="0"/>
                <a:ea typeface="ＭＳ Ｐゴシック" charset="0"/>
              </a:rPr>
              <a:t>is a design problem</a:t>
            </a:r>
          </a:p>
          <a:p>
            <a:pPr marL="285750" indent="-285750"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Necessary</a:t>
            </a:r>
            <a:r>
              <a:rPr lang="en-US" sz="2400" dirty="0">
                <a:latin typeface="Times New Roman" charset="0"/>
                <a:ea typeface="ＭＳ Ｐゴシック" charset="0"/>
              </a:rPr>
              <a:t> description: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p(x) </a:t>
            </a:r>
            <a:r>
              <a:rPr lang="en-US" altLang="ja-JP" sz="24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…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Sufficient</a:t>
            </a:r>
            <a:r>
              <a:rPr lang="en-US" sz="2400" dirty="0">
                <a:latin typeface="Times New Roman" charset="0"/>
                <a:ea typeface="ＭＳ Ｐゴシック" charset="0"/>
              </a:rPr>
              <a:t> description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p(x) </a:t>
            </a:r>
            <a:r>
              <a:rPr lang="en-US" altLang="ja-JP" sz="2400" dirty="0">
                <a:latin typeface="Times New Roman" charset="0"/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…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Some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concepts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have 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definitions (triangle) and some do not (person)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Example: define father(x, y) by parent(x, y) and male(x)</a:t>
            </a:r>
          </a:p>
          <a:p>
            <a:pPr marL="228600" indent="-228600">
              <a:defRPr/>
            </a:pP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is a necessary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</a:rPr>
              <a:t>	    father(x, y)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600" dirty="0">
                <a:latin typeface="Times New Roman" charset="0"/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is a sufficient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</a:rPr>
              <a:t>	    father(x, y) </a:t>
            </a:r>
            <a:r>
              <a:rPr lang="en-US" sz="2600" dirty="0">
                <a:latin typeface="Times New Roman" charset="0"/>
                <a:ea typeface="ＭＳ Ｐゴシック" charset="0"/>
                <a:sym typeface="Symbol" charset="0"/>
              </a:rPr>
              <a:t></a:t>
            </a:r>
            <a:r>
              <a:rPr lang="en-US" sz="2600" dirty="0">
                <a:latin typeface="Times New Roman" charset="0"/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600" b="1" dirty="0">
                <a:latin typeface="Times New Roman" charset="0"/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is a necessary and sufficient 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600" dirty="0">
                <a:latin typeface="Times New Roman" charset="0"/>
                <a:ea typeface="ＭＳ Ｐゴシック" charset="0"/>
              </a:rPr>
              <a:t>	    parent(x, y) ^ male(x) </a:t>
            </a:r>
            <a:r>
              <a:rPr lang="en-US" sz="2600" dirty="0">
                <a:latin typeface="Times New Roman" charset="0"/>
                <a:ea typeface="ＭＳ Ｐゴシック" charset="0"/>
                <a:cs typeface="Times New Roman" charset="0"/>
              </a:rPr>
              <a:t>↔</a:t>
            </a:r>
            <a:r>
              <a:rPr lang="en-US" sz="2600" dirty="0">
                <a:latin typeface="Times New Roman" charset="0"/>
                <a:ea typeface="ＭＳ Ｐゴシック" charset="0"/>
              </a:rPr>
              <a:t> father(x, y)</a:t>
            </a:r>
          </a:p>
          <a:p>
            <a:pPr marL="106363" lvl="1" indent="-222250"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106363" lvl="1" indent="-222250">
              <a:buFontTx/>
              <a:buNone/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96258" name="Oval 3" descr="Wide downward diagonal"/>
          <p:cNvSpPr>
            <a:spLocks noChangeArrowheads="1"/>
          </p:cNvSpPr>
          <p:nvPr/>
        </p:nvSpPr>
        <p:spPr bwMode="auto">
          <a:xfrm>
            <a:off x="3209925" y="1323975"/>
            <a:ext cx="1171575" cy="1128713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Oval 4"/>
          <p:cNvSpPr>
            <a:spLocks noChangeArrowheads="1"/>
          </p:cNvSpPr>
          <p:nvPr/>
        </p:nvSpPr>
        <p:spPr bwMode="auto">
          <a:xfrm>
            <a:off x="3457575" y="1557338"/>
            <a:ext cx="628650" cy="600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914900" y="1414463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P(x)</a:t>
            </a:r>
          </a:p>
          <a:p>
            <a:pPr>
              <a:spcBef>
                <a:spcPct val="50000"/>
              </a:spcBef>
            </a:pPr>
            <a:r>
              <a:rPr lang="en-US" sz="2000"/>
              <a:t>S(x)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H="1">
            <a:off x="3886200" y="1643063"/>
            <a:ext cx="11144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 flipH="1">
            <a:off x="4200525" y="208597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928688" y="1371600"/>
            <a:ext cx="194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S(x) is a necessary condition of P(x</a:t>
            </a:r>
            <a:r>
              <a:rPr lang="en-US"/>
              <a:t>)</a:t>
            </a:r>
          </a:p>
        </p:txBody>
      </p:sp>
      <p:sp>
        <p:nvSpPr>
          <p:cNvPr id="96264" name="Text Box 9"/>
          <p:cNvSpPr txBox="1">
            <a:spLocks noChangeArrowheads="1"/>
          </p:cNvSpPr>
          <p:nvPr/>
        </p:nvSpPr>
        <p:spPr bwMode="auto">
          <a:xfrm>
            <a:off x="5867400" y="1552575"/>
            <a:ext cx="232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(</a:t>
            </a:r>
            <a:r>
              <a:rPr lang="en-US" sz="2200">
                <a:sym typeface="Symbol" charset="0"/>
              </a:rPr>
              <a:t></a:t>
            </a:r>
            <a:r>
              <a:rPr lang="en-US" sz="2200"/>
              <a:t>x) </a:t>
            </a:r>
            <a:r>
              <a:rPr lang="en-US" sz="2000"/>
              <a:t>P(x) =&gt; S(x</a:t>
            </a:r>
            <a:r>
              <a:rPr lang="en-US"/>
              <a:t>)</a:t>
            </a:r>
          </a:p>
        </p:txBody>
      </p:sp>
      <p:sp>
        <p:nvSpPr>
          <p:cNvPr id="96265" name="Oval 10"/>
          <p:cNvSpPr>
            <a:spLocks noChangeArrowheads="1"/>
          </p:cNvSpPr>
          <p:nvPr/>
        </p:nvSpPr>
        <p:spPr bwMode="auto">
          <a:xfrm>
            <a:off x="3248025" y="2705100"/>
            <a:ext cx="1171575" cy="112871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Oval 11" descr="Wide downward diagonal"/>
          <p:cNvSpPr>
            <a:spLocks noChangeArrowheads="1"/>
          </p:cNvSpPr>
          <p:nvPr/>
        </p:nvSpPr>
        <p:spPr bwMode="auto">
          <a:xfrm>
            <a:off x="3495675" y="2938463"/>
            <a:ext cx="628650" cy="600075"/>
          </a:xfrm>
          <a:prstGeom prst="ellipse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Text Box 12"/>
          <p:cNvSpPr txBox="1">
            <a:spLocks noChangeArrowheads="1"/>
          </p:cNvSpPr>
          <p:nvPr/>
        </p:nvSpPr>
        <p:spPr bwMode="auto">
          <a:xfrm>
            <a:off x="4953000" y="2795588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S(x)</a:t>
            </a:r>
          </a:p>
          <a:p>
            <a:pPr>
              <a:spcBef>
                <a:spcPct val="50000"/>
              </a:spcBef>
            </a:pPr>
            <a:r>
              <a:rPr lang="en-US" sz="2000"/>
              <a:t>P(x)</a:t>
            </a:r>
          </a:p>
        </p:txBody>
      </p:sp>
      <p:sp>
        <p:nvSpPr>
          <p:cNvPr id="96268" name="Line 13"/>
          <p:cNvSpPr>
            <a:spLocks noChangeShapeType="1"/>
          </p:cNvSpPr>
          <p:nvPr/>
        </p:nvSpPr>
        <p:spPr bwMode="auto">
          <a:xfrm flipH="1">
            <a:off x="3924300" y="3024188"/>
            <a:ext cx="11144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 flipH="1">
            <a:off x="4238625" y="346710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Text Box 15"/>
          <p:cNvSpPr txBox="1">
            <a:spLocks noChangeArrowheads="1"/>
          </p:cNvSpPr>
          <p:nvPr/>
        </p:nvSpPr>
        <p:spPr bwMode="auto">
          <a:xfrm>
            <a:off x="966788" y="2752725"/>
            <a:ext cx="194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S(x) is a sufficient condition of P(x</a:t>
            </a:r>
            <a:r>
              <a:rPr lang="en-US"/>
              <a:t>)</a:t>
            </a:r>
          </a:p>
        </p:txBody>
      </p:sp>
      <p:sp>
        <p:nvSpPr>
          <p:cNvPr id="96271" name="Text Box 16"/>
          <p:cNvSpPr txBox="1">
            <a:spLocks noChangeArrowheads="1"/>
          </p:cNvSpPr>
          <p:nvPr/>
        </p:nvSpPr>
        <p:spPr bwMode="auto">
          <a:xfrm>
            <a:off x="5905500" y="2933700"/>
            <a:ext cx="224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(</a:t>
            </a:r>
            <a:r>
              <a:rPr lang="en-US" sz="2200">
                <a:sym typeface="Symbol" charset="0"/>
              </a:rPr>
              <a:t></a:t>
            </a:r>
            <a:r>
              <a:rPr lang="en-US" sz="2200"/>
              <a:t>x) </a:t>
            </a:r>
            <a:r>
              <a:rPr lang="en-US" sz="2000"/>
              <a:t>P(x) &lt;= S(x</a:t>
            </a:r>
            <a:r>
              <a:rPr lang="en-US"/>
              <a:t>)</a:t>
            </a:r>
          </a:p>
        </p:txBody>
      </p:sp>
      <p:sp>
        <p:nvSpPr>
          <p:cNvPr id="96272" name="Oval 17" descr="Wide downward diagonal"/>
          <p:cNvSpPr>
            <a:spLocks noChangeArrowheads="1"/>
          </p:cNvSpPr>
          <p:nvPr/>
        </p:nvSpPr>
        <p:spPr bwMode="auto">
          <a:xfrm>
            <a:off x="3257550" y="4314825"/>
            <a:ext cx="1171575" cy="1128713"/>
          </a:xfrm>
          <a:prstGeom prst="ellipse">
            <a:avLst/>
          </a:prstGeom>
          <a:pattFill prst="wdDnDiag">
            <a:fgClr>
              <a:schemeClr val="accent1"/>
            </a:fgClr>
            <a:bgClr>
              <a:srgbClr val="DDDDDD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Text Box 18"/>
          <p:cNvSpPr txBox="1">
            <a:spLocks noChangeArrowheads="1"/>
          </p:cNvSpPr>
          <p:nvPr/>
        </p:nvSpPr>
        <p:spPr bwMode="auto">
          <a:xfrm>
            <a:off x="4962525" y="4405313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P(x)</a:t>
            </a:r>
          </a:p>
          <a:p>
            <a:pPr>
              <a:spcBef>
                <a:spcPct val="50000"/>
              </a:spcBef>
            </a:pPr>
            <a:r>
              <a:rPr lang="en-US" sz="2000"/>
              <a:t>S(x)</a:t>
            </a:r>
          </a:p>
        </p:txBody>
      </p:sp>
      <p:sp>
        <p:nvSpPr>
          <p:cNvPr id="96274" name="Line 19"/>
          <p:cNvSpPr>
            <a:spLocks noChangeShapeType="1"/>
          </p:cNvSpPr>
          <p:nvPr/>
        </p:nvSpPr>
        <p:spPr bwMode="auto">
          <a:xfrm flipH="1">
            <a:off x="4391025" y="4633913"/>
            <a:ext cx="657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5" name="Line 20"/>
          <p:cNvSpPr>
            <a:spLocks noChangeShapeType="1"/>
          </p:cNvSpPr>
          <p:nvPr/>
        </p:nvSpPr>
        <p:spPr bwMode="auto">
          <a:xfrm flipH="1">
            <a:off x="4433888" y="5076825"/>
            <a:ext cx="6286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Text Box 21"/>
          <p:cNvSpPr txBox="1">
            <a:spLocks noChangeArrowheads="1"/>
          </p:cNvSpPr>
          <p:nvPr/>
        </p:nvSpPr>
        <p:spPr bwMode="auto">
          <a:xfrm>
            <a:off x="976313" y="4362450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S(x) is a necessary and sufficient condition of P(x</a:t>
            </a:r>
            <a:r>
              <a:rPr lang="en-US"/>
              <a:t>)</a:t>
            </a:r>
          </a:p>
        </p:txBody>
      </p:sp>
      <p:sp>
        <p:nvSpPr>
          <p:cNvPr id="96277" name="Text Box 22"/>
          <p:cNvSpPr txBox="1">
            <a:spLocks noChangeArrowheads="1"/>
          </p:cNvSpPr>
          <p:nvPr/>
        </p:nvSpPr>
        <p:spPr bwMode="auto">
          <a:xfrm>
            <a:off x="5915025" y="4543425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(</a:t>
            </a:r>
            <a:r>
              <a:rPr lang="en-US" sz="2200">
                <a:sym typeface="Symbol" charset="0"/>
              </a:rPr>
              <a:t></a:t>
            </a:r>
            <a:r>
              <a:rPr lang="en-US" sz="2200"/>
              <a:t>x) </a:t>
            </a:r>
            <a:r>
              <a:rPr lang="en-US" sz="2000"/>
              <a:t>P(x) &lt;=&gt; S(x</a:t>
            </a:r>
            <a:r>
              <a:rPr lang="en-US"/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334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FOL only lets us quantify over variables, and variables can only range over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objects </a:t>
            </a:r>
            <a:endParaRPr lang="en-US" sz="32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latin typeface="Times New Roman" charset="0"/>
                <a:ea typeface="ＭＳ Ｐゴシック" charset="0"/>
              </a:rPr>
              <a:t>iff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</a:rPr>
              <a:t>f 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</a:rPr>
              <a:t>g (f = g) 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latin typeface="Times New Roman" charset="0"/>
                <a:ea typeface="ＭＳ Ｐゴシック" charset="0"/>
              </a:rPr>
              <a:t> (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</a:rPr>
              <a:t>x f(x) = g(x))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</a:rPr>
              <a:t>r transitive( r ) 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latin typeface="Times New Roman" charset="0"/>
                <a:ea typeface="ＭＳ Ｐゴシック" charset="0"/>
              </a:rPr>
              <a:t> (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latin typeface="Times New Roman" charset="0"/>
                <a:ea typeface="ＭＳ Ｐゴシック" charset="0"/>
              </a:rPr>
              <a:t>xyz) r(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2800" dirty="0">
                <a:latin typeface="Times New Roman" charset="0"/>
                <a:ea typeface="ＭＳ Ｐゴシック" charset="0"/>
              </a:rPr>
              <a:t>) 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r(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y,z</a:t>
            </a:r>
            <a:r>
              <a:rPr lang="en-US" sz="2800" dirty="0">
                <a:latin typeface="Times New Roman" charset="0"/>
                <a:ea typeface="ＭＳ Ｐゴシック" charset="0"/>
              </a:rPr>
              <a:t>) 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latin typeface="Times New Roman" charset="0"/>
                <a:ea typeface="ＭＳ Ｐゴシック" charset="0"/>
              </a:rPr>
              <a:t> r(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x,z</a:t>
            </a:r>
            <a:r>
              <a:rPr lang="en-US" sz="2800" dirty="0">
                <a:latin typeface="Times New Roman" charset="0"/>
                <a:ea typeface="ＭＳ Ｐゴシック" charset="0"/>
              </a:rPr>
              <a:t>)) 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More expressive, but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undecidable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, in general</a:t>
            </a:r>
          </a:p>
          <a:p>
            <a:pPr lvl="1">
              <a:buFontTx/>
              <a:buNone/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latin typeface="Times New Roman" charset="0"/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latin typeface="Times New Roman" charset="0"/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The unique ruler of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Freedonia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is dead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latin typeface="Times New Roman" charset="0"/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latin typeface="Times New Roman" charset="0"/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>
                <a:hlinkClick r:id="rId4"/>
              </a:rPr>
              <a:t>syntactic</a:t>
            </a:r>
            <a:br>
              <a:rPr lang="en-US" sz="1800">
                <a:hlinkClick r:id="rId4"/>
              </a:rPr>
            </a:br>
            <a:r>
              <a:rPr lang="en-US" sz="1800">
                <a:hlinkClick r:id="rId4"/>
              </a:rPr>
              <a:t>sugar</a:t>
            </a: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562600"/>
          </a:xfrm>
        </p:spPr>
        <p:txBody>
          <a:bodyPr/>
          <a:lstStyle/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latin typeface="Times New Roman" charset="0"/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p + (q * r)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Prolog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cat(X) :- furry(X), meows (X), has(X, claws)</a:t>
            </a:r>
          </a:p>
          <a:p>
            <a:r>
              <a:rPr lang="en-US" sz="3200" b="1" dirty="0" err="1">
                <a:latin typeface="Times New Roman" charset="0"/>
                <a:ea typeface="ＭＳ Ｐゴシック" charset="0"/>
                <a:cs typeface="ＭＳ Ｐゴシック" charset="0"/>
              </a:rPr>
              <a:t>Lispy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 notations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forall</a:t>
            </a:r>
            <a:r>
              <a:rPr lang="en-US" sz="2800" dirty="0">
                <a:latin typeface="Times New Roman" charset="0"/>
                <a:ea typeface="ＭＳ Ｐゴシック" charset="0"/>
              </a:rPr>
              <a:t> ?x (implies (and (furry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                                     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                                      (has ?x claws))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                               (cat ?x)))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example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Semantics of W3C’s semantic web stack (RDF, RDFS, OWL) is defined in FOL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OWL Full is equivalent to FOL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However, the semantics of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schema.org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…and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Google’s knowledge Graph probably (!) uses probabilities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/>
              <a:pPr/>
              <a:t>47</a:t>
            </a:fld>
            <a:endParaRPr lang="en-US" sz="1000"/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1638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410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More expressive, but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reasoning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more complex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ommon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AI knowledge representation language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HOL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variables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range over functions, predicates or sentences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57150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term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(denoting a real-world individual) is a constant symbol, variable symbol, or n-place function of n terms, e.g.: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Constants: john, umbc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Variables: x, y, z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Functions: mother_of(john), phone(mother(x))</a:t>
            </a:r>
          </a:p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Ground terms have no variables in them</a:t>
            </a:r>
          </a:p>
          <a:p>
            <a:pPr lvl="1"/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Ground:</a:t>
            </a:r>
            <a:r>
              <a:rPr lang="en-US" sz="3200">
                <a:latin typeface="Times New Roman" charset="0"/>
                <a:ea typeface="ＭＳ Ｐゴシック" charset="0"/>
              </a:rPr>
              <a:t> john,  father_of(father_of(john))</a:t>
            </a:r>
          </a:p>
          <a:p>
            <a:pPr lvl="1"/>
            <a:r>
              <a:rPr lang="en-US" sz="3200" b="1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Not Ground: </a:t>
            </a:r>
            <a:r>
              <a:rPr lang="en-US" sz="3200">
                <a:latin typeface="Times New Roman" charset="0"/>
                <a:ea typeface="ＭＳ Ｐゴシック" charset="0"/>
              </a:rPr>
              <a:t>father_of(X)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An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atomic sentence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(which has value true or false) is an n-place predicate of n terms, e.g.:</a:t>
            </a:r>
          </a:p>
          <a:p>
            <a:pPr lvl="1"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green(Kermit))</a:t>
            </a:r>
          </a:p>
          <a:p>
            <a:pPr lvl="1"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between(Philadelphia, Baltimore, DC)</a:t>
            </a:r>
          </a:p>
          <a:p>
            <a:pPr lvl="1"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complex sentence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is formed from atomic sentences connected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logical connectives:</a:t>
            </a:r>
          </a:p>
          <a:p>
            <a:pPr marL="803275" lvl="1" indent="0">
              <a:buFontTx/>
              <a:buNone/>
              <a:defRPr/>
            </a:pP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latin typeface="Times New Roman" charset="0"/>
                <a:ea typeface="ＭＳ Ｐゴシック" charset="0"/>
              </a:rPr>
              <a:t>P, P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latin typeface="Times New Roman" charset="0"/>
                <a:ea typeface="ＭＳ Ｐゴシック" charset="0"/>
              </a:rPr>
              <a:t>Q, P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latin typeface="Times New Roman" charset="0"/>
                <a:ea typeface="ＭＳ Ｐゴシック" charset="0"/>
              </a:rPr>
              <a:t>Q, P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latin typeface="Times New Roman" charset="0"/>
                <a:ea typeface="ＭＳ Ｐゴシック" charset="0"/>
              </a:rPr>
              <a:t>Q, P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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Q</a:t>
            </a:r>
          </a:p>
          <a:p>
            <a:pPr lvl="1">
              <a:buFontTx/>
              <a:buNone/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</a:rPr>
              <a:t>where </a:t>
            </a:r>
            <a:r>
              <a:rPr lang="en-US" sz="3200" dirty="0">
                <a:latin typeface="Times New Roman" charset="0"/>
                <a:ea typeface="ＭＳ Ｐゴシック" charset="0"/>
              </a:rPr>
              <a:t>P and Q are sentences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115300" cy="50292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adds quantifiers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 and </a:t>
            </a:r>
          </a:p>
          <a:p>
            <a:pPr lvl="1"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lvl="1"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 greater(x, 100), prime(x)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is a sentence containing no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free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variables, i.e., 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all variables are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bound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by either a universal or existential </a:t>
            </a:r>
            <a:r>
              <a:rPr lang="en-US" altLang="ja-JP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quantifiers </a:t>
            </a:r>
            <a:endParaRPr lang="en-US" altLang="ja-JP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indent="12700">
              <a:buFontTx/>
              <a:buNone/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(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latin typeface="Times New Roman" charset="0"/>
                <a:ea typeface="ＭＳ Ｐゴシック" charset="0"/>
              </a:rPr>
              <a:t>x)P(</a:t>
            </a:r>
            <a:r>
              <a:rPr lang="en-US" sz="3200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sz="3200" dirty="0">
                <a:latin typeface="Times New Roman" charset="0"/>
                <a:ea typeface="ＭＳ Ｐゴシック" charset="0"/>
              </a:rPr>
              <a:t>) has x bound as a universally quantified variable, but y is free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BNF for FOL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S := &lt;Sentence&gt;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&lt;Sentence&gt; := &lt;AtomicSentence&gt; | 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&lt;Sentence&gt; &lt;Connective&gt; &lt;Sentence&gt;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&lt;Quantifier&gt; &lt;Variable&gt;,... &lt;Sentence&gt;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"NOT" &lt;Sentence&gt;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"(" &lt;Sentence&gt; ")"; 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&lt;AtomicSentence&gt; := &lt;Predicate&gt; "(" &lt;Term&gt;, ... ")"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          &lt;Term&gt; "=" &lt;Term&gt;;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&lt;Term&gt; := &lt;Function&gt; "(" &lt;Term&gt;, ... ")"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&lt;Constant&gt; |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          &lt;Variable&gt;;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&lt;Connective&gt; := "AND" | "OR" | "IMPLIES" | "EQUIVALENT";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&lt;Quantifier&gt; := "EXISTS" | "FORALL"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&lt;Constant&gt; := "A" | "X1" | "John" | ...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&lt;Variable&gt; := "a" | "x" | "s" | ... ;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&lt;Predicate&gt; := "Before" | "HasColor" | "Raining" | ... ; </a:t>
            </a:r>
          </a:p>
          <a:p>
            <a:pPr>
              <a:buFontTx/>
              <a:buNone/>
            </a:pPr>
            <a:r>
              <a:rPr lang="en-US" sz="1600">
                <a:latin typeface="Courier" charset="0"/>
                <a:ea typeface="ＭＳ Ｐゴシック" charset="0"/>
                <a:cs typeface="ＭＳ Ｐゴシック" charset="0"/>
              </a:rPr>
              <a:t>&lt;Function&gt; := "Mother" | "LeftLegOf" | ... ;</a:t>
            </a:r>
          </a:p>
          <a:p>
            <a:pPr>
              <a:buFontTx/>
              <a:buNone/>
            </a:pPr>
            <a:endParaRPr lang="en-US" sz="1600">
              <a:latin typeface="Courier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600">
              <a:latin typeface="Courier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Quantifiers</a:t>
            </a:r>
            <a:endParaRPr lang="en-US" b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(</a:t>
            </a:r>
            <a:r>
              <a:rPr lang="en-US" sz="3200" b="1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latin typeface="Times New Roman" charset="0"/>
                <a:ea typeface="ＭＳ Ｐゴシック" charset="0"/>
              </a:rPr>
              <a:t>x)P(x) means P holds for </a:t>
            </a:r>
            <a:r>
              <a:rPr lang="en-US" sz="3200" b="1" dirty="0">
                <a:latin typeface="Times New Roman" charset="0"/>
                <a:ea typeface="ＭＳ Ｐゴシック" charset="0"/>
              </a:rPr>
              <a:t>all</a:t>
            </a:r>
            <a:r>
              <a:rPr lang="en-US" sz="3200" dirty="0">
                <a:latin typeface="Times New Roman" charset="0"/>
                <a:ea typeface="ＭＳ Ｐゴシック" charset="0"/>
              </a:rPr>
              <a:t> values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E.g., (</a:t>
            </a:r>
            <a:r>
              <a:rPr lang="en-US" sz="3200" b="1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latin typeface="Times New Roman" charset="0"/>
                <a:ea typeface="ＭＳ Ｐゴシック" charset="0"/>
              </a:rPr>
              <a:t>x) dolphin(x) 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latin typeface="Times New Roman" charset="0"/>
                <a:ea typeface="ＭＳ Ｐゴシック" charset="0"/>
              </a:rPr>
              <a:t> mammal(x)</a:t>
            </a:r>
            <a:r>
              <a:rPr lang="en-US" sz="2800" dirty="0">
                <a:latin typeface="Times New Roman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(</a:t>
            </a:r>
            <a:r>
              <a:rPr lang="en-US" sz="3200" b="1" dirty="0" smtClean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x</a:t>
            </a:r>
            <a:r>
              <a:rPr lang="en-US" sz="3200" dirty="0">
                <a:latin typeface="Times New Roman" charset="0"/>
                <a:ea typeface="ＭＳ Ｐゴシック" charset="0"/>
              </a:rPr>
              <a:t>)P(x) means P holds for </a:t>
            </a:r>
            <a:r>
              <a:rPr lang="en-US" sz="3200" b="1" dirty="0">
                <a:latin typeface="Times New Roman" charset="0"/>
                <a:ea typeface="ＭＳ Ｐゴシック" charset="0"/>
              </a:rPr>
              <a:t>some</a:t>
            </a:r>
            <a:r>
              <a:rPr lang="en-US" sz="3200" dirty="0">
                <a:latin typeface="Times New Roman" charset="0"/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E.g., (</a:t>
            </a:r>
            <a:r>
              <a:rPr lang="en-US" sz="3200" b="1" dirty="0" smtClean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sz="3200" dirty="0" smtClean="0">
                <a:latin typeface="Times New Roman" charset="0"/>
                <a:ea typeface="ＭＳ Ｐゴシック" charset="0"/>
              </a:rPr>
              <a:t>x</a:t>
            </a:r>
            <a:r>
              <a:rPr lang="en-US" sz="3200" dirty="0">
                <a:latin typeface="Times New Roman" charset="0"/>
                <a:ea typeface="ＭＳ Ｐゴシック" charset="0"/>
              </a:rPr>
              <a:t>) mammal(x) </a:t>
            </a:r>
            <a:r>
              <a:rPr lang="en-US" sz="3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latin typeface="Times New Roman" charset="0"/>
                <a:ea typeface="ＭＳ Ｐゴシック" charset="0"/>
              </a:rPr>
              <a:t> </a:t>
            </a:r>
            <a:r>
              <a:rPr lang="en-US" sz="3200" dirty="0" err="1">
                <a:latin typeface="Times New Roman" charset="0"/>
                <a:ea typeface="ＭＳ Ｐゴシック" charset="0"/>
              </a:rPr>
              <a:t>lays_eggs</a:t>
            </a:r>
            <a:r>
              <a:rPr lang="en-US" sz="3200" dirty="0">
                <a:latin typeface="Times New Roman" charset="0"/>
                <a:ea typeface="ＭＳ Ｐゴシック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charset="0"/>
                <a:ea typeface="ＭＳ Ｐゴシック" charset="0"/>
              </a:rPr>
              <a:t>This lets us make a statement about some object without naming it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8927</TotalTime>
  <Words>5142</Words>
  <Application>Microsoft Macintosh PowerPoint</Application>
  <PresentationFormat>On-screen Show (4:3)</PresentationFormat>
  <Paragraphs>526</Paragraphs>
  <Slides>48</Slides>
  <Notes>45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Blank Presentation</vt:lpstr>
      <vt:lpstr>First-Order Logic: Review</vt:lpstr>
      <vt:lpstr>First-order logic</vt:lpstr>
      <vt:lpstr>User provides</vt:lpstr>
      <vt:lpstr>FOL Provides</vt:lpstr>
      <vt:lpstr>Sentences: built from terms and atoms</vt:lpstr>
      <vt:lpstr>Sentences: built from terms and atoms</vt:lpstr>
      <vt:lpstr>Sentences: built from terms and atoms</vt:lpstr>
      <vt:lpstr>A BNF for FOL</vt:lpstr>
      <vt:lpstr>Quantifiers</vt:lpstr>
      <vt:lpstr>Quantifiers (1)</vt:lpstr>
      <vt:lpstr>Quantifiers (2)</vt:lpstr>
      <vt:lpstr>Quantifier Scope</vt:lpstr>
      <vt:lpstr>Quantifier Scope</vt:lpstr>
      <vt:lpstr>Procedural example 1</vt:lpstr>
      <vt:lpstr>Procedural example 2</vt:lpstr>
      <vt:lpstr>Connections between  and </vt:lpstr>
      <vt:lpstr>Quantified inference rules</vt:lpstr>
      <vt:lpstr>Universal instantiation (a.k.a. universal elimination)</vt:lpstr>
      <vt:lpstr>Existential instantiation (a.k.a. existential elimination)</vt:lpstr>
      <vt:lpstr>Existential generalization (a.k.a. existential introduction)</vt:lpstr>
      <vt:lpstr>Translating English to FOL</vt:lpstr>
      <vt:lpstr>Translating English to FOL</vt:lpstr>
      <vt:lpstr>Logic and People</vt:lpstr>
      <vt:lpstr>Monty Python example (Russell &amp; Norvig)</vt:lpstr>
      <vt:lpstr>Monty Python cont.</vt:lpstr>
      <vt:lpstr>PowerPoint Presentation</vt:lpstr>
      <vt:lpstr>PowerPoint Presentation</vt:lpstr>
      <vt:lpstr>Fallacy: Affirming the conclusion</vt:lpstr>
      <vt:lpstr>Monty Python Near-Fallacy #2</vt:lpstr>
      <vt:lpstr>Monty Python Fallacy #3</vt:lpstr>
      <vt:lpstr>Monty Python Fallacy #4</vt:lpstr>
      <vt:lpstr>Simple genealogy KB in FOL</vt:lpstr>
      <vt:lpstr>How do we approach this?</vt:lpstr>
      <vt:lpstr>Simple genealogy KB in FOL</vt:lpstr>
      <vt:lpstr>Example: A simple genealogy KB by FOL</vt:lpstr>
      <vt:lpstr>Example Axioms</vt:lpstr>
      <vt:lpstr>PowerPoint Presentation</vt:lpstr>
      <vt:lpstr>Axioms for Set Theory in FOL</vt:lpstr>
      <vt:lpstr>Semantics of FOL</vt:lpstr>
      <vt:lpstr>PowerPoint Presentation</vt:lpstr>
      <vt:lpstr>Axioms, definitions and theorems</vt:lpstr>
      <vt:lpstr>More on definitions</vt:lpstr>
      <vt:lpstr>More on definitions</vt:lpstr>
      <vt:lpstr>Higher-order logic</vt:lpstr>
      <vt:lpstr>Expressing uniqueness</vt:lpstr>
      <vt:lpstr>Notational differences</vt:lpstr>
      <vt:lpstr>A example of FOL in use</vt:lpstr>
      <vt:lpstr>FOL Summary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232</cp:revision>
  <cp:lastPrinted>2012-10-24T19:45:48Z</cp:lastPrinted>
  <dcterms:created xsi:type="dcterms:W3CDTF">2009-10-28T18:03:00Z</dcterms:created>
  <dcterms:modified xsi:type="dcterms:W3CDTF">2016-03-30T19:49:31Z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