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328" r:id="rId3"/>
    <p:sldId id="329" r:id="rId4"/>
    <p:sldId id="330" r:id="rId5"/>
    <p:sldId id="331" r:id="rId6"/>
    <p:sldId id="332" r:id="rId7"/>
    <p:sldId id="336" r:id="rId8"/>
    <p:sldId id="333" r:id="rId9"/>
    <p:sldId id="257" r:id="rId10"/>
    <p:sldId id="258" r:id="rId11"/>
    <p:sldId id="265" r:id="rId12"/>
    <p:sldId id="295" r:id="rId13"/>
    <p:sldId id="326" r:id="rId14"/>
    <p:sldId id="266" r:id="rId15"/>
    <p:sldId id="259" r:id="rId16"/>
    <p:sldId id="260" r:id="rId17"/>
    <p:sldId id="261" r:id="rId18"/>
    <p:sldId id="305" r:id="rId19"/>
    <p:sldId id="337" r:id="rId20"/>
    <p:sldId id="327" r:id="rId21"/>
    <p:sldId id="262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02" r:id="rId32"/>
    <p:sldId id="316" r:id="rId33"/>
    <p:sldId id="317" r:id="rId34"/>
    <p:sldId id="318" r:id="rId35"/>
    <p:sldId id="319" r:id="rId36"/>
    <p:sldId id="320" r:id="rId37"/>
    <p:sldId id="335" r:id="rId38"/>
    <p:sldId id="321" r:id="rId39"/>
    <p:sldId id="334" r:id="rId40"/>
    <p:sldId id="322" r:id="rId41"/>
    <p:sldId id="323" r:id="rId42"/>
    <p:sldId id="324" r:id="rId43"/>
    <p:sldId id="325" r:id="rId44"/>
    <p:sldId id="264" r:id="rId45"/>
    <p:sldId id="267" r:id="rId46"/>
    <p:sldId id="303" r:id="rId47"/>
    <p:sldId id="288" r:id="rId48"/>
    <p:sldId id="268" r:id="rId49"/>
    <p:sldId id="272" r:id="rId50"/>
    <p:sldId id="277" r:id="rId51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264" y="-112"/>
      </p:cViewPr>
      <p:guideLst>
        <p:guide orient="horz" pos="2400"/>
        <p:guide pos="32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CFE296-EFE7-924F-87F1-C286A72FD04B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133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39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65460B-4D44-0A45-A772-DED54E52136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54C0C2-3A06-A648-809B-9D03562224A9}" type="slidenum">
              <a:rPr lang="en-US" sz="1200">
                <a:latin typeface="Calibri"/>
              </a:rPr>
              <a:pPr/>
              <a:t>14</a:t>
            </a:fld>
            <a:endParaRPr lang="en-US" sz="1200" dirty="0">
              <a:latin typeface="Calibri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5164BC6-5C26-4540-9D5C-2CB391BDDDBC}" type="slidenum">
              <a:rPr lang="en-US" sz="1200">
                <a:latin typeface="Calibri"/>
              </a:rPr>
              <a:pPr/>
              <a:t>15</a:t>
            </a:fld>
            <a:endParaRPr lang="en-US" sz="1200" dirty="0">
              <a:latin typeface="Calibri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0D45DC6-D060-6F40-BF3D-2A39B4D6FBBE}" type="slidenum">
              <a:rPr lang="en-US" sz="1200">
                <a:latin typeface="Calibri"/>
              </a:rPr>
              <a:pPr/>
              <a:t>16</a:t>
            </a:fld>
            <a:endParaRPr lang="en-US" sz="1200" dirty="0">
              <a:latin typeface="Calibri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8D1173D-6BE2-F844-A702-45AC3742C127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AE79C38-675F-A542-AC51-CE66BFE9B6B6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9889BD-A39B-6E4D-8C54-49A078670BB3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A3F6350-B228-1D4E-8E9D-18026D4F7F06}" type="slidenum">
              <a:rPr lang="en-US" sz="1200">
                <a:latin typeface="Calibri"/>
              </a:rPr>
              <a:pPr/>
              <a:t>20</a:t>
            </a:fld>
            <a:endParaRPr lang="en-US" sz="1200" dirty="0">
              <a:latin typeface="Calibri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A56622-C40A-3E49-B22A-1403691566E6}" type="slidenum">
              <a:rPr lang="en-US" sz="1200">
                <a:latin typeface="Calibri"/>
              </a:rPr>
              <a:pPr/>
              <a:t>21</a:t>
            </a:fld>
            <a:endParaRPr lang="en-US" sz="1200" dirty="0">
              <a:latin typeface="Calibri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951DD6-005C-FB46-ACCB-251D5B2F514B}" type="slidenum">
              <a:rPr lang="en-US" sz="1200">
                <a:latin typeface="Calibri"/>
              </a:rPr>
              <a:pPr/>
              <a:t>22</a:t>
            </a:fld>
            <a:endParaRPr lang="en-US" sz="1200" dirty="0">
              <a:latin typeface="Calibri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4CE5A6-54F9-A043-89E0-EB9CD250BBC6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FEFA03-EF56-7B43-9513-FA46B77A120E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FF7D97E-722F-034A-BE35-DF19EE0E1B9B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B593082-2C07-BC4F-B22B-8F8F5EB58600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FF0A246-9059-054A-B7AD-27DE2B57F446}" type="slidenum">
              <a:rPr lang="en-US" sz="1200">
                <a:latin typeface="Calibri"/>
              </a:rPr>
              <a:pPr/>
              <a:t>26</a:t>
            </a:fld>
            <a:endParaRPr lang="en-US" sz="1200" dirty="0">
              <a:latin typeface="Calibri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7958BD1-A323-7147-9328-22B293088C8A}" type="slidenum">
              <a:rPr lang="en-US" sz="1200">
                <a:latin typeface="Calibri"/>
              </a:rPr>
              <a:pPr/>
              <a:t>27</a:t>
            </a:fld>
            <a:endParaRPr lang="en-US" sz="1200" dirty="0">
              <a:latin typeface="Calibri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8C51098-3A19-7048-972F-77AD9141333A}" type="slidenum">
              <a:rPr lang="en-US" sz="1200">
                <a:latin typeface="Calibri"/>
              </a:rPr>
              <a:pPr/>
              <a:t>28</a:t>
            </a:fld>
            <a:endParaRPr lang="en-US" sz="1200" dirty="0">
              <a:latin typeface="Calibri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86329D-BDE8-E341-B584-052E0AFEDC45}" type="slidenum">
              <a:rPr lang="en-US" sz="1200">
                <a:latin typeface="Calibri"/>
              </a:rPr>
              <a:pPr/>
              <a:t>29</a:t>
            </a:fld>
            <a:endParaRPr lang="en-US" sz="1200" dirty="0">
              <a:latin typeface="Calibri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EDB4938-A926-ED47-8D28-7B14D54E1423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9CB960-1C83-464E-A44A-3615DCE77B92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55EBF4A-7830-2B46-8B82-D05C7FF2DE81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2BBAAE-9E03-EA46-9266-0FC7B5F7BB65}" type="slidenum">
              <a:rPr lang="en-US" sz="1200">
                <a:latin typeface="Calibri"/>
              </a:rPr>
              <a:pPr/>
              <a:t>33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5EEE68-BC9E-8440-BA74-5C65334A4E07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/>
              <a:t>Turn over e and 7</a:t>
            </a:r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4091231-4D03-C24F-A9F7-A743629F7E37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876938F-A59C-724B-952A-8997BAB9E599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17C831C-2062-2B4F-9AB1-83C9AE35887A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761DFA2-F32C-A94B-84A8-ED8A86CF7487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86362A4-0ED4-B34F-91C0-886FB45DC6EE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69F231-C8A8-004E-AE6D-37260598057C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B86D0DC-F6A8-D749-BDE0-DFA12DB0C467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6F491C-E2B7-144B-AC2A-61DB81B8F2F3}" type="slidenum">
              <a:rPr lang="en-US" sz="1200">
                <a:latin typeface="Calibri"/>
              </a:rPr>
              <a:pPr/>
              <a:t>43</a:t>
            </a:fld>
            <a:endParaRPr lang="en-US" sz="1200" dirty="0">
              <a:latin typeface="Calibri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8972FB1-2797-3441-AC09-CAC8FBE69249}" type="slidenum">
              <a:rPr lang="en-US" sz="1200">
                <a:latin typeface="Calibri"/>
              </a:rPr>
              <a:pPr/>
              <a:t>44</a:t>
            </a:fld>
            <a:endParaRPr lang="en-US" sz="1200" dirty="0">
              <a:latin typeface="Calibri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B49A158-2856-1244-B510-57F3860984E0}" type="slidenum">
              <a:rPr lang="en-US" sz="1200">
                <a:latin typeface="Calibri"/>
              </a:rPr>
              <a:pPr/>
              <a:t>45</a:t>
            </a:fld>
            <a:endParaRPr lang="en-US" sz="1200" dirty="0">
              <a:latin typeface="Calibri"/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4DDFE2-6357-1C4B-BB94-CB8E232B19A3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C2526B-927E-0844-991F-3C858E78344D}" type="slidenum">
              <a:rPr lang="en-US" sz="1200">
                <a:latin typeface="Calibri"/>
              </a:rPr>
              <a:pPr/>
              <a:t>46</a:t>
            </a:fld>
            <a:endParaRPr lang="en-US" sz="1200" dirty="0">
              <a:latin typeface="Calibri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8B492D2-6727-7F4B-B078-76567A0A8400}" type="slidenum">
              <a:rPr lang="en-US" sz="1200">
                <a:latin typeface="Calibri"/>
              </a:rPr>
              <a:pPr/>
              <a:t>47</a:t>
            </a:fld>
            <a:endParaRPr lang="en-US" sz="1200" dirty="0">
              <a:latin typeface="Calibri"/>
            </a:endParaRPr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46D7246-832C-4E47-8380-8B4F81F0EBDC}" type="slidenum">
              <a:rPr lang="en-US" sz="1200">
                <a:latin typeface="Calibri"/>
              </a:rPr>
              <a:pPr/>
              <a:t>48</a:t>
            </a:fld>
            <a:endParaRPr lang="en-US" sz="1200" dirty="0">
              <a:latin typeface="Calibri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AB59050-4723-354F-8683-CFEE8D3F4E5D}" type="slidenum">
              <a:rPr lang="en-US" sz="1200">
                <a:latin typeface="Calibri"/>
              </a:rPr>
              <a:pPr/>
              <a:t>49</a:t>
            </a:fld>
            <a:endParaRPr lang="en-US" sz="1200" dirty="0">
              <a:latin typeface="Calibri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43D78C-7697-934F-B344-A54C0F0EC0EF}" type="slidenum">
              <a:rPr lang="en-US" sz="1200">
                <a:latin typeface="Calibri"/>
              </a:rPr>
              <a:pPr/>
              <a:t>50</a:t>
            </a:fld>
            <a:endParaRPr lang="en-US" sz="1200" dirty="0">
              <a:latin typeface="Calibri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CA8C6F-257B-4941-B9E9-7F5978D984E6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75523D-03D5-A949-97D3-737A29A656B8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52A6A9-9D5F-C544-A699-57BCA099AD8B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9BBB37-4F2A-7746-816B-CCE9448E144C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82C841-181E-9644-94E9-410113ED8846}" type="slidenum">
              <a:rPr lang="en-US" sz="1200">
                <a:latin typeface="Calibri"/>
              </a:rPr>
              <a:pPr/>
              <a:t>12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7318097-5945-0D41-9A60-0567A5F7F1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E5695-69DB-6C40-AAB1-BD54837BA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4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A41B719-B3DA-6046-AC22-B26D4445E4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5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E9585E0-9AED-DE42-AF01-02582070E2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1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12E41AB2-7C07-FD43-8B5E-86BB8FCB1E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5E83DED-DEB9-8547-9C43-9040886C2C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7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4BC533F-D71F-F441-AE86-345BA8AD25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3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9749243-9F34-8142-8FB7-475A1799D8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1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781560A-CCD4-654D-87BF-E7E8F43119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A145C08-35E7-E941-9AA4-739DBA1E82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2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E76014E-C0EC-0846-B4D1-793837FE31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2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unt_the_Wumpus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atariarchives.org/bcc1/pages/page247.gif&amp;imgrefurl=http://www.atariarchives.org/bcc1/showpage.php?page=247&amp;usg=__AcENa-qjELgLmw1E9WquIwzwmHA=&amp;h=1053&amp;w=734&amp;sz=131&amp;hl=en&amp;start=10&amp;sig2=iNKmozmvN9q3FpH0D6eTmQ&amp;um=1&amp;tbnid=lLf97qDdjxVHkM:&amp;tbnh=150&amp;tbnw=105&amp;prev=/images?q=wumpus&amp;hl=en&amp;safe=off&amp;client=firefox-a&amp;rls=org.mozilla:en-US:official&amp;sa=N&amp;um=1&amp;ei=yk_fSqbZKdWelAey7-gy" TargetMode="External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Hunt_the_Wumpu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aima-python.googlecode.com/svn/trunk/logic.py" TargetMode="External"/><Relationship Id="rId4" Type="http://schemas.openxmlformats.org/officeDocument/2006/relationships/hyperlink" Target="http://aima.cs.berkeley.edu/lisp/agents/environments/wumpus.lisp" TargetMode="External"/><Relationship Id="rId5" Type="http://schemas.openxmlformats.org/officeDocument/2006/relationships/hyperlink" Target="http://scv.bu.edu/cgi-bin/wcl" TargetMode="External"/><Relationship Id="rId6" Type="http://schemas.openxmlformats.org/officeDocument/2006/relationships/hyperlink" Target="http://codenautics.com/wumpu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7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0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en.wikipedia.org/wiki/Wason_selection_task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2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24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Neats_vs._scruffie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3200400"/>
          </a:xfrm>
        </p:spPr>
        <p:txBody>
          <a:bodyPr/>
          <a:lstStyle/>
          <a:p>
            <a:r>
              <a:rPr lang="en-US" sz="6600" dirty="0"/>
              <a:t>Knowledge-Based Agents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/>
              <a:t>Chapter 7.1-7.3</a:t>
            </a:r>
            <a:endParaRPr lang="en-US" dirty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486400" y="5667375"/>
            <a:ext cx="35052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</a:t>
            </a:r>
          </a:p>
          <a:p>
            <a:pPr algn="r"/>
            <a:r>
              <a:rPr lang="en-US" sz="2000" dirty="0">
                <a:latin typeface="Calibri"/>
              </a:rPr>
              <a:t>and Chuck Dyer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Architecture of a KB agent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5181600"/>
          </a:xfrm>
        </p:spPr>
        <p:txBody>
          <a:bodyPr/>
          <a:lstStyle/>
          <a:p>
            <a:r>
              <a:rPr lang="en-US" sz="2600" b="1" dirty="0"/>
              <a:t>Knowledge Level</a:t>
            </a:r>
            <a:endParaRPr lang="en-US" sz="2600" dirty="0"/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The most abstract level: describe agent by saying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what it knows </a:t>
            </a:r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Ex: A taxi agent might know that the Golden Gate Bridge connects San Francisco with the Marin County</a:t>
            </a:r>
          </a:p>
          <a:p>
            <a:r>
              <a:rPr lang="en-US" sz="2600" b="1" dirty="0"/>
              <a:t>Logical Level</a:t>
            </a:r>
            <a:endParaRPr lang="en-US" sz="2600" dirty="0"/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The level at which the knowledge is encoded into </a:t>
            </a:r>
            <a:r>
              <a:rPr lang="en-US" sz="2400" i="1" dirty="0">
                <a:ea typeface="ＭＳ Ｐゴシック" charset="0"/>
              </a:rPr>
              <a:t>sentences</a:t>
            </a:r>
            <a:r>
              <a:rPr lang="en-US" sz="2400" dirty="0"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Ex: links(</a:t>
            </a:r>
            <a:r>
              <a:rPr lang="en-US" sz="2400" dirty="0" err="1">
                <a:ea typeface="ＭＳ Ｐゴシック" charset="0"/>
              </a:rPr>
              <a:t>GoldenGateBridge</a:t>
            </a:r>
            <a:r>
              <a:rPr lang="en-US" sz="2400" dirty="0">
                <a:ea typeface="ＭＳ Ｐゴシック" charset="0"/>
              </a:rPr>
              <a:t>, </a:t>
            </a:r>
            <a:r>
              <a:rPr lang="en-US" sz="2400" dirty="0" err="1">
                <a:ea typeface="ＭＳ Ｐゴシック" charset="0"/>
              </a:rPr>
              <a:t>SanFrancisco</a:t>
            </a:r>
            <a:r>
              <a:rPr lang="en-US" sz="2400" dirty="0">
                <a:ea typeface="ＭＳ Ｐゴシック" charset="0"/>
              </a:rPr>
              <a:t>, </a:t>
            </a:r>
            <a:r>
              <a:rPr lang="en-US" sz="2400" dirty="0" err="1">
                <a:ea typeface="ＭＳ Ｐゴシック" charset="0"/>
              </a:rPr>
              <a:t>MarinCounty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r>
              <a:rPr lang="en-US" sz="2600" b="1" dirty="0"/>
              <a:t>Implementation Level</a:t>
            </a:r>
            <a:endParaRPr lang="en-US" sz="2600" dirty="0"/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Physical representation of the sentences in the logical level</a:t>
            </a:r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Ex:  as a tuple serialized as </a:t>
            </a:r>
            <a:r>
              <a:rPr lang="en-US" sz="2400" dirty="0">
                <a:latin typeface="Courier New" charset="0"/>
                <a:ea typeface="ＭＳ Ｐゴシック" charset="0"/>
              </a:rPr>
              <a:t>(links </a:t>
            </a:r>
            <a:r>
              <a:rPr lang="en-US" sz="2400" dirty="0" err="1">
                <a:latin typeface="Courier New" charset="0"/>
                <a:ea typeface="ＭＳ Ｐゴシック" charset="0"/>
              </a:rPr>
              <a:t>goldengatebridge</a:t>
            </a:r>
            <a:r>
              <a:rPr lang="en-US" sz="2400" dirty="0">
                <a:latin typeface="Courier New" charset="0"/>
                <a:ea typeface="ＭＳ Ｐゴシック" charset="0"/>
              </a:rPr>
              <a:t> </a:t>
            </a:r>
            <a:r>
              <a:rPr lang="en-US" sz="2400" dirty="0" err="1">
                <a:latin typeface="Courier New" charset="0"/>
                <a:ea typeface="ＭＳ Ｐゴシック" charset="0"/>
              </a:rPr>
              <a:t>sanfrancisco</a:t>
            </a:r>
            <a:r>
              <a:rPr lang="en-US" sz="2400" dirty="0">
                <a:latin typeface="Courier New" charset="0"/>
                <a:ea typeface="ＭＳ Ｐゴシック" charset="0"/>
              </a:rPr>
              <a:t> </a:t>
            </a:r>
            <a:r>
              <a:rPr lang="en-US" sz="2400" dirty="0" err="1">
                <a:latin typeface="Courier New" charset="0"/>
                <a:ea typeface="ＭＳ Ｐゴシック" charset="0"/>
              </a:rPr>
              <a:t>marincounty</a:t>
            </a:r>
            <a:r>
              <a:rPr lang="en-US" sz="2400" dirty="0">
                <a:latin typeface="Courier New" charset="0"/>
                <a:ea typeface="ＭＳ Ｐゴシック" charset="0"/>
              </a:rPr>
              <a:t>)</a:t>
            </a:r>
          </a:p>
        </p:txBody>
      </p:sp>
      <p:pic>
        <p:nvPicPr>
          <p:cNvPr id="3072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76200"/>
            <a:ext cx="169703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 dirty="0" err="1" smtClean="0"/>
              <a:t>Wumpus</a:t>
            </a:r>
            <a:r>
              <a:rPr lang="en-US" dirty="0" smtClean="0"/>
              <a:t> </a:t>
            </a:r>
            <a:r>
              <a:rPr lang="en-US" dirty="0"/>
              <a:t>World environment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724400"/>
          </a:xfrm>
        </p:spPr>
        <p:txBody>
          <a:bodyPr/>
          <a:lstStyle/>
          <a:p>
            <a:r>
              <a:rPr lang="en-US" sz="3200" dirty="0" smtClean="0"/>
              <a:t>Based on </a:t>
            </a:r>
            <a:r>
              <a:rPr lang="en-US" sz="3200" dirty="0" smtClean="0">
                <a:hlinkClick r:id="rId3"/>
              </a:rPr>
              <a:t>Hunt the </a:t>
            </a:r>
            <a:r>
              <a:rPr lang="en-US" sz="3200" dirty="0" err="1" smtClean="0">
                <a:hlinkClick r:id="rId3"/>
              </a:rPr>
              <a:t>Wumpus</a:t>
            </a:r>
            <a:r>
              <a:rPr lang="en-US" sz="3200" dirty="0">
                <a:hlinkClick r:id="rId3"/>
              </a:rPr>
              <a:t> </a:t>
            </a:r>
            <a:r>
              <a:rPr lang="en-US" sz="3200" dirty="0" smtClean="0"/>
              <a:t>computer </a:t>
            </a:r>
            <a:r>
              <a:rPr lang="en-US" sz="3200" dirty="0"/>
              <a:t>game</a:t>
            </a:r>
          </a:p>
          <a:p>
            <a:r>
              <a:rPr lang="en-US" sz="3200" dirty="0"/>
              <a:t>A</a:t>
            </a:r>
            <a:r>
              <a:rPr lang="en-US" sz="3200" dirty="0" smtClean="0"/>
              <a:t>gent </a:t>
            </a:r>
            <a:r>
              <a:rPr lang="en-US" sz="3200" dirty="0"/>
              <a:t>explores a </a:t>
            </a:r>
            <a:r>
              <a:rPr lang="en-US" sz="3200" dirty="0" smtClean="0"/>
              <a:t>cave </a:t>
            </a:r>
            <a:r>
              <a:rPr lang="en-US" sz="3200" dirty="0"/>
              <a:t>of rooms connected by passageways</a:t>
            </a:r>
          </a:p>
          <a:p>
            <a:r>
              <a:rPr lang="en-US" sz="3200" dirty="0" smtClean="0"/>
              <a:t>Lurking </a:t>
            </a:r>
            <a:r>
              <a:rPr lang="en-US" sz="3200" dirty="0"/>
              <a:t>in a</a:t>
            </a:r>
            <a:r>
              <a:rPr lang="en-US" sz="3200" dirty="0" smtClean="0"/>
              <a:t> room </a:t>
            </a:r>
            <a:r>
              <a:rPr lang="en-US" sz="3200" dirty="0"/>
              <a:t>is the </a:t>
            </a:r>
            <a:r>
              <a:rPr lang="en-US" sz="3200" i="1" dirty="0" err="1"/>
              <a:t>Wumpus</a:t>
            </a:r>
            <a:r>
              <a:rPr lang="en-US" sz="3200" dirty="0"/>
              <a:t>, a beast that eats any agent that enters its room</a:t>
            </a:r>
          </a:p>
          <a:p>
            <a:r>
              <a:rPr lang="en-US" sz="3200" dirty="0"/>
              <a:t>Some rooms </a:t>
            </a:r>
            <a:r>
              <a:rPr lang="en-US" sz="3200" dirty="0" smtClean="0"/>
              <a:t>have </a:t>
            </a:r>
            <a:r>
              <a:rPr lang="en-US" sz="3200" i="1" dirty="0"/>
              <a:t>bottomless pits </a:t>
            </a:r>
            <a:r>
              <a:rPr lang="en-US" sz="3200" dirty="0"/>
              <a:t>that trap any agent that wanders into the room</a:t>
            </a:r>
          </a:p>
          <a:p>
            <a:r>
              <a:rPr lang="en-US" sz="3200" dirty="0" smtClean="0"/>
              <a:t>Somewhere </a:t>
            </a:r>
            <a:r>
              <a:rPr lang="en-US" sz="3200" dirty="0"/>
              <a:t>is a heap of gold in a </a:t>
            </a:r>
            <a:r>
              <a:rPr lang="en-US" sz="3200" dirty="0" smtClean="0"/>
              <a:t>room</a:t>
            </a:r>
            <a:endParaRPr lang="en-US" sz="3200" dirty="0"/>
          </a:p>
          <a:p>
            <a:r>
              <a:rPr lang="en-US" sz="3200" dirty="0"/>
              <a:t>G</a:t>
            </a:r>
            <a:r>
              <a:rPr lang="en-US" sz="3200" dirty="0" smtClean="0"/>
              <a:t>oal </a:t>
            </a:r>
            <a:r>
              <a:rPr lang="en-US" sz="3200" dirty="0"/>
              <a:t>is to </a:t>
            </a:r>
            <a:r>
              <a:rPr lang="en-US" sz="3200" dirty="0" smtClean="0"/>
              <a:t>collect </a:t>
            </a:r>
            <a:r>
              <a:rPr lang="en-US" sz="3200" dirty="0"/>
              <a:t>gold and exit </a:t>
            </a:r>
            <a:r>
              <a:rPr lang="en-US" sz="3200" dirty="0" smtClean="0"/>
              <a:t>w/o </a:t>
            </a:r>
            <a:r>
              <a:rPr lang="en-US" sz="3200" dirty="0"/>
              <a:t>being </a:t>
            </a:r>
            <a:r>
              <a:rPr lang="en-US" sz="3200" dirty="0" smtClean="0"/>
              <a:t>eaten by </a:t>
            </a:r>
            <a:r>
              <a:rPr lang="en-US" sz="3200" dirty="0" err="1" smtClean="0"/>
              <a:t>Wumpus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6136" y="-152400"/>
            <a:ext cx="1656464" cy="18062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3600" dirty="0"/>
              <a:t>Jargon file on </a:t>
            </a:r>
            <a:r>
              <a:rPr lang="ja-JP" altLang="en-US" sz="3600" dirty="0"/>
              <a:t>“</a:t>
            </a:r>
            <a:r>
              <a:rPr lang="en-US" altLang="ja-JP" sz="3600" dirty="0"/>
              <a:t>Hunt the </a:t>
            </a:r>
            <a:r>
              <a:rPr lang="en-US" altLang="ja-JP" sz="3600" dirty="0" err="1"/>
              <a:t>Wumpus</a:t>
            </a:r>
            <a:r>
              <a:rPr lang="ja-JP" altLang="en-US" sz="3600" dirty="0"/>
              <a:t>”</a:t>
            </a:r>
            <a:endParaRPr lang="en-US" sz="3600" dirty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715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sz="2000" b="1" dirty="0"/>
              <a:t>WUMPUS</a:t>
            </a:r>
            <a:r>
              <a:rPr lang="en-US" sz="2000" dirty="0"/>
              <a:t> /</a:t>
            </a:r>
            <a:r>
              <a:rPr lang="en-US" sz="2000" dirty="0" err="1"/>
              <a:t>wuhm'p</a:t>
            </a:r>
            <a:r>
              <a:rPr lang="en-US" sz="2000" dirty="0"/>
              <a:t>*s/ n. The central monster (and, in many versions, the name) of a famous family of very early computer games called </a:t>
            </a:r>
            <a:r>
              <a:rPr lang="ja-JP" altLang="en-US" sz="2000" dirty="0"/>
              <a:t>“</a:t>
            </a:r>
            <a:r>
              <a:rPr lang="en-US" altLang="ja-JP" sz="2000" dirty="0"/>
              <a:t>Hunt The </a:t>
            </a:r>
            <a:r>
              <a:rPr lang="en-US" altLang="ja-JP" sz="2000" dirty="0" err="1"/>
              <a:t>Wumpus</a:t>
            </a:r>
            <a:r>
              <a:rPr lang="en-US" altLang="ja-JP" sz="2000" dirty="0"/>
              <a:t>,</a:t>
            </a:r>
            <a:r>
              <a:rPr lang="ja-JP" altLang="en-US" sz="2000" dirty="0"/>
              <a:t>”</a:t>
            </a:r>
            <a:r>
              <a:rPr lang="en-US" altLang="ja-JP" sz="2000" dirty="0"/>
              <a:t> dating back at least to 1972 (several years before ADVENT) on the Dartmouth Time-Sharing System. The </a:t>
            </a:r>
            <a:r>
              <a:rPr lang="en-US" altLang="ja-JP" sz="2000" dirty="0" err="1"/>
              <a:t>wumpus</a:t>
            </a:r>
            <a:r>
              <a:rPr lang="en-US" altLang="ja-JP" sz="2000" dirty="0"/>
              <a:t> lived somewhere in a cave with the topology of a dodecahedron's edge/vertex graph (later versions supported other topologies, including an icosahedron and Mobius strip). The player started somewhere at random in the cave with five </a:t>
            </a:r>
            <a:r>
              <a:rPr lang="ja-JP" altLang="en-US" sz="2000" dirty="0"/>
              <a:t>“</a:t>
            </a:r>
            <a:r>
              <a:rPr lang="en-US" altLang="ja-JP" sz="2000" dirty="0"/>
              <a:t>crooked arrows</a:t>
            </a:r>
            <a:r>
              <a:rPr lang="ja-JP" altLang="en-US" sz="2000" dirty="0"/>
              <a:t>”</a:t>
            </a:r>
            <a:r>
              <a:rPr lang="en-US" altLang="ja-JP" sz="2000" dirty="0"/>
              <a:t>; these could be shot through up to three connected rooms, and would kill the </a:t>
            </a:r>
            <a:r>
              <a:rPr lang="en-US" altLang="ja-JP" sz="2000" dirty="0" err="1"/>
              <a:t>wumpus</a:t>
            </a:r>
            <a:r>
              <a:rPr lang="en-US" altLang="ja-JP" sz="2000" dirty="0"/>
              <a:t> on a hit (later versions introduced the wounded </a:t>
            </a:r>
            <a:r>
              <a:rPr lang="en-US" altLang="ja-JP" sz="2000" dirty="0" err="1"/>
              <a:t>wumpus</a:t>
            </a:r>
            <a:r>
              <a:rPr lang="en-US" altLang="ja-JP" sz="2000" dirty="0"/>
              <a:t>, which got very angry). Unfortunately for players, the movement necessary to map the maze was made hazardous not merely by the </a:t>
            </a:r>
            <a:r>
              <a:rPr lang="en-US" altLang="ja-JP" sz="2000" dirty="0" err="1"/>
              <a:t>wumpus</a:t>
            </a:r>
            <a:r>
              <a:rPr lang="en-US" altLang="ja-JP" sz="2000" dirty="0"/>
              <a:t> (which would eat you if you stepped on him) but also by bottomless pits and colonies of super bats that would pick you up and drop you at a random location (later versions added </a:t>
            </a:r>
            <a:r>
              <a:rPr lang="ja-JP" altLang="en-US" sz="2000" dirty="0"/>
              <a:t>“</a:t>
            </a:r>
            <a:r>
              <a:rPr lang="en-US" altLang="ja-JP" sz="2000" dirty="0"/>
              <a:t>anaerobic termites</a:t>
            </a:r>
            <a:r>
              <a:rPr lang="ja-JP" altLang="en-US" sz="2000" dirty="0"/>
              <a:t>”</a:t>
            </a:r>
            <a:r>
              <a:rPr lang="en-US" altLang="ja-JP" sz="2000" dirty="0"/>
              <a:t> that ate arrows, bat migrations, and earthquakes that randomly changed pit locations).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2000" dirty="0"/>
              <a:t>     This game appears to have been the first to use a non-random graph-structured map (as opposed to a rectangular grid like the even older Star Trek games). In this respect, as in the dungeon-like setting and its terse, amusing messages, it prefigured ADVENT and </a:t>
            </a:r>
            <a:r>
              <a:rPr lang="en-US" sz="2000" dirty="0" err="1"/>
              <a:t>Zork</a:t>
            </a:r>
            <a:r>
              <a:rPr lang="en-US" sz="2000" dirty="0"/>
              <a:t> and was directly ancestral to both. (</a:t>
            </a:r>
            <a:r>
              <a:rPr lang="en-US" sz="2000" dirty="0" err="1"/>
              <a:t>Zork</a:t>
            </a:r>
            <a:r>
              <a:rPr lang="en-US" sz="2000" dirty="0"/>
              <a:t> acknowledged this heritage by including a super-bat colony.) Today, a port is distributed with SunOS and as freeware for the Mac. A C emulation of the original Basic game is in circulation as freeware on the net.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 err="1"/>
              <a:t>Wumpus</a:t>
            </a:r>
            <a:r>
              <a:rPr lang="en-US" dirty="0"/>
              <a:t> History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r>
              <a:rPr lang="en-US" sz="2800" dirty="0"/>
              <a:t>See </a:t>
            </a:r>
            <a:r>
              <a:rPr lang="en-US" sz="2800" dirty="0">
                <a:hlinkClick r:id="rId2"/>
              </a:rPr>
              <a:t>Hunt_the_Wumpus</a:t>
            </a:r>
            <a:r>
              <a:rPr lang="en-US" sz="2800" dirty="0"/>
              <a:t> for</a:t>
            </a:r>
            <a:br>
              <a:rPr lang="en-US" sz="2800" dirty="0"/>
            </a:br>
            <a:r>
              <a:rPr lang="en-US" sz="2800" dirty="0"/>
              <a:t>details</a:t>
            </a:r>
          </a:p>
          <a:p>
            <a:r>
              <a:rPr lang="en-US" sz="2800" dirty="0"/>
              <a:t>Early (c. 1972) text-based game</a:t>
            </a:r>
            <a:br>
              <a:rPr lang="en-US" sz="2800" dirty="0"/>
            </a:br>
            <a:r>
              <a:rPr lang="en-US" sz="2800" dirty="0"/>
              <a:t>written in BASIC written by Gregory </a:t>
            </a:r>
            <a:r>
              <a:rPr lang="en-US" sz="2800" dirty="0" err="1"/>
              <a:t>Yob</a:t>
            </a:r>
            <a:r>
              <a:rPr lang="en-US" sz="2800" dirty="0"/>
              <a:t>, a student at UMASS, Dartmouth</a:t>
            </a:r>
          </a:p>
          <a:p>
            <a:r>
              <a:rPr lang="en-US" sz="2800" dirty="0"/>
              <a:t>Defined a genre of games including adventure, </a:t>
            </a:r>
            <a:r>
              <a:rPr lang="en-US" sz="2800" dirty="0" err="1"/>
              <a:t>zork</a:t>
            </a:r>
            <a:r>
              <a:rPr lang="en-US" sz="2800" dirty="0"/>
              <a:t>, and </a:t>
            </a:r>
            <a:r>
              <a:rPr lang="en-US" sz="2800" dirty="0" err="1"/>
              <a:t>nethack</a:t>
            </a:r>
            <a:endParaRPr lang="en-US" sz="2800" dirty="0"/>
          </a:p>
          <a:p>
            <a:r>
              <a:rPr lang="en-US" sz="2800" dirty="0"/>
              <a:t>Eventually commercialized (c. 1980) for early personal computers</a:t>
            </a:r>
          </a:p>
          <a:p>
            <a:r>
              <a:rPr lang="en-US" sz="2800" dirty="0"/>
              <a:t>The </a:t>
            </a:r>
            <a:r>
              <a:rPr lang="en-US" sz="2800" dirty="0">
                <a:hlinkClick r:id="rId3"/>
              </a:rPr>
              <a:t>Hunt the Wumpus basic code </a:t>
            </a:r>
            <a:r>
              <a:rPr lang="en-US" sz="2800" dirty="0"/>
              <a:t>is available in a 1976 article in Creative Computing by </a:t>
            </a:r>
            <a:r>
              <a:rPr lang="en-US" sz="2800" dirty="0" err="1"/>
              <a:t>Yob</a:t>
            </a:r>
            <a:r>
              <a:rPr lang="en-US" sz="2800" dirty="0"/>
              <a:t>!</a:t>
            </a:r>
          </a:p>
        </p:txBody>
      </p:sp>
      <p:pic>
        <p:nvPicPr>
          <p:cNvPr id="5" name="Picture 4" descr="Picture 2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600" y="228600"/>
            <a:ext cx="3355975" cy="22098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AIMA’</a:t>
            </a:r>
            <a:r>
              <a:rPr lang="en-US" altLang="ja-JP" dirty="0" smtClean="0"/>
              <a:t>s </a:t>
            </a:r>
            <a:r>
              <a:rPr lang="en-US" altLang="ja-JP" dirty="0" err="1"/>
              <a:t>Wumpus</a:t>
            </a:r>
            <a:r>
              <a:rPr lang="en-US" altLang="ja-JP" dirty="0"/>
              <a:t> World </a:t>
            </a:r>
            <a:endParaRPr lang="en-US" dirty="0"/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30480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600" dirty="0"/>
              <a:t>The agent always starts in the field [1,1]</a:t>
            </a:r>
          </a:p>
          <a:p>
            <a:pPr marL="0" indent="0">
              <a:buFontTx/>
              <a:buNone/>
            </a:pPr>
            <a:endParaRPr lang="en-US" sz="2600" dirty="0"/>
          </a:p>
          <a:p>
            <a:pPr marL="0" indent="0">
              <a:buFontTx/>
              <a:buNone/>
            </a:pPr>
            <a:r>
              <a:rPr lang="en-US" sz="2600" dirty="0"/>
              <a:t>Agent’</a:t>
            </a:r>
            <a:r>
              <a:rPr lang="en-US" altLang="ja-JP" sz="2600" dirty="0"/>
              <a:t>s task is to find the gold, return to the field [1,1] and climb out of the cave</a:t>
            </a:r>
            <a:endParaRPr lang="en-US" sz="2600" dirty="0"/>
          </a:p>
        </p:txBody>
      </p:sp>
      <p:pic>
        <p:nvPicPr>
          <p:cNvPr id="37891" name="Picture 1029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06513"/>
            <a:ext cx="5486400" cy="531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/>
              <a:t>Agent in a </a:t>
            </a:r>
            <a:r>
              <a:rPr lang="en-US" dirty="0" err="1"/>
              <a:t>Wumpus</a:t>
            </a:r>
            <a:r>
              <a:rPr lang="en-US" dirty="0"/>
              <a:t> world: Percepts 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486400"/>
          </a:xfrm>
        </p:spPr>
        <p:txBody>
          <a:bodyPr/>
          <a:lstStyle/>
          <a:p>
            <a:pPr>
              <a:defRPr/>
            </a:pPr>
            <a:r>
              <a:rPr lang="en-US" sz="3000" dirty="0"/>
              <a:t>The agent perceives </a:t>
            </a:r>
          </a:p>
          <a:p>
            <a:pPr marL="461963" lvl="1" indent="-231775">
              <a:defRPr/>
            </a:pPr>
            <a:r>
              <a:rPr lang="en-US" sz="2400" b="1" dirty="0" smtClean="0">
                <a:ea typeface="ＭＳ Ｐゴシック" charset="0"/>
              </a:rPr>
              <a:t>stench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in the square containing the </a:t>
            </a:r>
            <a:r>
              <a:rPr lang="en-US" sz="2400" dirty="0" err="1">
                <a:ea typeface="ＭＳ Ｐゴシック" charset="0"/>
              </a:rPr>
              <a:t>Wumpus</a:t>
            </a:r>
            <a:r>
              <a:rPr lang="en-US" sz="2400" dirty="0">
                <a:ea typeface="ＭＳ Ｐゴシック" charset="0"/>
              </a:rPr>
              <a:t> and in the adjacent squares (not diagonally) </a:t>
            </a:r>
          </a:p>
          <a:p>
            <a:pPr marL="461963" lvl="1" indent="-231775">
              <a:defRPr/>
            </a:pPr>
            <a:r>
              <a:rPr lang="en-US" sz="2400" b="1" dirty="0" smtClean="0">
                <a:ea typeface="ＭＳ Ｐゴシック" charset="0"/>
              </a:rPr>
              <a:t>breeze </a:t>
            </a:r>
            <a:r>
              <a:rPr lang="en-US" sz="2400" dirty="0">
                <a:ea typeface="ＭＳ Ｐゴシック" charset="0"/>
              </a:rPr>
              <a:t>in the squares adjacent to a pit</a:t>
            </a:r>
          </a:p>
          <a:p>
            <a:pPr marL="461963" lvl="1" indent="-231775">
              <a:defRPr/>
            </a:pPr>
            <a:r>
              <a:rPr lang="en-US" sz="2400" b="1" dirty="0" smtClean="0">
                <a:ea typeface="ＭＳ Ｐゴシック" charset="0"/>
              </a:rPr>
              <a:t>glitter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in the square where the gold is</a:t>
            </a:r>
          </a:p>
          <a:p>
            <a:pPr marL="461963" lvl="1" indent="-231775">
              <a:defRPr/>
            </a:pPr>
            <a:r>
              <a:rPr lang="en-US" sz="2400" b="1" dirty="0" smtClean="0">
                <a:ea typeface="ＭＳ Ｐゴシック" charset="0"/>
              </a:rPr>
              <a:t>bump</a:t>
            </a:r>
            <a:r>
              <a:rPr lang="en-US" sz="2400" dirty="0">
                <a:ea typeface="ＭＳ Ｐゴシック" charset="0"/>
              </a:rPr>
              <a:t>, if it walks into a wall</a:t>
            </a:r>
          </a:p>
          <a:p>
            <a:pPr marL="461963" lvl="1" indent="-231775">
              <a:defRPr/>
            </a:pPr>
            <a:r>
              <a:rPr lang="en-US" sz="2400" dirty="0" err="1" smtClean="0">
                <a:ea typeface="ＭＳ Ｐゴシック" charset="0"/>
              </a:rPr>
              <a:t>awoeful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b="1" dirty="0">
                <a:ea typeface="ＭＳ Ｐゴシック" charset="0"/>
              </a:rPr>
              <a:t>scream</a:t>
            </a:r>
            <a:r>
              <a:rPr lang="en-US" sz="2400" dirty="0">
                <a:ea typeface="ＭＳ Ｐゴシック" charset="0"/>
              </a:rPr>
              <a:t> everywhere in the cave, if </a:t>
            </a:r>
            <a:r>
              <a:rPr lang="en-US" sz="2400" dirty="0" err="1" smtClean="0">
                <a:ea typeface="ＭＳ Ｐゴシック" charset="0"/>
              </a:rPr>
              <a:t>Wumpus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is killed</a:t>
            </a:r>
            <a:endParaRPr lang="en-US" dirty="0">
              <a:ea typeface="ＭＳ Ｐゴシック" charset="0"/>
            </a:endParaRPr>
          </a:p>
          <a:p>
            <a:pPr>
              <a:defRPr/>
            </a:pPr>
            <a:r>
              <a:rPr lang="en-US" sz="3000" dirty="0" smtClean="0"/>
              <a:t>Percepts </a:t>
            </a:r>
            <a:r>
              <a:rPr lang="en-US" sz="3000" dirty="0"/>
              <a:t>given </a:t>
            </a:r>
            <a:r>
              <a:rPr lang="en-US" sz="3000" dirty="0" smtClean="0"/>
              <a:t>as </a:t>
            </a:r>
            <a:r>
              <a:rPr lang="en-US" sz="3000" dirty="0"/>
              <a:t>five</a:t>
            </a:r>
            <a:r>
              <a:rPr lang="en-US" sz="3000" dirty="0" smtClean="0"/>
              <a:t>-tuple, </a:t>
            </a:r>
            <a:r>
              <a:rPr lang="en-US" sz="3000" dirty="0"/>
              <a:t>e</a:t>
            </a:r>
            <a:r>
              <a:rPr lang="en-US" sz="3000" dirty="0" smtClean="0"/>
              <a:t>.g., if stench and </a:t>
            </a:r>
            <a:r>
              <a:rPr lang="en-US" sz="3000" dirty="0"/>
              <a:t>breeze, but no </a:t>
            </a:r>
            <a:r>
              <a:rPr lang="en-US" sz="3000" dirty="0" smtClean="0"/>
              <a:t>glitter</a:t>
            </a:r>
            <a:r>
              <a:rPr lang="en-US" sz="3000" dirty="0"/>
              <a:t>,</a:t>
            </a:r>
            <a:r>
              <a:rPr lang="en-US" sz="3000" dirty="0" smtClean="0"/>
              <a:t> bump or  scream</a:t>
            </a:r>
            <a:r>
              <a:rPr lang="en-US" sz="3000" dirty="0"/>
              <a:t>:</a:t>
            </a:r>
            <a:r>
              <a:rPr lang="en-US" sz="3000" dirty="0" smtClean="0"/>
              <a:t>  </a:t>
            </a:r>
            <a:endParaRPr lang="en-US" sz="3000" dirty="0"/>
          </a:p>
          <a:p>
            <a:pPr lvl="1">
              <a:buFontTx/>
              <a:buNone/>
              <a:defRPr/>
            </a:pPr>
            <a:r>
              <a:rPr lang="en-US" sz="2400" dirty="0">
                <a:ea typeface="ＭＳ Ｐゴシック" charset="0"/>
              </a:rPr>
              <a:t>[Stench, Breeze, None, None, None]</a:t>
            </a:r>
            <a:r>
              <a:rPr lang="en-US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3000" dirty="0"/>
              <a:t>A</a:t>
            </a:r>
            <a:r>
              <a:rPr lang="en-US" sz="3000" dirty="0" smtClean="0"/>
              <a:t>gent </a:t>
            </a:r>
            <a:r>
              <a:rPr lang="en-US" sz="3000" dirty="0"/>
              <a:t>cannot perceive its own location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Actions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410200"/>
          </a:xfrm>
        </p:spPr>
        <p:txBody>
          <a:bodyPr/>
          <a:lstStyle/>
          <a:p>
            <a:r>
              <a:rPr lang="en-US" sz="2700" b="1" dirty="0"/>
              <a:t>go forward </a:t>
            </a:r>
          </a:p>
          <a:p>
            <a:r>
              <a:rPr lang="en-US" sz="2700" b="1" dirty="0"/>
              <a:t>turn right</a:t>
            </a:r>
            <a:r>
              <a:rPr lang="en-US" sz="2700" dirty="0"/>
              <a:t> 90 degrees</a:t>
            </a:r>
          </a:p>
          <a:p>
            <a:r>
              <a:rPr lang="en-US" sz="2700" b="1" dirty="0"/>
              <a:t>turn left</a:t>
            </a:r>
            <a:r>
              <a:rPr lang="en-US" sz="2700" dirty="0"/>
              <a:t> 90 degrees</a:t>
            </a:r>
          </a:p>
          <a:p>
            <a:r>
              <a:rPr lang="en-US" sz="2700" b="1" dirty="0"/>
              <a:t>grab</a:t>
            </a:r>
            <a:r>
              <a:rPr lang="en-US" sz="2700" dirty="0"/>
              <a:t>: Pick up object</a:t>
            </a:r>
            <a:r>
              <a:rPr lang="en-US" altLang="ja-JP" sz="2700" dirty="0"/>
              <a:t> in the same square as the agent</a:t>
            </a:r>
          </a:p>
          <a:p>
            <a:r>
              <a:rPr lang="en-US" sz="2700" b="1" dirty="0"/>
              <a:t>shoot</a:t>
            </a:r>
            <a:r>
              <a:rPr lang="en-US" sz="2700" dirty="0"/>
              <a:t>: Fire arrow in straight line in direction agent is facing. It continues until it hits and kills </a:t>
            </a:r>
            <a:r>
              <a:rPr lang="en-US" sz="2700" dirty="0" err="1"/>
              <a:t>Wumpus</a:t>
            </a:r>
            <a:r>
              <a:rPr lang="en-US" sz="2700" dirty="0"/>
              <a:t> or hits outer wall. </a:t>
            </a:r>
            <a:r>
              <a:rPr lang="en-US" sz="2700" dirty="0" smtClean="0"/>
              <a:t>Agent </a:t>
            </a:r>
            <a:r>
              <a:rPr lang="en-US" sz="2700" dirty="0"/>
              <a:t>has only one arrow, so only first shoot action has an effect </a:t>
            </a:r>
          </a:p>
          <a:p>
            <a:r>
              <a:rPr lang="en-US" sz="2700" b="1" dirty="0"/>
              <a:t>climb</a:t>
            </a:r>
            <a:r>
              <a:rPr lang="en-US" sz="2700" dirty="0"/>
              <a:t> is used to leave cave, only effective in start square</a:t>
            </a:r>
          </a:p>
          <a:p>
            <a:r>
              <a:rPr lang="en-US" sz="2700" b="1" dirty="0"/>
              <a:t>die</a:t>
            </a:r>
            <a:r>
              <a:rPr lang="en-US" sz="2700" dirty="0"/>
              <a:t>: This action automatically and irretrievably happens if agent enters square with pit or live </a:t>
            </a:r>
            <a:r>
              <a:rPr lang="en-US" sz="2700" dirty="0" err="1"/>
              <a:t>Wumpus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Goal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3152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/>
              <a:t>	The agent’</a:t>
            </a:r>
            <a:r>
              <a:rPr lang="en-US" altLang="ja-JP" sz="3200" dirty="0"/>
              <a:t>s goal is to find the gold and bring it back to the start square as quickly as possible, without getting killed</a:t>
            </a:r>
          </a:p>
          <a:p>
            <a:pPr>
              <a:buFontTx/>
              <a:buNone/>
            </a:pPr>
            <a:endParaRPr lang="en-US" altLang="ja-JP" sz="2000" dirty="0"/>
          </a:p>
          <a:p>
            <a:pPr lvl="1"/>
            <a:r>
              <a:rPr lang="en-US" sz="3200" dirty="0">
                <a:ea typeface="ＭＳ Ｐゴシック" charset="0"/>
              </a:rPr>
              <a:t>1,000 point reward for climbing out of the cave with the gold</a:t>
            </a:r>
          </a:p>
          <a:p>
            <a:pPr lvl="1"/>
            <a:r>
              <a:rPr lang="en-US" sz="3200" dirty="0">
                <a:ea typeface="ＭＳ Ｐゴシック" charset="0"/>
              </a:rPr>
              <a:t>1 point deducted for every action taken</a:t>
            </a:r>
          </a:p>
          <a:p>
            <a:pPr lvl="1"/>
            <a:r>
              <a:rPr lang="en-US" sz="3200" dirty="0">
                <a:ea typeface="ＭＳ Ｐゴシック" charset="0"/>
              </a:rPr>
              <a:t>10,000 point penalty for getting killed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characterization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 b="1" dirty="0"/>
              <a:t>Fully Observable</a:t>
            </a:r>
            <a:endParaRPr lang="en-US" sz="3200" dirty="0"/>
          </a:p>
          <a:p>
            <a:pPr marL="342900" indent="-342900"/>
            <a:r>
              <a:rPr lang="en-US" sz="3200" b="1" dirty="0"/>
              <a:t>Deterministic</a:t>
            </a:r>
            <a:endParaRPr lang="en-US" sz="3200" dirty="0"/>
          </a:p>
          <a:p>
            <a:pPr marL="342900" indent="-342900"/>
            <a:r>
              <a:rPr lang="en-US" sz="3200" b="1" dirty="0"/>
              <a:t>Episodic</a:t>
            </a:r>
            <a:endParaRPr lang="en-US" sz="3200" dirty="0"/>
          </a:p>
          <a:p>
            <a:pPr marL="342900" indent="-342900"/>
            <a:r>
              <a:rPr lang="en-US" sz="3200" b="1" dirty="0"/>
              <a:t>Static</a:t>
            </a:r>
            <a:r>
              <a:rPr lang="en-US" sz="3200" dirty="0"/>
              <a:t> </a:t>
            </a:r>
          </a:p>
          <a:p>
            <a:pPr marL="342900" indent="-342900"/>
            <a:r>
              <a:rPr lang="en-US" sz="3200" b="1" dirty="0"/>
              <a:t>Discrete</a:t>
            </a:r>
            <a:r>
              <a:rPr lang="en-US" sz="3200" dirty="0"/>
              <a:t> </a:t>
            </a:r>
          </a:p>
          <a:p>
            <a:pPr marL="342900" indent="-342900"/>
            <a:r>
              <a:rPr lang="en-US" sz="3200" b="1" dirty="0"/>
              <a:t>Single-agent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characterization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495800"/>
          </a:xfrm>
        </p:spPr>
        <p:txBody>
          <a:bodyPr/>
          <a:lstStyle/>
          <a:p>
            <a:pPr marL="342900" indent="-342900"/>
            <a:r>
              <a:rPr lang="en-US" sz="3200" b="1" dirty="0"/>
              <a:t>Fully Observable</a:t>
            </a:r>
            <a:r>
              <a:rPr lang="en-US" sz="3200" dirty="0"/>
              <a:t> No – only </a:t>
            </a:r>
            <a:r>
              <a:rPr lang="en-US" sz="3200" dirty="0">
                <a:solidFill>
                  <a:schemeClr val="accent2"/>
                </a:solidFill>
              </a:rPr>
              <a:t>local</a:t>
            </a:r>
            <a:r>
              <a:rPr lang="en-US" sz="3200" dirty="0"/>
              <a:t> perception</a:t>
            </a:r>
          </a:p>
          <a:p>
            <a:pPr marL="342900" indent="-342900"/>
            <a:r>
              <a:rPr lang="en-US" sz="3200" b="1" dirty="0"/>
              <a:t>Deterministic </a:t>
            </a:r>
            <a:r>
              <a:rPr lang="en-US" sz="3200" dirty="0" smtClean="0"/>
              <a:t>Yes, </a:t>
            </a:r>
            <a:r>
              <a:rPr lang="en-US" sz="3200" dirty="0"/>
              <a:t>outcomes exactly specified</a:t>
            </a:r>
          </a:p>
          <a:p>
            <a:pPr marL="342900" indent="-342900"/>
            <a:r>
              <a:rPr lang="en-US" sz="3200" b="1" dirty="0"/>
              <a:t>Episodic</a:t>
            </a:r>
            <a:r>
              <a:rPr lang="en-US" sz="3200" dirty="0"/>
              <a:t> No – sequential at the level of actions</a:t>
            </a:r>
          </a:p>
          <a:p>
            <a:pPr marL="342900" indent="-342900"/>
            <a:r>
              <a:rPr lang="en-US" sz="3200" b="1" dirty="0"/>
              <a:t>Static</a:t>
            </a:r>
            <a:r>
              <a:rPr lang="en-US" sz="3200" dirty="0"/>
              <a:t>  Yes – </a:t>
            </a:r>
            <a:r>
              <a:rPr lang="en-US" sz="3200" dirty="0" err="1"/>
              <a:t>Wumpus</a:t>
            </a:r>
            <a:r>
              <a:rPr lang="en-US" sz="3200" dirty="0"/>
              <a:t> and Pits do not move</a:t>
            </a:r>
          </a:p>
          <a:p>
            <a:pPr marL="342900" indent="-342900"/>
            <a:r>
              <a:rPr lang="en-US" sz="3200" b="1" dirty="0"/>
              <a:t>Discrete</a:t>
            </a:r>
            <a:r>
              <a:rPr lang="en-US" sz="3200" dirty="0"/>
              <a:t> Yes</a:t>
            </a:r>
          </a:p>
          <a:p>
            <a:pPr marL="342900" indent="-342900"/>
            <a:r>
              <a:rPr lang="en-US" sz="3200" b="1" dirty="0"/>
              <a:t>Single-agent?</a:t>
            </a:r>
            <a:r>
              <a:rPr lang="en-US" sz="3200" dirty="0"/>
              <a:t> </a:t>
            </a:r>
            <a:r>
              <a:rPr lang="en-US" sz="3200" dirty="0" smtClean="0"/>
              <a:t>Yes, </a:t>
            </a:r>
            <a:r>
              <a:rPr lang="en-US" sz="3200" dirty="0" err="1"/>
              <a:t>Wumpus</a:t>
            </a:r>
            <a:r>
              <a:rPr lang="en-US" sz="3200" dirty="0"/>
              <a:t> is essentially a natural feature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/>
              <a:t>Big Idea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334000"/>
          </a:xfrm>
        </p:spPr>
        <p:txBody>
          <a:bodyPr/>
          <a:lstStyle/>
          <a:p>
            <a:r>
              <a:rPr lang="en-US" sz="3200" dirty="0"/>
              <a:t>Drawing reasonable conclusions </a:t>
            </a:r>
            <a:r>
              <a:rPr lang="en-US" sz="3200" dirty="0" smtClean="0"/>
              <a:t>from</a:t>
            </a:r>
            <a:br>
              <a:rPr lang="en-US" sz="3200" dirty="0" smtClean="0"/>
            </a:br>
            <a:r>
              <a:rPr lang="en-US" sz="3200" dirty="0" smtClean="0"/>
              <a:t>a </a:t>
            </a:r>
            <a:r>
              <a:rPr lang="en-US" sz="3200" dirty="0"/>
              <a:t>set of data (observations, beliefs, etc.) seems key to intelligence</a:t>
            </a:r>
          </a:p>
          <a:p>
            <a:r>
              <a:rPr lang="en-US" sz="3200" dirty="0"/>
              <a:t>Logic is a powerful and well developed approach to this and highly regarded by people</a:t>
            </a:r>
          </a:p>
          <a:p>
            <a:r>
              <a:rPr lang="en-US" sz="3200" dirty="0"/>
              <a:t>Logic is also a strong formal system that we can programs computers to use</a:t>
            </a:r>
          </a:p>
          <a:p>
            <a:r>
              <a:rPr lang="en-US" sz="3200" dirty="0"/>
              <a:t>W</a:t>
            </a:r>
            <a:r>
              <a:rPr lang="en-US" sz="3200" dirty="0" smtClean="0"/>
              <a:t>e </a:t>
            </a:r>
            <a:r>
              <a:rPr lang="en-US" sz="3200" dirty="0"/>
              <a:t>can </a:t>
            </a:r>
            <a:r>
              <a:rPr lang="en-US" sz="3200" dirty="0" smtClean="0"/>
              <a:t>solve some AI problems by represent-</a:t>
            </a:r>
            <a:r>
              <a:rPr lang="en-US" sz="3200" dirty="0" err="1" smtClean="0"/>
              <a:t>ing</a:t>
            </a:r>
            <a:r>
              <a:rPr lang="en-US" sz="3200" dirty="0" smtClean="0"/>
              <a:t> them </a:t>
            </a:r>
            <a:r>
              <a:rPr lang="en-US" sz="3200" dirty="0"/>
              <a:t>in logic and </a:t>
            </a:r>
            <a:r>
              <a:rPr lang="en-US" sz="3200" dirty="0" smtClean="0"/>
              <a:t>applying </a:t>
            </a:r>
            <a:r>
              <a:rPr lang="en-US" sz="3200" dirty="0"/>
              <a:t>standard proof techniques to generate solutions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28600"/>
            <a:ext cx="1257300" cy="16119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AIMA’s </a:t>
            </a:r>
            <a:r>
              <a:rPr lang="en-US" dirty="0" err="1"/>
              <a:t>Wumpus</a:t>
            </a:r>
            <a:r>
              <a:rPr lang="en-US" dirty="0"/>
              <a:t> World </a:t>
            </a:r>
          </a:p>
        </p:txBody>
      </p:sp>
      <p:sp>
        <p:nvSpPr>
          <p:cNvPr id="5017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2895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The agent always starts in the field [1,1]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Agent’</a:t>
            </a:r>
            <a:r>
              <a:rPr lang="en-US" altLang="ja-JP" dirty="0"/>
              <a:t>s task is to find the gold, return to the field [1,1] and climb out of the cave</a:t>
            </a:r>
            <a:endParaRPr lang="en-US" dirty="0"/>
          </a:p>
        </p:txBody>
      </p:sp>
      <p:pic>
        <p:nvPicPr>
          <p:cNvPr id="50179" name="Picture 1029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06513"/>
            <a:ext cx="5486400" cy="531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The Hunter’</a:t>
            </a:r>
            <a:r>
              <a:rPr lang="en-US" altLang="ja-JP" dirty="0"/>
              <a:t>s first step</a:t>
            </a:r>
            <a:endParaRPr lang="en-US" dirty="0"/>
          </a:p>
        </p:txBody>
      </p:sp>
      <p:pic>
        <p:nvPicPr>
          <p:cNvPr id="52226" name="Picture 5" descr="im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1524000"/>
            <a:ext cx="872331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 Box 6"/>
          <p:cNvSpPr txBox="1">
            <a:spLocks noChangeArrowheads="1"/>
          </p:cNvSpPr>
          <p:nvPr/>
        </p:nvSpPr>
        <p:spPr bwMode="auto">
          <a:xfrm>
            <a:off x="6400800" y="3733800"/>
            <a:ext cx="402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200" b="1" dirty="0">
                <a:latin typeface="Calibri"/>
                <a:cs typeface="Calibri"/>
              </a:rPr>
              <a:t>¬W</a:t>
            </a:r>
          </a:p>
        </p:txBody>
      </p:sp>
      <p:sp>
        <p:nvSpPr>
          <p:cNvPr id="52228" name="Text Box 7"/>
          <p:cNvSpPr txBox="1">
            <a:spLocks noChangeArrowheads="1"/>
          </p:cNvSpPr>
          <p:nvPr/>
        </p:nvSpPr>
        <p:spPr bwMode="auto">
          <a:xfrm>
            <a:off x="7315200" y="4572000"/>
            <a:ext cx="402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200" b="1" dirty="0">
                <a:latin typeface="Calibri"/>
                <a:cs typeface="Calibri"/>
              </a:rPr>
              <a:t>¬W</a:t>
            </a:r>
          </a:p>
        </p:txBody>
      </p:sp>
      <p:sp>
        <p:nvSpPr>
          <p:cNvPr id="52229" name="TextBox 1"/>
          <p:cNvSpPr txBox="1">
            <a:spLocks noChangeArrowheads="1"/>
          </p:cNvSpPr>
          <p:nvPr/>
        </p:nvSpPr>
        <p:spPr bwMode="auto">
          <a:xfrm>
            <a:off x="152400" y="5486400"/>
            <a:ext cx="396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Since the agent is alive and perceives neither a breeze nor a stench at [1,1], it knows that [1,1] and its neighbors are OK</a:t>
            </a:r>
          </a:p>
        </p:txBody>
      </p:sp>
      <p:sp>
        <p:nvSpPr>
          <p:cNvPr id="52230" name="TextBox 6"/>
          <p:cNvSpPr txBox="1">
            <a:spLocks noChangeArrowheads="1"/>
          </p:cNvSpPr>
          <p:nvPr/>
        </p:nvSpPr>
        <p:spPr bwMode="auto">
          <a:xfrm>
            <a:off x="4876800" y="5486400"/>
            <a:ext cx="396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Moving to [2,1] is a safe move that reveals a breeze but no stench, implying that the </a:t>
            </a:r>
            <a:r>
              <a:rPr lang="en-US" sz="1800" dirty="0" err="1">
                <a:latin typeface="Calibri"/>
              </a:rPr>
              <a:t>Wumpus</a:t>
            </a:r>
            <a:r>
              <a:rPr lang="en-US" sz="1800" dirty="0">
                <a:latin typeface="Calibri"/>
              </a:rPr>
              <a:t> is not adjacent but that one or more pits 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54274" name="Picture 3" descr="wumpus-seq0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W	wumpus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56322" name="Picture 3" descr="wumpus-seq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W	wumpus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58370" name="Picture 3" descr="wumpus-seq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W	wumpus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0418" name="Picture 3" descr="wumpus-seq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W	wumpus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2466" name="Picture 3" descr="wumpus-seq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W	wumpus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4514" name="Picture 3" descr="wumpus-seq5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W	wumpus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6562" name="Picture 3" descr="wumpus-seq6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W	wumpus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8610" name="Picture 3" descr="wumpus-seq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W	wumpus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1F8483B-097A-1D41-819B-2549E2E8F4EF}" type="slidenum">
              <a:rPr lang="en-US" sz="1000">
                <a:latin typeface="Calibri"/>
              </a:rPr>
              <a:pPr/>
              <a:t>3</a:t>
            </a:fld>
            <a:endParaRPr lang="en-US" sz="1000" dirty="0">
              <a:latin typeface="Calibri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in People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086600" cy="4572000"/>
          </a:xfrm>
        </p:spPr>
        <p:txBody>
          <a:bodyPr/>
          <a:lstStyle/>
          <a:p>
            <a:pPr marL="334963" indent="-334963"/>
            <a:r>
              <a:rPr lang="en-US" sz="3200" dirty="0"/>
              <a:t>People can do logical inference, but are not very good at it</a:t>
            </a:r>
          </a:p>
          <a:p>
            <a:pPr marL="334963" indent="-334963"/>
            <a:r>
              <a:rPr lang="en-US" sz="3200" dirty="0"/>
              <a:t>Reasoning with negation and </a:t>
            </a:r>
            <a:r>
              <a:rPr lang="en-US" sz="3200" dirty="0" smtClean="0"/>
              <a:t>disjunction seems </a:t>
            </a:r>
            <a:r>
              <a:rPr lang="en-US" sz="3200" dirty="0"/>
              <a:t>to be particularly difficult</a:t>
            </a:r>
          </a:p>
          <a:p>
            <a:pPr marL="334963" indent="-334963"/>
            <a:r>
              <a:rPr lang="en-US" sz="3200" dirty="0"/>
              <a:t>But, people seem to employ many kinds of reasoning strategies, most of which are neither </a:t>
            </a:r>
            <a:r>
              <a:rPr lang="en-US" sz="3200" i="1" dirty="0"/>
              <a:t>complete</a:t>
            </a:r>
            <a:r>
              <a:rPr lang="en-US" sz="3200" dirty="0"/>
              <a:t> nor </a:t>
            </a:r>
            <a:r>
              <a:rPr lang="en-US" sz="3200" i="1" dirty="0"/>
              <a:t>sound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70658" name="Picture 3" descr="wumpus-seq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W	wumpus</a:t>
            </a:r>
          </a:p>
        </p:txBody>
      </p:sp>
      <p:sp>
        <p:nvSpPr>
          <p:cNvPr id="70660" name="Text Box 5"/>
          <p:cNvSpPr txBox="1">
            <a:spLocks noChangeArrowheads="1"/>
          </p:cNvSpPr>
          <p:nvPr/>
        </p:nvSpPr>
        <p:spPr bwMode="auto">
          <a:xfrm>
            <a:off x="4572000" y="2819400"/>
            <a:ext cx="3129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000" b="1" dirty="0">
                <a:latin typeface="Calibri"/>
              </a:rPr>
              <a:t>P?</a:t>
            </a:r>
          </a:p>
        </p:txBody>
      </p:sp>
      <p:sp>
        <p:nvSpPr>
          <p:cNvPr id="70661" name="Text Box 6"/>
          <p:cNvSpPr txBox="1">
            <a:spLocks noChangeArrowheads="1"/>
          </p:cNvSpPr>
          <p:nvPr/>
        </p:nvSpPr>
        <p:spPr bwMode="auto">
          <a:xfrm>
            <a:off x="5257800" y="3489325"/>
            <a:ext cx="3129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000" b="1" dirty="0">
                <a:latin typeface="Calibri"/>
              </a:rPr>
              <a:t>P?</a:t>
            </a:r>
          </a:p>
        </p:txBody>
      </p:sp>
      <p:sp>
        <p:nvSpPr>
          <p:cNvPr id="70662" name="Line 7"/>
          <p:cNvSpPr>
            <a:spLocks noChangeShapeType="1"/>
          </p:cNvSpPr>
          <p:nvPr/>
        </p:nvSpPr>
        <p:spPr bwMode="auto">
          <a:xfrm>
            <a:off x="4800600" y="30480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Wumpus</a:t>
            </a:r>
            <a:r>
              <a:rPr lang="en-US" dirty="0" smtClean="0"/>
              <a:t> World games </a:t>
            </a:r>
            <a:r>
              <a:rPr lang="en-US" dirty="0"/>
              <a:t>online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AIMA code</a:t>
            </a:r>
          </a:p>
          <a:p>
            <a:pPr lvl="1"/>
            <a:r>
              <a:rPr lang="en-US" sz="2800" dirty="0">
                <a:ea typeface="ＭＳ Ｐゴシック" charset="0"/>
                <a:hlinkClick r:id="rId3"/>
              </a:rPr>
              <a:t>Python</a:t>
            </a:r>
            <a:endParaRPr lang="en-US" sz="2800" dirty="0">
              <a:ea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  <a:hlinkClick r:id="rId4"/>
              </a:rPr>
              <a:t>Lisp</a:t>
            </a:r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hlinkClick r:id="rId5"/>
              </a:rPr>
              <a:t>http://scv.bu.edu/cgi-bin/wcl</a:t>
            </a:r>
            <a:r>
              <a:rPr lang="en-US" sz="3200" dirty="0"/>
              <a:t>  – Web-based version you can play</a:t>
            </a:r>
          </a:p>
          <a:p>
            <a:r>
              <a:rPr lang="en-US" sz="3200" dirty="0">
                <a:hlinkClick r:id="rId6"/>
              </a:rPr>
              <a:t>http://codenautics.com/wumpus/</a:t>
            </a:r>
            <a:r>
              <a:rPr lang="en-US" sz="3200" dirty="0"/>
              <a:t> - Mac version</a:t>
            </a:r>
          </a:p>
          <a:p>
            <a:pPr>
              <a:buFontTx/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Logic in general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5562600"/>
          </a:xfrm>
        </p:spPr>
        <p:txBody>
          <a:bodyPr/>
          <a:lstStyle/>
          <a:p>
            <a:pPr marL="231775" indent="-231775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accent2"/>
                </a:solidFill>
              </a:rPr>
              <a:t>Logics</a:t>
            </a:r>
            <a:r>
              <a:rPr lang="en-US" sz="2800" dirty="0"/>
              <a:t> are formal languages for representing information such that conclusions can be drawn</a:t>
            </a:r>
          </a:p>
          <a:p>
            <a:pPr marL="231775" indent="-231775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accent2"/>
                </a:solidFill>
              </a:rPr>
              <a:t>Syntax</a:t>
            </a:r>
            <a:r>
              <a:rPr lang="en-US" sz="2800" dirty="0"/>
              <a:t> defines the sentences in the language</a:t>
            </a:r>
          </a:p>
          <a:p>
            <a:pPr marL="231775" indent="-231775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accent2"/>
                </a:solidFill>
              </a:rPr>
              <a:t>Semantics</a:t>
            </a:r>
            <a:r>
              <a:rPr lang="en-US" sz="2800" dirty="0"/>
              <a:t> define the "meaning" of sentences</a:t>
            </a:r>
          </a:p>
          <a:p>
            <a:pPr marL="573088" lvl="1"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</a:rPr>
              <a:t>i.e., define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</a:rPr>
              <a:t>truth</a:t>
            </a:r>
            <a:r>
              <a:rPr lang="en-US" sz="2800" dirty="0">
                <a:ea typeface="ＭＳ Ｐゴシック" charset="0"/>
              </a:rPr>
              <a:t> of a sentence in a world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/>
              <a:t>E.g., the language of arithmetic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a sentence; x2+y &gt; {} is not a sentence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true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the number x+2 is no less than the number y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true in a world where x = 7, y = 1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false in a world where x = 0, y = </a:t>
            </a:r>
            <a:r>
              <a:rPr lang="en-US" sz="2800" dirty="0" smtClean="0">
                <a:ea typeface="ＭＳ Ｐゴシック" charset="0"/>
              </a:rPr>
              <a:t>6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</a:t>
            </a:r>
            <a:r>
              <a:rPr lang="en-US" sz="2800" dirty="0" smtClean="0">
                <a:ea typeface="ＭＳ Ｐゴシック" charset="0"/>
              </a:rPr>
              <a:t>+1&gt; x is true for all numbers x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Entailment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5181600"/>
          </a:xfrm>
        </p:spPr>
        <p:txBody>
          <a:bodyPr/>
          <a:lstStyle/>
          <a:p>
            <a:pPr marL="231775" indent="-231775"/>
            <a:r>
              <a:rPr lang="en-US" sz="3200" dirty="0">
                <a:solidFill>
                  <a:schemeClr val="accent2"/>
                </a:solidFill>
              </a:rPr>
              <a:t>Entailment</a:t>
            </a:r>
            <a:r>
              <a:rPr lang="en-US" sz="3200" dirty="0"/>
              <a:t> means that one thing </a:t>
            </a:r>
            <a:r>
              <a:rPr lang="en-US" sz="3200" dirty="0">
                <a:solidFill>
                  <a:srgbClr val="FF0000"/>
                </a:solidFill>
              </a:rPr>
              <a:t>follows from </a:t>
            </a:r>
            <a:r>
              <a:rPr lang="en-US" sz="3200" dirty="0"/>
              <a:t>another:</a:t>
            </a:r>
          </a:p>
          <a:p>
            <a:pPr marL="231775" indent="-231775"/>
            <a:r>
              <a:rPr lang="en-US" sz="3200" dirty="0"/>
              <a:t>KB </a:t>
            </a:r>
            <a:r>
              <a:rPr lang="en-US" sz="3200" dirty="0">
                <a:cs typeface="Arial" charset="0"/>
              </a:rPr>
              <a:t>╞</a:t>
            </a:r>
            <a:r>
              <a:rPr lang="en-US" sz="3200" dirty="0"/>
              <a:t> </a:t>
            </a:r>
            <a:r>
              <a:rPr lang="el-GR" sz="3200" dirty="0">
                <a:cs typeface="Arial" charset="0"/>
              </a:rPr>
              <a:t>α</a:t>
            </a:r>
            <a:endParaRPr lang="en-US" sz="3200" dirty="0"/>
          </a:p>
          <a:p>
            <a:pPr marL="231775" indent="-231775"/>
            <a:r>
              <a:rPr lang="en-US" sz="3200" dirty="0"/>
              <a:t>Knowledge base </a:t>
            </a:r>
            <a:r>
              <a:rPr lang="en-US" sz="3200" i="1" dirty="0"/>
              <a:t>KB</a:t>
            </a:r>
            <a:r>
              <a:rPr lang="en-US" sz="3200" dirty="0"/>
              <a:t> entails sentence α </a:t>
            </a:r>
            <a:r>
              <a:rPr lang="en-US" sz="3200" dirty="0" err="1"/>
              <a:t>iff</a:t>
            </a:r>
            <a:r>
              <a:rPr lang="en-US" sz="3200" dirty="0"/>
              <a:t> α is true in </a:t>
            </a:r>
            <a:r>
              <a:rPr lang="en-US" sz="3200" i="1" dirty="0"/>
              <a:t>all possible worlds </a:t>
            </a:r>
            <a:r>
              <a:rPr lang="en-US" sz="3200" dirty="0"/>
              <a:t>where </a:t>
            </a:r>
            <a:r>
              <a:rPr lang="en-US" sz="3200" i="1" dirty="0"/>
              <a:t>KB</a:t>
            </a:r>
            <a:r>
              <a:rPr lang="en-US" sz="3200" dirty="0"/>
              <a:t> is true</a:t>
            </a:r>
            <a:endParaRPr lang="en-US" sz="2000" dirty="0"/>
          </a:p>
          <a:p>
            <a:pPr marL="512763" lvl="1" indent="-288925"/>
            <a:r>
              <a:rPr lang="en-US" sz="2800" dirty="0">
                <a:ea typeface="ＭＳ Ｐゴシック" charset="0"/>
              </a:rPr>
              <a:t>E.g., the KB containing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UMBC won</a:t>
            </a:r>
            <a:r>
              <a:rPr lang="ja-JP" altLang="en-US" sz="2800" dirty="0">
                <a:ea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</a:rPr>
              <a:t> and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JHU won</a:t>
            </a:r>
            <a:r>
              <a:rPr lang="ja-JP" altLang="en-US" sz="2800" dirty="0">
                <a:ea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</a:rPr>
              <a:t> entails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Either UMBC won or JHU won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marL="512763" lvl="1" indent="-288925"/>
            <a:r>
              <a:rPr lang="en-US" sz="2800" dirty="0">
                <a:ea typeface="ＭＳ Ｐゴシック" charset="0"/>
              </a:rPr>
              <a:t>E.g., </a:t>
            </a:r>
            <a:r>
              <a:rPr lang="en-US" sz="2800" dirty="0" err="1">
                <a:ea typeface="ＭＳ Ｐゴシック" charset="0"/>
              </a:rPr>
              <a:t>x+y</a:t>
            </a:r>
            <a:r>
              <a:rPr lang="en-US" sz="2800" dirty="0">
                <a:ea typeface="ＭＳ Ｐゴシック" charset="0"/>
              </a:rPr>
              <a:t> = 4 entails  4 = </a:t>
            </a:r>
            <a:r>
              <a:rPr lang="en-US" sz="2800" dirty="0" err="1">
                <a:ea typeface="ＭＳ Ｐゴシック" charset="0"/>
              </a:rPr>
              <a:t>x+y</a:t>
            </a:r>
            <a:endParaRPr lang="en-US" sz="2800" dirty="0">
              <a:ea typeface="ＭＳ Ｐゴシック" charset="0"/>
            </a:endParaRPr>
          </a:p>
          <a:p>
            <a:pPr marL="512763" lvl="1" indent="-288925"/>
            <a:r>
              <a:rPr lang="en-US" sz="2800" dirty="0">
                <a:ea typeface="ＭＳ Ｐゴシック" charset="0"/>
              </a:rPr>
              <a:t>Entailment is a relationship between sentences (i.e., </a:t>
            </a:r>
            <a:r>
              <a:rPr lang="en-US" sz="2800" dirty="0">
                <a:solidFill>
                  <a:srgbClr val="FF0000"/>
                </a:solidFill>
                <a:ea typeface="ＭＳ Ｐゴシック" charset="0"/>
              </a:rPr>
              <a:t>syntax</a:t>
            </a:r>
            <a:r>
              <a:rPr lang="en-US" sz="2800" dirty="0">
                <a:ea typeface="ＭＳ Ｐゴシック" charset="0"/>
              </a:rPr>
              <a:t>) that is based on </a:t>
            </a:r>
            <a:r>
              <a:rPr lang="en-US" sz="2800" b="1" dirty="0">
                <a:ea typeface="ＭＳ Ｐゴシック" charset="0"/>
              </a:rPr>
              <a:t>semantics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49" name="Picture 4" descr="model-inclu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86200"/>
            <a:ext cx="316649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Models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pPr marL="231775" indent="-231775"/>
            <a:r>
              <a:rPr lang="en-US" sz="3200" dirty="0"/>
              <a:t>Logicians typically think in terms of </a:t>
            </a:r>
            <a:r>
              <a:rPr lang="en-US" sz="3200" dirty="0" smtClean="0">
                <a:solidFill>
                  <a:schemeClr val="accent2"/>
                </a:solidFill>
              </a:rPr>
              <a:t>models</a:t>
            </a:r>
            <a:r>
              <a:rPr lang="en-US" sz="3200" dirty="0"/>
              <a:t>:</a:t>
            </a:r>
            <a:r>
              <a:rPr lang="en-US" sz="3200" dirty="0" smtClean="0"/>
              <a:t> formally </a:t>
            </a:r>
            <a:r>
              <a:rPr lang="en-US" sz="3200" dirty="0"/>
              <a:t>structured worlds </a:t>
            </a:r>
            <a:r>
              <a:rPr lang="en-US" sz="3200" dirty="0" err="1" smtClean="0"/>
              <a:t>w.r.t</a:t>
            </a:r>
            <a:r>
              <a:rPr lang="en-US" sz="3200" dirty="0" smtClean="0"/>
              <a:t> </a:t>
            </a:r>
            <a:r>
              <a:rPr lang="en-US" sz="3200" dirty="0"/>
              <a:t>which truth can be evaluated</a:t>
            </a:r>
          </a:p>
          <a:p>
            <a:pPr marL="231775" indent="-231775"/>
            <a:r>
              <a:rPr lang="en-US" sz="3200" i="1" dirty="0" smtClean="0"/>
              <a:t>m</a:t>
            </a:r>
            <a:r>
              <a:rPr lang="en-US" sz="3200" dirty="0" smtClean="0"/>
              <a:t> </a:t>
            </a:r>
            <a:r>
              <a:rPr lang="en-US" sz="3200" dirty="0">
                <a:solidFill>
                  <a:schemeClr val="accent2"/>
                </a:solidFill>
              </a:rPr>
              <a:t>is a model </a:t>
            </a:r>
            <a:r>
              <a:rPr lang="en-US" sz="3200" dirty="0" smtClean="0">
                <a:solidFill>
                  <a:schemeClr val="accent2"/>
                </a:solidFill>
              </a:rPr>
              <a:t>of</a:t>
            </a:r>
            <a:r>
              <a:rPr lang="en-US" sz="3200" dirty="0" smtClean="0"/>
              <a:t> </a:t>
            </a:r>
            <a:r>
              <a:rPr lang="en-US" sz="3200" dirty="0"/>
              <a:t>sentence α if α is true in </a:t>
            </a:r>
            <a:r>
              <a:rPr lang="en-US" sz="3200" i="1" dirty="0"/>
              <a:t>m</a:t>
            </a:r>
            <a:endParaRPr lang="en-US" sz="3200" dirty="0"/>
          </a:p>
          <a:p>
            <a:pPr marL="231775" indent="-231775"/>
            <a:r>
              <a:rPr lang="en-US" sz="3200" i="1" dirty="0"/>
              <a:t>M(α) </a:t>
            </a:r>
            <a:r>
              <a:rPr lang="en-US" sz="3200" dirty="0"/>
              <a:t>is the set of all models of α</a:t>
            </a:r>
          </a:p>
          <a:p>
            <a:pPr marL="231775" indent="-231775"/>
            <a:r>
              <a:rPr lang="en-US" sz="3200" dirty="0"/>
              <a:t>Then KB ╞ α </a:t>
            </a:r>
            <a:r>
              <a:rPr lang="en-US" sz="3200" dirty="0" err="1"/>
              <a:t>iff</a:t>
            </a:r>
            <a:r>
              <a:rPr lang="en-US" sz="3200" dirty="0"/>
              <a:t> </a:t>
            </a:r>
            <a:r>
              <a:rPr lang="en-US" sz="3200" i="1" dirty="0"/>
              <a:t>M(KB) </a:t>
            </a:r>
            <a:r>
              <a:rPr lang="en-US" sz="3200" dirty="0">
                <a:sym typeface="Symbol" charset="0"/>
              </a:rPr>
              <a:t> </a:t>
            </a:r>
            <a:r>
              <a:rPr lang="en-US" sz="3200" i="1" dirty="0"/>
              <a:t>M(</a:t>
            </a:r>
            <a:r>
              <a:rPr lang="en-US" sz="3200" dirty="0"/>
              <a:t>α)</a:t>
            </a:r>
          </a:p>
          <a:p>
            <a:pPr marL="573088" lvl="1"/>
            <a:r>
              <a:rPr lang="en-US" sz="2800" i="1" dirty="0">
                <a:ea typeface="ＭＳ Ｐゴシック" charset="0"/>
              </a:rPr>
              <a:t>KB </a:t>
            </a:r>
            <a:r>
              <a:rPr lang="en-US" sz="2800" dirty="0">
                <a:ea typeface="ＭＳ Ｐゴシック" charset="0"/>
              </a:rPr>
              <a:t>= UMBC and JHU won </a:t>
            </a:r>
          </a:p>
          <a:p>
            <a:pPr marL="573088" lvl="1"/>
            <a:r>
              <a:rPr lang="en-US" sz="2800" dirty="0">
                <a:ea typeface="ＭＳ Ｐゴシック" charset="0"/>
              </a:rPr>
              <a:t>α = UMBC won</a:t>
            </a:r>
          </a:p>
          <a:p>
            <a:pPr marL="573088" lvl="1"/>
            <a:r>
              <a:rPr lang="en-US" sz="2800" dirty="0">
                <a:ea typeface="ＭＳ Ｐゴシック" charset="0"/>
              </a:rPr>
              <a:t>Then KB ╞ α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1143000"/>
          </a:xfrm>
        </p:spPr>
        <p:txBody>
          <a:bodyPr/>
          <a:lstStyle/>
          <a:p>
            <a:r>
              <a:rPr lang="en-US" dirty="0"/>
              <a:t>Entailment in the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5486400" cy="5105400"/>
          </a:xfrm>
        </p:spPr>
        <p:txBody>
          <a:bodyPr/>
          <a:lstStyle/>
          <a:p>
            <a:pPr marL="231775" indent="-231775"/>
            <a:r>
              <a:rPr lang="en-US" sz="3000" dirty="0"/>
              <a:t>Situation after detecting nothing in [1,1], moving right, breeze in [2,1]</a:t>
            </a:r>
          </a:p>
          <a:p>
            <a:pPr marL="231775" indent="-231775"/>
            <a:r>
              <a:rPr lang="en-US" sz="3000" dirty="0"/>
              <a:t>P</a:t>
            </a:r>
            <a:r>
              <a:rPr lang="en-US" sz="3000" dirty="0" smtClean="0"/>
              <a:t>ossible </a:t>
            </a:r>
            <a:r>
              <a:rPr lang="en-US" sz="3000" dirty="0"/>
              <a:t>models for </a:t>
            </a:r>
            <a:r>
              <a:rPr lang="en-US" sz="3000" i="1" dirty="0"/>
              <a:t>KB</a:t>
            </a:r>
            <a:r>
              <a:rPr lang="en-US" sz="3000" dirty="0"/>
              <a:t> assuming only pits and restricting cells to {(1,3)(2,1)(2,2)}</a:t>
            </a:r>
          </a:p>
          <a:p>
            <a:pPr marL="231775" indent="-231775"/>
            <a:r>
              <a:rPr lang="en-US" sz="3000" dirty="0"/>
              <a:t>Two observations: ~B11, B12</a:t>
            </a:r>
          </a:p>
          <a:p>
            <a:pPr marL="231775" indent="-231775"/>
            <a:r>
              <a:rPr lang="en-US" sz="3000" dirty="0"/>
              <a:t>Three propositional variables variables: P13, P21, P22</a:t>
            </a:r>
          </a:p>
          <a:p>
            <a:pPr marL="231775" indent="-231775"/>
            <a:r>
              <a:rPr lang="en-US" sz="3000" dirty="0">
                <a:sym typeface="Symbol" charset="0"/>
              </a:rPr>
              <a:t> </a:t>
            </a:r>
            <a:r>
              <a:rPr lang="en-US" sz="3000" dirty="0"/>
              <a:t>8 possible models</a:t>
            </a:r>
          </a:p>
          <a:p>
            <a:pPr marL="231775" indent="-231775"/>
            <a:endParaRPr lang="en-US" sz="3000" dirty="0"/>
          </a:p>
        </p:txBody>
      </p:sp>
      <p:pic>
        <p:nvPicPr>
          <p:cNvPr id="80899" name="Picture 4" descr="wumpus-seq1c-a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57400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pic>
        <p:nvPicPr>
          <p:cNvPr id="82946" name="Picture 3" descr="wumpus-model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6629400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981200"/>
          <a:ext cx="1905000" cy="373379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635000"/>
                <a:gridCol w="635000"/>
                <a:gridCol w="635000"/>
              </a:tblGrid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alibri"/>
                        </a:rPr>
                        <a:t>P13</a:t>
                      </a:r>
                      <a:endParaRPr lang="en-US" b="0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alibri"/>
                        </a:rPr>
                        <a:t>P21</a:t>
                      </a:r>
                      <a:endParaRPr lang="en-US" b="0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alibri"/>
                        </a:rPr>
                        <a:t>P22</a:t>
                      </a:r>
                      <a:endParaRPr lang="en-US" b="0" dirty="0">
                        <a:latin typeface="Calibri"/>
                      </a:endParaRPr>
                    </a:p>
                  </a:txBody>
                  <a:tcPr anchor="ctr" anchorCtr="1"/>
                </a:tc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F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T</a:t>
                      </a:r>
                      <a:endParaRPr lang="en-US" dirty="0">
                        <a:latin typeface="Calibri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Rules (1)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r>
              <a:rPr lang="en-US" sz="3200" dirty="0"/>
              <a:t>If a cell has a pit, then a breeze is observable in every adjacent cell</a:t>
            </a:r>
          </a:p>
          <a:p>
            <a:r>
              <a:rPr lang="en-US" sz="3200" dirty="0"/>
              <a:t>In propositional calculus we can not have rules with variables (e.g., </a:t>
            </a:r>
            <a:r>
              <a:rPr lang="en-US" sz="3200" dirty="0" err="1"/>
              <a:t>forall</a:t>
            </a:r>
            <a:r>
              <a:rPr lang="en-US" sz="3200" dirty="0"/>
              <a:t> X…)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P11 =&gt; B21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P11 =&gt; B12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P21 =&gt; B11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P21 =&gt; B22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…</a:t>
            </a:r>
            <a:endParaRPr lang="en-US" sz="3200" dirty="0">
              <a:ea typeface="ＭＳ Ｐゴシック" charset="0"/>
            </a:endParaRPr>
          </a:p>
          <a:p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3733800"/>
            <a:ext cx="2717800" cy="267811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i="1" dirty="0">
                <a:latin typeface="Calibri"/>
              </a:rPr>
              <a:t>these also follow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~B21 =&gt; ~P11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~B12 =&gt; ~P11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~B11 =&gt; ~P21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~B22 =&gt; ~P21</a:t>
            </a:r>
          </a:p>
          <a:p>
            <a:pPr>
              <a:defRPr/>
            </a:pPr>
            <a:r>
              <a:rPr lang="en-US" sz="2800" dirty="0">
                <a:latin typeface="Calibri"/>
              </a:rPr>
              <a:t>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19800"/>
            <a:ext cx="8229600" cy="685800"/>
          </a:xfrm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i="1" dirty="0"/>
              <a:t>KB </a:t>
            </a:r>
            <a:r>
              <a:rPr lang="en-US" dirty="0"/>
              <a:t>= </a:t>
            </a:r>
            <a:r>
              <a:rPr lang="en-US" dirty="0" err="1"/>
              <a:t>wumpus</a:t>
            </a:r>
            <a:r>
              <a:rPr lang="en-US" dirty="0"/>
              <a:t>-world rules + observations</a:t>
            </a:r>
          </a:p>
        </p:txBody>
      </p:sp>
      <p:pic>
        <p:nvPicPr>
          <p:cNvPr id="86019" name="Picture 4" descr="wumpus-model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7696200" cy="571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Rules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1816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Cell safe if it has neither a pit or </a:t>
            </a:r>
            <a:r>
              <a:rPr lang="en-US" sz="3600" dirty="0" err="1"/>
              <a:t>w</a:t>
            </a:r>
            <a:r>
              <a:rPr lang="en-US" sz="3600" dirty="0" err="1" smtClean="0"/>
              <a:t>umpus</a:t>
            </a:r>
            <a:endParaRPr lang="en-US" sz="3600" dirty="0" smtClean="0"/>
          </a:p>
          <a:p>
            <a:pPr marL="339725" lvl="1" indent="0">
              <a:buFontTx/>
              <a:buNone/>
              <a:defRPr/>
            </a:pPr>
            <a:r>
              <a:rPr lang="en-US" sz="3200" dirty="0" smtClean="0"/>
              <a:t>OK11 =&gt; ~P11 </a:t>
            </a:r>
            <a:r>
              <a:rPr lang="en-US" sz="3200" dirty="0" smtClean="0"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US" sz="3200" dirty="0" smtClean="0"/>
              <a:t>~W11 </a:t>
            </a:r>
          </a:p>
          <a:p>
            <a:pPr marL="339725" lvl="1" indent="0">
              <a:buFontTx/>
              <a:buNone/>
              <a:defRPr/>
            </a:pPr>
            <a:r>
              <a:rPr lang="en-US" sz="3200" dirty="0" smtClean="0"/>
              <a:t>OK12 =&gt; ~P12 </a:t>
            </a:r>
            <a:r>
              <a:rPr lang="en-US" sz="3200" dirty="0" smtClean="0"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US" sz="3200" dirty="0" smtClean="0"/>
              <a:t>~W12 </a:t>
            </a:r>
          </a:p>
          <a:p>
            <a:pPr marL="339725" lvl="1" indent="0">
              <a:buFontTx/>
              <a:buNone/>
              <a:defRPr/>
            </a:pPr>
            <a:r>
              <a:rPr lang="en-US" sz="3200" dirty="0" smtClean="0"/>
              <a:t>…</a:t>
            </a:r>
          </a:p>
          <a:p>
            <a:pPr>
              <a:defRPr/>
            </a:pPr>
            <a:r>
              <a:rPr lang="en-US" sz="3600" dirty="0" smtClean="0"/>
              <a:t>From which we can derive</a:t>
            </a:r>
          </a:p>
          <a:p>
            <a:pPr marL="347663" indent="0">
              <a:buFontTx/>
              <a:buNone/>
              <a:defRPr/>
            </a:pPr>
            <a:r>
              <a:rPr lang="en-US" sz="3200" dirty="0" smtClean="0"/>
              <a:t>P11 </a:t>
            </a:r>
            <a:r>
              <a:rPr lang="en-US" sz="3200" dirty="0" smtClean="0">
                <a:latin typeface="ＭＳ ゴシック"/>
                <a:ea typeface="ＭＳ ゴシック"/>
                <a:cs typeface="ＭＳ ゴシック"/>
              </a:rPr>
              <a:t>∨ </a:t>
            </a:r>
            <a:r>
              <a:rPr lang="en-US" sz="3200" dirty="0" smtClean="0">
                <a:ea typeface="ＭＳ ゴシック"/>
                <a:cs typeface="ＭＳ ゴシック"/>
              </a:rPr>
              <a:t>W11 =&gt; ~OK11</a:t>
            </a:r>
          </a:p>
          <a:p>
            <a:pPr marL="347663" indent="0">
              <a:buFontTx/>
              <a:buNone/>
              <a:defRPr/>
            </a:pPr>
            <a:r>
              <a:rPr lang="en-US" sz="3200" dirty="0" smtClean="0">
                <a:ea typeface="ＭＳ ゴシック"/>
                <a:cs typeface="ＭＳ ゴシック"/>
              </a:rPr>
              <a:t>P11 =&gt; ~OK11</a:t>
            </a:r>
          </a:p>
          <a:p>
            <a:pPr marL="347663" indent="0">
              <a:buFontTx/>
              <a:buNone/>
              <a:defRPr/>
            </a:pPr>
            <a:r>
              <a:rPr lang="en-US" sz="3200" dirty="0" smtClean="0">
                <a:ea typeface="ＭＳ ゴシック"/>
                <a:cs typeface="ＭＳ ゴシック"/>
              </a:rPr>
              <a:t>W11 =&gt; ~OK11</a:t>
            </a:r>
          </a:p>
          <a:p>
            <a:pPr marL="347663" indent="0">
              <a:buFontTx/>
              <a:buNone/>
              <a:defRPr/>
            </a:pPr>
            <a:r>
              <a:rPr lang="en-US" sz="3200" dirty="0" smtClean="0">
                <a:ea typeface="ＭＳ ゴシック"/>
                <a:cs typeface="ＭＳ ゴシック"/>
              </a:rPr>
              <a:t>…</a:t>
            </a:r>
            <a:endParaRPr lang="en-US" sz="3200" dirty="0" smtClean="0"/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I have a pack of </a:t>
            </a:r>
            <a:r>
              <a:rPr lang="en-US" sz="3200" dirty="0" smtClean="0"/>
              <a:t>cards; each </a:t>
            </a:r>
            <a:r>
              <a:rPr lang="en-US" sz="3200" dirty="0"/>
              <a:t>has a letter written on one side and a </a:t>
            </a:r>
            <a:r>
              <a:rPr lang="en-US" sz="3200" dirty="0" smtClean="0"/>
              <a:t>number </a:t>
            </a:r>
            <a:r>
              <a:rPr lang="en-US" sz="3200" dirty="0"/>
              <a:t>on the </a:t>
            </a:r>
            <a:r>
              <a:rPr lang="en-US" sz="3200" dirty="0" smtClean="0"/>
              <a:t>other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 smtClean="0"/>
              <a:t>I claim the </a:t>
            </a:r>
            <a:r>
              <a:rPr lang="en-US" sz="3200" dirty="0"/>
              <a:t>following rule is true: </a:t>
            </a:r>
          </a:p>
          <a:p>
            <a:pPr marL="457200" lvl="1" indent="0">
              <a:lnSpc>
                <a:spcPct val="90000"/>
              </a:lnSpc>
              <a:buFontTx/>
              <a:buNone/>
            </a:pPr>
            <a:r>
              <a:rPr lang="en-US" sz="3200" i="1" dirty="0">
                <a:ea typeface="ＭＳ Ｐゴシック" charset="0"/>
              </a:rPr>
              <a:t>If a card has a vowel on one side, then it has an even number on the </a:t>
            </a:r>
            <a:r>
              <a:rPr lang="en-US" sz="3200" i="1" dirty="0" smtClean="0">
                <a:ea typeface="ＭＳ Ｐゴシック" charset="0"/>
              </a:rPr>
              <a:t>other</a:t>
            </a:r>
            <a:endParaRPr lang="en-US" sz="3200" i="1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 smtClean="0"/>
              <a:t>For these cards, which should you </a:t>
            </a:r>
            <a:r>
              <a:rPr lang="en-US" sz="3200" dirty="0"/>
              <a:t>turn over in order to decide whether the rule is true or false? </a:t>
            </a:r>
          </a:p>
          <a:p>
            <a:pPr>
              <a:lnSpc>
                <a:spcPct val="90000"/>
              </a:lnSpc>
            </a:pPr>
            <a:endParaRPr lang="en-US" sz="3200" dirty="0"/>
          </a:p>
        </p:txBody>
      </p:sp>
      <p:grpSp>
        <p:nvGrpSpPr>
          <p:cNvPr id="20483" name="Group 9"/>
          <p:cNvGrpSpPr>
            <a:grpSpLocks/>
          </p:cNvGrpSpPr>
          <p:nvPr/>
        </p:nvGrpSpPr>
        <p:grpSpPr bwMode="auto">
          <a:xfrm>
            <a:off x="2857500" y="5410200"/>
            <a:ext cx="3429000" cy="914400"/>
            <a:chOff x="1824" y="2736"/>
            <a:chExt cx="2160" cy="576"/>
          </a:xfrm>
        </p:grpSpPr>
        <p:sp>
          <p:nvSpPr>
            <p:cNvPr id="20485" name="Rectangle 4"/>
            <p:cNvSpPr>
              <a:spLocks noChangeArrowheads="1"/>
            </p:cNvSpPr>
            <p:nvPr/>
          </p:nvSpPr>
          <p:spPr bwMode="auto">
            <a:xfrm>
              <a:off x="1824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E</a:t>
              </a:r>
            </a:p>
          </p:txBody>
        </p:sp>
        <p:sp>
          <p:nvSpPr>
            <p:cNvPr id="20486" name="Rectangle 5"/>
            <p:cNvSpPr>
              <a:spLocks noChangeArrowheads="1"/>
            </p:cNvSpPr>
            <p:nvPr/>
          </p:nvSpPr>
          <p:spPr bwMode="auto">
            <a:xfrm>
              <a:off x="2400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4</a:t>
              </a:r>
            </a:p>
          </p:txBody>
        </p:sp>
        <p:sp>
          <p:nvSpPr>
            <p:cNvPr id="20487" name="Rectangle 6"/>
            <p:cNvSpPr>
              <a:spLocks noChangeArrowheads="1"/>
            </p:cNvSpPr>
            <p:nvPr/>
          </p:nvSpPr>
          <p:spPr bwMode="auto">
            <a:xfrm>
              <a:off x="2976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T</a:t>
              </a:r>
            </a:p>
          </p:txBody>
        </p:sp>
        <p:sp>
          <p:nvSpPr>
            <p:cNvPr id="20488" name="Rectangle 7"/>
            <p:cNvSpPr>
              <a:spLocks noChangeArrowheads="1"/>
            </p:cNvSpPr>
            <p:nvPr/>
          </p:nvSpPr>
          <p:spPr bwMode="auto">
            <a:xfrm>
              <a:off x="3552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7</a:t>
              </a:r>
            </a:p>
          </p:txBody>
        </p:sp>
      </p:grp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7315200" y="6248400"/>
            <a:ext cx="145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  <a:hlinkClick r:id="rId3"/>
              </a:rPr>
              <a:t>Wikipedia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wumpus-model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95400"/>
            <a:ext cx="41910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sp>
        <p:nvSpPr>
          <p:cNvPr id="8909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42900" y="4495800"/>
            <a:ext cx="8458200" cy="2133600"/>
          </a:xfrm>
        </p:spPr>
        <p:txBody>
          <a:bodyPr/>
          <a:lstStyle/>
          <a:p>
            <a:pPr marL="342900" indent="-342900"/>
            <a:r>
              <a:rPr lang="en-US" sz="2800" i="1" dirty="0"/>
              <a:t>KB </a:t>
            </a:r>
            <a:r>
              <a:rPr lang="en-US" sz="2800" dirty="0"/>
              <a:t>= </a:t>
            </a:r>
            <a:r>
              <a:rPr lang="en-US" sz="2800" dirty="0" err="1"/>
              <a:t>wumpus</a:t>
            </a:r>
            <a:r>
              <a:rPr lang="en-US" sz="2800" dirty="0"/>
              <a:t>-world rules + observations</a:t>
            </a:r>
          </a:p>
          <a:p>
            <a:pPr marL="342900" indent="-342900"/>
            <a:r>
              <a:rPr lang="en-US" sz="2800" dirty="0"/>
              <a:t>α</a:t>
            </a:r>
            <a:r>
              <a:rPr lang="en-US" sz="2800" baseline="-25000" dirty="0"/>
              <a:t>1</a:t>
            </a:r>
            <a:r>
              <a:rPr lang="en-US" sz="2800" dirty="0"/>
              <a:t> = </a:t>
            </a:r>
            <a:r>
              <a:rPr lang="ja-JP" altLang="en-US" sz="2800" dirty="0"/>
              <a:t>“</a:t>
            </a:r>
            <a:r>
              <a:rPr lang="en-US" altLang="ja-JP" sz="2800" dirty="0"/>
              <a:t>[1,2] is safe</a:t>
            </a:r>
            <a:r>
              <a:rPr lang="ja-JP" altLang="en-US" sz="2800" dirty="0"/>
              <a:t>”</a:t>
            </a:r>
            <a:r>
              <a:rPr lang="en-US" altLang="ja-JP" sz="2800" dirty="0"/>
              <a:t> </a:t>
            </a:r>
          </a:p>
          <a:p>
            <a:pPr marL="342900" indent="-342900"/>
            <a:r>
              <a:rPr lang="en-US" sz="2800" i="1" dirty="0"/>
              <a:t>Since all models include </a:t>
            </a:r>
            <a:r>
              <a:rPr lang="en-US" sz="2800" dirty="0"/>
              <a:t>α</a:t>
            </a:r>
            <a:r>
              <a:rPr lang="en-US" sz="2800" baseline="-25000" dirty="0"/>
              <a:t>1</a:t>
            </a:r>
            <a:endParaRPr lang="en-US" sz="2800" i="1" dirty="0"/>
          </a:p>
          <a:p>
            <a:pPr marL="342900" indent="-342900"/>
            <a:r>
              <a:rPr lang="en-US" sz="2800" i="1" dirty="0"/>
              <a:t>KB</a:t>
            </a:r>
            <a:r>
              <a:rPr lang="en-US" sz="2800" dirty="0"/>
              <a:t> ╞ α</a:t>
            </a:r>
            <a:r>
              <a:rPr lang="en-US" sz="2800" baseline="-25000" dirty="0"/>
              <a:t>1</a:t>
            </a:r>
            <a:r>
              <a:rPr lang="en-US" sz="2800" dirty="0"/>
              <a:t>, proved by </a:t>
            </a:r>
            <a:r>
              <a:rPr lang="en-US" sz="2800" b="1" dirty="0">
                <a:solidFill>
                  <a:schemeClr val="accent2"/>
                </a:solidFill>
              </a:rPr>
              <a:t>model checking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29200"/>
            <a:ext cx="8458200" cy="1096963"/>
          </a:xfrm>
        </p:spPr>
        <p:txBody>
          <a:bodyPr/>
          <a:lstStyle/>
          <a:p>
            <a:pPr marL="342900" indent="-342900"/>
            <a:r>
              <a:rPr lang="en-US" sz="2800" i="1" dirty="0"/>
              <a:t>KB </a:t>
            </a:r>
            <a:r>
              <a:rPr lang="en-US" sz="2800" dirty="0"/>
              <a:t>= </a:t>
            </a:r>
            <a:r>
              <a:rPr lang="en-US" sz="2800" dirty="0" err="1"/>
              <a:t>wumpus</a:t>
            </a:r>
            <a:r>
              <a:rPr lang="en-US" sz="2800" dirty="0"/>
              <a:t>-world rules + observations</a:t>
            </a:r>
          </a:p>
        </p:txBody>
      </p:sp>
      <p:pic>
        <p:nvPicPr>
          <p:cNvPr id="91139" name="Picture 4" descr="wumpus-model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1910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65650"/>
            <a:ext cx="8153400" cy="996950"/>
          </a:xfrm>
        </p:spPr>
        <p:txBody>
          <a:bodyPr/>
          <a:lstStyle/>
          <a:p>
            <a:pPr marL="342900" indent="-342900">
              <a:defRPr/>
            </a:pPr>
            <a:r>
              <a:rPr lang="en-US" sz="2800" i="1" dirty="0"/>
              <a:t>KB </a:t>
            </a:r>
            <a:r>
              <a:rPr lang="en-US" sz="2800" dirty="0"/>
              <a:t>= </a:t>
            </a:r>
            <a:r>
              <a:rPr lang="en-US" sz="2800" dirty="0" err="1"/>
              <a:t>wumpus</a:t>
            </a:r>
            <a:r>
              <a:rPr lang="en-US" sz="2800" dirty="0"/>
              <a:t>-world rules + observations</a:t>
            </a:r>
          </a:p>
          <a:p>
            <a:pPr marL="342900" indent="-342900">
              <a:defRPr/>
            </a:pPr>
            <a:r>
              <a:rPr lang="en-US" sz="2800" dirty="0"/>
              <a:t>α</a:t>
            </a:r>
            <a:r>
              <a:rPr lang="en-US" sz="2800" baseline="-25000" dirty="0"/>
              <a:t>2</a:t>
            </a:r>
            <a:r>
              <a:rPr lang="en-US" sz="2800" dirty="0"/>
              <a:t> = "[2,2] is </a:t>
            </a:r>
            <a:r>
              <a:rPr lang="en-US" sz="2800" dirty="0" smtClean="0"/>
              <a:t>safe"</a:t>
            </a:r>
            <a:endParaRPr lang="en-US" altLang="ja-JP" sz="2800" dirty="0"/>
          </a:p>
          <a:p>
            <a:pPr marL="342900" indent="-342900">
              <a:defRPr/>
            </a:pPr>
            <a:r>
              <a:rPr lang="en-US" sz="2800" dirty="0"/>
              <a:t>Since </a:t>
            </a:r>
            <a:r>
              <a:rPr lang="en-US" sz="2800" dirty="0" smtClean="0"/>
              <a:t> </a:t>
            </a:r>
            <a:r>
              <a:rPr lang="en-US" sz="2800" dirty="0"/>
              <a:t>some models </a:t>
            </a:r>
            <a:r>
              <a:rPr lang="en-US" sz="2800" dirty="0" smtClean="0"/>
              <a:t> don’</a:t>
            </a:r>
            <a:r>
              <a:rPr lang="en-US" altLang="ja-JP" sz="2800" dirty="0" smtClean="0"/>
              <a:t>t </a:t>
            </a:r>
            <a:r>
              <a:rPr lang="en-US" altLang="ja-JP" sz="2800" dirty="0"/>
              <a:t>include</a:t>
            </a:r>
            <a:r>
              <a:rPr lang="en-US" altLang="ja-JP" sz="2800" i="1" dirty="0"/>
              <a:t> </a:t>
            </a:r>
            <a:r>
              <a:rPr lang="en-US" altLang="ja-JP" sz="2800" dirty="0" smtClean="0"/>
              <a:t>α</a:t>
            </a:r>
            <a:r>
              <a:rPr lang="en-US" altLang="ja-JP" sz="2800" baseline="-25000" dirty="0" smtClean="0"/>
              <a:t>2</a:t>
            </a:r>
            <a:r>
              <a:rPr lang="en-US" altLang="ja-JP" sz="2800" i="1" dirty="0"/>
              <a:t> </a:t>
            </a:r>
            <a:r>
              <a:rPr lang="en-US" sz="2800" i="1" dirty="0" smtClean="0"/>
              <a:t>KB </a:t>
            </a:r>
            <a:r>
              <a:rPr lang="en-US" sz="2800" dirty="0"/>
              <a:t>╞ </a:t>
            </a:r>
            <a:r>
              <a:rPr lang="en-US" sz="2800" dirty="0" smtClean="0"/>
              <a:t>α</a:t>
            </a:r>
            <a:r>
              <a:rPr lang="en-US" sz="2800" baseline="-25000" dirty="0" smtClean="0"/>
              <a:t>2</a:t>
            </a:r>
          </a:p>
          <a:p>
            <a:pPr marL="342900" indent="-342900">
              <a:defRPr/>
            </a:pPr>
            <a:r>
              <a:rPr lang="en-US" sz="2800" dirty="0" smtClean="0"/>
              <a:t>We cannot prove OK22</a:t>
            </a:r>
            <a:r>
              <a:rPr lang="en-US" sz="2800" dirty="0"/>
              <a:t> </a:t>
            </a:r>
            <a:r>
              <a:rPr lang="en-US" sz="2800" dirty="0" smtClean="0"/>
              <a:t>-- it might be true or false.  </a:t>
            </a:r>
          </a:p>
          <a:p>
            <a:pPr marL="0" indent="0">
              <a:buFontTx/>
              <a:buNone/>
              <a:defRPr/>
            </a:pPr>
            <a:endParaRPr lang="en-US" sz="2800" baseline="-25000" dirty="0"/>
          </a:p>
        </p:txBody>
      </p:sp>
      <p:sp>
        <p:nvSpPr>
          <p:cNvPr id="93187" name="Line 4"/>
          <p:cNvSpPr>
            <a:spLocks noChangeShapeType="1"/>
          </p:cNvSpPr>
          <p:nvPr/>
        </p:nvSpPr>
        <p:spPr bwMode="auto">
          <a:xfrm flipV="1">
            <a:off x="7086600" y="56388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pic>
        <p:nvPicPr>
          <p:cNvPr id="93188" name="Picture 5" descr="wumpus-models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191000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/>
              <a:t>Inference, Soundness, Completeness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54864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 = sentence α can be derived from </a:t>
            </a:r>
            <a:r>
              <a:rPr lang="en-US" sz="3200" i="1" dirty="0"/>
              <a:t>KB </a:t>
            </a:r>
            <a:r>
              <a:rPr lang="en-US" sz="3200" dirty="0"/>
              <a:t>by procedure </a:t>
            </a:r>
            <a:r>
              <a:rPr lang="en-US" sz="3200" i="1" dirty="0"/>
              <a:t>i</a:t>
            </a:r>
            <a:endParaRPr lang="en-US" sz="3200" dirty="0"/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Soundness: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sound if whenever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α, it is also true that </a:t>
            </a:r>
            <a:r>
              <a:rPr lang="en-US" sz="3200" i="1" dirty="0"/>
              <a:t>KB</a:t>
            </a:r>
            <a:r>
              <a:rPr lang="en-US" sz="3200" dirty="0"/>
              <a:t>╞ α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Completeness: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complete if whenever </a:t>
            </a:r>
            <a:r>
              <a:rPr lang="en-US" sz="3200" i="1" dirty="0"/>
              <a:t>KB</a:t>
            </a:r>
            <a:r>
              <a:rPr lang="en-US" sz="3200" dirty="0"/>
              <a:t>╞ α, it is also true that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 </a:t>
            </a:r>
          </a:p>
          <a:p>
            <a:pPr marL="342900" indent="-342900">
              <a:lnSpc>
                <a:spcPct val="90000"/>
              </a:lnSpc>
            </a:pPr>
            <a:endParaRPr lang="en-US" sz="1400" dirty="0" smtClean="0"/>
          </a:p>
          <a:p>
            <a:pPr marL="342900" indent="-342900">
              <a:lnSpc>
                <a:spcPct val="90000"/>
              </a:lnSpc>
            </a:pPr>
            <a:r>
              <a:rPr lang="en-US" sz="3200" dirty="0" smtClean="0"/>
              <a:t>Preview</a:t>
            </a:r>
            <a:r>
              <a:rPr lang="en-US" sz="3200" dirty="0"/>
              <a:t>: </a:t>
            </a:r>
            <a:r>
              <a:rPr lang="en-US" sz="3200" dirty="0" smtClean="0"/>
              <a:t>first</a:t>
            </a:r>
            <a:r>
              <a:rPr lang="en-US" sz="3200" dirty="0"/>
              <a:t>-order </a:t>
            </a:r>
            <a:r>
              <a:rPr lang="en-US" sz="3200" dirty="0" smtClean="0"/>
              <a:t>logic </a:t>
            </a:r>
            <a:r>
              <a:rPr lang="en-US" sz="3200" dirty="0"/>
              <a:t>is expressive enough to say almost anything of </a:t>
            </a:r>
            <a:r>
              <a:rPr lang="en-US" sz="3200" dirty="0" smtClean="0"/>
              <a:t>interest</a:t>
            </a:r>
            <a:r>
              <a:rPr lang="en-US" sz="3200" dirty="0"/>
              <a:t> </a:t>
            </a:r>
            <a:r>
              <a:rPr lang="en-US" sz="3200" dirty="0" smtClean="0"/>
              <a:t>and has </a:t>
            </a:r>
            <a:r>
              <a:rPr lang="en-US" sz="3200" dirty="0"/>
              <a:t>a sound and complete inference </a:t>
            </a:r>
            <a:r>
              <a:rPr lang="en-US" sz="3200" dirty="0" smtClean="0"/>
              <a:t>procedure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dirty="0"/>
              <a:t>Representation, reasoning, and logic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382000" cy="5486400"/>
          </a:xfrm>
        </p:spPr>
        <p:txBody>
          <a:bodyPr/>
          <a:lstStyle/>
          <a:p>
            <a:r>
              <a:rPr lang="en-US" sz="2800" dirty="0" smtClean="0"/>
              <a:t>Object </a:t>
            </a:r>
            <a:r>
              <a:rPr lang="en-US" sz="2800" dirty="0"/>
              <a:t>of knowledge </a:t>
            </a:r>
            <a:r>
              <a:rPr lang="en-US" sz="2800" dirty="0" smtClean="0"/>
              <a:t>representation (KR): </a:t>
            </a:r>
            <a:r>
              <a:rPr lang="en-US" sz="2800" dirty="0"/>
              <a:t>express knowledge in a </a:t>
            </a:r>
            <a:r>
              <a:rPr lang="en-US" sz="2800" b="1" dirty="0"/>
              <a:t>computer-tractable</a:t>
            </a:r>
            <a:r>
              <a:rPr lang="en-US" sz="2800" dirty="0"/>
              <a:t> form, so that agents can perform well</a:t>
            </a:r>
          </a:p>
          <a:p>
            <a:r>
              <a:rPr lang="en-US" sz="2800" dirty="0"/>
              <a:t>A </a:t>
            </a:r>
            <a:r>
              <a:rPr lang="en-US" sz="2800" dirty="0" smtClean="0"/>
              <a:t>KR </a:t>
            </a:r>
            <a:r>
              <a:rPr lang="en-US" sz="2800" dirty="0"/>
              <a:t>language is defined by: </a:t>
            </a:r>
          </a:p>
          <a:p>
            <a:pPr lvl="1"/>
            <a:r>
              <a:rPr lang="en-US" sz="2800" dirty="0">
                <a:ea typeface="ＭＳ Ｐゴシック" charset="0"/>
              </a:rPr>
              <a:t> </a:t>
            </a:r>
            <a:r>
              <a:rPr lang="en-US" sz="2800" b="1" dirty="0" smtClean="0">
                <a:ea typeface="ＭＳ Ｐゴシック" charset="0"/>
              </a:rPr>
              <a:t>Syntax: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</a:rPr>
              <a:t>defines all possible sequences of symbols that constitute sentences of the </a:t>
            </a:r>
            <a:r>
              <a:rPr lang="en-US" sz="2800" dirty="0" smtClean="0">
                <a:ea typeface="ＭＳ Ｐゴシック" charset="0"/>
              </a:rPr>
              <a:t>language </a:t>
            </a:r>
            <a:endParaRPr lang="en-US" sz="2800" dirty="0">
              <a:ea typeface="ＭＳ Ｐゴシック" charset="0"/>
            </a:endParaRPr>
          </a:p>
          <a:p>
            <a:pPr lvl="2"/>
            <a:r>
              <a:rPr lang="en-US" sz="2400" dirty="0">
                <a:ea typeface="ＭＳ Ｐゴシック" charset="0"/>
              </a:rPr>
              <a:t>Ex: Sentences in a book, bit patterns in computer memory</a:t>
            </a:r>
          </a:p>
          <a:p>
            <a:pPr lvl="1"/>
            <a:r>
              <a:rPr lang="en-US" sz="2800" dirty="0">
                <a:ea typeface="ＭＳ Ｐゴシック" charset="0"/>
              </a:rPr>
              <a:t> </a:t>
            </a:r>
            <a:r>
              <a:rPr lang="en-US" sz="2800" b="1" dirty="0" smtClean="0">
                <a:ea typeface="ＭＳ Ｐゴシック" charset="0"/>
              </a:rPr>
              <a:t>Semantics</a:t>
            </a:r>
            <a:r>
              <a:rPr lang="en-US" sz="2800" dirty="0">
                <a:ea typeface="ＭＳ Ｐゴシック" charset="0"/>
              </a:rPr>
              <a:t>:</a:t>
            </a:r>
            <a:r>
              <a:rPr lang="en-US" sz="2800" dirty="0" smtClean="0">
                <a:ea typeface="ＭＳ Ｐゴシック" charset="0"/>
              </a:rPr>
              <a:t> determines </a:t>
            </a:r>
            <a:r>
              <a:rPr lang="en-US" sz="2800" dirty="0">
                <a:ea typeface="ＭＳ Ｐゴシック" charset="0"/>
              </a:rPr>
              <a:t>facts in the world to which the sentences </a:t>
            </a:r>
            <a:r>
              <a:rPr lang="en-US" sz="2800" dirty="0" smtClean="0">
                <a:ea typeface="ＭＳ Ｐゴシック" charset="0"/>
              </a:rPr>
              <a:t>refer</a:t>
            </a:r>
            <a:endParaRPr lang="en-US" sz="2800" dirty="0">
              <a:ea typeface="ＭＳ Ｐゴシック" charset="0"/>
            </a:endParaRPr>
          </a:p>
          <a:p>
            <a:pPr lvl="2"/>
            <a:r>
              <a:rPr lang="en-US" sz="2400" dirty="0">
                <a:ea typeface="ＭＳ Ｐゴシック" charset="0"/>
              </a:rPr>
              <a:t>Each sentence makes a claim about the world. </a:t>
            </a:r>
          </a:p>
          <a:p>
            <a:pPr lvl="2"/>
            <a:r>
              <a:rPr lang="en-US" sz="2400" dirty="0">
                <a:ea typeface="ＭＳ Ｐゴシック" charset="0"/>
              </a:rPr>
              <a:t>An agent is said to believe a sentence about the world.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sz="3600" dirty="0"/>
              <a:t>The connection between sentences and facts</a:t>
            </a:r>
          </a:p>
        </p:txBody>
      </p:sp>
      <p:pic>
        <p:nvPicPr>
          <p:cNvPr id="99330" name="Picture 4" descr="img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86868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1" name="Text Box 5"/>
          <p:cNvSpPr txBox="1">
            <a:spLocks noChangeArrowheads="1"/>
          </p:cNvSpPr>
          <p:nvPr/>
        </p:nvSpPr>
        <p:spPr bwMode="auto">
          <a:xfrm>
            <a:off x="219075" y="4953000"/>
            <a:ext cx="891376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i="1" dirty="0">
                <a:latin typeface="Calibri"/>
              </a:rPr>
              <a:t>Semantics</a:t>
            </a:r>
            <a:r>
              <a:rPr lang="en-US" sz="2800" dirty="0">
                <a:latin typeface="Calibri"/>
              </a:rPr>
              <a:t> maps sentences in logic to facts in the world.</a:t>
            </a:r>
          </a:p>
          <a:p>
            <a:r>
              <a:rPr lang="en-US" sz="2800" dirty="0">
                <a:latin typeface="Calibri"/>
              </a:rPr>
              <a:t>The property of one fact following from another is mirrored</a:t>
            </a:r>
          </a:p>
          <a:p>
            <a:r>
              <a:rPr lang="en-US" sz="2800" dirty="0">
                <a:latin typeface="Calibri"/>
              </a:rPr>
              <a:t>by the property of one sentence being entailed by another.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 and completeness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A </a:t>
            </a:r>
            <a:r>
              <a:rPr lang="en-US" sz="3200" i="1" dirty="0"/>
              <a:t>sound</a:t>
            </a:r>
            <a:r>
              <a:rPr lang="en-US" sz="3200" dirty="0"/>
              <a:t> inference method derives only entailed sentences</a:t>
            </a:r>
          </a:p>
          <a:p>
            <a:r>
              <a:rPr lang="en-US" sz="3200" dirty="0"/>
              <a:t>Analogous to the property of </a:t>
            </a:r>
            <a:r>
              <a:rPr lang="en-US" sz="3200" i="1" dirty="0"/>
              <a:t>completeness</a:t>
            </a:r>
            <a:r>
              <a:rPr lang="en-US" sz="3200" dirty="0"/>
              <a:t> in search, a </a:t>
            </a:r>
            <a:r>
              <a:rPr lang="en-US" sz="3200" i="1" dirty="0"/>
              <a:t>complete</a:t>
            </a:r>
            <a:r>
              <a:rPr lang="en-US" sz="3200" dirty="0"/>
              <a:t> inference method can derive any sentence that is entailed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as a KR language</a:t>
            </a:r>
          </a:p>
        </p:txBody>
      </p:sp>
      <p:grpSp>
        <p:nvGrpSpPr>
          <p:cNvPr id="103426" name="Group 16"/>
          <p:cNvGrpSpPr>
            <a:grpSpLocks/>
          </p:cNvGrpSpPr>
          <p:nvPr/>
        </p:nvGrpSpPr>
        <p:grpSpPr bwMode="auto">
          <a:xfrm>
            <a:off x="87313" y="2590800"/>
            <a:ext cx="8990553" cy="2818706"/>
            <a:chOff x="174" y="2496"/>
            <a:chExt cx="4994" cy="1495"/>
          </a:xfrm>
        </p:grpSpPr>
        <p:sp>
          <p:nvSpPr>
            <p:cNvPr id="103427" name="Rectangle 14"/>
            <p:cNvSpPr>
              <a:spLocks noChangeArrowheads="1"/>
            </p:cNvSpPr>
            <p:nvPr/>
          </p:nvSpPr>
          <p:spPr bwMode="auto">
            <a:xfrm>
              <a:off x="3024" y="2496"/>
              <a:ext cx="768" cy="672"/>
            </a:xfrm>
            <a:prstGeom prst="rect">
              <a:avLst/>
            </a:prstGeom>
            <a:solidFill>
              <a:srgbClr val="CC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03428" name="Rectangle 7"/>
            <p:cNvSpPr>
              <a:spLocks noChangeArrowheads="1"/>
            </p:cNvSpPr>
            <p:nvPr/>
          </p:nvSpPr>
          <p:spPr bwMode="auto">
            <a:xfrm>
              <a:off x="2016" y="2496"/>
              <a:ext cx="768" cy="672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03429" name="Rectangle 4"/>
            <p:cNvSpPr>
              <a:spLocks noChangeArrowheads="1"/>
            </p:cNvSpPr>
            <p:nvPr/>
          </p:nvSpPr>
          <p:spPr bwMode="auto">
            <a:xfrm>
              <a:off x="1488" y="3504"/>
              <a:ext cx="2832" cy="48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Calibri"/>
                </a:rPr>
                <a:t>Propositional Logic</a:t>
              </a:r>
            </a:p>
          </p:txBody>
        </p:sp>
        <p:sp>
          <p:nvSpPr>
            <p:cNvPr id="103430" name="Rectangle 5"/>
            <p:cNvSpPr>
              <a:spLocks noChangeArrowheads="1"/>
            </p:cNvSpPr>
            <p:nvPr/>
          </p:nvSpPr>
          <p:spPr bwMode="auto">
            <a:xfrm>
              <a:off x="1920" y="3168"/>
              <a:ext cx="1968" cy="3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Calibri"/>
                </a:rPr>
                <a:t>First Order</a:t>
              </a:r>
            </a:p>
          </p:txBody>
        </p:sp>
        <p:sp>
          <p:nvSpPr>
            <p:cNvPr id="103431" name="Rectangle 6"/>
            <p:cNvSpPr>
              <a:spLocks noChangeArrowheads="1"/>
            </p:cNvSpPr>
            <p:nvPr/>
          </p:nvSpPr>
          <p:spPr bwMode="auto">
            <a:xfrm>
              <a:off x="2208" y="2832"/>
              <a:ext cx="1344" cy="336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Calibri"/>
                </a:rPr>
                <a:t>Higher  Order</a:t>
              </a:r>
            </a:p>
          </p:txBody>
        </p:sp>
        <p:sp>
          <p:nvSpPr>
            <p:cNvPr id="103432" name="Text Box 9"/>
            <p:cNvSpPr txBox="1">
              <a:spLocks noChangeArrowheads="1"/>
            </p:cNvSpPr>
            <p:nvPr/>
          </p:nvSpPr>
          <p:spPr bwMode="auto">
            <a:xfrm>
              <a:off x="2160" y="2544"/>
              <a:ext cx="43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Modal</a:t>
              </a:r>
            </a:p>
          </p:txBody>
        </p:sp>
        <p:sp>
          <p:nvSpPr>
            <p:cNvPr id="103433" name="Text Box 10"/>
            <p:cNvSpPr txBox="1">
              <a:spLocks noChangeArrowheads="1"/>
            </p:cNvSpPr>
            <p:nvPr/>
          </p:nvSpPr>
          <p:spPr bwMode="auto">
            <a:xfrm>
              <a:off x="712" y="3648"/>
              <a:ext cx="388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Calibri"/>
                </a:rPr>
                <a:t>Fuzzy</a:t>
              </a:r>
            </a:p>
            <a:p>
              <a:pPr algn="ctr"/>
              <a:r>
                <a:rPr lang="en-US" sz="1800" dirty="0">
                  <a:latin typeface="Calibri"/>
                </a:rPr>
                <a:t>Logic</a:t>
              </a:r>
            </a:p>
          </p:txBody>
        </p:sp>
        <p:sp>
          <p:nvSpPr>
            <p:cNvPr id="103434" name="Text Box 11"/>
            <p:cNvSpPr txBox="1">
              <a:spLocks noChangeArrowheads="1"/>
            </p:cNvSpPr>
            <p:nvPr/>
          </p:nvSpPr>
          <p:spPr bwMode="auto">
            <a:xfrm>
              <a:off x="531" y="2544"/>
              <a:ext cx="766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Calibri"/>
                </a:rPr>
                <a:t>Multi-valued</a:t>
              </a:r>
            </a:p>
            <a:p>
              <a:pPr algn="ctr"/>
              <a:r>
                <a:rPr lang="en-US" sz="1800" dirty="0">
                  <a:latin typeface="Calibri"/>
                </a:rPr>
                <a:t>Logic</a:t>
              </a:r>
            </a:p>
          </p:txBody>
        </p:sp>
        <p:sp>
          <p:nvSpPr>
            <p:cNvPr id="103435" name="Text Box 12"/>
            <p:cNvSpPr txBox="1">
              <a:spLocks noChangeArrowheads="1"/>
            </p:cNvSpPr>
            <p:nvPr/>
          </p:nvSpPr>
          <p:spPr bwMode="auto">
            <a:xfrm>
              <a:off x="174" y="3072"/>
              <a:ext cx="744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Calibri"/>
                </a:rPr>
                <a:t>Probabilistic</a:t>
              </a:r>
            </a:p>
            <a:p>
              <a:pPr algn="ctr"/>
              <a:r>
                <a:rPr lang="en-US" sz="1800" dirty="0">
                  <a:latin typeface="Calibri"/>
                </a:rPr>
                <a:t>Logic</a:t>
              </a:r>
            </a:p>
          </p:txBody>
        </p:sp>
        <p:sp>
          <p:nvSpPr>
            <p:cNvPr id="103436" name="Text Box 13"/>
            <p:cNvSpPr txBox="1">
              <a:spLocks noChangeArrowheads="1"/>
            </p:cNvSpPr>
            <p:nvPr/>
          </p:nvSpPr>
          <p:spPr bwMode="auto">
            <a:xfrm>
              <a:off x="3072" y="2544"/>
              <a:ext cx="596" cy="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Temporal</a:t>
              </a:r>
            </a:p>
          </p:txBody>
        </p:sp>
        <p:sp>
          <p:nvSpPr>
            <p:cNvPr id="103437" name="Text Box 15"/>
            <p:cNvSpPr txBox="1">
              <a:spLocks noChangeArrowheads="1"/>
            </p:cNvSpPr>
            <p:nvPr/>
          </p:nvSpPr>
          <p:spPr bwMode="auto">
            <a:xfrm>
              <a:off x="4242" y="2496"/>
              <a:ext cx="926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Calibri"/>
                </a:rPr>
                <a:t>Non-monotonic</a:t>
              </a:r>
            </a:p>
            <a:p>
              <a:pPr algn="ctr"/>
              <a:r>
                <a:rPr lang="en-US" sz="1800" dirty="0">
                  <a:latin typeface="Calibri"/>
                </a:rPr>
                <a:t>Logic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/>
              <a:t>Ontology and epistemology</a:t>
            </a:r>
          </a:p>
        </p:txBody>
      </p:sp>
      <p:pic>
        <p:nvPicPr>
          <p:cNvPr id="105474" name="Picture 4" descr="img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343400"/>
            <a:ext cx="89154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8305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 sz="2800" b="1" dirty="0">
                <a:latin typeface="Calibri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alibri"/>
              </a:rPr>
              <a:t>Ontology</a:t>
            </a:r>
            <a:r>
              <a:rPr lang="en-US" sz="2800" dirty="0">
                <a:latin typeface="Calibri"/>
              </a:rPr>
              <a:t> is the study of what there is</a:t>
            </a:r>
            <a:r>
              <a:rPr lang="en-US" sz="2800" dirty="0">
                <a:latin typeface="Calibri"/>
                <a:cs typeface="Calibri"/>
              </a:rPr>
              <a:t>—an inventory of what exists. An ontological commitment is a commitment to an existence claim.</a:t>
            </a:r>
          </a:p>
          <a:p>
            <a:pPr>
              <a:buFontTx/>
              <a:buChar char="•"/>
            </a:pPr>
            <a:r>
              <a:rPr lang="en-US" sz="2800" b="1" dirty="0">
                <a:latin typeface="Calibri"/>
                <a:cs typeface="Calibri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Calibri"/>
              </a:rPr>
              <a:t>Epistemology</a:t>
            </a:r>
            <a:r>
              <a:rPr lang="en-US" sz="2800" dirty="0">
                <a:latin typeface="Calibri"/>
                <a:cs typeface="Calibri"/>
              </a:rPr>
              <a:t> is a major branch of philosophy that concerns the forms, nature, and preconditions of knowledge.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/>
              <a:t>No independent access to the world </a:t>
            </a:r>
          </a:p>
        </p:txBody>
      </p:sp>
      <p:pic>
        <p:nvPicPr>
          <p:cNvPr id="107522" name="Picture 4" descr="img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059237"/>
            <a:ext cx="5562600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80772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R</a:t>
            </a:r>
            <a:r>
              <a:rPr lang="en-US" sz="2800" dirty="0" smtClean="0">
                <a:latin typeface="Calibri"/>
              </a:rPr>
              <a:t>easoning agents </a:t>
            </a:r>
            <a:r>
              <a:rPr lang="en-US" sz="2800" dirty="0">
                <a:latin typeface="Calibri"/>
              </a:rPr>
              <a:t>often </a:t>
            </a:r>
            <a:r>
              <a:rPr lang="en-US" sz="2800" dirty="0" smtClean="0">
                <a:latin typeface="Calibri"/>
              </a:rPr>
              <a:t>gets </a:t>
            </a:r>
            <a:r>
              <a:rPr lang="en-US" sz="2800" dirty="0">
                <a:latin typeface="Calibri"/>
              </a:rPr>
              <a:t>knowledge </a:t>
            </a:r>
            <a:r>
              <a:rPr lang="en-US" sz="2800" dirty="0" smtClean="0">
                <a:latin typeface="Calibri"/>
              </a:rPr>
              <a:t>about </a:t>
            </a:r>
            <a:r>
              <a:rPr lang="en-US" sz="2800" dirty="0">
                <a:latin typeface="Calibri"/>
              </a:rPr>
              <a:t>facts of the world as a sequence of logical sentences and must draw conclusions only from them </a:t>
            </a:r>
            <a:r>
              <a:rPr lang="en-US" sz="2800" dirty="0" smtClean="0">
                <a:latin typeface="Calibri"/>
              </a:rPr>
              <a:t>w/o </a:t>
            </a:r>
            <a:r>
              <a:rPr lang="en-US" sz="2800" dirty="0">
                <a:latin typeface="Calibri"/>
              </a:rPr>
              <a:t>independent access </a:t>
            </a:r>
            <a:r>
              <a:rPr lang="en-US" sz="2800" dirty="0" smtClean="0">
                <a:latin typeface="Calibri"/>
              </a:rPr>
              <a:t>to world</a:t>
            </a:r>
            <a:endParaRPr lang="en-US" sz="2800" dirty="0">
              <a:latin typeface="Calibri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Thus, it is very important that the </a:t>
            </a:r>
            <a:r>
              <a:rPr lang="en-US" sz="2800" dirty="0" smtClean="0">
                <a:latin typeface="Calibri"/>
              </a:rPr>
              <a:t>agent</a:t>
            </a:r>
            <a:r>
              <a:rPr lang="en-US" sz="2800" dirty="0" smtClean="0">
                <a:latin typeface="Calibri"/>
              </a:rPr>
              <a:t>s’</a:t>
            </a:r>
            <a:r>
              <a:rPr lang="en-US" altLang="ja-JP" sz="2800" dirty="0" smtClean="0">
                <a:latin typeface="Calibri"/>
              </a:rPr>
              <a:t> </a:t>
            </a:r>
            <a:r>
              <a:rPr lang="en-US" altLang="ja-JP" sz="2800" dirty="0">
                <a:latin typeface="Calibri"/>
              </a:rPr>
              <a:t>reasoning is sound!</a:t>
            </a:r>
            <a:endParaRPr lang="en-US" sz="28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2530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495800"/>
          </a:xfrm>
          <a:noFill/>
        </p:spPr>
        <p:txBody>
          <a:bodyPr/>
          <a:lstStyle/>
          <a:p>
            <a:r>
              <a:rPr lang="en-US" sz="3200" dirty="0"/>
              <a:t>Wason (1966) showed that people are not very good at this task</a:t>
            </a:r>
            <a:r>
              <a:rPr lang="en-US" sz="3200" dirty="0" smtClean="0"/>
              <a:t>.</a:t>
            </a:r>
            <a:endParaRPr lang="en-US" sz="3200" b="1" dirty="0"/>
          </a:p>
          <a:p>
            <a:r>
              <a:rPr lang="en-US" sz="3200" dirty="0" smtClean="0"/>
              <a:t>To disprove the rule </a:t>
            </a:r>
            <a:r>
              <a:rPr lang="en-US" sz="3200" dirty="0"/>
              <a:t>P=&gt;Q, find a situation in which </a:t>
            </a:r>
            <a:r>
              <a:rPr lang="en-US" sz="3200" dirty="0" smtClean="0"/>
              <a:t>P is true but Q is false, i.e., show P^~Q</a:t>
            </a:r>
            <a:endParaRPr lang="en-US" sz="3200" dirty="0"/>
          </a:p>
          <a:p>
            <a:r>
              <a:rPr lang="en-US" sz="3200" dirty="0"/>
              <a:t>To disprove vowel =&gt; even, find a card with a vowel and an odd number</a:t>
            </a:r>
          </a:p>
          <a:p>
            <a:r>
              <a:rPr lang="en-US" sz="3200" dirty="0"/>
              <a:t>Thus, turn over the cards showing vowels and turn over cards showing odd numbers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895600" y="5791200"/>
            <a:ext cx="3429000" cy="914400"/>
            <a:chOff x="1824" y="2736"/>
            <a:chExt cx="2160" cy="57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824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E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400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4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976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T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552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7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2743200" y="5638800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486400" y="5638800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01000" cy="5562600"/>
          </a:xfrm>
        </p:spPr>
        <p:txBody>
          <a:bodyPr/>
          <a:lstStyle/>
          <a:p>
            <a:r>
              <a:rPr lang="en-US" dirty="0"/>
              <a:t>Intelligent agents need knowledge about the world for making good </a:t>
            </a:r>
            <a:r>
              <a:rPr lang="en-US" dirty="0" smtClean="0"/>
              <a:t>decisions</a:t>
            </a:r>
            <a:endParaRPr lang="en-US" dirty="0"/>
          </a:p>
          <a:p>
            <a:r>
              <a:rPr lang="en-US" dirty="0" smtClean="0"/>
              <a:t>Agent’s k</a:t>
            </a:r>
            <a:r>
              <a:rPr lang="en-US" dirty="0" smtClean="0"/>
              <a:t>nowledge </a:t>
            </a:r>
            <a:r>
              <a:rPr lang="en-US" dirty="0"/>
              <a:t>stored in a knowledge base (KB) </a:t>
            </a:r>
            <a:r>
              <a:rPr lang="en-US" dirty="0" smtClean="0"/>
              <a:t>as</a:t>
            </a:r>
            <a:r>
              <a:rPr lang="en-US" dirty="0" smtClean="0"/>
              <a:t> </a:t>
            </a:r>
            <a:r>
              <a:rPr lang="en-US" b="1" dirty="0"/>
              <a:t>sentences</a:t>
            </a:r>
            <a:r>
              <a:rPr lang="en-US" dirty="0"/>
              <a:t> in a knowledge representation (KR) </a:t>
            </a:r>
            <a:r>
              <a:rPr lang="en-US" dirty="0" smtClean="0"/>
              <a:t>language</a:t>
            </a:r>
            <a:endParaRPr lang="en-US" dirty="0"/>
          </a:p>
          <a:p>
            <a:r>
              <a:rPr lang="en-US" dirty="0"/>
              <a:t> A knowledge-based agent needs a </a:t>
            </a:r>
            <a:r>
              <a:rPr lang="en-US" b="1" dirty="0"/>
              <a:t>KB</a:t>
            </a:r>
            <a:r>
              <a:rPr lang="en-US" dirty="0"/>
              <a:t> and an </a:t>
            </a:r>
            <a:r>
              <a:rPr lang="en-US" b="1" dirty="0"/>
              <a:t>inference mechanism</a:t>
            </a:r>
            <a:r>
              <a:rPr lang="en-US" dirty="0"/>
              <a:t>. It operates by storing sentences in its </a:t>
            </a:r>
            <a:r>
              <a:rPr lang="en-US" dirty="0" smtClean="0"/>
              <a:t>KB</a:t>
            </a:r>
            <a:r>
              <a:rPr lang="en-US" dirty="0" smtClean="0"/>
              <a:t>, </a:t>
            </a:r>
            <a:r>
              <a:rPr lang="en-US" dirty="0"/>
              <a:t>inferring new </a:t>
            </a:r>
            <a:r>
              <a:rPr lang="en-US" dirty="0" smtClean="0"/>
              <a:t>sentences </a:t>
            </a:r>
            <a:r>
              <a:rPr lang="en-US" dirty="0"/>
              <a:t>and using them to deduce which actions to </a:t>
            </a:r>
            <a:r>
              <a:rPr lang="en-US" dirty="0" smtClean="0"/>
              <a:t>take</a:t>
            </a:r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representation language</a:t>
            </a:r>
            <a:r>
              <a:rPr lang="en-US" dirty="0"/>
              <a:t> is defined by its syntax and semantics, which </a:t>
            </a:r>
            <a:r>
              <a:rPr lang="en-US" dirty="0" smtClean="0"/>
              <a:t>specify </a:t>
            </a:r>
            <a:r>
              <a:rPr lang="en-US" dirty="0"/>
              <a:t>structure of sentences and how they relate </a:t>
            </a:r>
            <a:r>
              <a:rPr lang="en-US" dirty="0" smtClean="0"/>
              <a:t>to </a:t>
            </a:r>
            <a:r>
              <a:rPr lang="en-US" dirty="0"/>
              <a:t>facts of the </a:t>
            </a:r>
            <a:r>
              <a:rPr lang="en-US" dirty="0" smtClean="0"/>
              <a:t>world</a:t>
            </a:r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interpretation</a:t>
            </a:r>
            <a:r>
              <a:rPr lang="en-US" dirty="0"/>
              <a:t> of a sentence </a:t>
            </a:r>
            <a:r>
              <a:rPr lang="en-US" dirty="0" smtClean="0"/>
              <a:t>is </a:t>
            </a:r>
            <a:r>
              <a:rPr lang="en-US" dirty="0"/>
              <a:t>fact to which it refers. If the fact is part of the actual world, then the sentence is </a:t>
            </a:r>
            <a:r>
              <a:rPr lang="en-US" dirty="0" smtClean="0"/>
              <a:t>true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DB02D1-EB71-774C-B639-24EA8DEC302A}" type="slidenum">
              <a:rPr lang="en-US" sz="1000">
                <a:latin typeface="Calibri"/>
              </a:rPr>
              <a:pPr/>
              <a:t>6</a:t>
            </a:fld>
            <a:endParaRPr lang="en-US" sz="1000" dirty="0">
              <a:latin typeface="Calibri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This version </a:t>
            </a:r>
            <a:r>
              <a:rPr lang="en-US" sz="3200" dirty="0" smtClean="0"/>
              <a:t>is </a:t>
            </a:r>
            <a:r>
              <a:rPr lang="en-US" sz="3200" dirty="0"/>
              <a:t>easier for people to do, as was shown by Griggs &amp; Cox, 1982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Your are the bouncer in a </a:t>
            </a:r>
            <a:r>
              <a:rPr lang="en-US" sz="3200" dirty="0" smtClean="0"/>
              <a:t>bar; which </a:t>
            </a:r>
            <a:r>
              <a:rPr lang="en-US" sz="3200" dirty="0"/>
              <a:t>of these people do you card given the </a:t>
            </a:r>
            <a:r>
              <a:rPr lang="en-US" sz="3200" dirty="0" smtClean="0"/>
              <a:t>rule: </a:t>
            </a:r>
            <a:r>
              <a:rPr lang="en-US" sz="3200" i="1" dirty="0" smtClean="0">
                <a:ea typeface="ＭＳ Ｐゴシック" charset="0"/>
              </a:rPr>
              <a:t>You </a:t>
            </a:r>
            <a:r>
              <a:rPr lang="en-US" sz="3200" i="1" dirty="0">
                <a:ea typeface="ＭＳ Ｐゴシック" charset="0"/>
              </a:rPr>
              <a:t>must be 21 or older to drink beer.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956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beer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8100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coke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7244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22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6388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20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85800" y="4876800"/>
            <a:ext cx="7924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5425" indent="-225425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Calibri"/>
              </a:rPr>
              <a:t>M</a:t>
            </a:r>
            <a:r>
              <a:rPr lang="en-US" sz="3200" dirty="0" smtClean="0">
                <a:latin typeface="Calibri"/>
              </a:rPr>
              <a:t>ay </a:t>
            </a:r>
            <a:r>
              <a:rPr lang="en-US" sz="3200" dirty="0">
                <a:latin typeface="Calibri"/>
              </a:rPr>
              <a:t>be simpler because it’</a:t>
            </a:r>
            <a:r>
              <a:rPr lang="en-US" altLang="ja-JP" sz="3200" dirty="0">
                <a:latin typeface="Calibri"/>
              </a:rPr>
              <a:t>s more familiar or because people have special strategies to reason about certain situations, such as </a:t>
            </a:r>
            <a:r>
              <a:rPr lang="en-US" altLang="ja-JP" sz="3200" dirty="0" smtClean="0">
                <a:latin typeface="Calibri"/>
              </a:rPr>
              <a:t>cheating </a:t>
            </a:r>
            <a:r>
              <a:rPr lang="en-US" altLang="ja-JP" sz="3200" dirty="0">
                <a:latin typeface="Calibri"/>
              </a:rPr>
              <a:t>in a social situation</a:t>
            </a:r>
            <a:endParaRPr lang="en-US" sz="3200" dirty="0"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304800"/>
            <a:ext cx="825500" cy="1257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Negation in Natural Language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en-US" sz="3200" dirty="0"/>
              <a:t>We often model the meaning </a:t>
            </a:r>
            <a:r>
              <a:rPr lang="en-US" sz="3200" dirty="0" smtClean="0"/>
              <a:t>of </a:t>
            </a:r>
            <a:r>
              <a:rPr lang="en-US" sz="3200" dirty="0"/>
              <a:t>natural language </a:t>
            </a:r>
            <a:r>
              <a:rPr lang="en-US" sz="3200" dirty="0" smtClean="0"/>
              <a:t>sentences </a:t>
            </a:r>
            <a:r>
              <a:rPr lang="en-US" sz="3200" dirty="0"/>
              <a:t>as a logic </a:t>
            </a:r>
            <a:r>
              <a:rPr lang="en-US" sz="3200" dirty="0" smtClean="0"/>
              <a:t>statements</a:t>
            </a:r>
            <a:endParaRPr lang="en-US" sz="3200" dirty="0"/>
          </a:p>
          <a:p>
            <a:r>
              <a:rPr lang="en-US" sz="3200" dirty="0"/>
              <a:t>This maps </a:t>
            </a:r>
            <a:r>
              <a:rPr lang="en-US" sz="3200" dirty="0" smtClean="0"/>
              <a:t>these </a:t>
            </a:r>
            <a:r>
              <a:rPr lang="en-US" sz="3200" dirty="0"/>
              <a:t>into equivalent statements</a:t>
            </a:r>
          </a:p>
          <a:p>
            <a:pPr lvl="1"/>
            <a:r>
              <a:rPr lang="en-US" sz="3200" dirty="0">
                <a:ea typeface="ＭＳ Ｐゴシック" charset="0"/>
              </a:rPr>
              <a:t>All elephants are gray</a:t>
            </a:r>
          </a:p>
          <a:p>
            <a:pPr lvl="1"/>
            <a:r>
              <a:rPr lang="en-US" sz="3200" dirty="0">
                <a:ea typeface="ＭＳ Ｐゴシック" charset="0"/>
              </a:rPr>
              <a:t>No elephant are not gray</a:t>
            </a:r>
          </a:p>
          <a:p>
            <a:r>
              <a:rPr lang="en-US" sz="3200" dirty="0"/>
              <a:t>Double negation is common in informal </a:t>
            </a:r>
            <a:r>
              <a:rPr lang="en-US" sz="3200" dirty="0" smtClean="0"/>
              <a:t>language: </a:t>
            </a:r>
            <a:r>
              <a:rPr lang="en-US" sz="3200" dirty="0"/>
              <a:t>t</a:t>
            </a:r>
            <a:r>
              <a:rPr lang="en-US" sz="3200" dirty="0" smtClean="0">
                <a:ea typeface="ＭＳ Ｐゴシック" charset="0"/>
              </a:rPr>
              <a:t>h</a:t>
            </a:r>
            <a:r>
              <a:rPr lang="en-US" sz="3200" i="1" dirty="0" smtClean="0">
                <a:ea typeface="ＭＳ Ｐゴシック" charset="0"/>
              </a:rPr>
              <a:t>at </a:t>
            </a:r>
            <a:r>
              <a:rPr lang="en-US" sz="3200" i="1" dirty="0">
                <a:ea typeface="ＭＳ Ｐゴシック" charset="0"/>
              </a:rPr>
              <a:t>won’t do you no good</a:t>
            </a:r>
          </a:p>
          <a:p>
            <a:r>
              <a:rPr lang="en-US" sz="3200" dirty="0"/>
              <a:t>But what does this </a:t>
            </a:r>
            <a:r>
              <a:rPr lang="en-US" sz="3200" dirty="0" smtClean="0"/>
              <a:t>mean: </a:t>
            </a:r>
            <a:r>
              <a:rPr lang="en-US" sz="3200" i="1" dirty="0"/>
              <a:t>w</a:t>
            </a:r>
            <a:r>
              <a:rPr lang="en-US" sz="3200" i="1" dirty="0" smtClean="0"/>
              <a:t>e </a:t>
            </a:r>
            <a:r>
              <a:rPr lang="en-US" sz="3200" i="1" dirty="0"/>
              <a:t>cannot underestimate the importance of logic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28600"/>
            <a:ext cx="1270000" cy="1054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Logic as a Methodology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sz="3200" dirty="0"/>
              <a:t>Even if people </a:t>
            </a:r>
            <a:r>
              <a:rPr lang="en-US" sz="3200" dirty="0" smtClean="0"/>
              <a:t>don’t </a:t>
            </a:r>
            <a:r>
              <a:rPr lang="en-US" sz="3200" dirty="0"/>
              <a:t>use formal logical </a:t>
            </a:r>
            <a:r>
              <a:rPr lang="en-US" sz="3200" dirty="0" smtClean="0"/>
              <a:t>reason-</a:t>
            </a:r>
            <a:r>
              <a:rPr lang="en-US" sz="3200" dirty="0" err="1" smtClean="0"/>
              <a:t>ing</a:t>
            </a:r>
            <a:r>
              <a:rPr lang="en-US" sz="3200" dirty="0" smtClean="0"/>
              <a:t> </a:t>
            </a:r>
            <a:r>
              <a:rPr lang="en-US" sz="3200" dirty="0"/>
              <a:t>for solving a problem, logic might be a good approach for AI for a number of reasons</a:t>
            </a:r>
          </a:p>
          <a:p>
            <a:pPr lvl="1">
              <a:lnSpc>
                <a:spcPct val="110000"/>
              </a:lnSpc>
            </a:pPr>
            <a:r>
              <a:rPr lang="en-US" sz="2900" dirty="0">
                <a:ea typeface="ＭＳ Ｐゴシック" charset="0"/>
              </a:rPr>
              <a:t>Airplanes don’t need to flap their wings</a:t>
            </a:r>
          </a:p>
          <a:p>
            <a:pPr lvl="1">
              <a:lnSpc>
                <a:spcPct val="110000"/>
              </a:lnSpc>
            </a:pPr>
            <a:r>
              <a:rPr lang="en-US" sz="2900" dirty="0">
                <a:ea typeface="ＭＳ Ｐゴシック" charset="0"/>
              </a:rPr>
              <a:t>Logic may be a good implementation strategy</a:t>
            </a:r>
          </a:p>
          <a:p>
            <a:pPr lvl="1">
              <a:lnSpc>
                <a:spcPct val="110000"/>
              </a:lnSpc>
            </a:pPr>
            <a:r>
              <a:rPr lang="en-US" sz="2900" dirty="0">
                <a:ea typeface="ＭＳ Ｐゴシック" charset="0"/>
              </a:rPr>
              <a:t>S</a:t>
            </a:r>
            <a:r>
              <a:rPr lang="en-US" sz="2900" dirty="0" smtClean="0">
                <a:ea typeface="ＭＳ Ｐゴシック" charset="0"/>
              </a:rPr>
              <a:t>olution </a:t>
            </a:r>
            <a:r>
              <a:rPr lang="en-US" sz="2900" dirty="0">
                <a:ea typeface="ＭＳ Ｐゴシック" charset="0"/>
              </a:rPr>
              <a:t>in a  formal system </a:t>
            </a:r>
            <a:r>
              <a:rPr lang="en-US" sz="2900" dirty="0" smtClean="0">
                <a:ea typeface="ＭＳ Ｐゴシック" charset="0"/>
              </a:rPr>
              <a:t>can </a:t>
            </a:r>
            <a:r>
              <a:rPr lang="en-US" sz="2900" dirty="0">
                <a:ea typeface="ＭＳ Ｐゴシック" charset="0"/>
              </a:rPr>
              <a:t>offer other benefits, e.g., letting us prove properties of the approach</a:t>
            </a:r>
          </a:p>
          <a:p>
            <a:pPr marL="0" indent="0">
              <a:lnSpc>
                <a:spcPct val="110000"/>
              </a:lnSpc>
            </a:pPr>
            <a:r>
              <a:rPr lang="en-US" sz="3600" dirty="0"/>
              <a:t>See </a:t>
            </a:r>
            <a:r>
              <a:rPr lang="en-US" sz="3600" dirty="0">
                <a:hlinkClick r:id="rId2"/>
              </a:rPr>
              <a:t>neats vs. scruffies</a:t>
            </a:r>
            <a:endParaRPr lang="en-US" sz="3600" dirty="0"/>
          </a:p>
          <a:p>
            <a:pPr marL="0" indent="0">
              <a:lnSpc>
                <a:spcPct val="110000"/>
              </a:lnSpc>
              <a:buFontTx/>
              <a:buNone/>
            </a:pPr>
            <a:endParaRPr lang="en-US" sz="3200" dirty="0"/>
          </a:p>
          <a:p>
            <a:pPr lvl="2">
              <a:lnSpc>
                <a:spcPct val="110000"/>
              </a:lnSpc>
            </a:pPr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nowledge</a:t>
            </a:r>
            <a:r>
              <a:rPr lang="en-US" dirty="0"/>
              <a:t>-based </a:t>
            </a:r>
            <a:r>
              <a:rPr lang="en-US" dirty="0" smtClean="0"/>
              <a:t>agents </a:t>
            </a:r>
            <a:endParaRPr lang="en-US" dirty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/>
              <a:t>K</a:t>
            </a:r>
            <a:r>
              <a:rPr lang="en-US" sz="3000" dirty="0" smtClean="0"/>
              <a:t>nowledge</a:t>
            </a:r>
            <a:r>
              <a:rPr lang="en-US" sz="3000" dirty="0"/>
              <a:t>-based </a:t>
            </a:r>
            <a:r>
              <a:rPr lang="en-US" sz="3000" dirty="0" smtClean="0"/>
              <a:t>agents have </a:t>
            </a:r>
            <a:r>
              <a:rPr lang="en-US" sz="3000" dirty="0"/>
              <a:t>a knowledge base </a:t>
            </a:r>
            <a:r>
              <a:rPr lang="en-US" sz="3000" dirty="0" smtClean="0"/>
              <a:t>(KB) and </a:t>
            </a:r>
            <a:r>
              <a:rPr lang="en-US" sz="3000" dirty="0"/>
              <a:t>an inference system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A </a:t>
            </a:r>
            <a:r>
              <a:rPr lang="en-US" sz="3000" dirty="0" smtClean="0"/>
              <a:t>KB </a:t>
            </a:r>
            <a:r>
              <a:rPr lang="en-US" sz="3000" dirty="0"/>
              <a:t>is a set of representations </a:t>
            </a:r>
            <a:r>
              <a:rPr lang="en-US" sz="3000" dirty="0" smtClean="0"/>
              <a:t>of facts believed true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/>
              <a:t>Each individual representation is called a </a:t>
            </a:r>
            <a:r>
              <a:rPr lang="en-US" sz="3000" b="1" dirty="0"/>
              <a:t>sentence</a:t>
            </a:r>
            <a:r>
              <a:rPr lang="en-US" sz="30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S</a:t>
            </a:r>
            <a:r>
              <a:rPr lang="en-US" sz="3000" dirty="0" smtClean="0"/>
              <a:t>entences </a:t>
            </a:r>
            <a:r>
              <a:rPr lang="en-US" sz="3000" dirty="0"/>
              <a:t>are expressed in a  </a:t>
            </a:r>
            <a:r>
              <a:rPr lang="en-US" sz="3000" b="1" dirty="0"/>
              <a:t>knowledge </a:t>
            </a:r>
            <a:r>
              <a:rPr lang="en-US" sz="3000" b="1" dirty="0" err="1"/>
              <a:t>represen-tation</a:t>
            </a:r>
            <a:r>
              <a:rPr lang="en-US" sz="3000" b="1" dirty="0"/>
              <a:t> language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/>
              <a:t>The agent operates as follows: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1. It TELLs the </a:t>
            </a:r>
            <a:r>
              <a:rPr lang="en-US" sz="2800" dirty="0" smtClean="0">
                <a:ea typeface="ＭＳ Ｐゴシック" charset="0"/>
              </a:rPr>
              <a:t>KB </a:t>
            </a:r>
            <a:r>
              <a:rPr lang="en-US" sz="2800" dirty="0">
                <a:ea typeface="ＭＳ Ｐゴシック" charset="0"/>
              </a:rPr>
              <a:t>what it perceives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2. It ASKs the </a:t>
            </a:r>
            <a:r>
              <a:rPr lang="en-US" sz="2800" dirty="0" smtClean="0">
                <a:ea typeface="ＭＳ Ｐゴシック" charset="0"/>
              </a:rPr>
              <a:t>KB </a:t>
            </a:r>
            <a:r>
              <a:rPr lang="en-US" sz="2800" dirty="0">
                <a:ea typeface="ＭＳ Ｐゴシック" charset="0"/>
              </a:rPr>
              <a:t>what action it should perform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3. It performs the chosen action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3015</TotalTime>
  <Words>2597</Words>
  <Application>Microsoft Macintosh PowerPoint</Application>
  <PresentationFormat>On-screen Show (4:3)</PresentationFormat>
  <Paragraphs>411</Paragraphs>
  <Slides>50</Slides>
  <Notes>44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Blank Presentation</vt:lpstr>
      <vt:lpstr>Knowledge-Based Agents</vt:lpstr>
      <vt:lpstr>Big Idea</vt:lpstr>
      <vt:lpstr>Inference in People</vt:lpstr>
      <vt:lpstr>Wason Selection Task</vt:lpstr>
      <vt:lpstr>Wason Selection Task</vt:lpstr>
      <vt:lpstr>Wason Selection Task</vt:lpstr>
      <vt:lpstr>Negation in Natural Language</vt:lpstr>
      <vt:lpstr>Logic as a Methodology</vt:lpstr>
      <vt:lpstr>Knowledge-based agents </vt:lpstr>
      <vt:lpstr>Architecture of a KB agent</vt:lpstr>
      <vt:lpstr>Wumpus World environment </vt:lpstr>
      <vt:lpstr>Jargon file on “Hunt the Wumpus”</vt:lpstr>
      <vt:lpstr>Wumpus History</vt:lpstr>
      <vt:lpstr>AIMA’s Wumpus World </vt:lpstr>
      <vt:lpstr>Agent in a Wumpus world: Percepts </vt:lpstr>
      <vt:lpstr>Wumpus World Actions</vt:lpstr>
      <vt:lpstr>Wumpus World Goal</vt:lpstr>
      <vt:lpstr>Wumpus world characterization</vt:lpstr>
      <vt:lpstr>Wumpus world characterization</vt:lpstr>
      <vt:lpstr>AIMA’s Wumpus World </vt:lpstr>
      <vt:lpstr>The Hunter’s first step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Wumpus World games online</vt:lpstr>
      <vt:lpstr>Logic in general</vt:lpstr>
      <vt:lpstr>Entailment</vt:lpstr>
      <vt:lpstr>Models</vt:lpstr>
      <vt:lpstr>Entailment in the wumpus world</vt:lpstr>
      <vt:lpstr>Wumpus models</vt:lpstr>
      <vt:lpstr>Wumpus World Rules (1)</vt:lpstr>
      <vt:lpstr>Wumpus models</vt:lpstr>
      <vt:lpstr>Wumpus World Rules (2)</vt:lpstr>
      <vt:lpstr>Wumpus models</vt:lpstr>
      <vt:lpstr>Wumpus models</vt:lpstr>
      <vt:lpstr>Wumpus models</vt:lpstr>
      <vt:lpstr>Inference, Soundness, Completeness</vt:lpstr>
      <vt:lpstr>Representation, reasoning, and logic</vt:lpstr>
      <vt:lpstr>The connection between sentences and facts</vt:lpstr>
      <vt:lpstr>Soundness and completeness</vt:lpstr>
      <vt:lpstr>Logic as a KR language</vt:lpstr>
      <vt:lpstr>Ontology and epistemology</vt:lpstr>
      <vt:lpstr>No independent access to the world </vt:lpstr>
      <vt:lpstr>Summary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Knowledge-Based Agents</dc:title>
  <dc:creator>COGITO</dc:creator>
  <cp:lastModifiedBy>tim finin</cp:lastModifiedBy>
  <cp:revision>184</cp:revision>
  <cp:lastPrinted>2012-10-15T19:22:41Z</cp:lastPrinted>
  <dcterms:created xsi:type="dcterms:W3CDTF">2009-10-21T17:51:15Z</dcterms:created>
  <dcterms:modified xsi:type="dcterms:W3CDTF">2016-03-23T19:47:14Z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