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5" r:id="rId4"/>
    <p:sldId id="260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641" autoAdjust="0"/>
  </p:normalViewPr>
  <p:slideViewPr>
    <p:cSldViewPr snapToGrid="0" snapToObjects="1" showGuides="1">
      <p:cViewPr>
        <p:scale>
          <a:sx n="66" d="100"/>
          <a:sy n="66" d="100"/>
        </p:scale>
        <p:origin x="-2464" y="-784"/>
      </p:cViewPr>
      <p:guideLst>
        <p:guide orient="horz" pos="208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198D2-A658-3742-8A73-88F0529E08AE}" type="datetimeFigureOut">
              <a:rPr lang="en-US" smtClean="0"/>
              <a:t>1/31/16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CD1A0-E8CD-0C47-9D1B-C051E9FD9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53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5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0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70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7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2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0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4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7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6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41EC3-EC0E-3E4A-A4B8-C6902498DD8D}" type="datetimeFigureOut">
              <a:rPr lang="en-US" smtClean="0"/>
              <a:t>1/31/16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3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t.ly/471s16" TargetMode="Externa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51095"/>
            <a:ext cx="7939274" cy="5755809"/>
          </a:xfrm>
        </p:spPr>
        <p:txBody>
          <a:bodyPr>
            <a:normAutofit/>
          </a:bodyPr>
          <a:lstStyle/>
          <a:p>
            <a:r>
              <a:rPr lang="en-US" sz="8000" b="1" dirty="0" smtClean="0"/>
              <a:t>CMSC 471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900" b="1" dirty="0" smtClean="0"/>
              <a:t>Principles of</a:t>
            </a:r>
            <a:br>
              <a:rPr lang="en-US" sz="4900" b="1" dirty="0" smtClean="0"/>
            </a:br>
            <a:r>
              <a:rPr lang="en-US" sz="4900" b="1" dirty="0" smtClean="0"/>
              <a:t>Artificial Intelligence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C</a:t>
            </a:r>
            <a:r>
              <a:rPr lang="en-US" sz="3600" b="1" dirty="0" smtClean="0"/>
              <a:t>ourse </a:t>
            </a:r>
            <a:r>
              <a:rPr lang="en-US" sz="3600" b="1" dirty="0"/>
              <a:t>O</a:t>
            </a:r>
            <a:r>
              <a:rPr lang="en-US" sz="3600" b="1" dirty="0" smtClean="0"/>
              <a:t>verview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625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Spring 2016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452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" charset="0"/>
                <a:ea typeface="ＭＳ Ｐゴシック" charset="0"/>
              </a:rPr>
              <a:t>Today’s </a:t>
            </a:r>
            <a:r>
              <a:rPr lang="en-US" dirty="0">
                <a:latin typeface="Helvetica" charset="0"/>
                <a:ea typeface="ＭＳ Ｐゴシック" charset="0"/>
              </a:rPr>
              <a:t>class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Helvetica" charset="0"/>
                <a:ea typeface="ＭＳ Ｐゴシック" charset="0"/>
              </a:rPr>
              <a:t>Course overview</a:t>
            </a:r>
          </a:p>
          <a:p>
            <a:pPr eaLnBrk="1" hangingPunct="1"/>
            <a:r>
              <a:rPr lang="en-US" sz="4000" dirty="0">
                <a:latin typeface="Helvetica" charset="0"/>
                <a:ea typeface="ＭＳ Ｐゴシック" charset="0"/>
              </a:rPr>
              <a:t>Introduction</a:t>
            </a:r>
          </a:p>
          <a:p>
            <a:pPr lvl="1" eaLnBrk="1" hangingPunct="1"/>
            <a:r>
              <a:rPr lang="en-US" sz="3600" dirty="0">
                <a:latin typeface="Helvetica" charset="0"/>
                <a:ea typeface="ＭＳ Ｐゴシック" charset="0"/>
              </a:rPr>
              <a:t>Brief history of AI</a:t>
            </a:r>
          </a:p>
          <a:p>
            <a:pPr lvl="1" eaLnBrk="1" hangingPunct="1"/>
            <a:r>
              <a:rPr lang="en-US" sz="3600" dirty="0">
                <a:latin typeface="Helvetica" charset="0"/>
                <a:ea typeface="ＭＳ Ｐゴシック" charset="0"/>
              </a:rPr>
              <a:t>What </a:t>
            </a:r>
            <a:r>
              <a:rPr lang="en-US" sz="3600" i="1" dirty="0">
                <a:latin typeface="Helvetica" charset="0"/>
                <a:ea typeface="ＭＳ Ｐゴシック" charset="0"/>
              </a:rPr>
              <a:t>is</a:t>
            </a:r>
            <a:r>
              <a:rPr lang="en-US" sz="3600" dirty="0">
                <a:latin typeface="Helvetica" charset="0"/>
                <a:ea typeface="ＭＳ Ｐゴシック" charset="0"/>
              </a:rPr>
              <a:t> AI? (and why is it so interesting?)</a:t>
            </a:r>
          </a:p>
          <a:p>
            <a:pPr lvl="1" eaLnBrk="1" hangingPunct="1"/>
            <a:r>
              <a:rPr lang="en-US" sz="3600" dirty="0" smtClean="0">
                <a:latin typeface="Helvetica" charset="0"/>
                <a:ea typeface="ＭＳ Ｐゴシック" charset="0"/>
              </a:rPr>
              <a:t>What’s </a:t>
            </a:r>
            <a:r>
              <a:rPr lang="en-US" sz="3600" dirty="0">
                <a:latin typeface="Helvetica" charset="0"/>
                <a:ea typeface="ＭＳ Ｐゴシック" charset="0"/>
              </a:rPr>
              <a:t>the state of AI now?</a:t>
            </a:r>
          </a:p>
        </p:txBody>
      </p:sp>
    </p:spTree>
    <p:extLst>
      <p:ext uri="{BB962C8B-B14F-4D97-AF65-F5344CB8AC3E}">
        <p14:creationId xmlns:p14="http://schemas.microsoft.com/office/powerpoint/2010/main" val="3692904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1-25 at 4.18.54 PM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051" y="-265411"/>
            <a:ext cx="10303126" cy="7847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374" y="-265411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/>
              <a:t>http://</a:t>
            </a:r>
            <a:r>
              <a:rPr lang="en-US" b="1" dirty="0" err="1"/>
              <a:t>bit.ly</a:t>
            </a:r>
            <a:r>
              <a:rPr lang="en-US" b="1" dirty="0"/>
              <a:t>/471s16</a:t>
            </a:r>
          </a:p>
        </p:txBody>
      </p:sp>
    </p:spTree>
    <p:extLst>
      <p:ext uri="{BB962C8B-B14F-4D97-AF65-F5344CB8AC3E}">
        <p14:creationId xmlns:p14="http://schemas.microsoft.com/office/powerpoint/2010/main" val="1247533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>
                <a:latin typeface="Helvetica" charset="0"/>
                <a:ea typeface="ＭＳ Ｐゴシック" charset="0"/>
              </a:rPr>
              <a:t>Homework and grading policies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37756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3000" dirty="0" smtClean="0">
                <a:latin typeface="Helvetica" charset="0"/>
                <a:ea typeface="ＭＳ Ｐゴシック" charset="0"/>
              </a:rPr>
              <a:t>Six </a:t>
            </a:r>
            <a:r>
              <a:rPr lang="en-US" sz="3000" dirty="0">
                <a:latin typeface="Helvetica" charset="0"/>
                <a:ea typeface="ＭＳ Ｐゴシック" charset="0"/>
              </a:rPr>
              <a:t>to </a:t>
            </a:r>
            <a:r>
              <a:rPr lang="en-US" sz="3000" dirty="0" smtClean="0">
                <a:latin typeface="Helvetica" charset="0"/>
                <a:ea typeface="ＭＳ Ｐゴシック" charset="0"/>
              </a:rPr>
              <a:t>eight </a:t>
            </a:r>
            <a:r>
              <a:rPr lang="en-US" sz="3000" dirty="0">
                <a:latin typeface="Helvetica" charset="0"/>
                <a:ea typeface="ＭＳ Ｐゴシック" charset="0"/>
              </a:rPr>
              <a:t>homework assignments (mix of written and programming)</a:t>
            </a:r>
          </a:p>
          <a:p>
            <a:pPr eaLnBrk="1" hangingPunct="1">
              <a:lnSpc>
                <a:spcPct val="110000"/>
              </a:lnSpc>
            </a:pPr>
            <a:r>
              <a:rPr lang="en-US" sz="3000" dirty="0">
                <a:latin typeface="Helvetica" charset="0"/>
                <a:ea typeface="ＭＳ Ｐゴシック" charset="0"/>
              </a:rPr>
              <a:t>One-time extensions of up to a week </a:t>
            </a:r>
            <a:r>
              <a:rPr lang="en-US" sz="3000" dirty="0" smtClean="0">
                <a:latin typeface="Helvetica" charset="0"/>
                <a:ea typeface="ＭＳ Ｐゴシック" charset="0"/>
              </a:rPr>
              <a:t>may </a:t>
            </a:r>
            <a:r>
              <a:rPr lang="en-US" sz="3000" dirty="0">
                <a:latin typeface="Helvetica" charset="0"/>
                <a:ea typeface="ＭＳ Ｐゴシック" charset="0"/>
              </a:rPr>
              <a:t>be granted </a:t>
            </a:r>
            <a:r>
              <a:rPr lang="en-US" sz="3000" b="1" i="1" dirty="0">
                <a:latin typeface="Helvetica" charset="0"/>
                <a:ea typeface="ＭＳ Ｐゴシック" charset="0"/>
              </a:rPr>
              <a:t>if requested in advance</a:t>
            </a:r>
            <a:endParaRPr lang="en-US" sz="3000" b="1" dirty="0">
              <a:latin typeface="Helvetica" charset="0"/>
              <a:ea typeface="ＭＳ Ｐゴシック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3000" dirty="0">
                <a:latin typeface="Helvetica" charset="0"/>
                <a:ea typeface="ＭＳ Ｐゴシック" charset="0"/>
              </a:rPr>
              <a:t>Last-minute requests for extensions </a:t>
            </a:r>
            <a:r>
              <a:rPr lang="en-US" sz="3000" dirty="0" smtClean="0">
                <a:latin typeface="Helvetica" charset="0"/>
                <a:ea typeface="ＭＳ Ｐゴシック" charset="0"/>
              </a:rPr>
              <a:t>probably will not be granted</a:t>
            </a:r>
            <a:endParaRPr lang="en-US" sz="3000" dirty="0">
              <a:latin typeface="Helvetica" charset="0"/>
              <a:ea typeface="ＭＳ Ｐゴシック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3000" b="1" i="1" dirty="0" smtClean="0">
                <a:solidFill>
                  <a:schemeClr val="accent2"/>
                </a:solidFill>
                <a:latin typeface="Helvetica" charset="0"/>
                <a:ea typeface="ＭＳ Ｐゴシック" charset="0"/>
              </a:rPr>
              <a:t>NOTE </a:t>
            </a:r>
            <a:r>
              <a:rPr lang="en-US" sz="3000" b="1" i="1" dirty="0">
                <a:solidFill>
                  <a:schemeClr val="accent2"/>
                </a:solidFill>
                <a:latin typeface="Helvetica" charset="0"/>
                <a:ea typeface="ＭＳ Ｐゴシック" charset="0"/>
              </a:rPr>
              <a:t>ON READING:  Please do the reading </a:t>
            </a:r>
            <a:r>
              <a:rPr lang="en-US" sz="3000" b="1" i="1" u="sng" dirty="0" smtClean="0">
                <a:solidFill>
                  <a:schemeClr val="accent2"/>
                </a:solidFill>
                <a:latin typeface="Helvetica" charset="0"/>
                <a:ea typeface="ＭＳ Ｐゴシック" charset="0"/>
              </a:rPr>
              <a:t>before</a:t>
            </a:r>
            <a:r>
              <a:rPr lang="en-US" sz="3000" b="1" i="1" dirty="0" smtClean="0">
                <a:solidFill>
                  <a:schemeClr val="accent2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sz="3000" b="1" i="1" dirty="0">
                <a:solidFill>
                  <a:schemeClr val="accent2"/>
                </a:solidFill>
                <a:latin typeface="Helvetica" charset="0"/>
                <a:ea typeface="ＭＳ Ｐゴシック" charset="0"/>
              </a:rPr>
              <a:t>each class!</a:t>
            </a:r>
          </a:p>
        </p:txBody>
      </p:sp>
    </p:spTree>
    <p:extLst>
      <p:ext uri="{BB962C8B-B14F-4D97-AF65-F5344CB8AC3E}">
        <p14:creationId xmlns:p14="http://schemas.microsoft.com/office/powerpoint/2010/main" val="907739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</a:rPr>
              <a:t>Programming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340246" cy="5440361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dirty="0" smtClean="0">
                <a:latin typeface="Helvetica" charset="0"/>
                <a:ea typeface="ＭＳ Ｐゴシック" charset="0"/>
              </a:rPr>
              <a:t>Programming assignments in Python</a:t>
            </a:r>
            <a:endParaRPr lang="en-US" dirty="0">
              <a:latin typeface="Helvetica" charset="0"/>
              <a:ea typeface="ＭＳ Ｐゴシック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latin typeface="Helvetica" charset="0"/>
                <a:ea typeface="ＭＳ Ｐゴシック" charset="0"/>
              </a:rPr>
              <a:t>We’ll </a:t>
            </a:r>
            <a:r>
              <a:rPr lang="en-US" dirty="0">
                <a:latin typeface="Helvetica" charset="0"/>
                <a:ea typeface="ＭＳ Ｐゴシック" charset="0"/>
              </a:rPr>
              <a:t>use Python in the notes </a:t>
            </a:r>
            <a:r>
              <a:rPr lang="en-US" dirty="0" smtClean="0">
                <a:latin typeface="Helvetica" charset="0"/>
                <a:ea typeface="ＭＳ Ｐゴシック" charset="0"/>
              </a:rPr>
              <a:t>and </a:t>
            </a:r>
            <a:r>
              <a:rPr lang="en-US" dirty="0">
                <a:latin typeface="Helvetica" charset="0"/>
                <a:ea typeface="ＭＳ Ｐゴシック" charset="0"/>
              </a:rPr>
              <a:t>examples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This is a good chance for you to learn </a:t>
            </a:r>
            <a:r>
              <a:rPr lang="en-US" dirty="0" smtClean="0">
                <a:latin typeface="Helvetica" charset="0"/>
                <a:ea typeface="ＭＳ Ｐゴシック" charset="0"/>
              </a:rPr>
              <a:t>Python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latin typeface="Helvetica" charset="0"/>
                <a:ea typeface="ＭＳ Ｐゴシック" charset="0"/>
              </a:rPr>
              <a:t>Why </a:t>
            </a:r>
            <a:r>
              <a:rPr lang="en-US" dirty="0">
                <a:latin typeface="Helvetica" charset="0"/>
                <a:ea typeface="ＭＳ Ｐゴシック" charset="0"/>
              </a:rPr>
              <a:t>not Lisp or Prolog?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Some assignments may require using other systems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E.g., C5 decision tree learning system, </a:t>
            </a:r>
            <a:r>
              <a:rPr lang="en-US" dirty="0" err="1" smtClean="0">
                <a:latin typeface="Helvetica" charset="0"/>
                <a:ea typeface="ＭＳ Ｐゴシック" charset="0"/>
              </a:rPr>
              <a:t>Weka</a:t>
            </a:r>
            <a:r>
              <a:rPr lang="en-US" dirty="0" smtClean="0">
                <a:latin typeface="Helvetica" charset="0"/>
                <a:ea typeface="ＭＳ Ｐゴシック" charset="0"/>
              </a:rPr>
              <a:t> Machine learning environment, Prolog, Jess </a:t>
            </a:r>
            <a:r>
              <a:rPr lang="en-US" dirty="0">
                <a:latin typeface="Helvetica" charset="0"/>
                <a:ea typeface="ＭＳ Ｐゴシック" charset="0"/>
              </a:rPr>
              <a:t>production rule system, etc.</a:t>
            </a:r>
          </a:p>
        </p:txBody>
      </p:sp>
    </p:spTree>
    <p:extLst>
      <p:ext uri="{BB962C8B-B14F-4D97-AF65-F5344CB8AC3E}">
        <p14:creationId xmlns:p14="http://schemas.microsoft.com/office/powerpoint/2010/main" val="818494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</a:rPr>
              <a:t>Exams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229600" cy="50292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3600" dirty="0">
                <a:latin typeface="Helvetica" charset="0"/>
                <a:ea typeface="ＭＳ Ｐゴシック" charset="0"/>
              </a:rPr>
              <a:t>Midterm exam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3200" dirty="0">
                <a:latin typeface="Helvetica" charset="0"/>
                <a:ea typeface="ＭＳ Ｐゴシック" charset="0"/>
              </a:rPr>
              <a:t>In class in mid October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3200" dirty="0">
                <a:latin typeface="Helvetica" charset="0"/>
                <a:ea typeface="ＭＳ Ｐゴシック" charset="0"/>
              </a:rPr>
              <a:t>About 15% of grade</a:t>
            </a:r>
          </a:p>
          <a:p>
            <a:pPr eaLnBrk="1" hangingPunct="1">
              <a:lnSpc>
                <a:spcPct val="110000"/>
              </a:lnSpc>
            </a:pPr>
            <a:r>
              <a:rPr lang="en-US" sz="3600" dirty="0">
                <a:latin typeface="Helvetica" charset="0"/>
                <a:ea typeface="ＭＳ Ｐゴシック" charset="0"/>
              </a:rPr>
              <a:t>Final exam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3200" dirty="0">
                <a:latin typeface="Helvetica" charset="0"/>
                <a:ea typeface="ＭＳ Ｐゴシック" charset="0"/>
              </a:rPr>
              <a:t>At regularly scheduled time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3200" dirty="0">
                <a:latin typeface="Helvetica" charset="0"/>
                <a:ea typeface="ＭＳ Ｐゴシック" charset="0"/>
              </a:rPr>
              <a:t>About 25% of grade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3200" dirty="0">
                <a:latin typeface="Helvetica" charset="0"/>
                <a:ea typeface="ＭＳ Ｐゴシック" charset="0"/>
              </a:rPr>
              <a:t>Comprehensive, but with an emphasis on the last half </a:t>
            </a:r>
            <a:r>
              <a:rPr lang="en-US" sz="3200" dirty="0" smtClean="0">
                <a:latin typeface="Helvetica" charset="0"/>
                <a:ea typeface="ＭＳ Ｐゴシック" charset="0"/>
              </a:rPr>
              <a:t>of </a:t>
            </a:r>
            <a:r>
              <a:rPr lang="en-US" sz="3200" dirty="0">
                <a:latin typeface="Helvetica" charset="0"/>
                <a:ea typeface="ＭＳ Ｐゴシック" charset="0"/>
              </a:rPr>
              <a:t>material (e.g., 30/70 split)</a:t>
            </a:r>
          </a:p>
        </p:txBody>
      </p:sp>
    </p:spTree>
    <p:extLst>
      <p:ext uri="{BB962C8B-B14F-4D97-AF65-F5344CB8AC3E}">
        <p14:creationId xmlns:p14="http://schemas.microsoft.com/office/powerpoint/2010/main" val="754135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</a:rPr>
              <a:t>Instructor availability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70089"/>
            <a:ext cx="7772400" cy="531297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Helvetica" charset="0"/>
                <a:ea typeface="ＭＳ Ｐゴシック" charset="0"/>
              </a:rPr>
              <a:t>Professor Finin</a:t>
            </a:r>
          </a:p>
          <a:p>
            <a:pPr lvl="1" eaLnBrk="1" hangingPunct="1"/>
            <a:r>
              <a:rPr lang="en-US" dirty="0" smtClean="0">
                <a:latin typeface="Helvetica" charset="0"/>
                <a:ea typeface="ＭＳ Ｐゴシック" charset="0"/>
              </a:rPr>
              <a:t>Office </a:t>
            </a:r>
            <a:r>
              <a:rPr lang="en-US" dirty="0">
                <a:latin typeface="Helvetica" charset="0"/>
                <a:ea typeface="ＭＳ Ｐゴシック" charset="0"/>
              </a:rPr>
              <a:t>hours: by arrangement</a:t>
            </a:r>
          </a:p>
          <a:p>
            <a:pPr lvl="1" eaLnBrk="1" hangingPunct="1"/>
            <a:r>
              <a:rPr lang="en-US" dirty="0">
                <a:latin typeface="Helvetica" charset="0"/>
                <a:ea typeface="ＭＳ Ｐゴシック" charset="0"/>
              </a:rPr>
              <a:t>Drop in whenever my door is open </a:t>
            </a:r>
          </a:p>
          <a:p>
            <a:pPr lvl="1" eaLnBrk="1" hangingPunct="1"/>
            <a:r>
              <a:rPr lang="en-US" dirty="0">
                <a:latin typeface="Helvetica" charset="0"/>
                <a:ea typeface="ＭＳ Ｐゴシック" charset="0"/>
              </a:rPr>
              <a:t>Direct general questions (i.e., </a:t>
            </a:r>
            <a:r>
              <a:rPr lang="en-US" dirty="0" smtClean="0">
                <a:latin typeface="Helvetica" charset="0"/>
                <a:ea typeface="ＭＳ Ｐゴシック" charset="0"/>
              </a:rPr>
              <a:t>those </a:t>
            </a:r>
            <a:r>
              <a:rPr lang="en-US" dirty="0">
                <a:latin typeface="Helvetica" charset="0"/>
                <a:ea typeface="ＭＳ Ｐゴシック" charset="0"/>
              </a:rPr>
              <a:t>other students may also be wondering about and that Google </a:t>
            </a:r>
            <a:r>
              <a:rPr lang="en-US" dirty="0" smtClean="0">
                <a:latin typeface="Helvetica" charset="0"/>
                <a:ea typeface="ＭＳ Ｐゴシック" charset="0"/>
              </a:rPr>
              <a:t>can’t </a:t>
            </a:r>
            <a:r>
              <a:rPr lang="en-US" dirty="0">
                <a:latin typeface="Helvetica" charset="0"/>
                <a:ea typeface="ＭＳ Ｐゴシック" charset="0"/>
              </a:rPr>
              <a:t>answer) to </a:t>
            </a:r>
            <a:r>
              <a:rPr lang="en-US" dirty="0" smtClean="0">
                <a:latin typeface="Helvetica" charset="0"/>
                <a:ea typeface="ＭＳ Ｐゴシック" charset="0"/>
              </a:rPr>
              <a:t>Piazza first</a:t>
            </a:r>
            <a:endParaRPr lang="en-US" dirty="0">
              <a:latin typeface="Helvetica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latin typeface="Helvetica" charset="0"/>
                <a:ea typeface="ＭＳ Ｐゴシック" charset="0"/>
              </a:rPr>
              <a:t>We will try to respond to postings on the discussion list or private email messages within 24 hours</a:t>
            </a:r>
          </a:p>
          <a:p>
            <a:pPr eaLnBrk="1" hangingPunct="1"/>
            <a:r>
              <a:rPr lang="en-US" sz="2800" dirty="0" smtClean="0">
                <a:latin typeface="Helvetica" charset="0"/>
                <a:ea typeface="ＭＳ Ｐゴシック" charset="0"/>
              </a:rPr>
              <a:t>TA is </a:t>
            </a:r>
            <a:r>
              <a:rPr lang="en-US" sz="2800" dirty="0" err="1" smtClean="0">
                <a:latin typeface="Helvetica" charset="0"/>
                <a:ea typeface="ＭＳ Ｐゴシック" charset="0"/>
              </a:rPr>
              <a:t>Neha</a:t>
            </a:r>
            <a:r>
              <a:rPr lang="en-US" sz="2800" dirty="0" smtClean="0">
                <a:latin typeface="Helvetica" charset="0"/>
                <a:ea typeface="ＭＳ Ｐゴシック" charset="0"/>
              </a:rPr>
              <a:t> </a:t>
            </a:r>
            <a:r>
              <a:rPr lang="en-US" sz="2800" dirty="0" err="1" smtClean="0">
                <a:latin typeface="Helvetica" charset="0"/>
                <a:ea typeface="ＭＳ Ｐゴシック" charset="0"/>
              </a:rPr>
              <a:t>Tilak</a:t>
            </a:r>
            <a:r>
              <a:rPr lang="en-US" sz="2800" smtClean="0">
                <a:latin typeface="Helvetica" charset="0"/>
                <a:ea typeface="ＭＳ Ｐゴシック" charset="0"/>
              </a:rPr>
              <a:t>, office </a:t>
            </a:r>
            <a:r>
              <a:rPr lang="en-US" sz="2800" dirty="0" smtClean="0">
                <a:latin typeface="Helvetica" charset="0"/>
                <a:ea typeface="ＭＳ Ｐゴシック" charset="0"/>
              </a:rPr>
              <a:t>hours </a:t>
            </a:r>
            <a:r>
              <a:rPr lang="en-US" sz="2800" dirty="0" err="1" smtClean="0">
                <a:latin typeface="Helvetica" charset="0"/>
                <a:ea typeface="ＭＳ Ｐゴシック" charset="0"/>
              </a:rPr>
              <a:t>tbd</a:t>
            </a:r>
            <a:endParaRPr lang="en-US" sz="2800" dirty="0"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288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2290</TotalTime>
  <Words>265</Words>
  <Application>Microsoft Macintosh PowerPoint</Application>
  <PresentationFormat>On-screen Show (4:3)</PresentationFormat>
  <Paragraphs>36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CMSC 471  Principles of Artificial Intelligence  Course Overview</vt:lpstr>
      <vt:lpstr>Today’s class</vt:lpstr>
      <vt:lpstr>http://bit.ly/471s16</vt:lpstr>
      <vt:lpstr>Homework and grading policies</vt:lpstr>
      <vt:lpstr>Programming</vt:lpstr>
      <vt:lpstr>Exams</vt:lpstr>
      <vt:lpstr>Instructor availability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671 Introduction to Artificial Intelligence  Course Overview</dc:title>
  <dc:creator>tim finin</dc:creator>
  <cp:lastModifiedBy>tim finin</cp:lastModifiedBy>
  <cp:revision>11</cp:revision>
  <dcterms:created xsi:type="dcterms:W3CDTF">2012-08-24T00:08:25Z</dcterms:created>
  <dcterms:modified xsi:type="dcterms:W3CDTF">2016-02-01T04:09:54Z</dcterms:modified>
</cp:coreProperties>
</file>