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7" r:id="rId2"/>
    <p:sldId id="352" r:id="rId3"/>
    <p:sldId id="372" r:id="rId4"/>
    <p:sldId id="353" r:id="rId5"/>
    <p:sldId id="354" r:id="rId6"/>
    <p:sldId id="411" r:id="rId7"/>
    <p:sldId id="412" r:id="rId8"/>
    <p:sldId id="355" r:id="rId9"/>
    <p:sldId id="356" r:id="rId10"/>
    <p:sldId id="375" r:id="rId11"/>
    <p:sldId id="401" r:id="rId12"/>
    <p:sldId id="379" r:id="rId13"/>
    <p:sldId id="381" r:id="rId14"/>
    <p:sldId id="400" r:id="rId15"/>
    <p:sldId id="394" r:id="rId16"/>
    <p:sldId id="408" r:id="rId17"/>
    <p:sldId id="409" r:id="rId18"/>
    <p:sldId id="365" r:id="rId19"/>
    <p:sldId id="260" r:id="rId20"/>
    <p:sldId id="308" r:id="rId21"/>
    <p:sldId id="310" r:id="rId22"/>
    <p:sldId id="313" r:id="rId23"/>
    <p:sldId id="279" r:id="rId24"/>
    <p:sldId id="280" r:id="rId25"/>
    <p:sldId id="281" r:id="rId26"/>
    <p:sldId id="282" r:id="rId27"/>
    <p:sldId id="410" r:id="rId28"/>
    <p:sldId id="333" r:id="rId29"/>
    <p:sldId id="402" r:id="rId30"/>
    <p:sldId id="404" r:id="rId31"/>
    <p:sldId id="403" r:id="rId32"/>
    <p:sldId id="405" r:id="rId33"/>
    <p:sldId id="406" r:id="rId34"/>
    <p:sldId id="407" r:id="rId35"/>
    <p:sldId id="413" r:id="rId36"/>
    <p:sldId id="419" r:id="rId37"/>
    <p:sldId id="417" r:id="rId38"/>
    <p:sldId id="414" r:id="rId39"/>
    <p:sldId id="415" r:id="rId40"/>
    <p:sldId id="416" r:id="rId41"/>
    <p:sldId id="418" r:id="rId42"/>
    <p:sldId id="287" r:id="rId43"/>
  </p:sldIdLst>
  <p:sldSz cx="9144000" cy="6858000" type="screen4x3"/>
  <p:notesSz cx="9144000" cy="6858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gray" hiddenSlides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33" autoAdjust="0"/>
  </p:normalViewPr>
  <p:slideViewPr>
    <p:cSldViewPr snapToGrid="0" snapToObjects="1" showGuides="1">
      <p:cViewPr varScale="1">
        <p:scale>
          <a:sx n="87" d="100"/>
          <a:sy n="87" d="100"/>
        </p:scale>
        <p:origin x="-96" y="-768"/>
      </p:cViewPr>
      <p:guideLst>
        <p:guide orient="horz" pos="310"/>
        <p:guide pos="28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135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9AD72F1-AAFA-A445-9A27-9A555219C6FB}" type="datetimeFigureOut">
              <a:rPr lang="en-US"/>
              <a:pPr>
                <a:defRPr/>
              </a:pPr>
              <a:t>5/15/17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913F6BC-CD7B-DC46-8C19-2A9ECC6968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1948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308268E-CA91-9A48-8C09-5F149B67B19A}" type="datetimeFigureOut">
              <a:rPr lang="en-US"/>
              <a:pPr>
                <a:defRPr/>
              </a:pPr>
              <a:t>5/15/17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62A8700-D15E-474D-A14E-B62529D447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8633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The Web is the greatest source of general knowledge available today.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7F0622E-F4D8-4D4C-B69F-11926DE69D08}" type="slidenum">
              <a:rPr lang="en-US" sz="1200"/>
              <a:pPr/>
              <a:t>2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Understudied problem: oral surgeon vs. dentist; how many subsidiary orgs does the USG have?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-13% entities, +25+ relations</a:t>
            </a: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14338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14338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14338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14338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14338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F03176A-9C48-0146-97FA-30856EAC5607}" type="slidenum">
              <a:rPr lang="en-US" sz="600">
                <a:latin typeface="Times New Roman" charset="0"/>
              </a:rPr>
              <a:pPr/>
              <a:t>26</a:t>
            </a:fld>
            <a:endParaRPr lang="en-US" sz="600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Entities  + 31% df (post authors)</a:t>
            </a:r>
          </a:p>
          <a:p>
            <a:endParaRPr lang="en-US" dirty="0">
              <a:latin typeface="Calibri" charset="0"/>
            </a:endParaRP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08156DE-D867-AB4D-9519-E53D5F4133EB}" type="slidenum">
              <a:rPr lang="en-US" sz="1200"/>
              <a:pPr/>
              <a:t>27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•"/>
            </a:pPr>
            <a:r>
              <a:rPr lang="en-US" dirty="0">
                <a:latin typeface="Calibri" charset="0"/>
              </a:rPr>
              <a:t>Kripke’s evidence for the merging was using translations &amp; name similarity</a:t>
            </a:r>
          </a:p>
          <a:p>
            <a:pPr marL="171450" indent="-171450">
              <a:buFontTx/>
              <a:buChar char="•"/>
            </a:pPr>
            <a:r>
              <a:rPr lang="en-US" dirty="0">
                <a:latin typeface="Calibri" charset="0"/>
              </a:rPr>
              <a:t>This entity is in freebase, so tahat provides more evidence for merging</a:t>
            </a: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3AE92CA-CF91-1345-B673-CFF7ED481FFC}" type="slidenum">
              <a:rPr lang="en-US" sz="1200"/>
              <a:pPr/>
              <a:t>28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The Web is the greatest source of general knowledge available today.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07FD7A0-B18A-C54C-AB48-02400C4168F8}" type="slidenum">
              <a:rPr lang="en-US" sz="1200"/>
              <a:pPr/>
              <a:t>3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I’m using knowledge graph here as being synonymous with knowledge base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F4F9693-8E9F-A241-BB7B-B17FE0D69DAA}" type="slidenum">
              <a:rPr lang="en-US" sz="1200"/>
              <a:pPr/>
              <a:t>8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Knowledge graphs are essential to the new cognitive services being developed and supported by companies like IBM, Google, Facebook, Amazon and Apple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F557D20-9600-F245-A4F6-B72D05C6B53F}" type="slidenum">
              <a:rPr lang="en-US" sz="1200"/>
              <a:pPr/>
              <a:t>9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Calibri" charset="0"/>
              </a:rPr>
              <a:t>As a separate, but related example of using data on the web, many sites not embed semantic data on web pages.  The data is represented in an RDF-compatible graph format using terms defined in common ontologies found at schema.org.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B67B999-606E-B240-AC85-48D62A732A97}" type="slidenum">
              <a:rPr lang="en-US" sz="1200"/>
              <a:pPr/>
              <a:t>12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5190491-22D3-364A-B22B-E2F1AEB8D913}" type="slidenum">
              <a:rPr lang="en-US" sz="1200"/>
              <a:pPr/>
              <a:t>20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CDA3E58-FEAE-154B-8C00-4F7D376A454C}" type="slidenum">
              <a:rPr lang="en-US" sz="1200"/>
              <a:pPr/>
              <a:t>21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Calibri" charset="0"/>
              </a:rPr>
              <a:t>Superkripke </a:t>
            </a:r>
            <a:r>
              <a:rPr lang="en-US" dirty="0">
                <a:latin typeface="Calibri" charset="0"/>
              </a:rPr>
              <a:t>== True =&gt; use nominal mentions</a:t>
            </a: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4CEBFC9-7CE3-D344-AFCF-51102C34B16B}" type="slidenum">
              <a:rPr lang="en-US" sz="1200"/>
              <a:pPr/>
              <a:t>22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Overview of pipeline step 3 – note that the number of facts is reduced still more.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6FF0AEA-67FB-1F4D-B3DA-0E697BEAD45B}" type="slidenum">
              <a:rPr lang="en-US" sz="1200"/>
              <a:pPr/>
              <a:t>23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9B28DC04-49A2-684F-A9BB-15798601A8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104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B5F7A8C0-06CA-024F-9B5D-397C3BF8DC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416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60E2BFE5-1BA3-CC45-8177-445CFC7AD2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741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BE812-6453-6546-95E1-FEAF230298A1}" type="slidenum">
              <a:rPr lang="en-US"/>
              <a:pPr>
                <a:defRPr/>
              </a:pPr>
              <a:t>‹#›</a:t>
            </a:fld>
            <a:r>
              <a:rPr lang="en-US" dirty="0"/>
              <a:t>/25</a:t>
            </a:r>
          </a:p>
        </p:txBody>
      </p:sp>
    </p:spTree>
    <p:extLst>
      <p:ext uri="{BB962C8B-B14F-4D97-AF65-F5344CB8AC3E}">
        <p14:creationId xmlns:p14="http://schemas.microsoft.com/office/powerpoint/2010/main" val="3021435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06CEAE08-982B-E541-B16F-4A206BE91C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65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D06D65F7-500B-5B4A-AE4E-18E0A79628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6732B6A2-51FF-C24C-BAA6-870E8DF447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643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DE7FCF68-FE51-F94B-9457-034397B489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1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F0AAB8F5-CC7E-AA4A-A356-5E2EDA4C47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79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4127E1BD-9F30-234D-BEEB-8521651049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331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91440" tIns="45720" rIns="91440" bIns="45720" anchor="t" anchorCtr="0"/>
          <a:lstStyle>
            <a:lvl1pPr eaLnBrk="1" hangingPunct="1">
              <a:defRPr/>
            </a:lvl1pPr>
          </a:lstStyle>
          <a:p>
            <a:pPr>
              <a:defRPr/>
            </a:pPr>
            <a:fld id="{62E8B23C-3E9E-FC42-9711-E2D3ACE42E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283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7938B86B-9E26-A640-84A0-5F3D5DF161EF}" type="slidenum">
              <a:rPr lang="en-US"/>
              <a:pPr>
                <a:defRPr/>
              </a:pPr>
              <a:t>‹#›</a:t>
            </a:fld>
            <a:r>
              <a:rPr lang="en-US" dirty="0"/>
              <a:t>/25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88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30188" indent="-230188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19113" indent="-28892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96925" indent="-21907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ist.gov/tac" TargetMode="External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hyperlink" Target="http://ebiq.org/p/540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tanfordnlp.github.io/CoreNLP/" TargetMode="External"/><Relationship Id="rId3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0" y="2362829"/>
            <a:ext cx="9144000" cy="2847197"/>
          </a:xfrm>
        </p:spPr>
        <p:txBody>
          <a:bodyPr/>
          <a:lstStyle/>
          <a:p>
            <a:pPr eaLnBrk="1" hangingPunct="1"/>
            <a:r>
              <a:rPr lang="en-US" sz="6600" dirty="0">
                <a:latin typeface="Calibri" charset="0"/>
              </a:rPr>
              <a:t>From </a:t>
            </a:r>
            <a:r>
              <a:rPr lang="en-US" sz="6600" dirty="0" smtClean="0">
                <a:latin typeface="Calibri" charset="0"/>
              </a:rPr>
              <a:t>Strings to Things</a:t>
            </a:r>
            <a:br>
              <a:rPr lang="en-US" sz="6600" dirty="0" smtClean="0">
                <a:latin typeface="Calibri" charset="0"/>
              </a:rPr>
            </a:br>
            <a:r>
              <a:rPr lang="en-US" sz="6000" dirty="0">
                <a:latin typeface="Calibri" charset="0"/>
              </a:rPr>
              <a:t/>
            </a:r>
            <a:br>
              <a:rPr lang="en-US" sz="6000" dirty="0">
                <a:latin typeface="Calibri" charset="0"/>
              </a:rPr>
            </a:br>
            <a:r>
              <a:rPr lang="en-US" sz="3600" dirty="0">
                <a:latin typeface="Calibri" charset="0"/>
              </a:rPr>
              <a:t>Populating Knowledge Bases from Text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State of the Art?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270000"/>
            <a:ext cx="8516938" cy="54657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 smtClean="0">
                <a:ea typeface="+mn-ea"/>
                <a:cs typeface="+mn-cs"/>
              </a:rPr>
              <a:t>Google</a:t>
            </a:r>
            <a:r>
              <a:rPr lang="en-US" dirty="0" smtClean="0">
                <a:ea typeface="+mn-ea"/>
                <a:cs typeface="+mn-cs"/>
              </a:rPr>
              <a:t> is a good example, but Microsoft, IBM, Apple and Facebook all have similar capabilities</a:t>
            </a:r>
          </a:p>
          <a:p>
            <a:pPr marL="454025" indent="-22860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>
                <a:ea typeface="+mn-ea"/>
                <a:cs typeface="+mn-cs"/>
              </a:rPr>
              <a:t>2010 Google acquired MediaWeb and its </a:t>
            </a:r>
            <a:r>
              <a:rPr lang="en-US" sz="2800" b="1" dirty="0" smtClean="0">
                <a:ea typeface="+mn-ea"/>
                <a:cs typeface="+mn-cs"/>
              </a:rPr>
              <a:t>Freebase</a:t>
            </a:r>
            <a:r>
              <a:rPr lang="en-US" sz="2800" dirty="0" smtClean="0">
                <a:ea typeface="+mn-ea"/>
                <a:cs typeface="+mn-cs"/>
              </a:rPr>
              <a:t> KB</a:t>
            </a:r>
          </a:p>
          <a:p>
            <a:pPr marL="454025" indent="-22860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>
                <a:ea typeface="+mn-ea"/>
                <a:cs typeface="+mn-cs"/>
              </a:rPr>
              <a:t>2014: Freebase: 1.2B facts about 43M entities</a:t>
            </a:r>
          </a:p>
          <a:p>
            <a:pPr marL="454025" indent="-22860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>
                <a:ea typeface="+mn-ea"/>
                <a:cs typeface="+mn-cs"/>
              </a:rPr>
              <a:t>2015+: Google knowledge graph, updated by text IE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 smtClean="0">
                <a:ea typeface="+mn-ea"/>
                <a:cs typeface="+mn-cs"/>
              </a:rPr>
              <a:t>DBpedia</a:t>
            </a:r>
            <a:r>
              <a:rPr lang="en-US" dirty="0" smtClean="0">
                <a:ea typeface="+mn-ea"/>
                <a:cs typeface="+mn-cs"/>
              </a:rPr>
              <a:t> open source RDF KB is another</a:t>
            </a:r>
          </a:p>
          <a:p>
            <a:pPr marL="460375" indent="-23495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>
                <a:ea typeface="+mn-ea"/>
                <a:cs typeface="+mn-cs"/>
              </a:rPr>
              <a:t>800M facts about 4.6M subjects from English </a:t>
            </a:r>
            <a:r>
              <a:rPr lang="en-US" sz="2800" b="1" dirty="0" smtClean="0">
                <a:ea typeface="+mn-ea"/>
                <a:cs typeface="+mn-cs"/>
              </a:rPr>
              <a:t>Wikipedia</a:t>
            </a:r>
            <a:r>
              <a:rPr lang="en-US" sz="2800" dirty="0" smtClean="0">
                <a:ea typeface="+mn-ea"/>
                <a:cs typeface="+mn-cs"/>
              </a:rPr>
              <a:t>, data also available in 21 other languages</a:t>
            </a:r>
          </a:p>
          <a:p>
            <a:pPr marL="460375" indent="-23495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>
                <a:ea typeface="+mn-ea"/>
                <a:cs typeface="+mn-cs"/>
              </a:rPr>
              <a:t>Helps integrate 90B facts from 1000 RDF datasets in the linked data cloud</a:t>
            </a:r>
          </a:p>
          <a:p>
            <a:pPr marL="460375" indent="-234950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2800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pic>
        <p:nvPicPr>
          <p:cNvPr id="28675" name="Picture 3" descr="no-keyword-d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85725"/>
            <a:ext cx="982663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dirty="0" smtClean="0"/>
              <a:t>Ask: When was Tom Sawyer written?</a:t>
            </a:r>
            <a:endParaRPr lang="en-US" dirty="0"/>
          </a:p>
        </p:txBody>
      </p:sp>
      <p:pic>
        <p:nvPicPr>
          <p:cNvPr id="5" name="Picture 4" descr="Screen Shot 2017-04-20 at 8.36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80" y="857770"/>
            <a:ext cx="8559800" cy="64111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62115" y="1981153"/>
            <a:ext cx="2064132" cy="3616208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outerShdw blurRad="40000" dist="25400" dir="2700000" rotWithShape="0">
              <a:srgbClr val="000000">
                <a:alpha val="5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816303" y="2490456"/>
            <a:ext cx="2428946" cy="1028336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outerShdw blurRad="40000" dist="25400" dir="2700000" rotWithShape="0">
              <a:srgbClr val="000000">
                <a:alpha val="5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344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Screen Shot 2016-06-27 at 11.06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75" y="-244475"/>
            <a:ext cx="10121900" cy="784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Screen Shot 2016-06-27 at 11.04.18 PM.png"/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700" y="-295275"/>
            <a:ext cx="10137775" cy="785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117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6-06-27 at 11.08.18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600200"/>
            <a:ext cx="8686800" cy="204946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28600" y="3857625"/>
            <a:ext cx="8686800" cy="2492375"/>
          </a:xfrm>
          <a:prstGeom prst="rect">
            <a:avLst/>
          </a:prstGeom>
          <a:solidFill>
            <a:schemeClr val="bg1">
              <a:lumMod val="85000"/>
              <a:alpha val="74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Almost all commercial recipe sites embed </a:t>
            </a:r>
            <a:r>
              <a:rPr lang="en-US" sz="2800" b="1" dirty="0">
                <a:latin typeface="+mn-lt"/>
                <a:ea typeface="+mn-ea"/>
                <a:cs typeface="+mn-cs"/>
              </a:rPr>
              <a:t>semantic data </a:t>
            </a:r>
            <a:r>
              <a:rPr lang="en-US" sz="2800" dirty="0">
                <a:latin typeface="+mn-lt"/>
                <a:ea typeface="+mn-ea"/>
                <a:cs typeface="+mn-cs"/>
              </a:rPr>
              <a:t>about their recipes in an RDF-compatible form using terms from the </a:t>
            </a:r>
            <a:r>
              <a:rPr lang="en-US" sz="2800" b="1" dirty="0">
                <a:latin typeface="+mn-lt"/>
                <a:ea typeface="+mn-ea"/>
                <a:cs typeface="+mn-cs"/>
              </a:rPr>
              <a:t>schema.org</a:t>
            </a:r>
            <a:r>
              <a:rPr lang="en-US" sz="2800" dirty="0">
                <a:latin typeface="+mn-lt"/>
                <a:ea typeface="+mn-ea"/>
                <a:cs typeface="+mn-cs"/>
              </a:rPr>
              <a:t> ontology.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Search engines read and use this data to better under-stand the semantics of the page content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Conversational Bots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320" y="1437667"/>
            <a:ext cx="6143080" cy="37314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Voice-driven conversational systems like Amazon Echo and Google Home use knowledge graphs to help understand our requests</a:t>
            </a:r>
            <a:endParaRPr lang="en-US" dirty="0"/>
          </a:p>
        </p:txBody>
      </p:sp>
      <p:pic>
        <p:nvPicPr>
          <p:cNvPr id="6" name="Picture 5" descr="ech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824" y="2473974"/>
            <a:ext cx="3900891" cy="4018902"/>
          </a:xfrm>
          <a:prstGeom prst="rect">
            <a:avLst/>
          </a:prstGeom>
        </p:spPr>
      </p:pic>
      <p:pic>
        <p:nvPicPr>
          <p:cNvPr id="5" name="Picture 4" descr="google_ho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746" y="3098800"/>
            <a:ext cx="3509532" cy="3509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946" y="4634090"/>
            <a:ext cx="17653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21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alibri" charset="0"/>
              </a:rPr>
              <a:t>Where does the knowledge come from?</a:t>
            </a:r>
            <a:endParaRPr lang="en-US" sz="4000" dirty="0">
              <a:latin typeface="Calibri" charset="0"/>
            </a:endParaRPr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>
          <a:xfrm>
            <a:off x="625475" y="1825624"/>
            <a:ext cx="8099425" cy="429577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Initial knowledge graphs like </a:t>
            </a:r>
            <a:r>
              <a:rPr lang="en-US" i="1" dirty="0" smtClean="0">
                <a:latin typeface="Calibri" charset="0"/>
              </a:rPr>
              <a:t>DBpedia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and </a:t>
            </a:r>
            <a:r>
              <a:rPr lang="en-US" i="1" dirty="0">
                <a:latin typeface="Calibri" charset="0"/>
              </a:rPr>
              <a:t>Freebase</a:t>
            </a:r>
            <a:r>
              <a:rPr lang="en-US" dirty="0">
                <a:latin typeface="Calibri" charset="0"/>
              </a:rPr>
              <a:t> started with </a:t>
            </a:r>
            <a:r>
              <a:rPr lang="en-US" dirty="0" smtClean="0">
                <a:latin typeface="Calibri" charset="0"/>
              </a:rPr>
              <a:t>data from </a:t>
            </a:r>
            <a:r>
              <a:rPr lang="en-US" b="1" dirty="0">
                <a:latin typeface="Calibri" charset="0"/>
              </a:rPr>
              <a:t>Wikipedia</a:t>
            </a:r>
            <a:r>
              <a:rPr lang="en-US" dirty="0">
                <a:latin typeface="Calibri" charset="0"/>
              </a:rPr>
              <a:t> and encoded it in custom ontologies</a:t>
            </a:r>
          </a:p>
          <a:p>
            <a:pPr eaLnBrk="1" hangingPunct="1"/>
            <a:r>
              <a:rPr lang="en-US" dirty="0" smtClean="0">
                <a:latin typeface="Calibri" charset="0"/>
              </a:rPr>
              <a:t>Current focus is on extracting </a:t>
            </a:r>
            <a:r>
              <a:rPr lang="en-US" dirty="0">
                <a:latin typeface="Calibri" charset="0"/>
              </a:rPr>
              <a:t>information from </a:t>
            </a:r>
            <a:r>
              <a:rPr lang="en-US" dirty="0" smtClean="0">
                <a:latin typeface="Calibri" charset="0"/>
              </a:rPr>
              <a:t>text of source </a:t>
            </a:r>
            <a:r>
              <a:rPr lang="en-US" dirty="0">
                <a:latin typeface="Calibri" charset="0"/>
              </a:rPr>
              <a:t>documents, e.g</a:t>
            </a:r>
            <a:r>
              <a:rPr lang="en-US" dirty="0" smtClean="0">
                <a:latin typeface="Calibri" charset="0"/>
              </a:rPr>
              <a:t>., </a:t>
            </a:r>
            <a:r>
              <a:rPr lang="en-US" dirty="0">
                <a:latin typeface="Calibri" charset="0"/>
              </a:rPr>
              <a:t>journal articles, Newswire, social media, etc.</a:t>
            </a:r>
          </a:p>
          <a:p>
            <a:pPr eaLnBrk="1" hangingPunct="1"/>
            <a:endParaRPr lang="en-US" dirty="0" smtClean="0">
              <a:latin typeface="Calibri" charset="0"/>
            </a:endParaRPr>
          </a:p>
          <a:p>
            <a:pPr lvl="1" eaLnBrk="1" hangingPunct="1"/>
            <a:endParaRPr lang="en-US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334963" y="24765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4000" dirty="0">
                <a:latin typeface="Calibri" charset="0"/>
              </a:rPr>
              <a:t>NIST Text Analysis Conference</a:t>
            </a:r>
          </a:p>
        </p:txBody>
      </p:sp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457200" y="1390650"/>
            <a:ext cx="8229600" cy="546735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Calibri" charset="0"/>
              </a:rPr>
              <a:t>Annual </a:t>
            </a:r>
            <a:r>
              <a:rPr lang="en-US" sz="2800" dirty="0">
                <a:latin typeface="Calibri" charset="0"/>
              </a:rPr>
              <a:t>evaluation workshops </a:t>
            </a:r>
            <a:r>
              <a:rPr lang="en-US" sz="2800" dirty="0" smtClean="0">
                <a:latin typeface="Calibri" charset="0"/>
              </a:rPr>
              <a:t>since 2008 on </a:t>
            </a:r>
            <a:r>
              <a:rPr lang="en-US" sz="2800" dirty="0">
                <a:latin typeface="Calibri" charset="0"/>
              </a:rPr>
              <a:t>natural language </a:t>
            </a:r>
            <a:r>
              <a:rPr lang="en-US" sz="2800" dirty="0" smtClean="0">
                <a:latin typeface="Calibri" charset="0"/>
              </a:rPr>
              <a:t>processing &amp; </a:t>
            </a:r>
            <a:r>
              <a:rPr lang="en-US" sz="2800" dirty="0">
                <a:latin typeface="Calibri" charset="0"/>
              </a:rPr>
              <a:t>related applications with large test collections and common evaluation </a:t>
            </a:r>
            <a:r>
              <a:rPr lang="en-US" sz="2800" dirty="0" smtClean="0">
                <a:latin typeface="Calibri" charset="0"/>
              </a:rPr>
              <a:t>procedures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/>
              <a:t>Knowledge Base Population</a:t>
            </a:r>
            <a:r>
              <a:rPr lang="en-US" sz="2800" dirty="0" smtClean="0"/>
              <a:t> (KBP) tracks focus </a:t>
            </a:r>
            <a:r>
              <a:rPr lang="en-US" sz="2800" dirty="0"/>
              <a:t>on building </a:t>
            </a:r>
            <a:r>
              <a:rPr lang="en-US" sz="2800" dirty="0" smtClean="0"/>
              <a:t>KBs </a:t>
            </a:r>
            <a:r>
              <a:rPr lang="en-US" sz="2800" dirty="0"/>
              <a:t>from </a:t>
            </a:r>
            <a:r>
              <a:rPr lang="en-US" sz="2800" dirty="0" smtClean="0"/>
              <a:t>information </a:t>
            </a:r>
            <a:r>
              <a:rPr lang="en-US" sz="2800" dirty="0"/>
              <a:t>extracted from text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/>
              <a:t>Cold Start KBP</a:t>
            </a:r>
            <a:r>
              <a:rPr lang="en-US" sz="2400" dirty="0"/>
              <a:t>: construct a KB from text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/>
              <a:t>Entity discovery &amp; linking</a:t>
            </a:r>
            <a:r>
              <a:rPr lang="en-US" sz="2400" dirty="0"/>
              <a:t>: cluster and link entity mentions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Slot filling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Slot filler validation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Sentiment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Events: discover and cluster events in text</a:t>
            </a:r>
          </a:p>
          <a:p>
            <a:pPr marL="288925" lvl="1" indent="0" eaLnBrk="1" hangingPunct="1">
              <a:buFont typeface="Arial" charset="0"/>
              <a:buNone/>
            </a:pPr>
            <a:endParaRPr lang="en-US" sz="2400" dirty="0">
              <a:latin typeface="Calibri" charset="0"/>
            </a:endParaRPr>
          </a:p>
          <a:p>
            <a:pPr marL="288925" lvl="1" indent="0" eaLnBrk="1" hangingPunct="1">
              <a:buFont typeface="Arial" charset="0"/>
              <a:buNone/>
            </a:pPr>
            <a:endParaRPr lang="en-US" sz="2600" dirty="0">
              <a:latin typeface="Calibri" charset="0"/>
            </a:endParaRPr>
          </a:p>
        </p:txBody>
      </p:sp>
      <p:sp>
        <p:nvSpPr>
          <p:cNvPr id="58472" name="TextBox 5"/>
          <p:cNvSpPr txBox="1">
            <a:spLocks noChangeArrowheads="1"/>
          </p:cNvSpPr>
          <p:nvPr/>
        </p:nvSpPr>
        <p:spPr bwMode="auto">
          <a:xfrm>
            <a:off x="1036637" y="6271932"/>
            <a:ext cx="8107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3200" dirty="0">
                <a:hlinkClick r:id="rId2"/>
              </a:rPr>
              <a:t>http:/</a:t>
            </a:r>
            <a:r>
              <a:rPr lang="en-US" sz="3200" dirty="0" smtClean="0">
                <a:hlinkClick r:id="rId2"/>
              </a:rPr>
              <a:t>/nist.gov</a:t>
            </a:r>
            <a:r>
              <a:rPr lang="en-US" sz="3200" dirty="0">
                <a:hlinkClick r:id="rId2"/>
              </a:rPr>
              <a:t>/tac</a:t>
            </a:r>
            <a:endParaRPr lang="en-US" sz="3200" dirty="0"/>
          </a:p>
        </p:txBody>
      </p:sp>
      <p:pic>
        <p:nvPicPr>
          <p:cNvPr id="5847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5" y="276225"/>
            <a:ext cx="1544638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700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dirty="0" smtClean="0">
                <a:latin typeface="Calibri" charset="0"/>
              </a:rPr>
              <a:t>2016 TAC Cold Start KBP</a:t>
            </a:r>
            <a:endParaRPr lang="en-US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>
          <a:xfrm>
            <a:off x="457200" y="1236664"/>
            <a:ext cx="8558213" cy="50657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Read 90K documents: newswire articles &amp; 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social media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posts in English, Chinese and Spanish</a:t>
            </a:r>
            <a:endParaRPr lang="en-US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Find entity mentions, types and relations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Cluster 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entities within and across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documents and link to a reference KB when appropriate</a:t>
            </a:r>
            <a:endParaRPr lang="en-US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Remove 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errors (</a:t>
            </a:r>
            <a:r>
              <a:rPr lang="en-US" i="1" dirty="0">
                <a:solidFill>
                  <a:srgbClr val="000000"/>
                </a:solidFill>
                <a:latin typeface="Calibri" charset="0"/>
              </a:rPr>
              <a:t>Obama born in Illinois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), draw sound inferences (</a:t>
            </a:r>
            <a:r>
              <a:rPr lang="en-US" i="1" dirty="0">
                <a:solidFill>
                  <a:srgbClr val="000000"/>
                </a:solidFill>
                <a:latin typeface="Calibri" charset="0"/>
              </a:rPr>
              <a:t>Malia and Sasha sisters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)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Create knowledge graph 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with provenance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data 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for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entities, mentions 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and relations</a:t>
            </a:r>
          </a:p>
        </p:txBody>
      </p:sp>
      <p:pic>
        <p:nvPicPr>
          <p:cNvPr id="604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5" y="143519"/>
            <a:ext cx="1544638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02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dirty="0" smtClean="0">
                <a:latin typeface="Calibri" charset="0"/>
              </a:rPr>
              <a:t>2016 TAC Cold Start KBP</a:t>
            </a:r>
            <a:endParaRPr lang="en-US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>
          <a:xfrm>
            <a:off x="457200" y="1236664"/>
            <a:ext cx="8558213" cy="506571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Read 90K documents: newswire articles &amp;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social media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posts in English, Chinese and Spanish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charset="0"/>
            </a:endParaRPr>
          </a:p>
          <a:p>
            <a:pPr eaLnBrk="1" hangingPunct="1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Find entity mentions, types and relations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Cluster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entities within and across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documents and link to a reference KB when appropriate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charset="0"/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Remove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errors 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Obama born in Illinois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), draw sound inferences 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Malia and Sasha sisters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)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Create knowledge graph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with provenance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data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for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entities, mentions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and relations</a:t>
            </a:r>
          </a:p>
        </p:txBody>
      </p:sp>
      <p:pic>
        <p:nvPicPr>
          <p:cNvPr id="604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5" y="143519"/>
            <a:ext cx="1544638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92200" y="1600200"/>
            <a:ext cx="7391400" cy="5016500"/>
          </a:xfrm>
          <a:prstGeom prst="rect">
            <a:avLst/>
          </a:prstGeom>
          <a:solidFill>
            <a:schemeClr val="accent5">
              <a:lumMod val="75000"/>
              <a:alpha val="9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&lt;DOC id="APW_ENG_20100325.0021" type="story" 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&lt;HEADLINE&gt;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Divorce attorney says Dennis Hopper is dying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&lt;/HEADLINE&gt;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&lt;DATELINE&gt;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LOS ANGELES 2010-03-25 00:15:51 UTC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&lt;/DATELINE&gt;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&lt;TEXT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Dennis Hopper's divorce attorney says in a court filing that the actor is dying and can't undergo chemotherapy as he battles prostate cancer.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&lt;/P&gt;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Attorney Joseph Mannis described the "Easy Rider" star's grave condition in a declaration filed Wednesday in Los Angeles Superior Court.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&lt;/P&gt;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&lt;P&gt;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Mannis and attorneys for Hopper's wife Victoria are fighting over when and whether to take the actor's deposition.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ea typeface="+mn-ea"/>
                <a:cs typeface="+mn-cs"/>
              </a:rPr>
              <a:t>&lt;/P&gt; 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3144838"/>
            <a:ext cx="8416925" cy="3416300"/>
          </a:xfrm>
          <a:prstGeom prst="rect">
            <a:avLst/>
          </a:prstGeom>
          <a:solidFill>
            <a:schemeClr val="tx1">
              <a:lumMod val="65000"/>
              <a:lumOff val="35000"/>
              <a:alpha val="9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type       PER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link       FB:m.02fn5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link       WIKI:Dennis_Hopper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mention    "Dennis Hopper" APW_021:185-197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mention    "Hopper"    APW_021:507-512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mention    "Hopper"    APW_021:618-623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mention    </a:t>
            </a:r>
            <a:r>
              <a:rPr lang="en-US" altLang="zh-TW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"</a:t>
            </a:r>
            <a:r>
              <a:rPr lang="zh-TW" altLang="en-US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丹尼斯</a:t>
            </a:r>
            <a:r>
              <a:rPr lang="en-US" altLang="zh-TW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·</a:t>
            </a:r>
            <a:r>
              <a:rPr lang="zh-TW" altLang="en-US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霍珀</a:t>
            </a:r>
            <a:r>
              <a:rPr lang="en-US" altLang="zh-TW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” C</a:t>
            </a: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MN_011:930-936</a:t>
            </a:r>
            <a:endParaRPr lang="fr-FR" dirty="0">
              <a:solidFill>
                <a:schemeClr val="bg1"/>
              </a:solidFill>
              <a:latin typeface="Courier"/>
              <a:ea typeface="+mn-ea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per:spouse :e00217     APW_021:521-528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:e00217 per:spouse :e00211     APW_021:521-528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:e00211 per:age    "72"        APW_021:521-528</a:t>
            </a:r>
            <a:endParaRPr lang="fr-FR" dirty="0">
              <a:latin typeface="Courier"/>
              <a:ea typeface="+mn-ea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bg1"/>
                </a:solidFill>
                <a:latin typeface="Courier"/>
                <a:ea typeface="+mn-ea"/>
                <a:cs typeface="Courier"/>
              </a:rPr>
              <a:t>…</a:t>
            </a:r>
          </a:p>
        </p:txBody>
      </p:sp>
      <p:pic>
        <p:nvPicPr>
          <p:cNvPr id="9" name="Picture 8" descr="gra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8975" y="334963"/>
            <a:ext cx="5797550" cy="3241675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Kelvin</a:t>
            </a:r>
          </a:p>
        </p:txBody>
      </p:sp>
      <p:sp>
        <p:nvSpPr>
          <p:cNvPr id="71682" name="Content Placeholder 2"/>
          <p:cNvSpPr>
            <a:spLocks noGrp="1"/>
          </p:cNvSpPr>
          <p:nvPr>
            <p:ph idx="1"/>
          </p:nvPr>
        </p:nvSpPr>
        <p:spPr>
          <a:xfrm>
            <a:off x="660400" y="1417638"/>
            <a:ext cx="8172450" cy="5440362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900" b="1" dirty="0">
                <a:latin typeface="Calibri" charset="0"/>
              </a:rPr>
              <a:t>KELVIN</a:t>
            </a:r>
            <a:r>
              <a:rPr lang="en-US" sz="2900" dirty="0">
                <a:latin typeface="Calibri" charset="0"/>
              </a:rPr>
              <a:t>: </a:t>
            </a:r>
            <a:r>
              <a:rPr lang="en-US" sz="2900" b="1" dirty="0">
                <a:latin typeface="Calibri" charset="0"/>
              </a:rPr>
              <a:t>K</a:t>
            </a:r>
            <a:r>
              <a:rPr lang="en-US" sz="2900" dirty="0">
                <a:latin typeface="Calibri" charset="0"/>
              </a:rPr>
              <a:t>nowledge </a:t>
            </a:r>
            <a:r>
              <a:rPr lang="en-US" sz="2900" b="1" dirty="0">
                <a:latin typeface="Calibri" charset="0"/>
              </a:rPr>
              <a:t>E</a:t>
            </a:r>
            <a:r>
              <a:rPr lang="en-US" sz="2900" dirty="0">
                <a:latin typeface="Calibri" charset="0"/>
              </a:rPr>
              <a:t>xtraction,</a:t>
            </a:r>
            <a:br>
              <a:rPr lang="en-US" sz="2900" dirty="0">
                <a:latin typeface="Calibri" charset="0"/>
              </a:rPr>
            </a:br>
            <a:r>
              <a:rPr lang="en-US" sz="2900" b="1" dirty="0">
                <a:latin typeface="Calibri" charset="0"/>
              </a:rPr>
              <a:t>L</a:t>
            </a:r>
            <a:r>
              <a:rPr lang="en-US" sz="2900" dirty="0">
                <a:latin typeface="Calibri" charset="0"/>
              </a:rPr>
              <a:t>inking, </a:t>
            </a:r>
            <a:r>
              <a:rPr lang="en-US" sz="2900" b="1" dirty="0">
                <a:latin typeface="Calibri" charset="0"/>
              </a:rPr>
              <a:t>V</a:t>
            </a:r>
            <a:r>
              <a:rPr lang="en-US" sz="2900" dirty="0">
                <a:latin typeface="Calibri" charset="0"/>
              </a:rPr>
              <a:t>alidation and </a:t>
            </a:r>
            <a:r>
              <a:rPr lang="en-US" sz="2900" b="1" dirty="0">
                <a:latin typeface="Calibri" charset="0"/>
              </a:rPr>
              <a:t>In</a:t>
            </a:r>
            <a:r>
              <a:rPr lang="en-US" sz="2900" dirty="0">
                <a:latin typeface="Calibri" charset="0"/>
              </a:rPr>
              <a:t>ference</a:t>
            </a:r>
          </a:p>
          <a:p>
            <a:pPr eaLnBrk="1" hangingPunct="1">
              <a:lnSpc>
                <a:spcPct val="110000"/>
              </a:lnSpc>
            </a:pPr>
            <a:r>
              <a:rPr lang="en-US" sz="2900" dirty="0">
                <a:latin typeface="Calibri" charset="0"/>
              </a:rPr>
              <a:t>Developed at the </a:t>
            </a:r>
            <a:r>
              <a:rPr lang="en-US" sz="2900" i="1" dirty="0">
                <a:latin typeface="Calibri" charset="0"/>
              </a:rPr>
              <a:t>Human Language Technology Center of Excellence </a:t>
            </a:r>
            <a:r>
              <a:rPr lang="en-US" sz="2900" dirty="0">
                <a:latin typeface="Calibri" charset="0"/>
              </a:rPr>
              <a:t>at JHU and used in TAC KBP  (2010-16), EDL (2015-16) and other projects</a:t>
            </a:r>
          </a:p>
          <a:p>
            <a:pPr eaLnBrk="1" hangingPunct="1">
              <a:lnSpc>
                <a:spcPct val="110000"/>
              </a:lnSpc>
            </a:pPr>
            <a:r>
              <a:rPr lang="en-US" sz="2900" dirty="0">
                <a:latin typeface="Calibri" charset="0"/>
              </a:rPr>
              <a:t>Takes English, Chinese &amp; Spanish documents and produce a knowledge </a:t>
            </a:r>
            <a:r>
              <a:rPr lang="en-US" sz="2900" dirty="0" smtClean="0">
                <a:latin typeface="Calibri" charset="0"/>
              </a:rPr>
              <a:t>graph </a:t>
            </a:r>
            <a:r>
              <a:rPr lang="en-US" sz="2900" dirty="0">
                <a:latin typeface="Calibri" charset="0"/>
              </a:rPr>
              <a:t>in several formats</a:t>
            </a:r>
          </a:p>
          <a:p>
            <a:pPr eaLnBrk="1" hangingPunct="1">
              <a:lnSpc>
                <a:spcPct val="110000"/>
              </a:lnSpc>
            </a:pPr>
            <a:r>
              <a:rPr lang="en-US" sz="2900" dirty="0">
                <a:latin typeface="Calibri" charset="0"/>
              </a:rPr>
              <a:t>We’ll review its monolingual processing, look at the multi-lingual use </a:t>
            </a:r>
            <a:r>
              <a:rPr lang="en-US" sz="2900" dirty="0" smtClean="0">
                <a:latin typeface="Calibri" charset="0"/>
              </a:rPr>
              <a:t>case</a:t>
            </a:r>
            <a:endParaRPr lang="en-US" sz="2900" dirty="0">
              <a:latin typeface="Calibri" charset="0"/>
            </a:endParaRPr>
          </a:p>
        </p:txBody>
      </p:sp>
      <p:pic>
        <p:nvPicPr>
          <p:cNvPr id="15363" name="Picture 4" descr="lord_kelvin_small_mu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3713" y="127000"/>
            <a:ext cx="2274887" cy="2274888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ww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56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65125"/>
            <a:ext cx="8551863" cy="646113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Web is our greatest knowledge source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633413" y="37461"/>
            <a:ext cx="7774605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1 Information Extraction </a:t>
            </a:r>
            <a:endParaRPr lang="en-US" dirty="0">
              <a:latin typeface="Calibri" charset="0"/>
            </a:endParaRPr>
          </a:p>
        </p:txBody>
      </p:sp>
      <p:sp>
        <p:nvSpPr>
          <p:cNvPr id="74754" name="Content Placeholder 2"/>
          <p:cNvSpPr>
            <a:spLocks noGrp="1"/>
          </p:cNvSpPr>
          <p:nvPr>
            <p:ph idx="1"/>
          </p:nvPr>
        </p:nvSpPr>
        <p:spPr>
          <a:xfrm>
            <a:off x="1685925" y="2119313"/>
            <a:ext cx="7035800" cy="3530103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800" dirty="0">
                <a:latin typeface="Calibri" charset="0"/>
              </a:rPr>
              <a:t>Process documents in </a:t>
            </a:r>
            <a:r>
              <a:rPr lang="en-US" sz="2800" b="1" dirty="0">
                <a:latin typeface="Calibri" charset="0"/>
              </a:rPr>
              <a:t>parallel</a:t>
            </a:r>
            <a:r>
              <a:rPr lang="en-US" sz="2800" dirty="0">
                <a:latin typeface="Calibri" charset="0"/>
              </a:rPr>
              <a:t> on a grid, applying </a:t>
            </a:r>
            <a:r>
              <a:rPr lang="en-US" sz="2800" dirty="0" smtClean="0">
                <a:latin typeface="Calibri" charset="0"/>
              </a:rPr>
              <a:t>information extraction tools </a:t>
            </a:r>
            <a:r>
              <a:rPr lang="en-US" sz="2800" dirty="0">
                <a:latin typeface="Calibri" charset="0"/>
              </a:rPr>
              <a:t>to find mentions, entities, relations and </a:t>
            </a:r>
            <a:r>
              <a:rPr lang="en-US" sz="2800" dirty="0" smtClean="0">
                <a:latin typeface="Calibri" charset="0"/>
              </a:rPr>
              <a:t>events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en-US" sz="2400" dirty="0">
              <a:latin typeface="Calibri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800" dirty="0">
                <a:latin typeface="Calibri" charset="0"/>
              </a:rPr>
              <a:t>P</a:t>
            </a:r>
            <a:r>
              <a:rPr lang="en-US" sz="2800" dirty="0" smtClean="0">
                <a:latin typeface="Calibri" charset="0"/>
              </a:rPr>
              <a:t>roduce </a:t>
            </a:r>
            <a:r>
              <a:rPr lang="en-US" sz="2800" dirty="0">
                <a:latin typeface="Calibri" charset="0"/>
              </a:rPr>
              <a:t>an </a:t>
            </a:r>
            <a:r>
              <a:rPr lang="en-US" sz="2800" b="1" dirty="0">
                <a:latin typeface="Calibri" charset="0"/>
              </a:rPr>
              <a:t>Apache Thrift</a:t>
            </a:r>
            <a:r>
              <a:rPr lang="en-US" sz="2800" dirty="0">
                <a:latin typeface="Calibri" charset="0"/>
              </a:rPr>
              <a:t> object for each document </a:t>
            </a:r>
            <a:r>
              <a:rPr lang="en-US" sz="2800" dirty="0" smtClean="0">
                <a:latin typeface="Calibri" charset="0"/>
              </a:rPr>
              <a:t>with </a:t>
            </a:r>
            <a:r>
              <a:rPr lang="en-US" sz="2800" dirty="0">
                <a:latin typeface="Calibri" charset="0"/>
              </a:rPr>
              <a:t>text and relevant data produced by tools using a </a:t>
            </a:r>
            <a:r>
              <a:rPr lang="en-US" sz="2800" dirty="0" smtClean="0">
                <a:latin typeface="Calibri" charset="0"/>
              </a:rPr>
              <a:t>common </a:t>
            </a:r>
            <a:r>
              <a:rPr lang="en-US" sz="2800" b="1" dirty="0">
                <a:latin typeface="Calibri" charset="0"/>
              </a:rPr>
              <a:t>Concrete</a:t>
            </a:r>
            <a:r>
              <a:rPr lang="en-US" sz="2800" dirty="0">
                <a:latin typeface="Calibri" charset="0"/>
              </a:rPr>
              <a:t> </a:t>
            </a:r>
            <a:r>
              <a:rPr lang="en-US" sz="2800" dirty="0" smtClean="0">
                <a:latin typeface="Calibri" charset="0"/>
              </a:rPr>
              <a:t>schema for NLP data</a:t>
            </a:r>
            <a:endParaRPr lang="en-US" sz="2800" dirty="0">
              <a:latin typeface="Calibri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39725" y="1231900"/>
            <a:ext cx="1120775" cy="11699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4756" name="Group 31"/>
          <p:cNvGrpSpPr>
            <a:grpSpLocks/>
          </p:cNvGrpSpPr>
          <p:nvPr/>
        </p:nvGrpSpPr>
        <p:grpSpPr bwMode="auto">
          <a:xfrm>
            <a:off x="266700" y="885825"/>
            <a:ext cx="1311275" cy="5873750"/>
            <a:chOff x="266800" y="885429"/>
            <a:chExt cx="1311220" cy="5874389"/>
          </a:xfrm>
        </p:grpSpPr>
        <p:grpSp>
          <p:nvGrpSpPr>
            <p:cNvPr id="33" name="Group 32"/>
            <p:cNvGrpSpPr/>
            <p:nvPr/>
          </p:nvGrpSpPr>
          <p:grpSpPr>
            <a:xfrm>
              <a:off x="457200" y="885429"/>
              <a:ext cx="1120820" cy="5874389"/>
              <a:chOff x="4011791" y="583639"/>
              <a:chExt cx="1120820" cy="5874389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39" name="Rectangle 38"/>
              <p:cNvSpPr>
                <a:spLocks noChangeAspect="1"/>
              </p:cNvSpPr>
              <p:nvPr/>
            </p:nvSpPr>
            <p:spPr>
              <a:xfrm>
                <a:off x="4221152" y="1213393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IE</a:t>
                </a:r>
              </a:p>
            </p:txBody>
          </p:sp>
          <p:sp>
            <p:nvSpPr>
              <p:cNvPr id="40" name="Rectangle 39"/>
              <p:cNvSpPr>
                <a:spLocks noChangeAspect="1"/>
              </p:cNvSpPr>
              <p:nvPr/>
            </p:nvSpPr>
            <p:spPr>
              <a:xfrm>
                <a:off x="4221152" y="2193635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TAC</a:t>
                </a:r>
              </a:p>
            </p:txBody>
          </p: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4232804" y="3162537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CR</a:t>
                </a:r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4221152" y="4142779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KB</a:t>
                </a:r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4221717" y="5135685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MAT</a:t>
                </a:r>
              </a:p>
            </p:txBody>
          </p:sp>
          <p:cxnSp>
            <p:nvCxnSpPr>
              <p:cNvPr id="44" name="Straight Arrow Connector 43"/>
              <p:cNvCxnSpPr>
                <a:stCxn id="41" idx="2"/>
                <a:endCxn id="42" idx="0"/>
              </p:cNvCxnSpPr>
              <p:nvPr/>
            </p:nvCxnSpPr>
            <p:spPr>
              <a:xfrm flipH="1">
                <a:off x="4564052" y="3848337"/>
                <a:ext cx="11652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42" idx="2"/>
                <a:endCxn id="43" idx="0"/>
              </p:cNvCxnSpPr>
              <p:nvPr/>
            </p:nvCxnSpPr>
            <p:spPr>
              <a:xfrm>
                <a:off x="4564052" y="4828579"/>
                <a:ext cx="565" cy="30710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4456477" y="5821485"/>
                <a:ext cx="1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>
                <a:off x="4728629" y="5821485"/>
                <a:ext cx="0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/>
            </p:nvGrpSpPr>
            <p:grpSpPr>
              <a:xfrm>
                <a:off x="4360776" y="918951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61" name="Straight Arrow Connector 60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/>
            </p:nvGrpSpPr>
            <p:grpSpPr>
              <a:xfrm>
                <a:off x="4391777" y="1899193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57" name="Straight Arrow Connector 56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58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59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/>
            </p:nvGrpSpPr>
            <p:grpSpPr>
              <a:xfrm>
                <a:off x="4414456" y="2879435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53" name="Straight Arrow Connector 52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TextBox 50"/>
              <p:cNvSpPr txBox="1"/>
              <p:nvPr/>
            </p:nvSpPr>
            <p:spPr>
              <a:xfrm>
                <a:off x="4011791" y="583639"/>
                <a:ext cx="112082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documents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322489" y="6119474"/>
                <a:ext cx="48312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KBs</a:t>
                </a: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281087" y="1595119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00137" y="2579476"/>
              <a:ext cx="366697" cy="5223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96962" y="3528905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92199" y="4502147"/>
              <a:ext cx="366698" cy="52234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6800" y="5518258"/>
              <a:ext cx="366698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5</a:t>
              </a:r>
            </a:p>
          </p:txBody>
        </p:sp>
      </p:grpSp>
      <p:grpSp>
        <p:nvGrpSpPr>
          <p:cNvPr id="74757" name="Group 1"/>
          <p:cNvGrpSpPr>
            <a:grpSpLocks/>
          </p:cNvGrpSpPr>
          <p:nvPr/>
        </p:nvGrpSpPr>
        <p:grpSpPr bwMode="auto">
          <a:xfrm>
            <a:off x="8142288" y="223838"/>
            <a:ext cx="730250" cy="939800"/>
            <a:chOff x="8142288" y="212725"/>
            <a:chExt cx="730250" cy="939800"/>
          </a:xfrm>
        </p:grpSpPr>
        <p:pic>
          <p:nvPicPr>
            <p:cNvPr id="65" name="Picture 5" descr="pipe11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2288" y="212725"/>
              <a:ext cx="730250" cy="939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sp>
          <p:nvSpPr>
            <p:cNvPr id="74760" name="TextBox 65"/>
            <p:cNvSpPr txBox="1">
              <a:spLocks noChangeArrowheads="1"/>
            </p:cNvSpPr>
            <p:nvPr/>
          </p:nvSpPr>
          <p:spPr bwMode="auto">
            <a:xfrm>
              <a:off x="8479882" y="359978"/>
              <a:ext cx="392656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1577975" y="274638"/>
            <a:ext cx="6564313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2 Integrating NLP data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1685925" y="1406525"/>
            <a:ext cx="7327900" cy="49545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dirty="0">
                <a:latin typeface="Calibri" charset="0"/>
              </a:rPr>
              <a:t>Process Concrete objects in parallel to:</a:t>
            </a:r>
          </a:p>
          <a:p>
            <a:pPr marL="168275" indent="-168275" eaLnBrk="1" hangingPunct="1">
              <a:defRPr/>
            </a:pPr>
            <a:r>
              <a:rPr lang="en-US" sz="2800" b="1" dirty="0">
                <a:latin typeface="Calibri" charset="0"/>
              </a:rPr>
              <a:t>Integrate</a:t>
            </a:r>
            <a:r>
              <a:rPr lang="en-US" sz="2800" dirty="0">
                <a:latin typeface="Calibri" charset="0"/>
              </a:rPr>
              <a:t> data from tools (e.g., </a:t>
            </a:r>
            <a:r>
              <a:rPr lang="en-US" sz="2800" dirty="0" smtClean="0">
                <a:latin typeface="Calibri" charset="0"/>
              </a:rPr>
              <a:t>Stanford, </a:t>
            </a:r>
            <a:r>
              <a:rPr lang="en-US" sz="2800" dirty="0">
                <a:latin typeface="Calibri" charset="0"/>
              </a:rPr>
              <a:t>Serif)</a:t>
            </a:r>
          </a:p>
          <a:p>
            <a:pPr marL="168275" indent="-168275" eaLnBrk="1" hangingPunct="1">
              <a:defRPr/>
            </a:pPr>
            <a:r>
              <a:rPr lang="en-US" sz="2800" b="1" dirty="0">
                <a:latin typeface="Calibri" charset="0"/>
              </a:rPr>
              <a:t>Fix problems</a:t>
            </a:r>
            <a:r>
              <a:rPr lang="en-US" sz="2800" dirty="0">
                <a:latin typeface="Calibri" charset="0"/>
              </a:rPr>
              <a:t>, e.g., trim </a:t>
            </a:r>
            <a:r>
              <a:rPr lang="en-US" sz="2800" dirty="0" smtClean="0">
                <a:latin typeface="Calibri" charset="0"/>
              </a:rPr>
              <a:t>mentions, </a:t>
            </a:r>
            <a:r>
              <a:rPr lang="en-US" sz="2800" dirty="0">
                <a:latin typeface="Calibri" charset="0"/>
              </a:rPr>
              <a:t>find missed </a:t>
            </a:r>
            <a:r>
              <a:rPr lang="en-US" sz="2800" dirty="0" smtClean="0">
                <a:latin typeface="Calibri" charset="0"/>
              </a:rPr>
              <a:t>mentions, deconflict tangled mention chains, </a:t>
            </a:r>
            <a:r>
              <a:rPr lang="is-IS" sz="2800" dirty="0" smtClean="0">
                <a:latin typeface="Calibri" charset="0"/>
              </a:rPr>
              <a:t>…</a:t>
            </a:r>
            <a:endParaRPr lang="en-US" sz="2800" b="1" dirty="0">
              <a:latin typeface="Calibri" charset="0"/>
            </a:endParaRPr>
          </a:p>
          <a:p>
            <a:pPr marL="168275" indent="-168275" eaLnBrk="1" hangingPunct="1">
              <a:defRPr/>
            </a:pPr>
            <a:r>
              <a:rPr lang="is-IS" sz="2800" dirty="0" smtClean="0">
                <a:latin typeface="Calibri" charset="0"/>
              </a:rPr>
              <a:t>Extract </a:t>
            </a:r>
            <a:r>
              <a:rPr lang="is-IS" sz="2800" dirty="0">
                <a:latin typeface="Calibri" charset="0"/>
              </a:rPr>
              <a:t>relations from </a:t>
            </a:r>
            <a:r>
              <a:rPr lang="is-IS" sz="2800" b="1" dirty="0">
                <a:latin typeface="Calibri" charset="0"/>
              </a:rPr>
              <a:t>events</a:t>
            </a:r>
            <a:r>
              <a:rPr lang="is-IS" sz="2800" dirty="0">
                <a:latin typeface="Calibri" charset="0"/>
              </a:rPr>
              <a:t> (life.born =&gt; date and place of birth</a:t>
            </a:r>
            <a:r>
              <a:rPr lang="is-IS" sz="2800" dirty="0" smtClean="0">
                <a:latin typeface="Calibri" charset="0"/>
              </a:rPr>
              <a:t>)</a:t>
            </a:r>
          </a:p>
          <a:p>
            <a:pPr marL="168275" indent="-168275" eaLnBrk="1" hangingPunct="1">
              <a:defRPr/>
            </a:pPr>
            <a:r>
              <a:rPr lang="en-US" sz="2800" dirty="0" smtClean="0">
                <a:latin typeface="Calibri" charset="0"/>
              </a:rPr>
              <a:t> Map schema to extended </a:t>
            </a:r>
            <a:r>
              <a:rPr lang="en-US" sz="2800" b="1" dirty="0">
                <a:latin typeface="Calibri" charset="0"/>
              </a:rPr>
              <a:t>TAC ontology</a:t>
            </a:r>
            <a:r>
              <a:rPr lang="en-US" dirty="0">
                <a:latin typeface="Calibri" charset="0"/>
              </a:rPr>
              <a:t> </a:t>
            </a:r>
            <a:endParaRPr lang="is-IS" dirty="0" smtClean="0">
              <a:latin typeface="Calibri" charset="0"/>
            </a:endParaRPr>
          </a:p>
          <a:p>
            <a:pPr marL="0" indent="0" eaLnBrk="1" hangingPunct="1">
              <a:buNone/>
              <a:defRPr/>
            </a:pPr>
            <a:endParaRPr lang="is-IS" b="1" dirty="0" smtClean="0">
              <a:latin typeface="Calibri" charset="0"/>
            </a:endParaRPr>
          </a:p>
          <a:p>
            <a:pPr marL="0" indent="0" eaLnBrk="1" hangingPunct="1">
              <a:buNone/>
              <a:defRPr/>
            </a:pPr>
            <a:r>
              <a:rPr lang="is-IS" b="1" dirty="0" smtClean="0">
                <a:latin typeface="Calibri" charset="0"/>
              </a:rPr>
              <a:t>30K ENG: </a:t>
            </a:r>
            <a:r>
              <a:rPr lang="is-IS" b="1" dirty="0" smtClean="0"/>
              <a:t>430K entities; 1.8M relations</a:t>
            </a:r>
            <a:endParaRPr lang="en-US" b="1" dirty="0">
              <a:latin typeface="Calibri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39725" y="2290763"/>
            <a:ext cx="1120775" cy="10699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6804" name="Group 31"/>
          <p:cNvGrpSpPr>
            <a:grpSpLocks/>
          </p:cNvGrpSpPr>
          <p:nvPr/>
        </p:nvGrpSpPr>
        <p:grpSpPr bwMode="auto">
          <a:xfrm>
            <a:off x="266700" y="885825"/>
            <a:ext cx="1311275" cy="5873750"/>
            <a:chOff x="266800" y="885429"/>
            <a:chExt cx="1311220" cy="5874389"/>
          </a:xfrm>
        </p:grpSpPr>
        <p:grpSp>
          <p:nvGrpSpPr>
            <p:cNvPr id="33" name="Group 32"/>
            <p:cNvGrpSpPr/>
            <p:nvPr/>
          </p:nvGrpSpPr>
          <p:grpSpPr>
            <a:xfrm>
              <a:off x="457200" y="885429"/>
              <a:ext cx="1120820" cy="5874389"/>
              <a:chOff x="4011791" y="583639"/>
              <a:chExt cx="1120820" cy="5874389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39" name="Rectangle 38"/>
              <p:cNvSpPr>
                <a:spLocks noChangeAspect="1"/>
              </p:cNvSpPr>
              <p:nvPr/>
            </p:nvSpPr>
            <p:spPr>
              <a:xfrm>
                <a:off x="4221152" y="1213393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IE</a:t>
                </a:r>
              </a:p>
            </p:txBody>
          </p:sp>
          <p:sp>
            <p:nvSpPr>
              <p:cNvPr id="40" name="Rectangle 39"/>
              <p:cNvSpPr>
                <a:spLocks noChangeAspect="1"/>
              </p:cNvSpPr>
              <p:nvPr/>
            </p:nvSpPr>
            <p:spPr>
              <a:xfrm>
                <a:off x="4221152" y="2193635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TAC</a:t>
                </a:r>
              </a:p>
            </p:txBody>
          </p: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4232804" y="3162537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CR</a:t>
                </a:r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4221152" y="4142779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KB</a:t>
                </a:r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4221717" y="5135685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MAT</a:t>
                </a:r>
              </a:p>
            </p:txBody>
          </p:sp>
          <p:cxnSp>
            <p:nvCxnSpPr>
              <p:cNvPr id="44" name="Straight Arrow Connector 43"/>
              <p:cNvCxnSpPr>
                <a:stCxn id="41" idx="2"/>
                <a:endCxn id="42" idx="0"/>
              </p:cNvCxnSpPr>
              <p:nvPr/>
            </p:nvCxnSpPr>
            <p:spPr>
              <a:xfrm flipH="1">
                <a:off x="4564052" y="3848337"/>
                <a:ext cx="11652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42" idx="2"/>
                <a:endCxn id="43" idx="0"/>
              </p:cNvCxnSpPr>
              <p:nvPr/>
            </p:nvCxnSpPr>
            <p:spPr>
              <a:xfrm>
                <a:off x="4564052" y="4828579"/>
                <a:ext cx="565" cy="30710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4456477" y="5821485"/>
                <a:ext cx="1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>
                <a:off x="4728629" y="5821485"/>
                <a:ext cx="0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/>
            </p:nvGrpSpPr>
            <p:grpSpPr>
              <a:xfrm>
                <a:off x="4360776" y="918951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61" name="Straight Arrow Connector 60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/>
            </p:nvGrpSpPr>
            <p:grpSpPr>
              <a:xfrm>
                <a:off x="4391777" y="1899193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57" name="Straight Arrow Connector 56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58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59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/>
            </p:nvGrpSpPr>
            <p:grpSpPr>
              <a:xfrm>
                <a:off x="4414456" y="2879435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53" name="Straight Arrow Connector 52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TextBox 50"/>
              <p:cNvSpPr txBox="1"/>
              <p:nvPr/>
            </p:nvSpPr>
            <p:spPr>
              <a:xfrm>
                <a:off x="4011791" y="583639"/>
                <a:ext cx="112082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documents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322489" y="6119474"/>
                <a:ext cx="48312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KBs</a:t>
                </a: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281087" y="1595119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00137" y="2579476"/>
              <a:ext cx="366697" cy="5223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96962" y="3528905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92199" y="4502147"/>
              <a:ext cx="366698" cy="52234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6800" y="5518258"/>
              <a:ext cx="366698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5</a:t>
              </a:r>
            </a:p>
          </p:txBody>
        </p:sp>
      </p:grpSp>
      <p:grpSp>
        <p:nvGrpSpPr>
          <p:cNvPr id="76805" name="Group 65"/>
          <p:cNvGrpSpPr>
            <a:grpSpLocks/>
          </p:cNvGrpSpPr>
          <p:nvPr/>
        </p:nvGrpSpPr>
        <p:grpSpPr bwMode="auto">
          <a:xfrm>
            <a:off x="8142288" y="212725"/>
            <a:ext cx="730250" cy="939800"/>
            <a:chOff x="8142288" y="212725"/>
            <a:chExt cx="730250" cy="939800"/>
          </a:xfrm>
        </p:grpSpPr>
        <p:pic>
          <p:nvPicPr>
            <p:cNvPr id="67" name="Picture 5" descr="pipe11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2288" y="212725"/>
              <a:ext cx="730250" cy="939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sp>
          <p:nvSpPr>
            <p:cNvPr id="76808" name="TextBox 65"/>
            <p:cNvSpPr txBox="1">
              <a:spLocks noChangeArrowheads="1"/>
            </p:cNvSpPr>
            <p:nvPr/>
          </p:nvSpPr>
          <p:spPr bwMode="auto">
            <a:xfrm>
              <a:off x="8479882" y="359978"/>
              <a:ext cx="392656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1577975" y="274638"/>
            <a:ext cx="6564313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3 Kripke: Cross-Doc Coref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1685925" y="1417638"/>
            <a:ext cx="7327900" cy="4954587"/>
          </a:xfrm>
        </p:spPr>
        <p:txBody>
          <a:bodyPr/>
          <a:lstStyle/>
          <a:p>
            <a:pPr marL="228600" indent="-228600" eaLnBrk="1" hangingPunct="1">
              <a:lnSpc>
                <a:spcPct val="110000"/>
              </a:lnSpc>
              <a:defRPr/>
            </a:pPr>
            <a:r>
              <a:rPr lang="en-US" sz="3000" dirty="0" smtClean="0">
                <a:latin typeface="Calibri" charset="0"/>
              </a:rPr>
              <a:t>Cross-document </a:t>
            </a:r>
            <a:r>
              <a:rPr lang="en-US" sz="3000" b="1" dirty="0" smtClean="0">
                <a:latin typeface="Calibri" charset="0"/>
              </a:rPr>
              <a:t>co-reference</a:t>
            </a:r>
            <a:r>
              <a:rPr lang="en-US" sz="3000" dirty="0" smtClean="0">
                <a:latin typeface="Calibri" charset="0"/>
              </a:rPr>
              <a:t> creates initial </a:t>
            </a:r>
            <a:r>
              <a:rPr lang="en-US" dirty="0" smtClean="0">
                <a:latin typeface="Calibri" charset="0"/>
              </a:rPr>
              <a:t>KB from a set of single-document KBs</a:t>
            </a:r>
            <a:endParaRPr lang="en-US" sz="3000" dirty="0" smtClean="0">
              <a:latin typeface="Calibri" charset="0"/>
            </a:endParaRP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400" dirty="0" smtClean="0">
                <a:latin typeface="Calibri" charset="0"/>
              </a:rPr>
              <a:t>Identify that </a:t>
            </a:r>
            <a:r>
              <a:rPr lang="en-US" sz="2400" i="1" dirty="0" smtClean="0">
                <a:latin typeface="Calibri" charset="0"/>
              </a:rPr>
              <a:t>Barack Obama </a:t>
            </a:r>
            <a:r>
              <a:rPr lang="en-US" sz="2400" dirty="0" smtClean="0">
                <a:latin typeface="Calibri" charset="0"/>
              </a:rPr>
              <a:t>entity in DOC32 is same individual as </a:t>
            </a:r>
            <a:r>
              <a:rPr lang="en-US" sz="2400" i="1" dirty="0" smtClean="0">
                <a:latin typeface="Calibri" charset="0"/>
              </a:rPr>
              <a:t>Obama</a:t>
            </a:r>
            <a:r>
              <a:rPr lang="en-US" sz="2400" dirty="0" smtClean="0">
                <a:latin typeface="Calibri" charset="0"/>
              </a:rPr>
              <a:t> in DOC342, etc.</a:t>
            </a:r>
          </a:p>
          <a:p>
            <a:pPr marL="228600" indent="-228600" eaLnBrk="1" hangingPunct="1">
              <a:lnSpc>
                <a:spcPct val="110000"/>
              </a:lnSpc>
              <a:defRPr/>
            </a:pPr>
            <a:r>
              <a:rPr lang="en-US" b="1" dirty="0">
                <a:latin typeface="Calibri" charset="0"/>
              </a:rPr>
              <a:t>Language </a:t>
            </a:r>
            <a:r>
              <a:rPr lang="en-US" b="1" dirty="0" smtClean="0">
                <a:latin typeface="Calibri" charset="0"/>
              </a:rPr>
              <a:t>agnostic</a:t>
            </a:r>
            <a:r>
              <a:rPr lang="en-US" dirty="0" smtClean="0">
                <a:latin typeface="Calibri" charset="0"/>
              </a:rPr>
              <a:t>; works well for ENG, CMN, SPA document collections</a:t>
            </a:r>
            <a:endParaRPr lang="en-US" dirty="0">
              <a:latin typeface="Calibri" charset="0"/>
            </a:endParaRPr>
          </a:p>
          <a:p>
            <a:pPr marL="228600" indent="-228600" eaLnBrk="1" hangingPunct="1">
              <a:lnSpc>
                <a:spcPct val="110000"/>
              </a:lnSpc>
              <a:defRPr/>
            </a:pPr>
            <a:r>
              <a:rPr lang="en-US" dirty="0" smtClean="0">
                <a:latin typeface="Calibri" charset="0"/>
              </a:rPr>
              <a:t>Only uses entity </a:t>
            </a:r>
            <a:r>
              <a:rPr lang="en-US" b="1" dirty="0" smtClean="0">
                <a:latin typeface="Calibri" charset="0"/>
              </a:rPr>
              <a:t>mention strings</a:t>
            </a:r>
          </a:p>
          <a:p>
            <a:pPr marL="228600" indent="-228600" eaLnBrk="1" hangingPunct="1">
              <a:lnSpc>
                <a:spcPct val="110000"/>
              </a:lnSpc>
              <a:defRPr/>
            </a:pPr>
            <a:r>
              <a:rPr lang="en-US" dirty="0"/>
              <a:t>Untrained, agglomerative </a:t>
            </a:r>
            <a:r>
              <a:rPr lang="en-US" b="1" dirty="0" smtClean="0"/>
              <a:t>clustering</a:t>
            </a:r>
          </a:p>
          <a:p>
            <a:pPr marL="0" indent="0" eaLnBrk="1" hangingPunct="1">
              <a:lnSpc>
                <a:spcPct val="110000"/>
              </a:lnSpc>
              <a:buNone/>
              <a:defRPr/>
            </a:pPr>
            <a:r>
              <a:rPr lang="is-IS" b="1" dirty="0">
                <a:latin typeface="Calibri" charset="0"/>
              </a:rPr>
              <a:t>30K ENG: </a:t>
            </a:r>
            <a:r>
              <a:rPr lang="is-IS" b="1" dirty="0"/>
              <a:t>210K entities; 1</a:t>
            </a:r>
            <a:r>
              <a:rPr lang="is-IS" b="1" dirty="0" smtClean="0"/>
              <a:t>.2M relations</a:t>
            </a:r>
            <a:endParaRPr lang="en-US" b="1" dirty="0"/>
          </a:p>
          <a:p>
            <a:pPr marL="228600" indent="-228600" eaLnBrk="1" hangingPunct="1">
              <a:lnSpc>
                <a:spcPct val="110000"/>
              </a:lnSpc>
              <a:defRPr/>
            </a:pPr>
            <a:endParaRPr lang="en-US" b="1" dirty="0" smtClean="0">
              <a:latin typeface="Calibri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39725" y="3297238"/>
            <a:ext cx="1120775" cy="9429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9876" name="Group 31"/>
          <p:cNvGrpSpPr>
            <a:grpSpLocks/>
          </p:cNvGrpSpPr>
          <p:nvPr/>
        </p:nvGrpSpPr>
        <p:grpSpPr bwMode="auto">
          <a:xfrm>
            <a:off x="266700" y="885825"/>
            <a:ext cx="1311275" cy="5873750"/>
            <a:chOff x="266800" y="885429"/>
            <a:chExt cx="1311220" cy="5874389"/>
          </a:xfrm>
        </p:grpSpPr>
        <p:grpSp>
          <p:nvGrpSpPr>
            <p:cNvPr id="33" name="Group 32"/>
            <p:cNvGrpSpPr/>
            <p:nvPr/>
          </p:nvGrpSpPr>
          <p:grpSpPr>
            <a:xfrm>
              <a:off x="457200" y="885429"/>
              <a:ext cx="1120820" cy="5874389"/>
              <a:chOff x="4011791" y="583639"/>
              <a:chExt cx="1120820" cy="5874389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39" name="Rectangle 38"/>
              <p:cNvSpPr>
                <a:spLocks noChangeAspect="1"/>
              </p:cNvSpPr>
              <p:nvPr/>
            </p:nvSpPr>
            <p:spPr>
              <a:xfrm>
                <a:off x="4221152" y="1213393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IE</a:t>
                </a:r>
              </a:p>
            </p:txBody>
          </p:sp>
          <p:sp>
            <p:nvSpPr>
              <p:cNvPr id="40" name="Rectangle 39"/>
              <p:cNvSpPr>
                <a:spLocks noChangeAspect="1"/>
              </p:cNvSpPr>
              <p:nvPr/>
            </p:nvSpPr>
            <p:spPr>
              <a:xfrm>
                <a:off x="4221152" y="2193635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TAC</a:t>
                </a:r>
              </a:p>
            </p:txBody>
          </p: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4232804" y="3162537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CR</a:t>
                </a:r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4221152" y="4142779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KB</a:t>
                </a:r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4221717" y="5135685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MAT</a:t>
                </a:r>
              </a:p>
            </p:txBody>
          </p:sp>
          <p:cxnSp>
            <p:nvCxnSpPr>
              <p:cNvPr id="44" name="Straight Arrow Connector 43"/>
              <p:cNvCxnSpPr>
                <a:stCxn id="41" idx="2"/>
                <a:endCxn id="42" idx="0"/>
              </p:cNvCxnSpPr>
              <p:nvPr/>
            </p:nvCxnSpPr>
            <p:spPr>
              <a:xfrm flipH="1">
                <a:off x="4564052" y="3848337"/>
                <a:ext cx="11652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42" idx="2"/>
                <a:endCxn id="43" idx="0"/>
              </p:cNvCxnSpPr>
              <p:nvPr/>
            </p:nvCxnSpPr>
            <p:spPr>
              <a:xfrm>
                <a:off x="4564052" y="4828579"/>
                <a:ext cx="565" cy="30710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4456477" y="5821485"/>
                <a:ext cx="1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>
                <a:off x="4728629" y="5821485"/>
                <a:ext cx="0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/>
            </p:nvGrpSpPr>
            <p:grpSpPr>
              <a:xfrm>
                <a:off x="4360776" y="918951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61" name="Straight Arrow Connector 60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/>
            </p:nvGrpSpPr>
            <p:grpSpPr>
              <a:xfrm>
                <a:off x="4391777" y="1899193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57" name="Straight Arrow Connector 56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58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59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/>
            </p:nvGrpSpPr>
            <p:grpSpPr>
              <a:xfrm>
                <a:off x="4414456" y="2879435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53" name="Straight Arrow Connector 52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TextBox 50"/>
              <p:cNvSpPr txBox="1"/>
              <p:nvPr/>
            </p:nvSpPr>
            <p:spPr>
              <a:xfrm>
                <a:off x="4011791" y="583639"/>
                <a:ext cx="112082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documents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322489" y="6119474"/>
                <a:ext cx="48312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KBs</a:t>
                </a: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281087" y="1595119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00137" y="2579476"/>
              <a:ext cx="366697" cy="5223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96962" y="3528905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92199" y="4502147"/>
              <a:ext cx="366698" cy="52234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6800" y="5518258"/>
              <a:ext cx="366698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5</a:t>
              </a:r>
            </a:p>
          </p:txBody>
        </p:sp>
      </p:grpSp>
      <p:grpSp>
        <p:nvGrpSpPr>
          <p:cNvPr id="79877" name="Group 66"/>
          <p:cNvGrpSpPr>
            <a:grpSpLocks/>
          </p:cNvGrpSpPr>
          <p:nvPr/>
        </p:nvGrpSpPr>
        <p:grpSpPr bwMode="auto">
          <a:xfrm>
            <a:off x="8142288" y="212725"/>
            <a:ext cx="730250" cy="939800"/>
            <a:chOff x="8142288" y="212725"/>
            <a:chExt cx="730250" cy="939800"/>
          </a:xfrm>
        </p:grpSpPr>
        <p:pic>
          <p:nvPicPr>
            <p:cNvPr id="68" name="Picture 5" descr="pipe11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2288" y="212725"/>
              <a:ext cx="730250" cy="939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sp>
          <p:nvSpPr>
            <p:cNvPr id="79880" name="TextBox 65"/>
            <p:cNvSpPr txBox="1">
              <a:spLocks noChangeArrowheads="1"/>
            </p:cNvSpPr>
            <p:nvPr/>
          </p:nvSpPr>
          <p:spPr bwMode="auto">
            <a:xfrm>
              <a:off x="8479882" y="359978"/>
              <a:ext cx="392656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>
          <a:xfrm>
            <a:off x="1512888" y="274638"/>
            <a:ext cx="7008812" cy="1143000"/>
          </a:xfrm>
        </p:spPr>
        <p:txBody>
          <a:bodyPr/>
          <a:lstStyle/>
          <a:p>
            <a:pPr algn="l" eaLnBrk="1" hangingPunct="1"/>
            <a:r>
              <a:rPr lang="en-US" dirty="0" smtClean="0">
                <a:latin typeface="Calibri" charset="0"/>
              </a:rPr>
              <a:t>4 Inference </a:t>
            </a:r>
            <a:r>
              <a:rPr lang="en-US" dirty="0">
                <a:latin typeface="Calibri" charset="0"/>
              </a:rPr>
              <a:t>and adjudication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1577975" y="1439863"/>
            <a:ext cx="7566025" cy="52292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US" sz="3000" dirty="0" smtClean="0">
                <a:latin typeface="Calibri" charset="0"/>
              </a:rPr>
              <a:t>Reasoning to</a:t>
            </a:r>
          </a:p>
          <a:p>
            <a:pPr marL="233363" indent="-233363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000" dirty="0" smtClean="0">
                <a:latin typeface="Calibri" charset="0"/>
              </a:rPr>
              <a:t>Delete </a:t>
            </a:r>
            <a:r>
              <a:rPr lang="en-US" sz="3000" dirty="0">
                <a:latin typeface="Calibri" charset="0"/>
              </a:rPr>
              <a:t>relations </a:t>
            </a:r>
            <a:r>
              <a:rPr lang="en-US" sz="3000" dirty="0" smtClean="0">
                <a:latin typeface="Calibri" charset="0"/>
              </a:rPr>
              <a:t>violating ontology </a:t>
            </a:r>
            <a:r>
              <a:rPr lang="en-US" sz="3000" dirty="0">
                <a:latin typeface="Calibri" charset="0"/>
              </a:rPr>
              <a:t>constraints</a:t>
            </a:r>
          </a:p>
          <a:p>
            <a:pPr marL="457200" lvl="1" indent="-223838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i="1" dirty="0" smtClean="0">
                <a:latin typeface="Calibri" charset="0"/>
              </a:rPr>
              <a:t>Person </a:t>
            </a:r>
            <a:r>
              <a:rPr lang="en-US" i="1" dirty="0">
                <a:latin typeface="Calibri" charset="0"/>
              </a:rPr>
              <a:t>can’t be born in an </a:t>
            </a:r>
            <a:r>
              <a:rPr lang="en-US" i="1" dirty="0" smtClean="0">
                <a:latin typeface="Calibri" charset="0"/>
              </a:rPr>
              <a:t>organization</a:t>
            </a:r>
          </a:p>
          <a:p>
            <a:pPr marL="457200" lvl="1" indent="-223838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i="1" dirty="0" smtClean="0">
                <a:latin typeface="Calibri" charset="0"/>
              </a:rPr>
              <a:t>Person can’t be her own parent or spouse</a:t>
            </a:r>
            <a:endParaRPr lang="en-US" i="1" dirty="0">
              <a:latin typeface="Calibri" charset="0"/>
            </a:endParaRPr>
          </a:p>
          <a:p>
            <a:pPr marL="233363" indent="-233363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000" dirty="0" smtClean="0">
                <a:latin typeface="Calibri" charset="0"/>
              </a:rPr>
              <a:t>Infer missing relations</a:t>
            </a:r>
            <a:endParaRPr lang="en-US" sz="3000" dirty="0">
              <a:latin typeface="Calibri" charset="0"/>
            </a:endParaRPr>
          </a:p>
          <a:p>
            <a:pPr marL="461963" lvl="1" indent="-22860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i="1" dirty="0">
                <a:latin typeface="Calibri" charset="0"/>
              </a:rPr>
              <a:t>Two people sharing a parent are siblings</a:t>
            </a:r>
          </a:p>
          <a:p>
            <a:pPr marL="461963" lvl="1" indent="-22860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i="1" dirty="0" smtClean="0">
                <a:latin typeface="Calibri" charset="0"/>
              </a:rPr>
              <a:t>X born in place P</a:t>
            </a:r>
            <a:r>
              <a:rPr lang="en-US" i="1" baseline="-25000" dirty="0" smtClean="0">
                <a:latin typeface="Calibri" charset="0"/>
              </a:rPr>
              <a:t>1</a:t>
            </a:r>
            <a:r>
              <a:rPr lang="en-US" i="1" dirty="0" smtClean="0">
                <a:latin typeface="Calibri" charset="0"/>
              </a:rPr>
              <a:t>, </a:t>
            </a:r>
            <a:r>
              <a:rPr lang="en-US" i="1" dirty="0">
                <a:latin typeface="Calibri" charset="0"/>
              </a:rPr>
              <a:t>P</a:t>
            </a:r>
            <a:r>
              <a:rPr lang="en-US" i="1" baseline="-25000" dirty="0">
                <a:latin typeface="Calibri" charset="0"/>
              </a:rPr>
              <a:t>1</a:t>
            </a:r>
            <a:r>
              <a:rPr lang="en-US" i="1" dirty="0" smtClean="0">
                <a:latin typeface="Calibri" charset="0"/>
              </a:rPr>
              <a:t> part of P</a:t>
            </a:r>
            <a:r>
              <a:rPr lang="en-US" i="1" baseline="-25000" dirty="0" smtClean="0">
                <a:latin typeface="Calibri" charset="0"/>
              </a:rPr>
              <a:t>2</a:t>
            </a:r>
            <a:r>
              <a:rPr lang="en-US" i="1" dirty="0" smtClean="0">
                <a:latin typeface="Calibri" charset="0"/>
              </a:rPr>
              <a:t> =&gt; X born in </a:t>
            </a:r>
            <a:r>
              <a:rPr lang="en-US" i="1" dirty="0">
                <a:latin typeface="Calibri" charset="0"/>
              </a:rPr>
              <a:t>P</a:t>
            </a:r>
            <a:r>
              <a:rPr lang="en-US" i="1" baseline="-25000" dirty="0">
                <a:latin typeface="Calibri" charset="0"/>
              </a:rPr>
              <a:t>2</a:t>
            </a:r>
            <a:endParaRPr lang="en-US" i="1" dirty="0">
              <a:latin typeface="Calibri" charset="0"/>
            </a:endParaRPr>
          </a:p>
          <a:p>
            <a:pPr marL="461963" lvl="1" indent="-22860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i="1" dirty="0" smtClean="0">
                <a:latin typeface="Calibri" charset="0"/>
              </a:rPr>
              <a:t>Person probably </a:t>
            </a:r>
            <a:r>
              <a:rPr lang="en-US" i="1" dirty="0">
                <a:latin typeface="Calibri" charset="0"/>
              </a:rPr>
              <a:t>citizen of their country of </a:t>
            </a:r>
            <a:r>
              <a:rPr lang="en-US" i="1" dirty="0" smtClean="0">
                <a:latin typeface="Calibri" charset="0"/>
              </a:rPr>
              <a:t>birt</a:t>
            </a:r>
            <a:r>
              <a:rPr lang="en-US" sz="2600" i="1" dirty="0" smtClean="0">
                <a:latin typeface="Calibri" charset="0"/>
              </a:rPr>
              <a:t>h</a:t>
            </a:r>
          </a:p>
          <a:p>
            <a:pPr marL="461963" lvl="1" indent="-22860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600" i="1" dirty="0" smtClean="0">
                <a:latin typeface="Calibri" charset="0"/>
              </a:rPr>
              <a:t>A CFO is a per:top_level_employee</a:t>
            </a:r>
            <a:endParaRPr lang="en-US" sz="2600" i="1" dirty="0">
              <a:latin typeface="Calibri" charset="0"/>
            </a:endParaRP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dirty="0">
              <a:latin typeface="Calibri" charset="0"/>
            </a:endParaRP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41313" y="4322763"/>
            <a:ext cx="1120775" cy="9429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86020" name="Group 31"/>
          <p:cNvGrpSpPr>
            <a:grpSpLocks/>
          </p:cNvGrpSpPr>
          <p:nvPr/>
        </p:nvGrpSpPr>
        <p:grpSpPr bwMode="auto">
          <a:xfrm>
            <a:off x="266700" y="885825"/>
            <a:ext cx="1311275" cy="5873750"/>
            <a:chOff x="266800" y="885429"/>
            <a:chExt cx="1311220" cy="5874389"/>
          </a:xfrm>
        </p:grpSpPr>
        <p:grpSp>
          <p:nvGrpSpPr>
            <p:cNvPr id="42" name="Group 41"/>
            <p:cNvGrpSpPr/>
            <p:nvPr/>
          </p:nvGrpSpPr>
          <p:grpSpPr>
            <a:xfrm>
              <a:off x="457200" y="885429"/>
              <a:ext cx="1120820" cy="5874389"/>
              <a:chOff x="4011791" y="583639"/>
              <a:chExt cx="1120820" cy="5874389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48" name="Rectangle 47"/>
              <p:cNvSpPr>
                <a:spLocks noChangeAspect="1"/>
              </p:cNvSpPr>
              <p:nvPr/>
            </p:nvSpPr>
            <p:spPr>
              <a:xfrm>
                <a:off x="4221152" y="1213393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IE</a:t>
                </a:r>
              </a:p>
            </p:txBody>
          </p:sp>
          <p:sp>
            <p:nvSpPr>
              <p:cNvPr id="49" name="Rectangle 48"/>
              <p:cNvSpPr>
                <a:spLocks noChangeAspect="1"/>
              </p:cNvSpPr>
              <p:nvPr/>
            </p:nvSpPr>
            <p:spPr>
              <a:xfrm>
                <a:off x="4221152" y="2193635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TAC</a:t>
                </a:r>
              </a:p>
            </p:txBody>
          </p:sp>
          <p:sp>
            <p:nvSpPr>
              <p:cNvPr id="50" name="Rectangle 49"/>
              <p:cNvSpPr>
                <a:spLocks noChangeAspect="1"/>
              </p:cNvSpPr>
              <p:nvPr/>
            </p:nvSpPr>
            <p:spPr>
              <a:xfrm>
                <a:off x="4232804" y="3162537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CR</a:t>
                </a:r>
              </a:p>
            </p:txBody>
          </p:sp>
          <p:sp>
            <p:nvSpPr>
              <p:cNvPr id="51" name="Rectangle 50"/>
              <p:cNvSpPr>
                <a:spLocks noChangeAspect="1"/>
              </p:cNvSpPr>
              <p:nvPr/>
            </p:nvSpPr>
            <p:spPr>
              <a:xfrm>
                <a:off x="4221152" y="4142779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KB</a:t>
                </a:r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4221717" y="5135685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MAT</a:t>
                </a:r>
              </a:p>
            </p:txBody>
          </p:sp>
          <p:cxnSp>
            <p:nvCxnSpPr>
              <p:cNvPr id="53" name="Straight Arrow Connector 52"/>
              <p:cNvCxnSpPr>
                <a:stCxn id="50" idx="2"/>
                <a:endCxn id="51" idx="0"/>
              </p:cNvCxnSpPr>
              <p:nvPr/>
            </p:nvCxnSpPr>
            <p:spPr>
              <a:xfrm flipH="1">
                <a:off x="4564052" y="3848337"/>
                <a:ext cx="11652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>
                <a:stCxn id="51" idx="2"/>
                <a:endCxn id="52" idx="0"/>
              </p:cNvCxnSpPr>
              <p:nvPr/>
            </p:nvCxnSpPr>
            <p:spPr>
              <a:xfrm>
                <a:off x="4564052" y="4828579"/>
                <a:ext cx="565" cy="30710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4456477" y="5821485"/>
                <a:ext cx="1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4728629" y="5821485"/>
                <a:ext cx="0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/>
              <p:cNvGrpSpPr/>
              <p:nvPr/>
            </p:nvGrpSpPr>
            <p:grpSpPr>
              <a:xfrm>
                <a:off x="4360776" y="918951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70" name="Straight Arrow Connector 69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/>
            </p:nvGrpSpPr>
            <p:grpSpPr>
              <a:xfrm>
                <a:off x="4391777" y="1899193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66" name="Straight Arrow Connector 65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66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/>
            </p:nvGrpSpPr>
            <p:grpSpPr>
              <a:xfrm>
                <a:off x="4414456" y="2879435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62" name="Straight Arrow Connector 61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extBox 59"/>
              <p:cNvSpPr txBox="1"/>
              <p:nvPr/>
            </p:nvSpPr>
            <p:spPr>
              <a:xfrm>
                <a:off x="4011791" y="583639"/>
                <a:ext cx="112082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documents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322489" y="6119474"/>
                <a:ext cx="48312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KBs</a:t>
                </a: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281087" y="1595119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1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00137" y="2579476"/>
              <a:ext cx="366697" cy="5223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96962" y="3528905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92199" y="4502147"/>
              <a:ext cx="366698" cy="52234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4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6800" y="5518258"/>
              <a:ext cx="366698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5</a:t>
              </a:r>
            </a:p>
          </p:txBody>
        </p:sp>
      </p:grpSp>
      <p:grpSp>
        <p:nvGrpSpPr>
          <p:cNvPr id="86021" name="Group 73"/>
          <p:cNvGrpSpPr>
            <a:grpSpLocks/>
          </p:cNvGrpSpPr>
          <p:nvPr/>
        </p:nvGrpSpPr>
        <p:grpSpPr bwMode="auto">
          <a:xfrm>
            <a:off x="8142288" y="212725"/>
            <a:ext cx="730250" cy="939800"/>
            <a:chOff x="8142288" y="212725"/>
            <a:chExt cx="730250" cy="939800"/>
          </a:xfrm>
        </p:grpSpPr>
        <p:pic>
          <p:nvPicPr>
            <p:cNvPr id="75" name="Picture 5" descr="pipe11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2288" y="212725"/>
              <a:ext cx="730250" cy="939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sp>
          <p:nvSpPr>
            <p:cNvPr id="86024" name="TextBox 65"/>
            <p:cNvSpPr txBox="1">
              <a:spLocks noChangeArrowheads="1"/>
            </p:cNvSpPr>
            <p:nvPr/>
          </p:nvSpPr>
          <p:spPr bwMode="auto">
            <a:xfrm>
              <a:off x="8479882" y="359978"/>
              <a:ext cx="392656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Entity Linking</a:t>
            </a:r>
          </a:p>
        </p:txBody>
      </p:sp>
      <p:sp>
        <p:nvSpPr>
          <p:cNvPr id="90114" name="Content Placeholder 2"/>
          <p:cNvSpPr>
            <a:spLocks noGrp="1"/>
          </p:cNvSpPr>
          <p:nvPr>
            <p:ph idx="1"/>
          </p:nvPr>
        </p:nvSpPr>
        <p:spPr>
          <a:xfrm>
            <a:off x="1577975" y="2201235"/>
            <a:ext cx="7477125" cy="3395662"/>
          </a:xfrm>
        </p:spPr>
        <p:txBody>
          <a:bodyPr/>
          <a:lstStyle/>
          <a:p>
            <a:pPr marL="228600" indent="-228600" eaLnBrk="1" hangingPunct="1"/>
            <a:r>
              <a:rPr lang="en-US" sz="3000" dirty="0" smtClean="0">
                <a:latin typeface="Calibri" charset="0"/>
              </a:rPr>
              <a:t>Try to links </a:t>
            </a:r>
            <a:r>
              <a:rPr lang="en-US" sz="3000" dirty="0">
                <a:latin typeface="Calibri" charset="0"/>
              </a:rPr>
              <a:t>entities to reference </a:t>
            </a:r>
            <a:r>
              <a:rPr lang="en-US" sz="3000" dirty="0" smtClean="0">
                <a:latin typeface="Calibri" charset="0"/>
              </a:rPr>
              <a:t>KB, a subset  of Freebase in 2016 with</a:t>
            </a:r>
            <a:endParaRPr lang="en-US" sz="3000" dirty="0">
              <a:latin typeface="Calibri" charset="0"/>
            </a:endParaRPr>
          </a:p>
          <a:p>
            <a:pPr marL="574675" lvl="1" indent="-231775" eaLnBrk="1" hangingPunct="1">
              <a:buFont typeface="Lucida Grande" charset="0"/>
              <a:buChar char="-"/>
            </a:pPr>
            <a:r>
              <a:rPr lang="en-US" sz="2600" dirty="0" smtClean="0">
                <a:latin typeface="Calibri" charset="0"/>
              </a:rPr>
              <a:t>~</a:t>
            </a:r>
            <a:r>
              <a:rPr lang="en-US" sz="2600" dirty="0">
                <a:latin typeface="Calibri" charset="0"/>
              </a:rPr>
              <a:t>4.5M entities and ~150M triples</a:t>
            </a:r>
          </a:p>
          <a:p>
            <a:pPr marL="574675" lvl="1" indent="-231775" eaLnBrk="1" hangingPunct="1">
              <a:buFont typeface="Lucida Grande" charset="0"/>
              <a:buChar char="-"/>
            </a:pPr>
            <a:r>
              <a:rPr lang="en-US" sz="2600" dirty="0">
                <a:latin typeface="Calibri" charset="0"/>
              </a:rPr>
              <a:t>Names and text in English, Spanish and Chinese</a:t>
            </a:r>
          </a:p>
          <a:p>
            <a:pPr marL="228600" indent="-228600" eaLnBrk="1" hangingPunct="1"/>
            <a:r>
              <a:rPr lang="en-US" sz="3000" dirty="0" smtClean="0">
                <a:latin typeface="Calibri" charset="0"/>
              </a:rPr>
              <a:t>Don’t link if no matches, poor matches or ambiguous matches</a:t>
            </a:r>
            <a:endParaRPr lang="en-US" sz="3000" dirty="0">
              <a:latin typeface="Calibri" charset="0"/>
            </a:endParaRPr>
          </a:p>
          <a:p>
            <a:pPr marL="0" indent="0" eaLnBrk="1" hangingPunct="1">
              <a:buNone/>
            </a:pPr>
            <a:endParaRPr lang="en-US" sz="2800" dirty="0">
              <a:latin typeface="Calibri" charset="0"/>
            </a:endParaRPr>
          </a:p>
          <a:p>
            <a:pPr marL="228600" indent="-228600" eaLnBrk="1" hangingPunct="1"/>
            <a:endParaRPr lang="en-US" sz="2800" dirty="0">
              <a:latin typeface="Calibri" charset="0"/>
            </a:endParaRPr>
          </a:p>
          <a:p>
            <a:pPr marL="228600" indent="-228600" eaLnBrk="1" hangingPunct="1"/>
            <a:endParaRPr lang="en-US" sz="2800" dirty="0">
              <a:latin typeface="Calibri" charset="0"/>
            </a:endParaRPr>
          </a:p>
        </p:txBody>
      </p:sp>
      <p:pic>
        <p:nvPicPr>
          <p:cNvPr id="901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07473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116" name="Group 10"/>
          <p:cNvGrpSpPr>
            <a:grpSpLocks/>
          </p:cNvGrpSpPr>
          <p:nvPr/>
        </p:nvGrpSpPr>
        <p:grpSpPr bwMode="auto">
          <a:xfrm>
            <a:off x="8142288" y="212725"/>
            <a:ext cx="730250" cy="939800"/>
            <a:chOff x="8142288" y="212725"/>
            <a:chExt cx="730250" cy="939800"/>
          </a:xfrm>
        </p:grpSpPr>
        <p:pic>
          <p:nvPicPr>
            <p:cNvPr id="12" name="Picture 5" descr="pipe11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2288" y="212725"/>
              <a:ext cx="730250" cy="939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sp>
          <p:nvSpPr>
            <p:cNvPr id="90127" name="TextBox 65"/>
            <p:cNvSpPr txBox="1">
              <a:spLocks noChangeArrowheads="1"/>
            </p:cNvSpPr>
            <p:nvPr/>
          </p:nvSpPr>
          <p:spPr bwMode="auto">
            <a:xfrm>
              <a:off x="8479882" y="359978"/>
              <a:ext cx="392656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sp>
        <p:nvSpPr>
          <p:cNvPr id="47" name="Rectangle 46"/>
          <p:cNvSpPr/>
          <p:nvPr/>
        </p:nvSpPr>
        <p:spPr>
          <a:xfrm>
            <a:off x="341313" y="4322763"/>
            <a:ext cx="1120775" cy="9429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0118" name="Group 31"/>
          <p:cNvGrpSpPr>
            <a:grpSpLocks/>
          </p:cNvGrpSpPr>
          <p:nvPr/>
        </p:nvGrpSpPr>
        <p:grpSpPr bwMode="auto">
          <a:xfrm>
            <a:off x="266700" y="885825"/>
            <a:ext cx="1311275" cy="5873750"/>
            <a:chOff x="266800" y="885429"/>
            <a:chExt cx="1311220" cy="5874389"/>
          </a:xfrm>
        </p:grpSpPr>
        <p:grpSp>
          <p:nvGrpSpPr>
            <p:cNvPr id="49" name="Group 48"/>
            <p:cNvGrpSpPr/>
            <p:nvPr/>
          </p:nvGrpSpPr>
          <p:grpSpPr>
            <a:xfrm>
              <a:off x="457200" y="885429"/>
              <a:ext cx="1120820" cy="5874389"/>
              <a:chOff x="4011791" y="583639"/>
              <a:chExt cx="1120820" cy="5874389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4221152" y="1213393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IE</a:t>
                </a:r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4221152" y="2193635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TAC</a:t>
                </a:r>
              </a:p>
            </p:txBody>
          </p:sp>
          <p:sp>
            <p:nvSpPr>
              <p:cNvPr id="57" name="Rectangle 56"/>
              <p:cNvSpPr>
                <a:spLocks noChangeAspect="1"/>
              </p:cNvSpPr>
              <p:nvPr/>
            </p:nvSpPr>
            <p:spPr>
              <a:xfrm>
                <a:off x="4232804" y="3162537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CR</a:t>
                </a:r>
              </a:p>
            </p:txBody>
          </p:sp>
          <p:sp>
            <p:nvSpPr>
              <p:cNvPr id="58" name="Rectangle 57"/>
              <p:cNvSpPr>
                <a:spLocks noChangeAspect="1"/>
              </p:cNvSpPr>
              <p:nvPr/>
            </p:nvSpPr>
            <p:spPr>
              <a:xfrm>
                <a:off x="4221152" y="4142779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KB</a:t>
                </a:r>
              </a:p>
            </p:txBody>
          </p:sp>
          <p:sp>
            <p:nvSpPr>
              <p:cNvPr id="59" name="Rectangle 58"/>
              <p:cNvSpPr>
                <a:spLocks noChangeAspect="1"/>
              </p:cNvSpPr>
              <p:nvPr/>
            </p:nvSpPr>
            <p:spPr>
              <a:xfrm>
                <a:off x="4221717" y="5135685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MAT</a:t>
                </a:r>
              </a:p>
            </p:txBody>
          </p:sp>
          <p:cxnSp>
            <p:nvCxnSpPr>
              <p:cNvPr id="60" name="Straight Arrow Connector 59"/>
              <p:cNvCxnSpPr>
                <a:stCxn id="57" idx="2"/>
                <a:endCxn id="58" idx="0"/>
              </p:cNvCxnSpPr>
              <p:nvPr/>
            </p:nvCxnSpPr>
            <p:spPr>
              <a:xfrm flipH="1">
                <a:off x="4564052" y="3848337"/>
                <a:ext cx="11652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>
                <a:stCxn id="58" idx="2"/>
                <a:endCxn id="59" idx="0"/>
              </p:cNvCxnSpPr>
              <p:nvPr/>
            </p:nvCxnSpPr>
            <p:spPr>
              <a:xfrm>
                <a:off x="4564052" y="4828579"/>
                <a:ext cx="565" cy="30710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>
                <a:off x="4456477" y="5821485"/>
                <a:ext cx="1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>
                <a:off x="4728629" y="5821485"/>
                <a:ext cx="0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4" name="Group 63"/>
              <p:cNvGrpSpPr/>
              <p:nvPr/>
            </p:nvGrpSpPr>
            <p:grpSpPr>
              <a:xfrm>
                <a:off x="4360776" y="918951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77" name="Straight Arrow Connector 76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/>
              <p:cNvGrpSpPr/>
              <p:nvPr/>
            </p:nvGrpSpPr>
            <p:grpSpPr>
              <a:xfrm>
                <a:off x="4391777" y="1899193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73" name="Straight Arrow Connector 72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Group 65"/>
              <p:cNvGrpSpPr/>
              <p:nvPr/>
            </p:nvGrpSpPr>
            <p:grpSpPr>
              <a:xfrm>
                <a:off x="4414456" y="2879435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69" name="Straight Arrow Connector 68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Box 66"/>
              <p:cNvSpPr txBox="1"/>
              <p:nvPr/>
            </p:nvSpPr>
            <p:spPr>
              <a:xfrm>
                <a:off x="4011791" y="583639"/>
                <a:ext cx="112082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documents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322489" y="6119474"/>
                <a:ext cx="48312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KBs</a:t>
                </a: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281087" y="1595119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00137" y="2579476"/>
              <a:ext cx="366697" cy="5223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2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96962" y="3528905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3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92199" y="4502147"/>
              <a:ext cx="366698" cy="52234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4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66800" y="5518258"/>
              <a:ext cx="366698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5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>
          <a:xfrm>
            <a:off x="1638300" y="111125"/>
            <a:ext cx="6069013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KB-level merging rules</a:t>
            </a:r>
          </a:p>
        </p:txBody>
      </p:sp>
      <p:sp>
        <p:nvSpPr>
          <p:cNvPr id="91138" name="Content Placeholder 2"/>
          <p:cNvSpPr>
            <a:spLocks noGrp="1"/>
          </p:cNvSpPr>
          <p:nvPr>
            <p:ph idx="1"/>
          </p:nvPr>
        </p:nvSpPr>
        <p:spPr>
          <a:xfrm>
            <a:off x="1649413" y="1177925"/>
            <a:ext cx="7361237" cy="5581650"/>
          </a:xfrm>
        </p:spPr>
        <p:txBody>
          <a:bodyPr/>
          <a:lstStyle/>
          <a:p>
            <a:pPr eaLnBrk="1" hangingPunct="1"/>
            <a:r>
              <a:rPr lang="en-US" sz="3100" dirty="0" smtClean="0">
                <a:latin typeface="Calibri" charset="0"/>
              </a:rPr>
              <a:t>Merge </a:t>
            </a:r>
            <a:r>
              <a:rPr lang="en-US" sz="3100" dirty="0">
                <a:latin typeface="Calibri" charset="0"/>
              </a:rPr>
              <a:t>entities of same type linked to same </a:t>
            </a:r>
            <a:r>
              <a:rPr lang="en-US" sz="3100" dirty="0" smtClean="0">
                <a:latin typeface="Calibri" charset="0"/>
              </a:rPr>
              <a:t> KB entity</a:t>
            </a:r>
            <a:endParaRPr lang="en-US" sz="3100" dirty="0">
              <a:latin typeface="Calibri" charset="0"/>
            </a:endParaRPr>
          </a:p>
          <a:p>
            <a:pPr eaLnBrk="1" hangingPunct="1"/>
            <a:r>
              <a:rPr lang="en-US" sz="3100" dirty="0">
                <a:latin typeface="Calibri" charset="0"/>
              </a:rPr>
              <a:t>Merge cities in same region with same name</a:t>
            </a:r>
          </a:p>
          <a:p>
            <a:pPr eaLnBrk="1" hangingPunct="1"/>
            <a:r>
              <a:rPr lang="en-US" sz="3100" dirty="0">
                <a:latin typeface="Calibri" charset="0"/>
              </a:rPr>
              <a:t>Highly discriminative relations give evidence of sameness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Calibri" charset="0"/>
              </a:rPr>
              <a:t>per:spouse is few to few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Calibri" charset="0"/>
              </a:rPr>
              <a:t>org:top_level_employee is few to few</a:t>
            </a:r>
          </a:p>
          <a:p>
            <a:pPr eaLnBrk="1" hangingPunct="1"/>
            <a:r>
              <a:rPr lang="en-US" sz="3100" dirty="0">
                <a:latin typeface="Calibri" charset="0"/>
              </a:rPr>
              <a:t>Merge PERs with similar names who were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Both married to the same person, or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Both CEOs of the same company, or </a:t>
            </a:r>
            <a:r>
              <a:rPr lang="is-IS" dirty="0">
                <a:latin typeface="Calibri" charset="0"/>
              </a:rPr>
              <a:t>…</a:t>
            </a:r>
            <a:endParaRPr lang="en-US" dirty="0">
              <a:latin typeface="Calibri" charset="0"/>
            </a:endParaRPr>
          </a:p>
          <a:p>
            <a:pPr lvl="1"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</p:txBody>
      </p:sp>
      <p:pic>
        <p:nvPicPr>
          <p:cNvPr id="91139" name="Picture 1" descr="merge-duplicate-contact-across-different-accounts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7625"/>
            <a:ext cx="120491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140" name="Group 7"/>
          <p:cNvGrpSpPr>
            <a:grpSpLocks/>
          </p:cNvGrpSpPr>
          <p:nvPr/>
        </p:nvGrpSpPr>
        <p:grpSpPr bwMode="auto">
          <a:xfrm>
            <a:off x="8142288" y="212725"/>
            <a:ext cx="730250" cy="939800"/>
            <a:chOff x="8142288" y="212725"/>
            <a:chExt cx="730250" cy="939800"/>
          </a:xfrm>
        </p:grpSpPr>
        <p:pic>
          <p:nvPicPr>
            <p:cNvPr id="9" name="Picture 5" descr="pipe11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2288" y="212725"/>
              <a:ext cx="730250" cy="939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sp>
          <p:nvSpPr>
            <p:cNvPr id="91151" name="TextBox 65"/>
            <p:cNvSpPr txBox="1">
              <a:spLocks noChangeArrowheads="1"/>
            </p:cNvSpPr>
            <p:nvPr/>
          </p:nvSpPr>
          <p:spPr bwMode="auto">
            <a:xfrm>
              <a:off x="8479882" y="359978"/>
              <a:ext cx="392656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41313" y="4322763"/>
            <a:ext cx="1120775" cy="9429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1142" name="Group 31"/>
          <p:cNvGrpSpPr>
            <a:grpSpLocks/>
          </p:cNvGrpSpPr>
          <p:nvPr/>
        </p:nvGrpSpPr>
        <p:grpSpPr bwMode="auto">
          <a:xfrm>
            <a:off x="266700" y="885825"/>
            <a:ext cx="1311275" cy="5873750"/>
            <a:chOff x="266800" y="885429"/>
            <a:chExt cx="1311220" cy="5874389"/>
          </a:xfrm>
        </p:grpSpPr>
        <p:grpSp>
          <p:nvGrpSpPr>
            <p:cNvPr id="13" name="Group 12"/>
            <p:cNvGrpSpPr/>
            <p:nvPr/>
          </p:nvGrpSpPr>
          <p:grpSpPr>
            <a:xfrm>
              <a:off x="457200" y="885429"/>
              <a:ext cx="1120820" cy="5874389"/>
              <a:chOff x="4011791" y="583639"/>
              <a:chExt cx="1120820" cy="5874389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4221152" y="1213393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IE</a:t>
                </a:r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4221152" y="2193635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TAC</a:t>
                </a:r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4232804" y="3162537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CR</a:t>
                </a:r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4221152" y="4142779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KB</a:t>
                </a:r>
              </a:p>
            </p:txBody>
          </p:sp>
          <p:sp>
            <p:nvSpPr>
              <p:cNvPr id="23" name="Rectangle 22"/>
              <p:cNvSpPr>
                <a:spLocks noChangeAspect="1"/>
              </p:cNvSpPr>
              <p:nvPr/>
            </p:nvSpPr>
            <p:spPr>
              <a:xfrm>
                <a:off x="4221717" y="5135685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MAT</a:t>
                </a:r>
              </a:p>
            </p:txBody>
          </p:sp>
          <p:cxnSp>
            <p:nvCxnSpPr>
              <p:cNvPr id="24" name="Straight Arrow Connector 23"/>
              <p:cNvCxnSpPr>
                <a:stCxn id="21" idx="2"/>
                <a:endCxn id="22" idx="0"/>
              </p:cNvCxnSpPr>
              <p:nvPr/>
            </p:nvCxnSpPr>
            <p:spPr>
              <a:xfrm flipH="1">
                <a:off x="4564052" y="3848337"/>
                <a:ext cx="11652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22" idx="2"/>
                <a:endCxn id="23" idx="0"/>
              </p:cNvCxnSpPr>
              <p:nvPr/>
            </p:nvCxnSpPr>
            <p:spPr>
              <a:xfrm>
                <a:off x="4564052" y="4828579"/>
                <a:ext cx="565" cy="30710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4456477" y="5821485"/>
                <a:ext cx="1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4728629" y="5821485"/>
                <a:ext cx="0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Group 27"/>
              <p:cNvGrpSpPr/>
              <p:nvPr/>
            </p:nvGrpSpPr>
            <p:grpSpPr>
              <a:xfrm>
                <a:off x="4360776" y="918951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/>
              <p:cNvGrpSpPr/>
              <p:nvPr/>
            </p:nvGrpSpPr>
            <p:grpSpPr>
              <a:xfrm>
                <a:off x="4391777" y="1899193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37" name="Straight Arrow Connector 36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/>
              <p:cNvGrpSpPr/>
              <p:nvPr/>
            </p:nvGrpSpPr>
            <p:grpSpPr>
              <a:xfrm>
                <a:off x="4414456" y="2879435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33" name="Straight Arrow Connector 32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/>
              <p:cNvSpPr txBox="1"/>
              <p:nvPr/>
            </p:nvSpPr>
            <p:spPr>
              <a:xfrm>
                <a:off x="4011791" y="583639"/>
                <a:ext cx="112082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documents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322489" y="6119474"/>
                <a:ext cx="48312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KBs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81087" y="1595119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0137" y="2579476"/>
              <a:ext cx="366697" cy="5223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6962" y="3528905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3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2199" y="4502147"/>
              <a:ext cx="366698" cy="52234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4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6800" y="5518258"/>
              <a:ext cx="366698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5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457200" y="5238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Slot Value Consolidation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1577975" y="1147763"/>
            <a:ext cx="7294563" cy="5262562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atin typeface="Calibri" charset="0"/>
              </a:rPr>
              <a:t>Problem: </a:t>
            </a:r>
            <a:r>
              <a:rPr lang="en-US" dirty="0">
                <a:latin typeface="Calibri" charset="0"/>
              </a:rPr>
              <a:t>too many values for some slots, especially for ‘popular’ entities, e.g.</a:t>
            </a:r>
          </a:p>
          <a:p>
            <a:pPr lvl="1" eaLnBrk="1" hangingPunct="1">
              <a:defRPr/>
            </a:pPr>
            <a:r>
              <a:rPr lang="en-US" dirty="0">
                <a:latin typeface="Calibri" charset="0"/>
              </a:rPr>
              <a:t>An entity with four different </a:t>
            </a:r>
            <a:r>
              <a:rPr lang="en-US" i="1" dirty="0">
                <a:latin typeface="Calibri" charset="0"/>
              </a:rPr>
              <a:t>per:age</a:t>
            </a:r>
            <a:r>
              <a:rPr lang="en-US" dirty="0">
                <a:latin typeface="Calibri" charset="0"/>
              </a:rPr>
              <a:t> values </a:t>
            </a:r>
          </a:p>
          <a:p>
            <a:pPr lvl="1" eaLnBrk="1" hangingPunct="1">
              <a:defRPr/>
            </a:pPr>
            <a:r>
              <a:rPr lang="en-US" dirty="0">
                <a:latin typeface="Calibri" charset="0"/>
              </a:rPr>
              <a:t>Obama has </a:t>
            </a:r>
            <a:r>
              <a:rPr lang="en-US" dirty="0" smtClean="0">
                <a:latin typeface="Calibri" charset="0"/>
              </a:rPr>
              <a:t>~100 </a:t>
            </a:r>
            <a:r>
              <a:rPr lang="en-US" i="1" dirty="0">
                <a:latin typeface="Calibri" charset="0"/>
              </a:rPr>
              <a:t>per:employee_of</a:t>
            </a:r>
            <a:r>
              <a:rPr lang="en-US" dirty="0">
                <a:latin typeface="Calibri" charset="0"/>
              </a:rPr>
              <a:t> values</a:t>
            </a:r>
          </a:p>
          <a:p>
            <a:pPr eaLnBrk="1" hangingPunct="1">
              <a:defRPr/>
            </a:pPr>
            <a:r>
              <a:rPr lang="en-US" b="1" dirty="0">
                <a:latin typeface="Calibri" charset="0"/>
              </a:rPr>
              <a:t>Strategy: </a:t>
            </a:r>
            <a:r>
              <a:rPr lang="en-US" dirty="0">
                <a:latin typeface="Calibri" charset="0"/>
              </a:rPr>
              <a:t>rank values and select best</a:t>
            </a:r>
          </a:p>
          <a:p>
            <a:pPr lvl="1" eaLnBrk="1" hangingPunct="1">
              <a:defRPr/>
            </a:pPr>
            <a:r>
              <a:rPr lang="en-US" dirty="0" smtClean="0">
                <a:latin typeface="Calibri" charset="0"/>
              </a:rPr>
              <a:t>Rank </a:t>
            </a:r>
            <a:r>
              <a:rPr lang="en-US" dirty="0">
                <a:latin typeface="Calibri" charset="0"/>
              </a:rPr>
              <a:t>values by # of attesting </a:t>
            </a:r>
            <a:r>
              <a:rPr lang="en-US" dirty="0" smtClean="0">
                <a:latin typeface="Calibri" charset="0"/>
              </a:rPr>
              <a:t>docs and probability</a:t>
            </a:r>
            <a:endParaRPr lang="en-US" dirty="0">
              <a:latin typeface="Calibri" charset="0"/>
            </a:endParaRPr>
          </a:p>
          <a:p>
            <a:pPr lvl="1" eaLnBrk="1" hangingPunct="1">
              <a:defRPr/>
            </a:pPr>
            <a:r>
              <a:rPr lang="en-US" dirty="0" smtClean="0">
                <a:latin typeface="Calibri" charset="0"/>
              </a:rPr>
              <a:t>Choose best N value depending on relation type </a:t>
            </a:r>
          </a:p>
          <a:p>
            <a:pPr marL="0" indent="0" eaLnBrk="1" hangingPunct="1">
              <a:buNone/>
              <a:defRPr/>
            </a:pPr>
            <a:endParaRPr lang="is-IS" sz="2800" b="1" dirty="0" smtClean="0">
              <a:latin typeface="Calibri" charset="0"/>
            </a:endParaRPr>
          </a:p>
          <a:p>
            <a:pPr marL="0" indent="0" eaLnBrk="1" hangingPunct="1">
              <a:buNone/>
              <a:defRPr/>
            </a:pPr>
            <a:r>
              <a:rPr lang="is-IS" sz="2800" b="1" dirty="0" smtClean="0">
                <a:latin typeface="Calibri" charset="0"/>
              </a:rPr>
              <a:t>30K ENG: </a:t>
            </a:r>
            <a:r>
              <a:rPr lang="is-IS" sz="2800" b="1" dirty="0" smtClean="0"/>
              <a:t>183K entities; 2.1M relations</a:t>
            </a:r>
            <a:endParaRPr lang="en-US" sz="2800" dirty="0">
              <a:latin typeface="Calibri" charset="0"/>
            </a:endParaRPr>
          </a:p>
          <a:p>
            <a:pPr lvl="1" eaLnBrk="1" hangingPunct="1">
              <a:defRPr/>
            </a:pPr>
            <a:endParaRPr lang="en-US" dirty="0">
              <a:latin typeface="Calibri" charset="0"/>
            </a:endParaRPr>
          </a:p>
          <a:p>
            <a:pPr lvl="1" eaLnBrk="1" hangingPunct="1">
              <a:defRPr/>
            </a:pPr>
            <a:endParaRPr lang="en-US" dirty="0">
              <a:latin typeface="Calibri" charset="0"/>
            </a:endParaRPr>
          </a:p>
          <a:p>
            <a:pPr eaLnBrk="1" hangingPunct="1">
              <a:defRPr/>
            </a:pPr>
            <a:endParaRPr lang="en-US" dirty="0">
              <a:latin typeface="Calibri" charset="0"/>
            </a:endParaRPr>
          </a:p>
        </p:txBody>
      </p:sp>
      <p:grpSp>
        <p:nvGrpSpPr>
          <p:cNvPr id="92163" name="Group 6"/>
          <p:cNvGrpSpPr>
            <a:grpSpLocks/>
          </p:cNvGrpSpPr>
          <p:nvPr/>
        </p:nvGrpSpPr>
        <p:grpSpPr bwMode="auto">
          <a:xfrm>
            <a:off x="8142288" y="212725"/>
            <a:ext cx="730250" cy="939800"/>
            <a:chOff x="8142288" y="212725"/>
            <a:chExt cx="730250" cy="939800"/>
          </a:xfrm>
        </p:grpSpPr>
        <p:pic>
          <p:nvPicPr>
            <p:cNvPr id="8" name="Picture 5" descr="pipe11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2288" y="212725"/>
              <a:ext cx="730250" cy="939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sp>
          <p:nvSpPr>
            <p:cNvPr id="92174" name="TextBox 65"/>
            <p:cNvSpPr txBox="1">
              <a:spLocks noChangeArrowheads="1"/>
            </p:cNvSpPr>
            <p:nvPr/>
          </p:nvSpPr>
          <p:spPr bwMode="auto">
            <a:xfrm>
              <a:off x="8479882" y="359978"/>
              <a:ext cx="392656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341313" y="4322763"/>
            <a:ext cx="1120775" cy="9429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2165" name="Group 31"/>
          <p:cNvGrpSpPr>
            <a:grpSpLocks/>
          </p:cNvGrpSpPr>
          <p:nvPr/>
        </p:nvGrpSpPr>
        <p:grpSpPr bwMode="auto">
          <a:xfrm>
            <a:off x="266700" y="885825"/>
            <a:ext cx="1311275" cy="5873750"/>
            <a:chOff x="266800" y="885429"/>
            <a:chExt cx="1311220" cy="5874389"/>
          </a:xfrm>
        </p:grpSpPr>
        <p:grpSp>
          <p:nvGrpSpPr>
            <p:cNvPr id="12" name="Group 11"/>
            <p:cNvGrpSpPr/>
            <p:nvPr/>
          </p:nvGrpSpPr>
          <p:grpSpPr>
            <a:xfrm>
              <a:off x="457200" y="885429"/>
              <a:ext cx="1120820" cy="5874389"/>
              <a:chOff x="4011791" y="583639"/>
              <a:chExt cx="1120820" cy="5874389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18" name="Rectangle 17"/>
              <p:cNvSpPr>
                <a:spLocks noChangeAspect="1"/>
              </p:cNvSpPr>
              <p:nvPr/>
            </p:nvSpPr>
            <p:spPr>
              <a:xfrm>
                <a:off x="4221152" y="1213393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IE</a:t>
                </a:r>
              </a:p>
            </p:txBody>
          </p:sp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4221152" y="2193635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TAC</a:t>
                </a:r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4232804" y="3162537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CR</a:t>
                </a:r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4221152" y="4142779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KB</a:t>
                </a:r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4221717" y="5135685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MAT</a:t>
                </a:r>
              </a:p>
            </p:txBody>
          </p:sp>
          <p:cxnSp>
            <p:nvCxnSpPr>
              <p:cNvPr id="23" name="Straight Arrow Connector 22"/>
              <p:cNvCxnSpPr>
                <a:stCxn id="20" idx="2"/>
                <a:endCxn id="21" idx="0"/>
              </p:cNvCxnSpPr>
              <p:nvPr/>
            </p:nvCxnSpPr>
            <p:spPr>
              <a:xfrm flipH="1">
                <a:off x="4564052" y="3848337"/>
                <a:ext cx="11652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stCxn id="21" idx="2"/>
                <a:endCxn id="22" idx="0"/>
              </p:cNvCxnSpPr>
              <p:nvPr/>
            </p:nvCxnSpPr>
            <p:spPr>
              <a:xfrm>
                <a:off x="4564052" y="4828579"/>
                <a:ext cx="565" cy="30710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4456477" y="5821485"/>
                <a:ext cx="1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4728629" y="5821485"/>
                <a:ext cx="0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26"/>
              <p:cNvGrpSpPr/>
              <p:nvPr/>
            </p:nvGrpSpPr>
            <p:grpSpPr>
              <a:xfrm>
                <a:off x="4360776" y="918951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/>
              <p:cNvGrpSpPr/>
              <p:nvPr/>
            </p:nvGrpSpPr>
            <p:grpSpPr>
              <a:xfrm>
                <a:off x="4391777" y="1899193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36" name="Straight Arrow Connector 35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/>
              <p:cNvGrpSpPr/>
              <p:nvPr/>
            </p:nvGrpSpPr>
            <p:grpSpPr>
              <a:xfrm>
                <a:off x="4414456" y="2879435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TextBox 29"/>
              <p:cNvSpPr txBox="1"/>
              <p:nvPr/>
            </p:nvSpPr>
            <p:spPr>
              <a:xfrm>
                <a:off x="4011791" y="583639"/>
                <a:ext cx="112082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documents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322489" y="6119474"/>
                <a:ext cx="48312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KBs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81087" y="1595119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0137" y="2579476"/>
              <a:ext cx="366697" cy="5223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6962" y="3528905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3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2199" y="4502147"/>
              <a:ext cx="366698" cy="52234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4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6800" y="5518258"/>
              <a:ext cx="366698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5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949325" y="274638"/>
            <a:ext cx="7056438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Materialize KB versions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1577975" y="1986952"/>
            <a:ext cx="7566025" cy="24765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dirty="0" smtClean="0">
                <a:latin typeface="Calibri" charset="0"/>
              </a:rPr>
              <a:t>Encode </a:t>
            </a:r>
            <a:r>
              <a:rPr lang="en-US" dirty="0">
                <a:latin typeface="Calibri" charset="0"/>
              </a:rPr>
              <a:t>KB in </a:t>
            </a:r>
            <a:r>
              <a:rPr lang="en-US" dirty="0" smtClean="0">
                <a:latin typeface="Calibri" charset="0"/>
              </a:rPr>
              <a:t>your favorite database or graph store</a:t>
            </a:r>
          </a:p>
          <a:p>
            <a:pPr marL="0" indent="0" eaLnBrk="1" hangingPunct="1">
              <a:lnSpc>
                <a:spcPct val="120000"/>
              </a:lnSpc>
              <a:buNone/>
              <a:defRPr/>
            </a:pPr>
            <a:endParaRPr lang="en-US" dirty="0" smtClean="0">
              <a:latin typeface="Calibri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dirty="0" smtClean="0">
                <a:latin typeface="Calibri" charset="0"/>
              </a:rPr>
              <a:t>We like the RDF/OWL Semantic Web technology stack</a:t>
            </a:r>
            <a:endParaRPr lang="en-US" sz="2800" dirty="0">
              <a:latin typeface="Calibri" charset="0"/>
            </a:endParaRPr>
          </a:p>
          <a:p>
            <a:pPr marL="233363" indent="-233363" eaLnBrk="1" hangingPunct="1">
              <a:lnSpc>
                <a:spcPct val="120000"/>
              </a:lnSpc>
              <a:defRPr/>
            </a:pPr>
            <a:endParaRPr lang="en-US" dirty="0">
              <a:latin typeface="Calibri" charset="0"/>
            </a:endParaRPr>
          </a:p>
        </p:txBody>
      </p:sp>
      <p:grpSp>
        <p:nvGrpSpPr>
          <p:cNvPr id="96259" name="Group 7"/>
          <p:cNvGrpSpPr>
            <a:grpSpLocks/>
          </p:cNvGrpSpPr>
          <p:nvPr/>
        </p:nvGrpSpPr>
        <p:grpSpPr bwMode="auto">
          <a:xfrm>
            <a:off x="8142288" y="212725"/>
            <a:ext cx="730250" cy="939800"/>
            <a:chOff x="8142288" y="212725"/>
            <a:chExt cx="730250" cy="939800"/>
          </a:xfrm>
        </p:grpSpPr>
        <p:pic>
          <p:nvPicPr>
            <p:cNvPr id="9" name="Picture 5" descr="pipe11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2288" y="212725"/>
              <a:ext cx="730250" cy="939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</p:pic>
        <p:sp>
          <p:nvSpPr>
            <p:cNvPr id="96270" name="TextBox 65"/>
            <p:cNvSpPr txBox="1">
              <a:spLocks noChangeArrowheads="1"/>
            </p:cNvSpPr>
            <p:nvPr/>
          </p:nvSpPr>
          <p:spPr bwMode="auto">
            <a:xfrm>
              <a:off x="8479882" y="359978"/>
              <a:ext cx="392656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44488" y="5314950"/>
            <a:ext cx="1120775" cy="9429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96261" name="Group 31"/>
          <p:cNvGrpSpPr>
            <a:grpSpLocks/>
          </p:cNvGrpSpPr>
          <p:nvPr/>
        </p:nvGrpSpPr>
        <p:grpSpPr bwMode="auto">
          <a:xfrm>
            <a:off x="266700" y="885825"/>
            <a:ext cx="1311275" cy="5873750"/>
            <a:chOff x="266800" y="885429"/>
            <a:chExt cx="1311220" cy="5874389"/>
          </a:xfrm>
        </p:grpSpPr>
        <p:grpSp>
          <p:nvGrpSpPr>
            <p:cNvPr id="13" name="Group 12"/>
            <p:cNvGrpSpPr/>
            <p:nvPr/>
          </p:nvGrpSpPr>
          <p:grpSpPr>
            <a:xfrm>
              <a:off x="457200" y="885429"/>
              <a:ext cx="1120820" cy="5874389"/>
              <a:chOff x="4011791" y="583639"/>
              <a:chExt cx="1120820" cy="5874389"/>
            </a:xfr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grpSpPr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4221152" y="1213393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IE</a:t>
                </a:r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4221152" y="2193635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TAC</a:t>
                </a:r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4232804" y="3162537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CR</a:t>
                </a:r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4221152" y="4142779"/>
                <a:ext cx="685800" cy="6858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KB</a:t>
                </a:r>
              </a:p>
            </p:txBody>
          </p:sp>
          <p:sp>
            <p:nvSpPr>
              <p:cNvPr id="23" name="Rectangle 22"/>
              <p:cNvSpPr>
                <a:spLocks noChangeAspect="1"/>
              </p:cNvSpPr>
              <p:nvPr/>
            </p:nvSpPr>
            <p:spPr>
              <a:xfrm>
                <a:off x="4221717" y="5135685"/>
                <a:ext cx="685800" cy="68580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 eaLnBrk="1" hangingPunct="1">
                  <a:defRPr/>
                </a:pPr>
                <a:r>
                  <a:rPr lang="en-US" sz="2400" dirty="0"/>
                  <a:t>MAT</a:t>
                </a:r>
              </a:p>
            </p:txBody>
          </p:sp>
          <p:cxnSp>
            <p:nvCxnSpPr>
              <p:cNvPr id="24" name="Straight Arrow Connector 23"/>
              <p:cNvCxnSpPr>
                <a:stCxn id="21" idx="2"/>
                <a:endCxn id="22" idx="0"/>
              </p:cNvCxnSpPr>
              <p:nvPr/>
            </p:nvCxnSpPr>
            <p:spPr>
              <a:xfrm flipH="1">
                <a:off x="4564052" y="3848337"/>
                <a:ext cx="11652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22" idx="2"/>
                <a:endCxn id="23" idx="0"/>
              </p:cNvCxnSpPr>
              <p:nvPr/>
            </p:nvCxnSpPr>
            <p:spPr>
              <a:xfrm>
                <a:off x="4564052" y="4828579"/>
                <a:ext cx="565" cy="30710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4456477" y="5821485"/>
                <a:ext cx="1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4728629" y="5821485"/>
                <a:ext cx="0" cy="29444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Group 27"/>
              <p:cNvGrpSpPr/>
              <p:nvPr/>
            </p:nvGrpSpPr>
            <p:grpSpPr>
              <a:xfrm>
                <a:off x="4360776" y="918951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/>
              <p:cNvGrpSpPr/>
              <p:nvPr/>
            </p:nvGrpSpPr>
            <p:grpSpPr>
              <a:xfrm>
                <a:off x="4391777" y="1899193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37" name="Straight Arrow Connector 36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/>
              <p:cNvGrpSpPr/>
              <p:nvPr/>
            </p:nvGrpSpPr>
            <p:grpSpPr>
              <a:xfrm>
                <a:off x="4414456" y="2879435"/>
                <a:ext cx="367853" cy="294442"/>
                <a:chOff x="6547957" y="4182597"/>
                <a:chExt cx="367853" cy="294442"/>
              </a:xfrm>
            </p:grpSpPr>
            <p:cxnSp>
              <p:nvCxnSpPr>
                <p:cNvPr id="33" name="Straight Arrow Connector 32"/>
                <p:cNvCxnSpPr/>
                <p:nvPr/>
              </p:nvCxnSpPr>
              <p:spPr>
                <a:xfrm>
                  <a:off x="6547957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6786089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>
                  <a:off x="6677678" y="4182597"/>
                  <a:ext cx="1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/>
                <p:cNvCxnSpPr/>
                <p:nvPr/>
              </p:nvCxnSpPr>
              <p:spPr>
                <a:xfrm>
                  <a:off x="6915810" y="4182597"/>
                  <a:ext cx="0" cy="294442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arrow" w="sm" len="sm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/>
              <p:cNvSpPr txBox="1"/>
              <p:nvPr/>
            </p:nvSpPr>
            <p:spPr>
              <a:xfrm>
                <a:off x="4011791" y="583639"/>
                <a:ext cx="112082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documents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322489" y="6119474"/>
                <a:ext cx="483125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600" dirty="0"/>
                  <a:t>KBs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81087" y="1595119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0137" y="2579476"/>
              <a:ext cx="366697" cy="5223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6962" y="3528905"/>
              <a:ext cx="366697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3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2199" y="4502147"/>
              <a:ext cx="366698" cy="52234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4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6800" y="5518258"/>
              <a:ext cx="366698" cy="5239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800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030997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Multilingual KBP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0950"/>
            <a:ext cx="8574088" cy="4954588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Many examples where facts from different languages combine to answer queries or support inference</a:t>
            </a:r>
            <a:endParaRPr lang="en-US" sz="2800" b="1" dirty="0" smtClean="0"/>
          </a:p>
          <a:p>
            <a:pPr marL="455613" lvl="1" indent="0">
              <a:buFont typeface="Arial" charset="0"/>
              <a:buNone/>
              <a:defRPr/>
            </a:pPr>
            <a:r>
              <a:rPr lang="en-US" sz="2400" b="1" dirty="0" smtClean="0"/>
              <a:t>Q:</a:t>
            </a:r>
            <a:r>
              <a:rPr lang="en-US" sz="2400" dirty="0" smtClean="0"/>
              <a:t> Who lives in the same city as </a:t>
            </a:r>
            <a:r>
              <a:rPr lang="en-US" sz="2400" i="1" dirty="0" smtClean="0"/>
              <a:t>Bodo Elleke</a:t>
            </a:r>
            <a:r>
              <a:rPr lang="en-US" sz="2400" dirty="0" smtClean="0"/>
              <a:t>?</a:t>
            </a:r>
            <a:br>
              <a:rPr lang="en-US" sz="2400" dirty="0" smtClean="0"/>
            </a:br>
            <a:r>
              <a:rPr lang="en-US" sz="2400" b="1" dirty="0" smtClean="0"/>
              <a:t>A:</a:t>
            </a:r>
            <a:r>
              <a:rPr lang="en-US" sz="2400" dirty="0" smtClean="0"/>
              <a:t> </a:t>
            </a:r>
            <a:r>
              <a:rPr lang="en-US" sz="2400" i="1" dirty="0" smtClean="0"/>
              <a:t>Frank Ribery</a:t>
            </a:r>
            <a:r>
              <a:rPr lang="en-US" sz="2400" dirty="0" smtClean="0"/>
              <a:t> aka </a:t>
            </a:r>
            <a:r>
              <a:rPr lang="en-US" sz="2400" i="1" dirty="0" smtClean="0"/>
              <a:t>Franck Ribéry</a:t>
            </a:r>
            <a:r>
              <a:rPr lang="en-US" sz="2400" dirty="0" smtClean="0"/>
              <a:t> aka </a:t>
            </a:r>
            <a:r>
              <a:rPr lang="en-US" sz="2400" i="1" dirty="0" smtClean="0"/>
              <a:t>里贝里</a:t>
            </a:r>
          </a:p>
          <a:p>
            <a:pPr>
              <a:defRPr/>
            </a:pPr>
            <a:r>
              <a:rPr lang="en-US" sz="2800" dirty="0" smtClean="0"/>
              <a:t>Why we know both live in Munich:</a:t>
            </a:r>
          </a:p>
          <a:p>
            <a:pPr marL="338138" lvl="1" indent="-222250">
              <a:buFont typeface="+mj-lt"/>
              <a:buAutoNum type="arabicPeriod"/>
              <a:defRPr/>
            </a:pPr>
            <a:r>
              <a:rPr lang="en-US" sz="2000" dirty="0"/>
              <a:t> :e8 gpe:residents_of_city :e23 ENG_3:3217-3235</a:t>
            </a:r>
            <a:br>
              <a:rPr lang="en-US" sz="2000" dirty="0"/>
            </a:br>
            <a:r>
              <a:rPr lang="en-US" sz="2000" dirty="0"/>
              <a:t>...said the younger </a:t>
            </a:r>
            <a:r>
              <a:rPr lang="en-US" sz="2000" b="1" dirty="0">
                <a:solidFill>
                  <a:srgbClr val="FF0000"/>
                </a:solidFill>
              </a:rPr>
              <a:t>Bodo Elleke</a:t>
            </a:r>
            <a:r>
              <a:rPr lang="en-US" sz="2000" dirty="0"/>
              <a:t>, who was born in Schodack in 1930 and is now a retired architect </a:t>
            </a:r>
            <a:r>
              <a:rPr lang="en-US" sz="2000" b="1" dirty="0">
                <a:solidFill>
                  <a:srgbClr val="FF0000"/>
                </a:solidFill>
              </a:rPr>
              <a:t>who lives in Munich</a:t>
            </a:r>
            <a:r>
              <a:rPr lang="en-US" sz="2000" dirty="0" smtClean="0"/>
              <a:t>.</a:t>
            </a:r>
          </a:p>
          <a:p>
            <a:pPr marL="338138" lvl="1" indent="-222250">
              <a:buFont typeface="+mj-lt"/>
              <a:buAutoNum type="arabicPeriod"/>
              <a:defRPr/>
            </a:pPr>
            <a:r>
              <a:rPr lang="en-US" sz="2000" dirty="0" smtClean="0"/>
              <a:t>:e8 gpe:residents_of_city :e25 CMN</a:t>
            </a:r>
            <a:r>
              <a:rPr lang="is-IS" sz="2000" dirty="0" smtClean="0"/>
              <a:t>…</a:t>
            </a:r>
            <a:r>
              <a:rPr lang="en-US" sz="2000" dirty="0" smtClean="0"/>
              <a:t>0UTJ:292-361 </a:t>
            </a:r>
            <a:br>
              <a:rPr lang="en-US" sz="2000" dirty="0" smtClean="0"/>
            </a:br>
            <a:r>
              <a:rPr lang="zh-TW" altLang="en-US" sz="2000" dirty="0" smtClean="0"/>
              <a:t>拉霍伊在接受西班牙国家电台的采访时肯定，今年的三位金球奖热门候选人中，梅西“度过了一个出色的赛季”，而拜仁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慕尼黑球员里贝里</a:t>
            </a:r>
            <a:r>
              <a:rPr lang="zh-TW" altLang="en-US" sz="2000" dirty="0" smtClean="0"/>
              <a:t>则“赢得了一切”</a:t>
            </a:r>
            <a:endParaRPr lang="en-US" altLang="zh-TW" sz="2000" dirty="0" smtClean="0"/>
          </a:p>
          <a:p>
            <a:pPr marL="233363" indent="-233363">
              <a:defRPr/>
            </a:pPr>
            <a:r>
              <a:rPr lang="en-US" sz="2800" dirty="0" smtClean="0"/>
              <a:t>Kripke merged entities with mentions </a:t>
            </a:r>
            <a:r>
              <a:rPr lang="en-US" sz="2800" i="1" dirty="0" smtClean="0">
                <a:solidFill>
                  <a:srgbClr val="FF0000"/>
                </a:solidFill>
              </a:rPr>
              <a:t>Frank Ribery</a:t>
            </a:r>
            <a:r>
              <a:rPr lang="en-US" sz="2800" dirty="0"/>
              <a:t>,</a:t>
            </a:r>
            <a:r>
              <a:rPr lang="en-US" sz="2800" dirty="0" smtClean="0"/>
              <a:t> </a:t>
            </a:r>
            <a:r>
              <a:rPr lang="en-US" sz="2800" i="1" dirty="0" smtClean="0">
                <a:solidFill>
                  <a:srgbClr val="FF0000"/>
                </a:solidFill>
              </a:rPr>
              <a:t>Franck Ribéry</a:t>
            </a:r>
            <a:r>
              <a:rPr lang="en-US" sz="2800" dirty="0" smtClean="0"/>
              <a:t> &amp; </a:t>
            </a:r>
            <a:r>
              <a:rPr lang="en-US" sz="2800" i="1" dirty="0" smtClean="0">
                <a:solidFill>
                  <a:srgbClr val="FF0000"/>
                </a:solidFill>
              </a:rPr>
              <a:t>里贝里</a:t>
            </a:r>
            <a:endParaRPr lang="en-US" sz="2800" dirty="0" smtClean="0"/>
          </a:p>
          <a:p>
            <a:pPr marL="230187" lvl="1" indent="0">
              <a:buFont typeface="Arial" charset="0"/>
              <a:buNone/>
              <a:defRPr/>
            </a:pPr>
            <a:endParaRPr lang="en-US" sz="2200" dirty="0" smtClean="0"/>
          </a:p>
          <a:p>
            <a:pPr marL="0" indent="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51C32-FE06-9944-8D9F-47BF787C1167}" type="slidenum">
              <a:rPr lang="en-US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154863" y="2476500"/>
            <a:ext cx="401637" cy="40163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>
              <a:defRPr/>
            </a:pPr>
            <a:r>
              <a:rPr lang="en-US" sz="1600" dirty="0"/>
              <a:t>BE</a:t>
            </a:r>
          </a:p>
        </p:txBody>
      </p:sp>
      <p:sp>
        <p:nvSpPr>
          <p:cNvPr id="6" name="Oval 5"/>
          <p:cNvSpPr/>
          <p:nvPr/>
        </p:nvSpPr>
        <p:spPr>
          <a:xfrm>
            <a:off x="8015288" y="2476500"/>
            <a:ext cx="403225" cy="40163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>
              <a:defRPr/>
            </a:pPr>
            <a:r>
              <a:rPr lang="en-US" sz="1600" dirty="0"/>
              <a:t>M</a:t>
            </a:r>
          </a:p>
        </p:txBody>
      </p:sp>
      <p:sp>
        <p:nvSpPr>
          <p:cNvPr id="7" name="Oval 6"/>
          <p:cNvSpPr/>
          <p:nvPr/>
        </p:nvSpPr>
        <p:spPr>
          <a:xfrm>
            <a:off x="8015288" y="3217863"/>
            <a:ext cx="403225" cy="40163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>
              <a:defRPr/>
            </a:pPr>
            <a:r>
              <a:rPr lang="en-US" sz="1600" dirty="0"/>
              <a:t>FR</a:t>
            </a:r>
          </a:p>
        </p:txBody>
      </p:sp>
      <p:cxnSp>
        <p:nvCxnSpPr>
          <p:cNvPr id="10" name="Straight Arrow Connector 9"/>
          <p:cNvCxnSpPr>
            <a:stCxn id="6" idx="4"/>
            <a:endCxn id="7" idx="0"/>
          </p:cNvCxnSpPr>
          <p:nvPr/>
        </p:nvCxnSpPr>
        <p:spPr>
          <a:xfrm>
            <a:off x="8216900" y="2878138"/>
            <a:ext cx="0" cy="339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6"/>
            <a:endCxn id="6" idx="2"/>
          </p:cNvCxnSpPr>
          <p:nvPr/>
        </p:nvCxnSpPr>
        <p:spPr>
          <a:xfrm>
            <a:off x="7556500" y="2678113"/>
            <a:ext cx="4587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2016 TAC KBP Results</a:t>
            </a:r>
          </a:p>
        </p:txBody>
      </p:sp>
      <p:sp>
        <p:nvSpPr>
          <p:cNvPr id="106498" name="Content Placeholder 2"/>
          <p:cNvSpPr>
            <a:spLocks noGrp="1"/>
          </p:cNvSpPr>
          <p:nvPr>
            <p:ph idx="1"/>
          </p:nvPr>
        </p:nvSpPr>
        <p:spPr>
          <a:xfrm>
            <a:off x="800100" y="1858962"/>
            <a:ext cx="7734300" cy="468407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latin typeface="Calibri" charset="0"/>
              </a:rPr>
              <a:t>For the </a:t>
            </a:r>
            <a:r>
              <a:rPr lang="en-US" dirty="0" smtClean="0">
                <a:latin typeface="Calibri" charset="0"/>
              </a:rPr>
              <a:t>2016 KBP </a:t>
            </a:r>
            <a:r>
              <a:rPr lang="en-US" dirty="0">
                <a:latin typeface="Calibri" charset="0"/>
              </a:rPr>
              <a:t>submissions, depending on </a:t>
            </a:r>
            <a:r>
              <a:rPr lang="en-US" dirty="0" smtClean="0">
                <a:latin typeface="Calibri" charset="0"/>
              </a:rPr>
              <a:t>metric, </a:t>
            </a:r>
            <a:r>
              <a:rPr lang="en-US" dirty="0">
                <a:latin typeface="Calibri" charset="0"/>
              </a:rPr>
              <a:t>we placed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1</a:t>
            </a:r>
            <a:r>
              <a:rPr lang="en-US" baseline="30000" dirty="0">
                <a:latin typeface="Calibri" charset="0"/>
              </a:rPr>
              <a:t>st</a:t>
            </a:r>
            <a:r>
              <a:rPr lang="en-US" dirty="0">
                <a:latin typeface="Calibri" charset="0"/>
              </a:rPr>
              <a:t> or </a:t>
            </a:r>
            <a:r>
              <a:rPr lang="en-US" dirty="0" smtClean="0">
                <a:latin typeface="Calibri" charset="0"/>
              </a:rPr>
              <a:t>2</a:t>
            </a:r>
            <a:r>
              <a:rPr lang="en-US" baseline="30000" dirty="0" smtClean="0">
                <a:latin typeface="Calibri" charset="0"/>
              </a:rPr>
              <a:t>nd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on XLING and were the only team to do all three languages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2</a:t>
            </a:r>
            <a:r>
              <a:rPr lang="en-US" baseline="30000" dirty="0">
                <a:latin typeface="Calibri" charset="0"/>
              </a:rPr>
              <a:t>nd</a:t>
            </a:r>
            <a:r>
              <a:rPr lang="en-US" dirty="0">
                <a:latin typeface="Calibri" charset="0"/>
              </a:rPr>
              <a:t> or </a:t>
            </a:r>
            <a:r>
              <a:rPr lang="en-US" dirty="0" smtClean="0">
                <a:latin typeface="Calibri" charset="0"/>
              </a:rPr>
              <a:t>4</a:t>
            </a:r>
            <a:r>
              <a:rPr lang="en-US" baseline="30000" dirty="0" smtClean="0">
                <a:latin typeface="Calibri" charset="0"/>
              </a:rPr>
              <a:t>th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on ENG depending on metric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1</a:t>
            </a:r>
            <a:r>
              <a:rPr lang="en-US" baseline="30000" dirty="0">
                <a:latin typeface="Calibri" charset="0"/>
              </a:rPr>
              <a:t>st</a:t>
            </a:r>
            <a:r>
              <a:rPr lang="en-US" dirty="0">
                <a:latin typeface="Calibri" charset="0"/>
              </a:rPr>
              <a:t> or </a:t>
            </a:r>
            <a:r>
              <a:rPr lang="en-US" dirty="0" smtClean="0">
                <a:latin typeface="Calibri" charset="0"/>
              </a:rPr>
              <a:t>2</a:t>
            </a:r>
            <a:r>
              <a:rPr lang="en-US" baseline="30000" dirty="0" smtClean="0">
                <a:latin typeface="Calibri" charset="0"/>
              </a:rPr>
              <a:t>nd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on CMN depending on metric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We did poorly on SPA, finding few </a:t>
            </a:r>
            <a:r>
              <a:rPr lang="en-US" dirty="0" smtClean="0">
                <a:latin typeface="Calibri" charset="0"/>
              </a:rPr>
              <a:t>relations</a:t>
            </a:r>
          </a:p>
          <a:p>
            <a:pPr marL="230188" lvl="1" indent="0" eaLnBrk="1" hangingPunct="1">
              <a:buNone/>
            </a:pPr>
            <a:endParaRPr lang="en-US" sz="200" dirty="0" smtClean="0">
              <a:latin typeface="Calibri" charset="0"/>
            </a:endParaRPr>
          </a:p>
          <a:p>
            <a:pPr marL="0" lvl="1" indent="0" eaLnBrk="1" hangingPunct="1">
              <a:buNone/>
            </a:pPr>
            <a:r>
              <a:rPr lang="en-US" dirty="0" smtClean="0">
                <a:latin typeface="Calibri" charset="0"/>
              </a:rPr>
              <a:t>Lots of room for improvement for both </a:t>
            </a:r>
            <a:r>
              <a:rPr lang="en-US" i="1" dirty="0" smtClean="0">
                <a:latin typeface="Calibri" charset="0"/>
              </a:rPr>
              <a:t>precision</a:t>
            </a:r>
            <a:r>
              <a:rPr lang="en-US" dirty="0" smtClean="0">
                <a:latin typeface="Calibri" charset="0"/>
              </a:rPr>
              <a:t> and </a:t>
            </a:r>
            <a:r>
              <a:rPr lang="en-US" i="1" dirty="0" smtClean="0">
                <a:latin typeface="Calibri" charset="0"/>
              </a:rPr>
              <a:t>recall</a:t>
            </a:r>
            <a:endParaRPr lang="en-US" i="1" dirty="0">
              <a:latin typeface="Calibri" charset="0"/>
            </a:endParaRPr>
          </a:p>
          <a:p>
            <a:pPr marL="0" indent="0" eaLnBrk="1" hangingPunct="1">
              <a:buNone/>
            </a:pPr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</p:txBody>
      </p:sp>
      <p:pic>
        <p:nvPicPr>
          <p:cNvPr id="10649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109538"/>
            <a:ext cx="1625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816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ww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56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65125"/>
            <a:ext cx="8551863" cy="646113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But it has limitations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b="1" dirty="0" smtClean="0"/>
              <a:t> An application</a:t>
            </a:r>
            <a:r>
              <a:rPr lang="en-US" sz="4000" dirty="0" smtClean="0"/>
              <a:t>:</a:t>
            </a:r>
            <a:br>
              <a:rPr lang="en-US" sz="4000" dirty="0" smtClean="0"/>
            </a:br>
            <a:r>
              <a:rPr lang="en-US" sz="4000" b="1" dirty="0" smtClean="0"/>
              <a:t>Cybersecurity strings to things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619" y="1763971"/>
            <a:ext cx="8471361" cy="4829894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dirty="0" smtClean="0"/>
              <a:t>UMBC is working with IBM to develop systems</a:t>
            </a:r>
            <a:br>
              <a:rPr lang="en-US" dirty="0" smtClean="0"/>
            </a:br>
            <a:r>
              <a:rPr lang="en-US" dirty="0" smtClean="0"/>
              <a:t>to extract cybersecurity information from text</a:t>
            </a:r>
          </a:p>
          <a:p>
            <a:pPr marL="168275" indent="-168275">
              <a:spcAft>
                <a:spcPts val="600"/>
              </a:spcAft>
            </a:pPr>
            <a:r>
              <a:rPr lang="en-US" sz="2800" b="1" dirty="0" smtClean="0"/>
              <a:t>Find</a:t>
            </a:r>
            <a:r>
              <a:rPr lang="en-US" sz="2800" dirty="0" smtClean="0"/>
              <a:t> entities and their properties, relations &amp; events</a:t>
            </a:r>
          </a:p>
          <a:p>
            <a:pPr marL="168275" indent="-168275">
              <a:spcAft>
                <a:spcPts val="600"/>
              </a:spcAft>
            </a:pPr>
            <a:r>
              <a:rPr lang="en-US" sz="2800" b="1" dirty="0" smtClean="0"/>
              <a:t>Encode</a:t>
            </a:r>
            <a:r>
              <a:rPr lang="en-US" sz="2800" dirty="0" smtClean="0"/>
              <a:t> as </a:t>
            </a:r>
            <a:r>
              <a:rPr lang="en-US" sz="2800" dirty="0"/>
              <a:t>knowledge </a:t>
            </a:r>
            <a:r>
              <a:rPr lang="en-US" sz="2800" dirty="0" smtClean="0"/>
              <a:t>graphs </a:t>
            </a:r>
            <a:r>
              <a:rPr lang="en-US" sz="2800" dirty="0"/>
              <a:t>with </a:t>
            </a:r>
            <a:r>
              <a:rPr lang="en-US" sz="2800" i="1" dirty="0" smtClean="0"/>
              <a:t>evidence</a:t>
            </a:r>
            <a:r>
              <a:rPr lang="en-US" sz="2800" dirty="0" smtClean="0"/>
              <a:t> &amp; </a:t>
            </a:r>
            <a:r>
              <a:rPr lang="en-US" sz="2800" i="1" dirty="0" smtClean="0"/>
              <a:t>certainty</a:t>
            </a:r>
            <a:endParaRPr lang="en-US" sz="2800" i="1" dirty="0"/>
          </a:p>
          <a:p>
            <a:pPr marL="168275" indent="-168275">
              <a:spcAft>
                <a:spcPts val="600"/>
              </a:spcAft>
            </a:pPr>
            <a:r>
              <a:rPr lang="en-US" sz="2800" b="1" dirty="0" smtClean="0"/>
              <a:t>Recognize</a:t>
            </a:r>
            <a:r>
              <a:rPr lang="en-US" sz="2800" dirty="0" smtClean="0"/>
              <a:t> entities &amp; events referring to same things and</a:t>
            </a:r>
            <a:r>
              <a:rPr lang="en-US" sz="2800" b="1" dirty="0"/>
              <a:t> </a:t>
            </a:r>
            <a:r>
              <a:rPr lang="en-US" sz="2800" b="1" dirty="0" smtClean="0"/>
              <a:t>link</a:t>
            </a:r>
            <a:r>
              <a:rPr lang="en-US" sz="2800" dirty="0" smtClean="0"/>
              <a:t> to background knowledge graphs if possible</a:t>
            </a:r>
          </a:p>
          <a:p>
            <a:pPr marL="168275" indent="-168275">
              <a:spcAft>
                <a:spcPts val="600"/>
              </a:spcAft>
            </a:pPr>
            <a:r>
              <a:rPr lang="en-US" sz="2800" b="1" dirty="0" smtClean="0"/>
              <a:t>Reason</a:t>
            </a:r>
            <a:r>
              <a:rPr lang="en-US" sz="2800" dirty="0" smtClean="0"/>
              <a:t> over graphs to improve and assess accuracy, coherence and trustworthiness</a:t>
            </a:r>
          </a:p>
          <a:p>
            <a:pPr marL="168275" indent="-168275">
              <a:spcAft>
                <a:spcPts val="600"/>
              </a:spcAft>
            </a:pPr>
            <a:r>
              <a:rPr lang="en-US" sz="2800" b="1" dirty="0" smtClean="0"/>
              <a:t>Support</a:t>
            </a:r>
            <a:r>
              <a:rPr lang="en-US" sz="2800" dirty="0" smtClean="0"/>
              <a:t> analytics and machine learning systems</a:t>
            </a:r>
          </a:p>
          <a:p>
            <a:pPr marL="119063" lvl="1" indent="0"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100" y="30804"/>
            <a:ext cx="1600200" cy="16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7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29" y="994834"/>
            <a:ext cx="5568971" cy="55805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5400" b="1" dirty="0" smtClean="0"/>
              <a:t>Cyber situational awareness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3962400" cy="5562600"/>
          </a:xfrm>
        </p:spPr>
        <p:txBody>
          <a:bodyPr/>
          <a:lstStyle/>
          <a:p>
            <a:pPr marL="177800" indent="-177800"/>
            <a:r>
              <a:rPr lang="en-US" sz="2800" dirty="0" smtClean="0"/>
              <a:t>Most IDS systems are point-based &amp; driven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by known signatures</a:t>
            </a:r>
          </a:p>
          <a:p>
            <a:pPr marL="177800" indent="-177800"/>
            <a:r>
              <a:rPr lang="en-US" sz="2800" dirty="0" smtClean="0"/>
              <a:t>Our situationally-aware system maps multiple sensors to a common ontology,</a:t>
            </a:r>
          </a:p>
          <a:p>
            <a:pPr marL="177800" indent="-177800"/>
            <a:r>
              <a:rPr lang="en-US" sz="2800" dirty="0" smtClean="0"/>
              <a:t>Reasons over the resulting knowledge,</a:t>
            </a:r>
          </a:p>
          <a:p>
            <a:pPr marL="177800" indent="-177800"/>
            <a:r>
              <a:rPr lang="en-US" sz="2800" dirty="0" smtClean="0"/>
              <a:t>Detecting possible intrusions missed by standard systems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3580237" y="994834"/>
            <a:ext cx="2256777" cy="3817106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outerShdw blurRad="40000" dist="25400" dir="2700000" rotWithShape="0">
              <a:srgbClr val="000000">
                <a:alpha val="5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872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 Approach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02570"/>
            <a:ext cx="8534401" cy="532683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000" b="1" dirty="0" smtClean="0"/>
              <a:t>Leverage</a:t>
            </a:r>
            <a:r>
              <a:rPr lang="en-US" sz="3000" dirty="0" smtClean="0"/>
              <a:t> existing and new tools for information extraction, semantic similarity, inference, etc.</a:t>
            </a:r>
          </a:p>
          <a:p>
            <a:pPr>
              <a:spcAft>
                <a:spcPts val="600"/>
              </a:spcAft>
            </a:pPr>
            <a:r>
              <a:rPr lang="en-US" sz="3000" dirty="0" smtClean="0"/>
              <a:t>Evolve our </a:t>
            </a:r>
            <a:r>
              <a:rPr lang="en-US" sz="3000" b="1" dirty="0" smtClean="0"/>
              <a:t>Unified Cyber Ontology</a:t>
            </a:r>
            <a:r>
              <a:rPr lang="en-US" sz="3000" dirty="0" smtClean="0"/>
              <a:t> as the underlying semantic model</a:t>
            </a:r>
          </a:p>
          <a:p>
            <a:pPr>
              <a:spcAft>
                <a:spcPts val="600"/>
              </a:spcAft>
            </a:pPr>
            <a:r>
              <a:rPr lang="en-US" sz="3000" dirty="0" smtClean="0"/>
              <a:t>Develop, curate &amp; annotate </a:t>
            </a:r>
            <a:r>
              <a:rPr lang="en-US" sz="3000" b="1" dirty="0" smtClean="0"/>
              <a:t>cybersecurity corpora</a:t>
            </a:r>
            <a:r>
              <a:rPr lang="en-US" sz="3000" dirty="0" smtClean="0"/>
              <a:t> from alerts, newswire, social media &amp; chatrooms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sz="3000" b="1" dirty="0" smtClean="0"/>
              <a:t>Train systems</a:t>
            </a:r>
            <a:r>
              <a:rPr lang="en-US" sz="3000" dirty="0" smtClean="0"/>
              <a:t> for knowledge graph population, concept spotting, entity recognition, relation and event extraction, word embeddings, topic modeling, etc.</a:t>
            </a:r>
          </a:p>
        </p:txBody>
      </p:sp>
    </p:spTree>
    <p:extLst>
      <p:ext uri="{BB962C8B-B14F-4D97-AF65-F5344CB8AC3E}">
        <p14:creationId xmlns:p14="http://schemas.microsoft.com/office/powerpoint/2010/main" val="239260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788" y="2159242"/>
            <a:ext cx="1946407" cy="37526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/>
              <a:t>Unified Cybersecurity Ontology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371600"/>
            <a:ext cx="8675617" cy="5003800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ommon semantic model for  cyber-</a:t>
            </a:r>
            <a:br>
              <a:rPr lang="en-US" dirty="0" smtClean="0"/>
            </a:br>
            <a:r>
              <a:rPr lang="en-US" dirty="0" smtClean="0"/>
              <a:t>security domain</a:t>
            </a:r>
          </a:p>
          <a:p>
            <a:pPr marL="454025" lvl="1" indent="-227013"/>
            <a:r>
              <a:rPr lang="en-US" sz="2600" dirty="0"/>
              <a:t>D</a:t>
            </a:r>
            <a:r>
              <a:rPr lang="en-US" sz="2600" dirty="0" smtClean="0"/>
              <a:t>ata sharing, interoperability, integration</a:t>
            </a:r>
            <a:br>
              <a:rPr lang="en-US" sz="2600" dirty="0" smtClean="0"/>
            </a:br>
            <a:r>
              <a:rPr lang="en-US" sz="2600" dirty="0" smtClean="0"/>
              <a:t>and human understanding</a:t>
            </a:r>
          </a:p>
          <a:p>
            <a:pPr marL="454025" lvl="1" indent="-227013"/>
            <a:r>
              <a:rPr lang="en-US" sz="2600" dirty="0" smtClean="0"/>
              <a:t>Links to background knowledge graphs</a:t>
            </a:r>
          </a:p>
          <a:p>
            <a:pPr marL="454025" lvl="1" indent="-227013"/>
            <a:r>
              <a:rPr lang="en-US" sz="2600" dirty="0" smtClean="0"/>
              <a:t>Maps to common metadata schemas like Stix</a:t>
            </a:r>
            <a:br>
              <a:rPr lang="en-US" sz="2600" dirty="0" smtClean="0"/>
            </a:br>
            <a:r>
              <a:rPr lang="en-US" sz="2600" dirty="0" smtClean="0"/>
              <a:t>and Cybox</a:t>
            </a:r>
          </a:p>
          <a:p>
            <a:r>
              <a:rPr lang="en-US" dirty="0" smtClean="0"/>
              <a:t>Uses semantically rich representation</a:t>
            </a:r>
          </a:p>
          <a:p>
            <a:pPr lvl="1"/>
            <a:r>
              <a:rPr lang="en-US" dirty="0" smtClean="0"/>
              <a:t>Grounded in formal semantics</a:t>
            </a:r>
          </a:p>
          <a:p>
            <a:r>
              <a:rPr lang="en-US" dirty="0" smtClean="0"/>
              <a:t>Supports reasoning</a:t>
            </a:r>
          </a:p>
          <a:p>
            <a:pPr lvl="1"/>
            <a:r>
              <a:rPr lang="en-US" dirty="0" smtClean="0"/>
              <a:t>Infer/retrieve new information </a:t>
            </a:r>
            <a:r>
              <a:rPr lang="en-US" dirty="0"/>
              <a:t>&amp;</a:t>
            </a:r>
            <a:r>
              <a:rPr lang="en-US" dirty="0" smtClean="0"/>
              <a:t> detect dubious facts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737" y="278220"/>
            <a:ext cx="1575680" cy="17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8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418"/>
            <a:ext cx="8229600" cy="946371"/>
          </a:xfrm>
        </p:spPr>
        <p:txBody>
          <a:bodyPr/>
          <a:lstStyle/>
          <a:p>
            <a:pPr algn="l"/>
            <a:r>
              <a:rPr lang="en-US" dirty="0" smtClean="0"/>
              <a:t>Information extraction from text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38401" y="2240054"/>
            <a:ext cx="7543800" cy="147732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CVE-2012-0150</a:t>
            </a: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Buffer overflow in msvcrt.dll in Microsoft Windows Vista SP2, Windows Server 2008 SP2,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R2, </a:t>
            </a:r>
            <a:r>
              <a:rPr lang="en-IN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 </a:t>
            </a:r>
            <a:r>
              <a:rPr lang="en-IN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R2 SP1, and Windows 7 Gold and SP1 allows remote </a:t>
            </a:r>
            <a:r>
              <a:rPr lang="en-IN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attackers </a:t>
            </a:r>
            <a:r>
              <a:rPr lang="en-IN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 execute arbitrary </a:t>
            </a:r>
            <a:r>
              <a:rPr lang="en-IN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code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via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crafted media file, aka ”Msvcrt.dll Buffer Overflow Vulnerability.”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1932" y="1047124"/>
            <a:ext cx="1505540" cy="1766968"/>
            <a:chOff x="101989" y="1951592"/>
            <a:chExt cx="2007386" cy="1766968"/>
          </a:xfrm>
        </p:grpSpPr>
        <p:sp>
          <p:nvSpPr>
            <p:cNvPr id="7" name="Left Bracket 6"/>
            <p:cNvSpPr/>
            <p:nvPr/>
          </p:nvSpPr>
          <p:spPr>
            <a:xfrm>
              <a:off x="823995" y="3289904"/>
              <a:ext cx="396239" cy="428656"/>
            </a:xfrm>
            <a:prstGeom prst="leftBracket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02806" y="2229109"/>
              <a:ext cx="1988947" cy="42699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2060"/>
                  </a:solidFill>
                  <a:latin typeface="Calibri"/>
                </a:rPr>
                <a:t>ebqids:hasMeans</a:t>
              </a:r>
              <a:endParaRPr lang="en-US" sz="1400" dirty="0">
                <a:solidFill>
                  <a:srgbClr val="002060"/>
                </a:solidFill>
                <a:latin typeface="Calibri"/>
              </a:endParaRPr>
            </a:p>
          </p:txBody>
        </p:sp>
        <p:cxnSp>
          <p:nvCxnSpPr>
            <p:cNvPr id="9" name="Elbow Connector 8"/>
            <p:cNvCxnSpPr>
              <a:stCxn id="8" idx="2"/>
              <a:endCxn id="7" idx="1"/>
            </p:cNvCxnSpPr>
            <p:nvPr/>
          </p:nvCxnSpPr>
          <p:spPr>
            <a:xfrm rot="5400000">
              <a:off x="536576" y="2943528"/>
              <a:ext cx="848124" cy="273285"/>
            </a:xfrm>
            <a:prstGeom prst="bentConnector4">
              <a:avLst>
                <a:gd name="adj1" fmla="val 37365"/>
                <a:gd name="adj2" fmla="val 183649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01989" y="1951592"/>
              <a:ext cx="20073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Identify relationships</a:t>
              </a:r>
              <a:endParaRPr lang="en-US" sz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38401" y="1008637"/>
            <a:ext cx="3650237" cy="1830955"/>
            <a:chOff x="1097280" y="1951592"/>
            <a:chExt cx="4866983" cy="1830955"/>
          </a:xfrm>
        </p:grpSpPr>
        <p:grpSp>
          <p:nvGrpSpPr>
            <p:cNvPr id="12" name="Group 11"/>
            <p:cNvGrpSpPr/>
            <p:nvPr/>
          </p:nvGrpSpPr>
          <p:grpSpPr>
            <a:xfrm>
              <a:off x="2944678" y="1951592"/>
              <a:ext cx="3019585" cy="1552641"/>
              <a:chOff x="2944678" y="1951592"/>
              <a:chExt cx="3019585" cy="1552641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3105807" y="2820693"/>
                <a:ext cx="737773" cy="6835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ounded Rectangle 14"/>
              <p:cNvSpPr/>
              <p:nvPr/>
            </p:nvSpPr>
            <p:spPr>
              <a:xfrm>
                <a:off x="2944678" y="2245789"/>
                <a:ext cx="3019585" cy="577011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solidFill>
                      <a:srgbClr val="002060"/>
                    </a:solidFill>
                    <a:latin typeface="Calibri"/>
                  </a:rPr>
                  <a:t>http://dbpedia.org/resource/Buffer_overflow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470029" y="1951592"/>
                <a:ext cx="22660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 smtClean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Link concepts to entities</a:t>
                </a:r>
                <a:endParaRPr lang="en-US" sz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Rounded Rectangle 12"/>
            <p:cNvSpPr/>
            <p:nvPr/>
          </p:nvSpPr>
          <p:spPr>
            <a:xfrm>
              <a:off x="1097280" y="3504233"/>
              <a:ext cx="2131481" cy="278314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6358585" y="3755200"/>
            <a:ext cx="2785415" cy="7575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2060"/>
                </a:solidFill>
                <a:latin typeface="Calibri"/>
              </a:rPr>
              <a:t>http://</a:t>
            </a:r>
            <a:r>
              <a:rPr lang="en-US" sz="1400" dirty="0" smtClean="0">
                <a:solidFill>
                  <a:srgbClr val="002060"/>
                </a:solidFill>
                <a:latin typeface="Calibri"/>
              </a:rPr>
              <a:t>dbpedia.org/resource/Windows_7</a:t>
            </a:r>
            <a:endParaRPr lang="en-US" sz="1400" dirty="0">
              <a:solidFill>
                <a:srgbClr val="002060"/>
              </a:solidFill>
              <a:latin typeface="Calibri"/>
            </a:endParaRPr>
          </a:p>
        </p:txBody>
      </p:sp>
      <p:cxnSp>
        <p:nvCxnSpPr>
          <p:cNvPr id="21" name="Straight Connector 20"/>
          <p:cNvCxnSpPr>
            <a:endCxn id="20" idx="0"/>
          </p:cNvCxnSpPr>
          <p:nvPr/>
        </p:nvCxnSpPr>
        <p:spPr>
          <a:xfrm>
            <a:off x="5140699" y="3009372"/>
            <a:ext cx="2610594" cy="7458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4272615" y="2815939"/>
            <a:ext cx="1187335" cy="319626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51190" y="1269265"/>
            <a:ext cx="3155339" cy="1589570"/>
            <a:chOff x="5114334" y="2192977"/>
            <a:chExt cx="4207118" cy="1589570"/>
          </a:xfrm>
        </p:grpSpPr>
        <p:grpSp>
          <p:nvGrpSpPr>
            <p:cNvPr id="23" name="Group 22"/>
            <p:cNvGrpSpPr/>
            <p:nvPr/>
          </p:nvGrpSpPr>
          <p:grpSpPr>
            <a:xfrm>
              <a:off x="6301867" y="2192977"/>
              <a:ext cx="3019585" cy="1255429"/>
              <a:chOff x="5651513" y="2229109"/>
              <a:chExt cx="3019585" cy="1255429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 flipV="1">
                <a:off x="6351721" y="2756117"/>
                <a:ext cx="898902" cy="7284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ounded Rectangle 25"/>
              <p:cNvSpPr/>
              <p:nvPr/>
            </p:nvSpPr>
            <p:spPr>
              <a:xfrm>
                <a:off x="5651513" y="2229109"/>
                <a:ext cx="3019585" cy="577011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srgbClr val="002060"/>
                    </a:solidFill>
                    <a:latin typeface="Calibri"/>
                  </a:rPr>
                  <a:t>ebqids:affectsProduct</a:t>
                </a:r>
                <a:endParaRPr lang="en-US" sz="1400" dirty="0">
                  <a:solidFill>
                    <a:srgbClr val="002060"/>
                  </a:solidFill>
                  <a:latin typeface="Calibri"/>
                </a:endParaRPr>
              </a:p>
            </p:txBody>
          </p:sp>
        </p:grpSp>
        <p:sp>
          <p:nvSpPr>
            <p:cNvPr id="24" name="Rounded Rectangle 23"/>
            <p:cNvSpPr/>
            <p:nvPr/>
          </p:nvSpPr>
          <p:spPr>
            <a:xfrm>
              <a:off x="5114334" y="3448406"/>
              <a:ext cx="3209860" cy="334141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30" name="Straight Connector 29"/>
          <p:cNvCxnSpPr/>
          <p:nvPr/>
        </p:nvCxnSpPr>
        <p:spPr>
          <a:xfrm flipH="1">
            <a:off x="3636436" y="3419107"/>
            <a:ext cx="215432" cy="298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1154430" y="3807985"/>
            <a:ext cx="4954036" cy="4256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2060"/>
                </a:solidFill>
                <a:latin typeface="Calibri"/>
              </a:rPr>
              <a:t>http://</a:t>
            </a:r>
            <a:r>
              <a:rPr lang="en-US" sz="1400" dirty="0" smtClean="0">
                <a:solidFill>
                  <a:srgbClr val="002060"/>
                </a:solidFill>
                <a:latin typeface="Calibri"/>
              </a:rPr>
              <a:t>dbpedia.org/resource/Arbitrary_code_execution</a:t>
            </a:r>
            <a:endParaRPr lang="en-US" sz="14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187868" y="3083969"/>
            <a:ext cx="2234761" cy="335138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2109" y="4558347"/>
            <a:ext cx="8619564" cy="198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We use information extraction techniques to identify entities, relations and concepts in security related text</a:t>
            </a:r>
          </a:p>
          <a:p>
            <a:pPr marL="285750" indent="-285750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These are mapped to terms in our ontology and the DBpedia knowledge base extracted from Wikipedia</a:t>
            </a:r>
          </a:p>
        </p:txBody>
      </p:sp>
      <p:pic>
        <p:nvPicPr>
          <p:cNvPr id="40" name="Picture 39" descr="ale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61" y="247894"/>
            <a:ext cx="914339" cy="91433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887883" y="6497844"/>
            <a:ext cx="2243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  <a:hlinkClick r:id="rId3"/>
              </a:rPr>
              <a:t>http://ebiq.org/p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  <a:hlinkClick r:id="rId3"/>
              </a:rPr>
              <a:t>/540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601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31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648"/>
            <a:ext cx="8229600" cy="11430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Stanford CoreNLP Tools</a:t>
            </a:r>
            <a:endParaRPr lang="en-US" dirty="0"/>
          </a:p>
        </p:txBody>
      </p:sp>
      <p:pic>
        <p:nvPicPr>
          <p:cNvPr id="5" name="Content Placeholder 4" descr="Screen Shot 2017-05-15 at 2.59.26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" b="5255"/>
          <a:stretch>
            <a:fillRect/>
          </a:stretch>
        </p:blipFill>
        <p:spPr>
          <a:xfrm>
            <a:off x="-170530" y="1435959"/>
            <a:ext cx="9518902" cy="5730806"/>
          </a:xfrm>
          <a:ln w="3175"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6100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274638"/>
            <a:ext cx="8229600" cy="1143000"/>
          </a:xfrm>
        </p:spPr>
        <p:txBody>
          <a:bodyPr/>
          <a:lstStyle/>
          <a:p>
            <a:r>
              <a:rPr lang="en-US" dirty="0" smtClean="0"/>
              <a:t>JSON/XML =&gt; KG triples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21" y="1538287"/>
            <a:ext cx="4141259" cy="5148172"/>
          </a:xfrm>
          <a:ln w="3175"/>
          <a:effectLst/>
        </p:spPr>
        <p:txBody>
          <a:bodyPr/>
          <a:lstStyle/>
          <a:p>
            <a:pPr marL="0" indent="0">
              <a:buNone/>
            </a:pPr>
            <a:r>
              <a:rPr lang="en-US" sz="1400" dirty="0" smtClean="0"/>
              <a:t>{ </a:t>
            </a:r>
            <a:r>
              <a:rPr lang="en-US" sz="1400" dirty="0"/>
              <a:t>"text": "John Smith lives in Baltimore, Maryland.  He is married to Mary Jones.  She works at Loyola University where she is a professor.  The university is in Baltimore.\n\n\n\</a:t>
            </a:r>
            <a:r>
              <a:rPr lang="en-US" sz="1400" dirty="0" smtClean="0"/>
              <a:t>n”,</a:t>
            </a:r>
            <a:endParaRPr lang="en-US" sz="1400" dirty="0"/>
          </a:p>
          <a:p>
            <a:pPr marL="0" indent="0">
              <a:buNone/>
            </a:pPr>
            <a:r>
              <a:rPr lang="es-ES_tradnl" sz="1400" dirty="0"/>
              <a:t>  "</a:t>
            </a:r>
            <a:r>
              <a:rPr lang="es-ES_tradnl" sz="1400" dirty="0" err="1"/>
              <a:t>docid</a:t>
            </a:r>
            <a:r>
              <a:rPr lang="es-ES_tradnl" sz="1400" dirty="0"/>
              <a:t>": "text1.txt", </a:t>
            </a:r>
          </a:p>
          <a:p>
            <a:pPr marL="0" indent="0">
              <a:buNone/>
            </a:pPr>
            <a:r>
              <a:rPr lang="pt-BR" sz="1400" dirty="0"/>
              <a:t>  "</a:t>
            </a:r>
            <a:r>
              <a:rPr lang="pt-BR" sz="1400" dirty="0" err="1"/>
              <a:t>corefs</a:t>
            </a:r>
            <a:r>
              <a:rPr lang="pt-BR" sz="1400" dirty="0"/>
              <a:t>": {</a:t>
            </a:r>
          </a:p>
          <a:p>
            <a:pPr marL="0" indent="0">
              <a:buNone/>
            </a:pPr>
            <a:r>
              <a:rPr lang="en-US" sz="1400" dirty="0"/>
              <a:t>    "9": [</a:t>
            </a:r>
          </a:p>
          <a:p>
            <a:pPr marL="0" indent="0">
              <a:buNone/>
            </a:pPr>
            <a:r>
              <a:rPr lang="de-DE" sz="1400" dirty="0"/>
              <a:t>      </a:t>
            </a:r>
            <a:r>
              <a:rPr lang="de-DE" sz="1400" dirty="0" smtClean="0"/>
              <a:t>{"</a:t>
            </a:r>
            <a:r>
              <a:rPr lang="de-DE" sz="1400" dirty="0" err="1"/>
              <a:t>endIndex</a:t>
            </a:r>
            <a:r>
              <a:rPr lang="de-DE" sz="1400" dirty="0"/>
              <a:t>": 6, </a:t>
            </a:r>
          </a:p>
          <a:p>
            <a:pPr marL="0" indent="0">
              <a:buNone/>
            </a:pPr>
            <a:r>
              <a:rPr lang="pl-PL" sz="1400" dirty="0"/>
              <a:t>        "</a:t>
            </a:r>
            <a:r>
              <a:rPr lang="pl-PL" sz="1400" dirty="0" err="1"/>
              <a:t>animacy</a:t>
            </a:r>
            <a:r>
              <a:rPr lang="pl-PL" sz="1400" dirty="0"/>
              <a:t>": "INANIMATE", </a:t>
            </a:r>
          </a:p>
          <a:p>
            <a:pPr marL="0" indent="0">
              <a:buNone/>
            </a:pPr>
            <a:r>
              <a:rPr lang="ro-RO" sz="1400" dirty="0"/>
              <a:t>        "text": "Baltimore", </a:t>
            </a:r>
          </a:p>
          <a:p>
            <a:pPr marL="0" indent="0">
              <a:buNone/>
            </a:pPr>
            <a:r>
              <a:rPr lang="ro-RO" sz="1400" dirty="0"/>
              <a:t>        "isRepresentativeMention": true, </a:t>
            </a:r>
          </a:p>
          <a:p>
            <a:pPr marL="0" indent="0">
              <a:buNone/>
            </a:pPr>
            <a:r>
              <a:rPr lang="en-US" sz="1400" dirty="0"/>
              <a:t>        "number": "SINGULAR", </a:t>
            </a:r>
          </a:p>
          <a:p>
            <a:pPr marL="0" indent="0">
              <a:buNone/>
            </a:pPr>
            <a:r>
              <a:rPr lang="de-DE" sz="1400" dirty="0"/>
              <a:t>        "</a:t>
            </a:r>
            <a:r>
              <a:rPr lang="de-DE" sz="1400" dirty="0" err="1"/>
              <a:t>startIndex</a:t>
            </a:r>
            <a:r>
              <a:rPr lang="de-DE" sz="1400" dirty="0"/>
              <a:t>": 5, </a:t>
            </a:r>
          </a:p>
          <a:p>
            <a:pPr marL="0" indent="0">
              <a:buNone/>
            </a:pPr>
            <a:r>
              <a:rPr lang="ro-RO" sz="1400" dirty="0"/>
              <a:t>        "sentNum": 1, </a:t>
            </a:r>
          </a:p>
          <a:p>
            <a:pPr marL="0" indent="0">
              <a:buNone/>
            </a:pPr>
            <a:r>
              <a:rPr lang="de-DE" sz="1400" dirty="0"/>
              <a:t>        "</a:t>
            </a:r>
            <a:r>
              <a:rPr lang="de-DE" sz="1400" dirty="0" err="1"/>
              <a:t>gender</a:t>
            </a:r>
            <a:r>
              <a:rPr lang="de-DE" sz="1400" dirty="0"/>
              <a:t>": "NEUTRAL", </a:t>
            </a:r>
          </a:p>
          <a:p>
            <a:pPr marL="0" indent="0">
              <a:buNone/>
            </a:pPr>
            <a:r>
              <a:rPr lang="en-US" sz="1400" dirty="0"/>
              <a:t>        "position": </a:t>
            </a:r>
            <a:r>
              <a:rPr lang="en-US" sz="1400" dirty="0" smtClean="0"/>
              <a:t>[</a:t>
            </a:r>
            <a:r>
              <a:rPr lang="de-DE" sz="1400" dirty="0" smtClean="0"/>
              <a:t>1</a:t>
            </a:r>
            <a:r>
              <a:rPr lang="de-DE" sz="1400" dirty="0"/>
              <a:t>, </a:t>
            </a:r>
            <a:r>
              <a:rPr lang="de-DE" sz="1400" dirty="0" smtClean="0"/>
              <a:t> 2q]</a:t>
            </a:r>
            <a:r>
              <a:rPr lang="de-DE" sz="1400" dirty="0"/>
              <a:t>, </a:t>
            </a:r>
          </a:p>
          <a:p>
            <a:pPr marL="0" indent="0">
              <a:buNone/>
            </a:pPr>
            <a:r>
              <a:rPr lang="en-US" sz="1400" dirty="0"/>
              <a:t>        "</a:t>
            </a:r>
            <a:r>
              <a:rPr lang="en-US" sz="1400" dirty="0" err="1"/>
              <a:t>headIndex</a:t>
            </a:r>
            <a:r>
              <a:rPr lang="en-US" sz="1400" dirty="0"/>
              <a:t>": 5, </a:t>
            </a:r>
          </a:p>
          <a:p>
            <a:pPr marL="0" indent="0">
              <a:buNone/>
            </a:pPr>
            <a:r>
              <a:rPr lang="de-DE" sz="1400" dirty="0"/>
              <a:t>        "type": "PROPER", </a:t>
            </a:r>
          </a:p>
          <a:p>
            <a:pPr marL="0" indent="0">
              <a:buNone/>
            </a:pPr>
            <a:r>
              <a:rPr lang="de-DE" sz="1400" dirty="0"/>
              <a:t>        "</a:t>
            </a:r>
            <a:r>
              <a:rPr lang="de-DE" sz="1400" dirty="0" err="1"/>
              <a:t>id</a:t>
            </a:r>
            <a:r>
              <a:rPr lang="de-DE" sz="1400" dirty="0"/>
              <a:t>": 1</a:t>
            </a:r>
          </a:p>
          <a:p>
            <a:pPr marL="0" indent="0">
              <a:buNone/>
            </a:pPr>
            <a:r>
              <a:rPr lang="de-DE" sz="1400" dirty="0"/>
              <a:t>      }, </a:t>
            </a:r>
          </a:p>
          <a:p>
            <a:pPr marL="0" indent="0">
              <a:buNone/>
            </a:pPr>
            <a:r>
              <a:rPr lang="de-DE" sz="1400" dirty="0"/>
              <a:t>      </a:t>
            </a:r>
            <a:r>
              <a:rPr lang="de-DE" sz="1400" dirty="0" smtClean="0"/>
              <a:t>{ ....</a:t>
            </a:r>
            <a:endParaRPr lang="de-DE" sz="14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755512" y="1529053"/>
            <a:ext cx="4141259" cy="514817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19113" indent="-28892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796925" indent="-21907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/>
              <a:t>##### :e_text1_1 LOCATION "Baltimore" #####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000" dirty="0"/>
              <a:t>:e_text1_1	type	LOCATION</a:t>
            </a:r>
          </a:p>
          <a:p>
            <a:pPr marL="0" indent="0">
              <a:buNone/>
            </a:pPr>
            <a:r>
              <a:rPr lang="en-US" sz="1000" dirty="0"/>
              <a:t>:e_text1_1	</a:t>
            </a:r>
            <a:r>
              <a:rPr lang="en-US" sz="1000" dirty="0" smtClean="0"/>
              <a:t>canonical_mention   "</a:t>
            </a:r>
            <a:r>
              <a:rPr lang="en-US" sz="1000" dirty="0"/>
              <a:t>Baltimore"	text1:20-29</a:t>
            </a:r>
          </a:p>
          <a:p>
            <a:pPr marL="0" indent="0">
              <a:buNone/>
            </a:pPr>
            <a:r>
              <a:rPr lang="en-US" sz="1000" dirty="0"/>
              <a:t>:e_text1_1	</a:t>
            </a:r>
            <a:r>
              <a:rPr lang="en-US" sz="1000" dirty="0" smtClean="0"/>
              <a:t>mention  </a:t>
            </a:r>
            <a:r>
              <a:rPr lang="en-US" sz="1000" dirty="0"/>
              <a:t> </a:t>
            </a:r>
            <a:r>
              <a:rPr lang="en-US" sz="1000" dirty="0" smtClean="0"/>
              <a:t> "</a:t>
            </a:r>
            <a:r>
              <a:rPr lang="en-US" sz="1000" dirty="0"/>
              <a:t>Baltimore"	text1:20-29</a:t>
            </a:r>
          </a:p>
          <a:p>
            <a:pPr marL="0" indent="0">
              <a:buNone/>
            </a:pPr>
            <a:r>
              <a:rPr lang="en-US" sz="1000" dirty="0"/>
              <a:t>:e_text1_1	</a:t>
            </a:r>
            <a:r>
              <a:rPr lang="en-US" sz="1000" dirty="0" smtClean="0"/>
              <a:t>mention  "</a:t>
            </a:r>
            <a:r>
              <a:rPr lang="en-US" sz="1000" dirty="0"/>
              <a:t>Baltimore"	text1:151-</a:t>
            </a:r>
            <a:r>
              <a:rPr lang="en-US" sz="1000" dirty="0" smtClean="0"/>
              <a:t>160</a:t>
            </a: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000" dirty="0"/>
              <a:t>##### :e_text1_2 ORGANIZATION "Loyola University" #####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000" dirty="0"/>
              <a:t>:e_text1_2	type	ORGANIZATION</a:t>
            </a:r>
          </a:p>
          <a:p>
            <a:pPr marL="0" indent="0">
              <a:buNone/>
            </a:pPr>
            <a:r>
              <a:rPr lang="en-US" sz="1000" dirty="0"/>
              <a:t>:e_text1_2	</a:t>
            </a:r>
            <a:r>
              <a:rPr lang="en-US" sz="1000" dirty="0" smtClean="0"/>
              <a:t>canonical_mention   "</a:t>
            </a:r>
            <a:r>
              <a:rPr lang="en-US" sz="1000" dirty="0"/>
              <a:t>Loyola University"	text1:85-102</a:t>
            </a:r>
          </a:p>
          <a:p>
            <a:pPr marL="0" indent="0">
              <a:buNone/>
            </a:pPr>
            <a:r>
              <a:rPr lang="en-US" sz="1000" dirty="0"/>
              <a:t>:e_text1_2	mention	"Loyola University"	text1:85-102</a:t>
            </a:r>
          </a:p>
          <a:p>
            <a:pPr marL="0" indent="0">
              <a:buNone/>
            </a:pPr>
            <a:r>
              <a:rPr lang="en-US" sz="1000" dirty="0"/>
              <a:t>:e_text1_2	mention	"The university"	text1:130-</a:t>
            </a:r>
            <a:r>
              <a:rPr lang="en-US" sz="1000" dirty="0" smtClean="0"/>
              <a:t>144</a:t>
            </a: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000" dirty="0"/>
              <a:t>##### :e_text1_3 PERSON "John Smith" #####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000" dirty="0"/>
              <a:t>:e_text1_3	type	PERSON</a:t>
            </a:r>
          </a:p>
          <a:p>
            <a:pPr marL="0" indent="0">
              <a:buNone/>
            </a:pPr>
            <a:r>
              <a:rPr lang="en-US" sz="1000" dirty="0"/>
              <a:t>:e_text1_3	</a:t>
            </a:r>
            <a:r>
              <a:rPr lang="en-US" sz="1000" dirty="0" smtClean="0"/>
              <a:t>canonical_mention   "</a:t>
            </a:r>
            <a:r>
              <a:rPr lang="en-US" sz="1000" dirty="0"/>
              <a:t>John Smith"	text1:0-10</a:t>
            </a:r>
          </a:p>
          <a:p>
            <a:pPr marL="0" indent="0">
              <a:buNone/>
            </a:pPr>
            <a:r>
              <a:rPr lang="en-US" sz="1000" dirty="0"/>
              <a:t>:e_text1_3	mention	"John Smith"	text1:0-10</a:t>
            </a:r>
          </a:p>
          <a:p>
            <a:pPr marL="0" indent="0">
              <a:buNone/>
            </a:pPr>
            <a:r>
              <a:rPr lang="en-US" sz="1000" dirty="0"/>
              <a:t>:e_text1_3	mention	"He"	text1:42-44</a:t>
            </a:r>
          </a:p>
          <a:p>
            <a:pPr marL="0" indent="0">
              <a:buNone/>
            </a:pPr>
            <a:r>
              <a:rPr lang="en-US" sz="1000" dirty="0"/>
              <a:t>:e_text1_3	mention	"She"	text1:72-75</a:t>
            </a:r>
          </a:p>
          <a:p>
            <a:pPr marL="0" indent="0">
              <a:buNone/>
            </a:pPr>
            <a:r>
              <a:rPr lang="en-US" sz="1000" dirty="0"/>
              <a:t>:e_text1_3	mention	"she"	text1:109-112</a:t>
            </a:r>
          </a:p>
          <a:p>
            <a:pPr marL="0" indent="0">
              <a:buNone/>
            </a:pPr>
            <a:r>
              <a:rPr lang="en-US" sz="1000" dirty="0"/>
              <a:t>:e_text1_3	</a:t>
            </a:r>
            <a:r>
              <a:rPr lang="en-US" sz="1000" dirty="0" err="1"/>
              <a:t>openie:lives_in</a:t>
            </a:r>
            <a:r>
              <a:rPr lang="en-US" sz="1000" dirty="0"/>
              <a:t>	:e_text1_1	text1:0-3</a:t>
            </a:r>
          </a:p>
          <a:p>
            <a:pPr marL="0" indent="0">
              <a:buNone/>
            </a:pPr>
            <a:r>
              <a:rPr lang="en-US" sz="1000" dirty="0"/>
              <a:t>:e_text1_3	</a:t>
            </a:r>
            <a:r>
              <a:rPr lang="en-US" sz="1000" dirty="0" err="1"/>
              <a:t>per:spouse</a:t>
            </a:r>
            <a:r>
              <a:rPr lang="en-US" sz="1000" dirty="0"/>
              <a:t>	:e_text1_5	text1:42-43</a:t>
            </a:r>
          </a:p>
          <a:p>
            <a:pPr marL="0" indent="0">
              <a:buNone/>
            </a:pPr>
            <a:r>
              <a:rPr lang="en-US" sz="1000" dirty="0"/>
              <a:t>:e_text1_3	</a:t>
            </a:r>
            <a:r>
              <a:rPr lang="en-US" sz="1000" dirty="0" err="1"/>
              <a:t>openie:is_married_to</a:t>
            </a:r>
            <a:r>
              <a:rPr lang="en-US" sz="1000" dirty="0"/>
              <a:t>	:e_text1_5	text1:42-43</a:t>
            </a:r>
          </a:p>
          <a:p>
            <a:pPr marL="0" indent="0">
              <a:buNone/>
            </a:pPr>
            <a:r>
              <a:rPr lang="en-US" sz="1000" dirty="0"/>
              <a:t>:e_text1_3	</a:t>
            </a:r>
            <a:r>
              <a:rPr lang="en-US" sz="1000" dirty="0" err="1"/>
              <a:t>per:employee_of</a:t>
            </a:r>
            <a:r>
              <a:rPr lang="en-US" sz="1000" dirty="0"/>
              <a:t>	:e_text1_2	text1:72-74</a:t>
            </a:r>
          </a:p>
          <a:p>
            <a:pPr marL="0" indent="0">
              <a:buFont typeface="Arial" charset="0"/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55043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5-15 at 3.03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492125"/>
            <a:ext cx="9144000" cy="2860741"/>
          </a:xfrm>
          <a:prstGeom prst="rect">
            <a:avLst/>
          </a:prstGeom>
        </p:spPr>
      </p:pic>
      <p:pic>
        <p:nvPicPr>
          <p:cNvPr id="3" name="Picture 2" descr="Screen Shot 2017-05-15 at 3.03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3522807"/>
            <a:ext cx="9144000" cy="297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535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BE812-6453-6546-95E1-FEAF230298A1}" type="slidenum">
              <a:rPr lang="en-US" smtClean="0"/>
              <a:pPr>
                <a:defRPr/>
              </a:pPr>
              <a:t>38</a:t>
            </a:fld>
            <a:r>
              <a:rPr lang="en-US" smtClean="0"/>
              <a:t>/25</a:t>
            </a:r>
            <a:endParaRPr lang="en-US" dirty="0"/>
          </a:p>
        </p:txBody>
      </p:sp>
      <p:pic>
        <p:nvPicPr>
          <p:cNvPr id="5" name="Picture 4" descr="Screen Shot 2017-05-15 at 3.04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772915"/>
            <a:ext cx="9144000" cy="46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43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BE812-6453-6546-95E1-FEAF230298A1}" type="slidenum">
              <a:rPr lang="en-US" smtClean="0"/>
              <a:pPr>
                <a:defRPr/>
              </a:pPr>
              <a:t>39</a:t>
            </a:fld>
            <a:r>
              <a:rPr lang="en-US" smtClean="0"/>
              <a:t>/25</a:t>
            </a:r>
            <a:endParaRPr lang="en-US" dirty="0"/>
          </a:p>
        </p:txBody>
      </p:sp>
      <p:pic>
        <p:nvPicPr>
          <p:cNvPr id="2" name="Picture 1" descr="Screen Shot 2017-05-15 at 3.04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0"/>
            <a:ext cx="9144000" cy="442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83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sudent_libr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65125"/>
            <a:ext cx="9144000" cy="646113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 </a:t>
            </a: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was designed for people, not machines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BE812-6453-6546-95E1-FEAF230298A1}" type="slidenum">
              <a:rPr lang="en-US" smtClean="0"/>
              <a:pPr>
                <a:defRPr/>
              </a:pPr>
              <a:t>40</a:t>
            </a:fld>
            <a:r>
              <a:rPr lang="en-US" smtClean="0"/>
              <a:t>/25</a:t>
            </a:r>
            <a:endParaRPr lang="en-US" dirty="0"/>
          </a:p>
        </p:txBody>
      </p:sp>
      <p:pic>
        <p:nvPicPr>
          <p:cNvPr id="2" name="Picture 1" descr="Screen Shot 2017-05-15 at 3.04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9400"/>
            <a:ext cx="9144000" cy="374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87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5-15 at 3.04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9600"/>
            <a:ext cx="9144000" cy="309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830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Conclusion</a:t>
            </a:r>
          </a:p>
        </p:txBody>
      </p:sp>
      <p:sp>
        <p:nvSpPr>
          <p:cNvPr id="1259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KGs </a:t>
            </a:r>
            <a:r>
              <a:rPr lang="en-US" dirty="0">
                <a:latin typeface="Calibri" charset="0"/>
              </a:rPr>
              <a:t>help in extracting information from text</a:t>
            </a:r>
          </a:p>
          <a:p>
            <a:pPr eaLnBrk="1" hangingPunct="1"/>
            <a:r>
              <a:rPr lang="en-US" dirty="0">
                <a:latin typeface="Calibri" charset="0"/>
              </a:rPr>
              <a:t>The information extracted can update the </a:t>
            </a:r>
            <a:r>
              <a:rPr lang="en-US" dirty="0" smtClean="0">
                <a:latin typeface="Calibri" charset="0"/>
              </a:rPr>
              <a:t>KGs </a:t>
            </a:r>
            <a:endParaRPr lang="en-US" dirty="0">
              <a:latin typeface="Calibri" charset="0"/>
            </a:endParaRPr>
          </a:p>
          <a:p>
            <a:pPr eaLnBrk="1" hangingPunct="1"/>
            <a:r>
              <a:rPr lang="en-US" dirty="0">
                <a:latin typeface="Calibri" charset="0"/>
              </a:rPr>
              <a:t>The </a:t>
            </a:r>
            <a:r>
              <a:rPr lang="en-US" dirty="0" smtClean="0">
                <a:latin typeface="Calibri" charset="0"/>
              </a:rPr>
              <a:t>KGs </a:t>
            </a:r>
            <a:r>
              <a:rPr lang="en-US" dirty="0">
                <a:latin typeface="Calibri" charset="0"/>
              </a:rPr>
              <a:t>provide support for new tasks, </a:t>
            </a:r>
            <a:r>
              <a:rPr lang="en-US" dirty="0" smtClean="0">
                <a:latin typeface="Calibri" charset="0"/>
              </a:rPr>
              <a:t>such as </a:t>
            </a:r>
            <a:r>
              <a:rPr lang="en-US" dirty="0">
                <a:latin typeface="Calibri" charset="0"/>
              </a:rPr>
              <a:t>question </a:t>
            </a:r>
            <a:r>
              <a:rPr lang="en-US" dirty="0" smtClean="0">
                <a:latin typeface="Calibri" charset="0"/>
              </a:rPr>
              <a:t>answering, speech interfaces and produce data useful in applications, like IDSs </a:t>
            </a:r>
            <a:endParaRPr lang="en-US" dirty="0">
              <a:latin typeface="Calibri" charset="0"/>
            </a:endParaRPr>
          </a:p>
          <a:p>
            <a:pPr eaLnBrk="1" hangingPunct="1"/>
            <a:r>
              <a:rPr lang="en-US" dirty="0" smtClean="0">
                <a:latin typeface="Calibri" charset="0"/>
              </a:rPr>
              <a:t>There use will </a:t>
            </a:r>
            <a:r>
              <a:rPr lang="en-US" dirty="0">
                <a:latin typeface="Calibri" charset="0"/>
              </a:rPr>
              <a:t>grow and evolve in the future</a:t>
            </a:r>
          </a:p>
          <a:p>
            <a:pPr eaLnBrk="1" hangingPunct="1"/>
            <a:r>
              <a:rPr lang="en-US" dirty="0" smtClean="0">
                <a:latin typeface="Calibri" charset="0"/>
              </a:rPr>
              <a:t>New machine </a:t>
            </a:r>
            <a:r>
              <a:rPr lang="en-US" dirty="0">
                <a:latin typeface="Calibri" charset="0"/>
              </a:rPr>
              <a:t>learning frameworks will result in better accuracy</a:t>
            </a:r>
          </a:p>
          <a:p>
            <a:pPr eaLnBrk="1" hangingPunct="1"/>
            <a:endParaRPr lang="en-US" dirty="0">
              <a:latin typeface="Calibri" charset="0"/>
            </a:endParaRPr>
          </a:p>
        </p:txBody>
      </p:sp>
      <p:pic>
        <p:nvPicPr>
          <p:cNvPr id="12595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3" y="36513"/>
            <a:ext cx="1423987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sudent_libr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65125"/>
            <a:ext cx="9144000" cy="3416300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 </a:t>
            </a: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was designed for people, not machines</a:t>
            </a:r>
          </a:p>
          <a:p>
            <a:pPr marL="741363" indent="-33972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Its content is mostly text, spoken language, images and videos</a:t>
            </a:r>
          </a:p>
          <a:p>
            <a:pPr marL="741363" indent="-33972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These are easy for people to understand</a:t>
            </a:r>
          </a:p>
          <a:p>
            <a:pPr marL="741363" indent="-33972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But hard for machines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Machines need access to this knowledge too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Vannevar-Bu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56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363" y="365125"/>
            <a:ext cx="8699500" cy="646113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Access is primarily via information retrieval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87500" y="6284913"/>
            <a:ext cx="7556500" cy="461962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noFill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Vannevar Bush envisioned a hypertext/IR system in 1945</a:t>
            </a:r>
          </a:p>
        </p:txBody>
      </p:sp>
    </p:spTree>
    <p:extLst>
      <p:ext uri="{BB962C8B-B14F-4D97-AF65-F5344CB8AC3E}">
        <p14:creationId xmlns:p14="http://schemas.microsoft.com/office/powerpoint/2010/main" val="2681028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Vannevar-Bu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56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363" y="365125"/>
            <a:ext cx="8699500" cy="3970318"/>
          </a:xfrm>
          <a:prstGeom prst="rect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Access is primarily via information retrieval</a:t>
            </a:r>
          </a:p>
          <a:p>
            <a:pPr marL="290513" indent="-290513">
              <a:buFont typeface="Arial" charset="0"/>
              <a:buChar char="•"/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Key-word queries</a:t>
            </a:r>
            <a:r>
              <a:rPr lang="is-IS" sz="3600" dirty="0" smtClean="0">
                <a:solidFill>
                  <a:schemeClr val="bg1"/>
                </a:solidFill>
                <a:latin typeface="Wingdings" charset="0"/>
                <a:cs typeface="Wingdings" charset="0"/>
                <a:sym typeface="Wingdings" charset="0"/>
              </a:rPr>
              <a:t>→</a:t>
            </a:r>
            <a:r>
              <a:rPr lang="is-IS" sz="3600" dirty="0" smtClean="0">
                <a:solidFill>
                  <a:schemeClr val="bg1"/>
                </a:solidFill>
                <a:cs typeface="Wingdings" charset="0"/>
                <a:sym typeface="Wingdings" charset="0"/>
              </a:rPr>
              <a:t>ranked document list</a:t>
            </a:r>
          </a:p>
          <a:p>
            <a:pPr marL="290513" indent="-290513">
              <a:buFont typeface="Arial" charset="0"/>
              <a:buChar char="•"/>
              <a:defRPr/>
            </a:pPr>
            <a:r>
              <a:rPr lang="is-IS" sz="3600" dirty="0" smtClean="0">
                <a:solidFill>
                  <a:schemeClr val="bg1"/>
                </a:solidFill>
                <a:cs typeface="Wingdings" charset="0"/>
                <a:sym typeface="Wingdings" charset="0"/>
              </a:rPr>
              <a:t>We still need to read the documents or watch the videos </a:t>
            </a:r>
          </a:p>
          <a:p>
            <a:pPr marL="290513" indent="-290513">
              <a:buFont typeface="Arial" charset="0"/>
              <a:buChar char="•"/>
              <a:defRPr/>
            </a:pPr>
            <a:r>
              <a:rPr lang="is-IS" sz="3600" dirty="0" smtClean="0">
                <a:solidFill>
                  <a:schemeClr val="bg1"/>
                </a:solidFill>
                <a:cs typeface="Wingdings" charset="0"/>
                <a:sym typeface="Wingdings" charset="0"/>
              </a:rPr>
              <a:t>We often want an answer to a question</a:t>
            </a:r>
          </a:p>
          <a:p>
            <a:pPr marL="290513" indent="-290513">
              <a:buFont typeface="Arial" charset="0"/>
              <a:buChar char="•"/>
              <a:defRPr/>
            </a:pPr>
            <a:endParaRPr lang="is-IS" sz="3600" i="1" dirty="0" smtClean="0">
              <a:solidFill>
                <a:schemeClr val="bg1"/>
              </a:solidFill>
              <a:cs typeface="Wingdings" charset="0"/>
              <a:sym typeface="Wingdings" charset="0"/>
            </a:endParaRPr>
          </a:p>
          <a:p>
            <a:pPr>
              <a:defRPr/>
            </a:pPr>
            <a:r>
              <a:rPr lang="is-IS" sz="3600" b="1" dirty="0" smtClean="0">
                <a:solidFill>
                  <a:schemeClr val="bg1"/>
                </a:solidFill>
                <a:cs typeface="Wingdings" charset="0"/>
                <a:sym typeface="Wingdings" charset="0"/>
              </a:rPr>
              <a:t>And so do our machines and apps</a:t>
            </a:r>
            <a:endParaRPr lang="en-US" sz="3600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7500" y="6284913"/>
            <a:ext cx="7556500" cy="461962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noFill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Vannevar Bush envisioned a hypertext/IR system in 1945</a:t>
            </a:r>
          </a:p>
        </p:txBody>
      </p:sp>
    </p:spTree>
    <p:extLst>
      <p:ext uri="{BB962C8B-B14F-4D97-AF65-F5344CB8AC3E}">
        <p14:creationId xmlns:p14="http://schemas.microsoft.com/office/powerpoint/2010/main" val="2421672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knowledge_graph.jpg"/>
          <p:cNvPicPr>
            <a:picLocks noChangeAspect="1"/>
          </p:cNvPicPr>
          <p:nvPr/>
        </p:nvPicPr>
        <p:blipFill>
          <a:blip r:embed="rId3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6305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313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363" y="365125"/>
            <a:ext cx="8699500" cy="646113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We need to add knowledge graphs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knowledge_graph.jpg"/>
          <p:cNvPicPr>
            <a:picLocks noChangeAspect="1"/>
          </p:cNvPicPr>
          <p:nvPr/>
        </p:nvPicPr>
        <p:blipFill>
          <a:blip r:embed="rId3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6305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313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363" y="682625"/>
            <a:ext cx="8699500" cy="3416320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We need to add knowledge graphs</a:t>
            </a:r>
          </a:p>
          <a:p>
            <a:pPr marL="338138" indent="-33813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High quality semi-structured information about </a:t>
            </a:r>
            <a:r>
              <a:rPr lang="en-US" sz="36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entities, events 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and relations</a:t>
            </a:r>
          </a:p>
          <a:p>
            <a:pPr marL="338138" indent="-33813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Represented &amp;</a:t>
            </a:r>
            <a:r>
              <a:rPr lang="en-US" sz="36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accessed </a:t>
            </a:r>
            <a:r>
              <a:rPr lang="en-US" sz="36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via standard APIs</a:t>
            </a:r>
            <a:endParaRPr lang="en-US" sz="36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338138" indent="-33813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6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Easily integrated, fused and reasoned with</a:t>
            </a:r>
          </a:p>
          <a:p>
            <a:pPr marL="338138" indent="-338138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36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6331</TotalTime>
  <Words>2189</Words>
  <Application>Microsoft Macintosh PowerPoint</Application>
  <PresentationFormat>On-screen Show (4:3)</PresentationFormat>
  <Paragraphs>398</Paragraphs>
  <Slides>42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From Strings to Things  Populating Knowledge Bases from 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State of the Art?</vt:lpstr>
      <vt:lpstr>Ask: When was Tom Sawyer written?</vt:lpstr>
      <vt:lpstr>PowerPoint Presentation</vt:lpstr>
      <vt:lpstr>PowerPoint Presentation</vt:lpstr>
      <vt:lpstr>Conversational Bots</vt:lpstr>
      <vt:lpstr>Where does the knowledge come from?</vt:lpstr>
      <vt:lpstr>NIST Text Analysis Conference</vt:lpstr>
      <vt:lpstr>2016 TAC Cold Start KBP</vt:lpstr>
      <vt:lpstr>2016 TAC Cold Start KBP</vt:lpstr>
      <vt:lpstr>Kelvin</vt:lpstr>
      <vt:lpstr>1 Information Extraction </vt:lpstr>
      <vt:lpstr>2 Integrating NLP data</vt:lpstr>
      <vt:lpstr>3 Kripke: Cross-Doc Coref</vt:lpstr>
      <vt:lpstr>4 Inference and adjudication</vt:lpstr>
      <vt:lpstr>Entity Linking</vt:lpstr>
      <vt:lpstr>KB-level merging rules</vt:lpstr>
      <vt:lpstr>Slot Value Consolidation</vt:lpstr>
      <vt:lpstr>Materialize KB versions</vt:lpstr>
      <vt:lpstr>Multilingual KBP </vt:lpstr>
      <vt:lpstr>2016 TAC KBP Results</vt:lpstr>
      <vt:lpstr> An application: Cybersecurity strings to things</vt:lpstr>
      <vt:lpstr>Cyber situational awareness</vt:lpstr>
      <vt:lpstr> Approach</vt:lpstr>
      <vt:lpstr>Unified Cybersecurity Ontology</vt:lpstr>
      <vt:lpstr>Information extraction from text</vt:lpstr>
      <vt:lpstr>Stanford CoreNLP Tools</vt:lpstr>
      <vt:lpstr>JSON/XML =&gt; KG triples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Strings to Things: KELVIN in 2016 KBP and EDL</dc:title>
  <dc:creator>Microsoft Office User</dc:creator>
  <cp:lastModifiedBy>tim finin</cp:lastModifiedBy>
  <cp:revision>224</cp:revision>
  <cp:lastPrinted>2016-11-11T17:54:27Z</cp:lastPrinted>
  <dcterms:created xsi:type="dcterms:W3CDTF">2016-11-09T20:01:28Z</dcterms:created>
  <dcterms:modified xsi:type="dcterms:W3CDTF">2017-05-15T19:27:20Z</dcterms:modified>
</cp:coreProperties>
</file>