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96" r:id="rId4"/>
    <p:sldId id="258" r:id="rId5"/>
    <p:sldId id="259" r:id="rId6"/>
    <p:sldId id="260" r:id="rId7"/>
    <p:sldId id="290" r:id="rId8"/>
    <p:sldId id="289" r:id="rId9"/>
    <p:sldId id="287" r:id="rId10"/>
    <p:sldId id="288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301" r:id="rId22"/>
    <p:sldId id="272" r:id="rId23"/>
    <p:sldId id="297" r:id="rId24"/>
    <p:sldId id="274" r:id="rId25"/>
    <p:sldId id="275" r:id="rId26"/>
    <p:sldId id="276" r:id="rId27"/>
    <p:sldId id="277" r:id="rId28"/>
    <p:sldId id="278" r:id="rId29"/>
    <p:sldId id="279" r:id="rId30"/>
    <p:sldId id="286" r:id="rId31"/>
    <p:sldId id="281" r:id="rId32"/>
    <p:sldId id="282" r:id="rId33"/>
    <p:sldId id="283" r:id="rId34"/>
    <p:sldId id="285" r:id="rId35"/>
    <p:sldId id="284" r:id="rId36"/>
    <p:sldId id="298" r:id="rId37"/>
    <p:sldId id="299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3CCFF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12" y="-528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60723-EA6E-BB4B-86B3-036967111B8E}" type="datetime1">
              <a:rPr lang="en-US"/>
              <a:pPr>
                <a:defRPr/>
              </a:pPr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35E172-AB09-4848-AEAA-8EDFCE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3D347-433A-3344-ACB2-982C39053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B905C-8EDE-4E40-883E-CA70FF8A0D3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841983-4A03-3142-B0BA-8F1CD6437D5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9846EA-E43B-C345-B7A3-410A4363178B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9D2C-FFCD-7D4D-8694-94B54C8B4F6B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A25922-5684-314A-B735-80BC9CA8341E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B989B-823F-CF4E-A29F-A6FC3A414C78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7782-38D7-4F48-A4C5-8BF726C58288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4706A-31CC-BF47-8B2B-D21125287867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19ABD3-BFB1-EB48-8585-77051ADB8589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033A5-6E09-7045-A1BB-A030D066645B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CA5471-07E6-5449-9657-3CDD889B8E6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5165A-0461-D048-BD56-63133BC856C3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D6DF0D-F8C4-A249-BFCF-59A8C16C94B4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D6FFD5-2079-C241-A026-B5E100F54B09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4EBCBA-19CE-B54D-97DB-2DE4B1B67210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71EB2-0BD2-3449-A37A-404CCD70AAC9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54173-0EAC-DD46-BD20-226410315373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C741F4-3615-FB43-8FBC-90D87804C563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FF0BBE-8E58-5E4B-A627-410D6B0DF14F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B43BA-6824-7E42-8FB2-AFE2F84457CF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D84CEE-0B1E-814F-B6B1-F1C944C90DA2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C889A-25EC-A644-AC3C-03071ED2FB49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B7BFD4-0186-0F41-86D0-55A134B798C7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EE9F34-6025-1348-A460-4BCE68F360D9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D9BC5-3AF5-F143-8E59-DBCD4536E98B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B5E73-E859-0A41-91BD-8981546D585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8EB0A-7405-9942-95CA-AF3DCAFC32AE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B3AB4-48BD-DE43-8323-D30FB98B628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9557A-7DDF-BB49-AC5F-F778AA8278B6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8CF3-987F-4341-A2E2-D491391F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AA17-299B-A945-959F-CB22872C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280D-30AD-0344-B70C-2DDBFF780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051-D84B-2944-8147-49A1C163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6F96-07EA-6340-9A46-B5C19E2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A75C-0AD0-174D-82FD-686F41D1C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9B6-C2D5-5943-ABAC-3D54788BB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9C51-E23B-C54C-8A7E-5348D651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30A8-D318-464B-A76E-98C0915A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B4E-64CE-8441-BD61-6E94A3ED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F96A-D302-9E4E-AE30-0AC4A689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EA6E-0542-CC4A-9087-7916A31C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2884C3-DF60-384B-A80D-2A9FCA1E0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en.wikipedia.org/wiki/Naive_Bayes_classifier%23The_naive_Bayes_probabilistic_mode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en.wikipedia.org/wiki/Occam's_razo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en.wikipedia.org/wiki/Knowledge_acquisit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en.wikipedia.org/wiki/Bayesian_network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rsys.com/" TargetMode="External"/><Relationship Id="rId3" Type="http://schemas.openxmlformats.org/officeDocument/2006/relationships/hyperlink" Target="http://reasoning.cs.ucla.edu/samia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 dirty="0"/>
              <a:t>Reasoning</a:t>
            </a:r>
            <a:br>
              <a:rPr lang="en-US" sz="6600" dirty="0"/>
            </a:br>
            <a:r>
              <a:rPr lang="en-US" sz="6600" dirty="0"/>
              <a:t>with Bayesian</a:t>
            </a:r>
            <a:br>
              <a:rPr lang="en-US" sz="6600" dirty="0"/>
            </a:br>
            <a:r>
              <a:rPr lang="en-US" sz="6600" dirty="0"/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1676400"/>
            <a:ext cx="27130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831975"/>
            <a:ext cx="449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are </a:t>
            </a:r>
          </a:p>
          <a:p>
            <a:r>
              <a:rPr lang="en-US" sz="3200" dirty="0">
                <a:latin typeface="Calibri"/>
              </a:rPr>
              <a:t> independent.</a:t>
            </a:r>
            <a:endParaRPr lang="en-US" dirty="0">
              <a:latin typeface="Calibri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4151313"/>
            <a:ext cx="23295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 |G) = P(A)    </a:t>
            </a:r>
          </a:p>
          <a:p>
            <a:r>
              <a:rPr lang="en-US" sz="2800" i="1" dirty="0">
                <a:latin typeface="Calibri"/>
              </a:rPr>
              <a:t>P(G |A) = P(G)    </a:t>
            </a:r>
            <a:endParaRPr lang="en-US" sz="2800" dirty="0">
              <a:latin typeface="Calibri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326063"/>
            <a:ext cx="4819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P(G|A) P(A) = P(G)P(A)</a:t>
            </a:r>
          </a:p>
          <a:p>
            <a:r>
              <a:rPr lang="en-US" sz="2800" i="1" dirty="0">
                <a:latin typeface="Calibri"/>
              </a:rPr>
              <a:t>P(A,G) = P(A|G) P(G) = P(A)P(G)</a:t>
            </a:r>
            <a:endParaRPr lang="en-US" sz="2800" dirty="0">
              <a:latin typeface="Calibri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255963"/>
            <a:ext cx="3055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P(G) * P(A)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3216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 i="1" dirty="0">
                <a:latin typeface="Calibri"/>
              </a:rPr>
              <a:t>P(C | A,G,S) = P(C | S)</a:t>
            </a:r>
            <a:endParaRPr lang="en-US" sz="24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  <a:endParaRPr lang="en-US" sz="2400" dirty="0">
              <a:latin typeface="Calibri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  <a:endParaRPr lang="en-US" sz="2400" dirty="0">
              <a:latin typeface="Calibri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525963" y="2598738"/>
            <a:ext cx="4318000" cy="2671762"/>
            <a:chOff x="2851" y="2009"/>
            <a:chExt cx="2720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72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Serum Calcium</a:t>
              </a:r>
              <a:r>
                <a:rPr lang="en-US" sz="2800" dirty="0">
                  <a:latin typeface="Calibri"/>
                </a:rPr>
                <a:t> is </a:t>
              </a:r>
              <a:r>
                <a:rPr lang="en-US" sz="2800" dirty="0" err="1">
                  <a:latin typeface="Calibri"/>
                </a:rPr>
                <a:t>indepen</a:t>
              </a:r>
              <a:r>
                <a:rPr lang="en-US" sz="2800" dirty="0">
                  <a:latin typeface="Calibri"/>
                </a:rPr>
                <a:t>-dent of </a:t>
              </a:r>
              <a:r>
                <a:rPr lang="en-US" sz="2800" i="1" dirty="0">
                  <a:latin typeface="Calibri"/>
                </a:rPr>
                <a:t>Lung Tumor</a:t>
              </a:r>
              <a:r>
                <a:rPr lang="en-US" sz="2800" dirty="0">
                  <a:latin typeface="Calibri"/>
                </a:rPr>
                <a:t>, given </a:t>
              </a:r>
              <a:r>
                <a:rPr lang="en-US" sz="2800" i="1" dirty="0">
                  <a:latin typeface="Calibri"/>
                </a:rPr>
                <a:t>Cancer</a:t>
              </a:r>
              <a:endParaRPr lang="en-US" dirty="0">
                <a:latin typeface="Calibri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0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P(L | SC,C) = P(L|C)</a:t>
              </a:r>
            </a:p>
            <a:p>
              <a:r>
                <a:rPr lang="en-US" sz="2800" i="1" dirty="0">
                  <a:latin typeface="Calibri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597400" y="1524000"/>
            <a:ext cx="431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Serum Calcium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Lung Tumor</a:t>
            </a:r>
            <a:r>
              <a:rPr lang="en-US" sz="2800" dirty="0">
                <a:latin typeface="Calibri"/>
              </a:rPr>
              <a:t> are dependent</a:t>
            </a:r>
            <a:endParaRPr lang="en-US" dirty="0">
              <a:latin typeface="Calibri"/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381000" y="5638800"/>
            <a:ext cx="853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hlinkClick r:id="rId3"/>
              </a:rPr>
              <a:t>Naïve Bayes </a:t>
            </a:r>
            <a:r>
              <a:rPr lang="en-US" sz="2200"/>
              <a:t>assumption: evidence (e.g., symptoms) is indepen-dent given the disease.  This make it easy to combine evidence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is </a:t>
            </a:r>
            <a:r>
              <a:rPr lang="en-US" sz="2800" b="1" dirty="0">
                <a:latin typeface="Calibri"/>
              </a:rPr>
              <a:t>dependent</a:t>
            </a:r>
            <a:r>
              <a:rPr lang="en-US" sz="2800" dirty="0">
                <a:latin typeface="Calibri"/>
              </a:rPr>
              <a:t> on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, given </a:t>
            </a:r>
            <a:r>
              <a:rPr lang="en-US" sz="2800" i="1" dirty="0">
                <a:latin typeface="Calibri"/>
              </a:rPr>
              <a:t>Cancer</a:t>
            </a:r>
            <a:endParaRPr lang="en-US" dirty="0">
              <a:latin typeface="Calibri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 are independent</a:t>
            </a:r>
            <a:endParaRPr lang="en-US" dirty="0">
              <a:latin typeface="Calibri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763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ja-JP" sz="2800" i="1"/>
              <a:t>Explaining away: </a:t>
            </a:r>
            <a:r>
              <a:rPr lang="en-US" altLang="ja-JP" sz="2800"/>
              <a:t>reasoning pattern where confirma-tion of one causereduces need to invoke alternatives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/>
              <a:t>Essence of </a:t>
            </a:r>
            <a:r>
              <a:rPr lang="en-US" sz="2800">
                <a:hlinkClick r:id="rId3"/>
              </a:rPr>
              <a:t>Occam’s Razor</a:t>
            </a:r>
            <a:r>
              <a:rPr lang="en-US" sz="2800"/>
              <a:t> (prefer hypothesis with fewest assumptions)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libri"/>
              </a:rPr>
              <a:t>P(E=heavy | C=malignant) &gt; P(E=heavy | C=malignant, S=heavy)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165725" y="3730625"/>
            <a:ext cx="3471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sz="2800" dirty="0">
                <a:latin typeface="Calibri"/>
              </a:rPr>
              <a:t> 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r>
              <a:rPr lang="en-US" dirty="0">
                <a:latin typeface="Calibri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136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403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(node)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Diet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dirty="0">
                <a:latin typeface="Calibri"/>
              </a:rPr>
              <a:t>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</a:t>
            </a:r>
            <a:r>
              <a:rPr lang="en-US" sz="2800" i="1" dirty="0">
                <a:solidFill>
                  <a:srgbClr val="33CCCC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00400" cy="275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The </a:t>
            </a:r>
            <a:r>
              <a:rPr lang="en-US" b="1" dirty="0">
                <a:hlinkClick r:id="rId3"/>
              </a:rPr>
              <a:t>knowledge acquisition</a:t>
            </a:r>
            <a:r>
              <a:rPr lang="en-US" dirty="0"/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dirty="0">
                <a:ea typeface="ＭＳ Ｐゴシック" charset="0"/>
              </a:rPr>
              <a:t>KA1: Choosing appropriate 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dirty="0">
                <a:ea typeface="ＭＳ Ｐゴシック" charset="0"/>
              </a:rPr>
              <a:t>KA2: Deciding on the 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dirty="0">
                <a:ea typeface="ＭＳ Ｐゴシック" charset="0"/>
              </a:rPr>
              <a:t>KA3: Obtaining data for the conditional probability tables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 dirty="0">
                <a:latin typeface="Calibri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1600200"/>
          </a:xfrm>
        </p:spPr>
        <p:txBody>
          <a:bodyPr/>
          <a:lstStyle/>
          <a:p>
            <a:pPr eaLnBrk="1" hangingPunct="1"/>
            <a:r>
              <a:rPr lang="en-US" sz="2800" dirty="0"/>
              <a:t>Variable values can be integers, </a:t>
            </a:r>
            <a:r>
              <a:rPr lang="en-US" sz="2800" dirty="0" err="1"/>
              <a:t>reals</a:t>
            </a:r>
            <a:r>
              <a:rPr lang="en-US" sz="2800" dirty="0"/>
              <a:t> or enumerations</a:t>
            </a:r>
          </a:p>
          <a:p>
            <a:pPr eaLnBrk="1" hangingPunct="1"/>
            <a:r>
              <a:rPr lang="en-US" sz="2800" dirty="0"/>
              <a:t>Variable should have collectively exhaustive, mutually exclusive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2463800" y="3111500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111500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7432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609600" y="5638800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 dirty="0"/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Example of good variables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Gasoline: Cents per gallon {0,1,2…}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Temperature: { </a:t>
            </a:r>
            <a:r>
              <a:rPr lang="en-US" sz="3200" dirty="0">
                <a:ea typeface="ＭＳ Ｐゴシック" charset="0"/>
                <a:sym typeface="Symbol" charset="0"/>
              </a:rPr>
              <a:t></a:t>
            </a:r>
            <a:r>
              <a:rPr lang="en-US" sz="3200" dirty="0">
                <a:ea typeface="ＭＳ Ｐゴシック" charset="0"/>
              </a:rPr>
              <a:t> 100°F , &lt; 100°F}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 needs help on Excel Charting: {Yes, No}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User’</a:t>
            </a:r>
            <a:r>
              <a:rPr lang="en-US" altLang="ja-JP" sz="3200" dirty="0">
                <a:ea typeface="ＭＳ Ｐゴシック" charset="0"/>
              </a:rPr>
              <a:t>s personality: {dominant, submissive}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51800" cy="4608513"/>
          </a:xfrm>
        </p:spPr>
        <p:txBody>
          <a:bodyPr/>
          <a:lstStyle/>
          <a:p>
            <a:pPr eaLnBrk="1" hangingPunct="1"/>
            <a:r>
              <a:rPr lang="en-US" dirty="0"/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 dirty="0"/>
              <a:t>Useful for many AI problems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Exposure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70325" y="2357438"/>
            <a:ext cx="50577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Network structure corresponding</a:t>
            </a:r>
          </a:p>
          <a:p>
            <a:r>
              <a:rPr lang="en-US" sz="2800" dirty="0">
                <a:latin typeface="Calibri"/>
              </a:rPr>
              <a:t>to </a:t>
            </a:r>
            <a:r>
              <a:rPr lang="ja-JP" altLang="en-US" sz="2800" dirty="0">
                <a:latin typeface="Calibri"/>
              </a:rPr>
              <a:t>“</a:t>
            </a:r>
            <a:r>
              <a:rPr lang="en-US" altLang="ja-JP" sz="2800" dirty="0">
                <a:latin typeface="Calibri"/>
              </a:rPr>
              <a:t>causality</a:t>
            </a:r>
            <a:r>
              <a:rPr lang="ja-JP" altLang="en-US" sz="2800" dirty="0">
                <a:latin typeface="Calibri"/>
              </a:rPr>
              <a:t>”</a:t>
            </a:r>
            <a:r>
              <a:rPr lang="en-US" altLang="ja-JP" sz="2800" dirty="0">
                <a:latin typeface="Calibri"/>
              </a:rPr>
              <a:t> is usually good.</a:t>
            </a:r>
            <a:endParaRPr lang="en-US" sz="2800" dirty="0">
              <a:latin typeface="Calibri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Genetic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3962400" y="5257800"/>
            <a:ext cx="480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Initially this uses the designer’s</a:t>
            </a:r>
            <a:endParaRPr lang="en-US" altLang="ja-JP" sz="2800" dirty="0">
              <a:latin typeface="Calibri"/>
            </a:endParaRPr>
          </a:p>
          <a:p>
            <a:r>
              <a:rPr lang="en-US" sz="2800" dirty="0">
                <a:latin typeface="Calibri"/>
              </a:rPr>
              <a:t>knowledge but can be checked with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/>
                <a:gridCol w="10287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"/>
                        </a:rPr>
                        <a:t>smoking priors</a:t>
                      </a:r>
                      <a:endParaRPr lang="en-US" sz="2000" b="1" dirty="0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no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0.80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light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0.15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heavy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/>
                <a:gridCol w="876300"/>
                <a:gridCol w="1047750"/>
                <a:gridCol w="104775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smoking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cancer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no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light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/>
                        </a:rPr>
                        <a:t>heavy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none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0.96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0.88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0.60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benign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0.03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0.08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0.25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malignant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0.01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0.04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</a:rPr>
                        <a:t>0.15</a:t>
                      </a:r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/>
              <a:t>For each variable we have a table of probability of its value for values of its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/>
              <a:t>For variables w/o parents, we have prior probabilities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Order of magnitude is typical: 10</a:t>
            </a:r>
            <a:r>
              <a:rPr lang="en-US" sz="3200" baseline="30000" dirty="0">
                <a:latin typeface="Calibri"/>
              </a:rPr>
              <a:t>-9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vs</a:t>
            </a:r>
            <a:r>
              <a:rPr lang="en-US" sz="3200" dirty="0">
                <a:latin typeface="Calibri"/>
              </a:rPr>
              <a:t> 10</a:t>
            </a:r>
            <a:r>
              <a:rPr lang="en-US" sz="3200" baseline="30000" dirty="0">
                <a:latin typeface="Calibri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Second decimal usually doesn’</a:t>
            </a:r>
            <a:r>
              <a:rPr lang="en-US" altLang="ja-JP" sz="3200" dirty="0">
                <a:latin typeface="Calibri"/>
              </a:rPr>
              <a:t>t matter</a:t>
            </a:r>
            <a:endParaRPr lang="en-US" altLang="ja-JP" sz="3200" baseline="30000" dirty="0">
              <a:latin typeface="Calibri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Relative probabilities are important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BBNs support three main kinds of reasoning:</a:t>
            </a:r>
          </a:p>
          <a:p>
            <a:pPr marL="341313" indent="-233363">
              <a:defRPr/>
            </a:pPr>
            <a:r>
              <a:rPr lang="en-US" b="1" dirty="0" smtClean="0"/>
              <a:t>Predicting</a:t>
            </a:r>
            <a:r>
              <a:rPr lang="en-US" dirty="0" smtClean="0"/>
              <a:t> conditions given predispositions</a:t>
            </a:r>
          </a:p>
          <a:p>
            <a:pPr marL="341313" indent="-233363">
              <a:defRPr/>
            </a:pPr>
            <a:r>
              <a:rPr lang="en-US" b="1" dirty="0" smtClean="0"/>
              <a:t>Diagnosing</a:t>
            </a:r>
            <a:r>
              <a:rPr lang="en-US" dirty="0" smtClean="0"/>
              <a:t> conditions given symptoms (and predisposing)</a:t>
            </a:r>
          </a:p>
          <a:p>
            <a:pPr marL="341313" indent="-233363">
              <a:defRPr/>
            </a:pPr>
            <a:r>
              <a:rPr lang="en-US" b="1" dirty="0" smtClean="0"/>
              <a:t>Explaining</a:t>
            </a:r>
            <a:r>
              <a:rPr lang="en-US" dirty="0" smtClean="0"/>
              <a:t> a condition by one or more predispositions</a:t>
            </a:r>
          </a:p>
          <a:p>
            <a:pPr marL="107950" indent="0">
              <a:buFontTx/>
              <a:buNone/>
              <a:defRPr/>
            </a:pPr>
            <a:r>
              <a:rPr lang="en-US" dirty="0" smtClean="0"/>
              <a:t>To which we can add a fourth:</a:t>
            </a:r>
          </a:p>
          <a:p>
            <a:pPr marL="403225" indent="-295275">
              <a:defRPr/>
            </a:pPr>
            <a:r>
              <a:rPr lang="en-US" b="1" dirty="0" smtClean="0"/>
              <a:t>Deciding</a:t>
            </a:r>
            <a:r>
              <a:rPr lang="en-US" dirty="0" smtClean="0"/>
              <a:t> on an action based on probabilities of the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 dirty="0"/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35425" y="2101850"/>
            <a:ext cx="48303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are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males</a:t>
            </a:r>
            <a:endParaRPr lang="en-US" sz="3200" dirty="0">
              <a:latin typeface="Calibri"/>
            </a:endParaRPr>
          </a:p>
          <a:p>
            <a:r>
              <a:rPr lang="en-US" sz="3200" dirty="0">
                <a:latin typeface="Calibri"/>
              </a:rPr>
              <a:t>to get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773363" y="3895725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Gender=male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0304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0558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3286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26781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4335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3065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1637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2336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0906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18780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2270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2778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2430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9636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3319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 dirty="0"/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is an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</a:t>
            </a:r>
            <a:r>
              <a:rPr lang="en-US" sz="3200" dirty="0">
                <a:latin typeface="Calibri"/>
              </a:rPr>
              <a:t> patient with high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Serum Calcium</a:t>
            </a:r>
            <a:r>
              <a:rPr lang="en-US" sz="32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3200" dirty="0">
                <a:latin typeface="Calibri"/>
              </a:rPr>
              <a:t>to have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048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</a:t>
            </a:r>
          </a:p>
          <a:p>
            <a:r>
              <a:rPr lang="en-US" sz="2800" i="1" dirty="0">
                <a:solidFill>
                  <a:srgbClr val="FF0000"/>
                </a:solidFill>
                <a:latin typeface="Calibri"/>
              </a:rPr>
              <a:t>   Gender= male, Serum Calcium  = high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 dirty="0"/>
              <a:t>If we see a </a:t>
            </a:r>
            <a:r>
              <a:rPr lang="en-US" sz="2800" dirty="0">
                <a:solidFill>
                  <a:srgbClr val="FF0000"/>
                </a:solidFill>
              </a:rPr>
              <a:t>lung tumor</a:t>
            </a:r>
            <a:r>
              <a:rPr lang="en-US" sz="2800" dirty="0"/>
              <a:t>, the probability of </a:t>
            </a:r>
            <a:r>
              <a:rPr lang="en-US" sz="2800" dirty="0">
                <a:solidFill>
                  <a:schemeClr val="accent2"/>
                </a:solidFill>
              </a:rPr>
              <a:t>heavy smoking</a:t>
            </a:r>
            <a:r>
              <a:rPr lang="en-US" sz="2800" dirty="0"/>
              <a:t> and of </a:t>
            </a:r>
            <a:r>
              <a:rPr lang="en-US" sz="2800" dirty="0">
                <a:solidFill>
                  <a:schemeClr val="accent2"/>
                </a:solidFill>
              </a:rPr>
              <a:t>exposure to toxics</a:t>
            </a:r>
            <a:r>
              <a:rPr lang="en-US" sz="2800" dirty="0"/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 dirty="0">
              <a:latin typeface="Calibri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 dirty="0">
                  <a:latin typeface="Calibri"/>
                </a:rPr>
                <a:t>If we then observe </a:t>
              </a: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heavy smoking</a:t>
              </a:r>
              <a:r>
                <a:rPr lang="en-US" sz="2800" dirty="0">
                  <a:latin typeface="Calibri"/>
                </a:rPr>
                <a:t>, the probability of </a:t>
              </a:r>
              <a:r>
                <a:rPr lang="en-US" sz="2800" dirty="0">
                  <a:solidFill>
                    <a:schemeClr val="accent2"/>
                  </a:solidFill>
                  <a:latin typeface="Calibri"/>
                </a:rPr>
                <a:t>exposure to toxics</a:t>
              </a:r>
              <a:r>
                <a:rPr lang="en-US" sz="2800" dirty="0">
                  <a:latin typeface="Calibri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115300" cy="4895850"/>
          </a:xfrm>
        </p:spPr>
        <p:txBody>
          <a:bodyPr/>
          <a:lstStyle/>
          <a:p>
            <a:pPr eaLnBrk="1" hangingPunct="1"/>
            <a:r>
              <a:rPr lang="en-US" dirty="0"/>
              <a:t>A decision is a medical domain might be a choice of treatment (e.g., radiation or chemotherapy)</a:t>
            </a:r>
          </a:p>
          <a:p>
            <a:pPr eaLnBrk="1" hangingPunct="1"/>
            <a:r>
              <a:rPr lang="en-US" dirty="0"/>
              <a:t>Decisions should be made to maximize expected utility</a:t>
            </a:r>
          </a:p>
          <a:p>
            <a:pPr eaLnBrk="1" hangingPunct="1"/>
            <a:r>
              <a:rPr lang="en-US" dirty="0"/>
              <a:t>View decision making in terms of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A 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05493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Should I have my party 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A numerical score over all possible states of the world allows BBN 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/>
        </p:nvGraphicFramePr>
        <p:xfrm>
          <a:off x="1752600" y="33528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Document" r:id="rId4" imgW="5867400" imgH="2705100" progId="Word.Document.8">
                  <p:embed/>
                </p:oleObj>
              </mc:Choice>
              <mc:Fallback>
                <p:oleObj name="Document" r:id="rId4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/>
              <a:t>AKA Bayesian Network, Bayes Net</a:t>
            </a:r>
          </a:p>
          <a:p>
            <a:r>
              <a:rPr lang="en-US" dirty="0"/>
              <a:t>A graphical model (as a DAG) of probabilistic relationships among a set of random variables</a:t>
            </a:r>
          </a:p>
          <a:p>
            <a:r>
              <a:rPr lang="en-US" dirty="0"/>
              <a:t>Links represent direct influence of one variable on another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86200"/>
            <a:ext cx="5229225" cy="295592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96200" y="62484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hlinkClick r:id="rId3"/>
              </a:rPr>
              <a:t>source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Netica</a:t>
            </a:r>
            <a:r>
              <a:rPr lang="en-US" dirty="0"/>
              <a:t>: Windows app for working with Bayes-</a:t>
            </a:r>
            <a:r>
              <a:rPr lang="en-US" dirty="0" err="1"/>
              <a:t>ian</a:t>
            </a:r>
            <a:r>
              <a:rPr lang="en-US" dirty="0"/>
              <a:t> belief networks and influence diagrams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 commercial product but free for small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a graphical editor, compiler, inference engine, etc.</a:t>
            </a:r>
          </a:p>
          <a:p>
            <a:pPr eaLnBrk="1" hangingPunct="1"/>
            <a:r>
              <a:rPr lang="en-US" dirty="0">
                <a:hlinkClick r:id="rId3"/>
              </a:rPr>
              <a:t>Samiam</a:t>
            </a:r>
            <a:r>
              <a:rPr lang="en-US" dirty="0"/>
              <a:t>: Java system for modeling and reasoning with Bayesian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a GUI and reasoning engine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Today’s weather forecast might be either sunny, cloudy or rainy</a:t>
            </a:r>
          </a:p>
          <a:p>
            <a:r>
              <a:rPr lang="en-US" dirty="0"/>
              <a:t>Should you take an umbrella when you leave?</a:t>
            </a:r>
          </a:p>
          <a:p>
            <a:r>
              <a:rPr lang="en-US" dirty="0"/>
              <a:t>Your decision depends only on the forecast</a:t>
            </a:r>
          </a:p>
          <a:p>
            <a:pPr lvl="1"/>
            <a:r>
              <a:rPr lang="en-US" dirty="0">
                <a:ea typeface="ＭＳ Ｐゴシック" charset="0"/>
              </a:rPr>
              <a:t>The forecast “depends on” the actual weather</a:t>
            </a:r>
          </a:p>
          <a:p>
            <a:r>
              <a:rPr lang="en-US" dirty="0"/>
              <a:t>Your satisfaction depends on your decision and the weather</a:t>
            </a:r>
          </a:p>
          <a:p>
            <a:pPr lvl="1"/>
            <a:r>
              <a:rPr lang="en-US" dirty="0">
                <a:ea typeface="ＭＳ Ｐゴシック" charset="0"/>
              </a:rPr>
              <a:t>Assign a utility to each of four situations: (</a:t>
            </a:r>
            <a:r>
              <a:rPr lang="en-US" dirty="0" err="1">
                <a:ea typeface="ＭＳ Ｐゴシック" charset="0"/>
              </a:rPr>
              <a:t>rain|no</a:t>
            </a:r>
            <a:r>
              <a:rPr lang="en-US" dirty="0">
                <a:ea typeface="ＭＳ Ｐゴシック" charset="0"/>
              </a:rPr>
              <a:t> rain) x (umbrella, no umbrella)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Extend the BBN framework to include two new kinds of nodes: Decision and Utility</a:t>
            </a:r>
          </a:p>
          <a:p>
            <a:r>
              <a:rPr lang="en-US" dirty="0"/>
              <a:t>A</a:t>
            </a:r>
            <a:r>
              <a:rPr lang="en-US" b="1" dirty="0"/>
              <a:t> Decision</a:t>
            </a:r>
            <a:r>
              <a:rPr lang="en-US" dirty="0"/>
              <a:t> node computes the expected utility of a decision given its parent(s), e.g., forecast, an a valuation</a:t>
            </a:r>
          </a:p>
          <a:p>
            <a:r>
              <a:rPr lang="en-US" dirty="0"/>
              <a:t>A </a:t>
            </a:r>
            <a:r>
              <a:rPr lang="en-US" b="1" dirty="0"/>
              <a:t>Utility</a:t>
            </a:r>
            <a:r>
              <a:rPr lang="en-US" dirty="0"/>
              <a:t> node computes a utility value given its parents, e.g. a decision and weather</a:t>
            </a:r>
          </a:p>
          <a:p>
            <a:pPr marL="566738" lvl="2" indent="-227013"/>
            <a:r>
              <a:rPr lang="en-US" dirty="0">
                <a:ea typeface="ＭＳ Ｐゴシック" charset="0"/>
              </a:rPr>
              <a:t>We can assign a utility to each of four situations: (</a:t>
            </a:r>
            <a:r>
              <a:rPr lang="en-US" dirty="0" err="1">
                <a:ea typeface="ＭＳ Ｐゴシック" charset="0"/>
              </a:rPr>
              <a:t>rain|no</a:t>
            </a:r>
            <a:r>
              <a:rPr lang="en-US" dirty="0">
                <a:ea typeface="ＭＳ Ｐゴシック" charset="0"/>
              </a:rPr>
              <a:t> rain) x (umbrella, no umbrella)</a:t>
            </a:r>
          </a:p>
          <a:p>
            <a:pPr marL="566738" lvl="2" indent="-227013"/>
            <a:r>
              <a:rPr lang="en-US" dirty="0">
                <a:ea typeface="ＭＳ Ｐゴシック" charset="0"/>
              </a:rPr>
              <a:t>The value assigned to each is probably subjective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01713" y="1600200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1600200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432050" y="3165475"/>
            <a:ext cx="4584700" cy="1198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2509838" y="3194050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194050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524000" y="4876800"/>
            <a:ext cx="6019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Note the symmetry: we can compute the probability of a hypothesis given its evidence and vice versa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828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8034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21590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8827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7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8827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7209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8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7209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685800" y="2679701"/>
            <a:ext cx="3078163" cy="1501776"/>
            <a:chOff x="770" y="1656"/>
            <a:chExt cx="1939" cy="946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S=no)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0.80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S=light)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S=heavy)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2835275" y="4368801"/>
            <a:ext cx="5989638" cy="1984376"/>
            <a:chOff x="1786" y="2752"/>
            <a:chExt cx="3773" cy="1250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Smoking=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no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light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6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heavy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2076" y="3080"/>
              <a:ext cx="87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C=none)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0.96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0.60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2076" y="3386"/>
              <a:ext cx="107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C=benign)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0.03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2076" y="3692"/>
              <a:ext cx="94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</a:t>
              </a:r>
              <a:r>
                <a:rPr lang="en-US" sz="3200" i="1" dirty="0" err="1">
                  <a:solidFill>
                    <a:schemeClr val="tx2"/>
                  </a:solidFill>
                  <a:latin typeface="Calibri"/>
                </a:rPr>
                <a:t>malig</a:t>
              </a:r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0.01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0.04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638800" y="3962400"/>
            <a:ext cx="2586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Links represent</a:t>
            </a:r>
          </a:p>
          <a:p>
            <a:pPr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>
                <a:solidFill>
                  <a:srgbClr val="FF0000"/>
                </a:solidFill>
              </a:rPr>
              <a:t>causal</a:t>
            </a:r>
            <a:r>
              <a:rPr lang="en-US" i="1">
                <a:solidFill>
                  <a:srgbClr val="FF0000"/>
                </a:solidFill>
              </a:rPr>
              <a:t>”</a:t>
            </a:r>
            <a:r>
              <a:rPr lang="en-US" altLang="ja-JP" i="1">
                <a:solidFill>
                  <a:srgbClr val="FF0000"/>
                </a:solidFill>
              </a:rPr>
              <a:t> </a:t>
            </a:r>
            <a:r>
              <a:rPr lang="en-US" altLang="ja-JP">
                <a:solidFill>
                  <a:srgbClr val="FF0000"/>
                </a:solidFill>
              </a:rPr>
              <a:t>relations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2400" y="5181600"/>
            <a:ext cx="289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/>
              <a:t>Does gender cause smoking?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Influence might be a more appropriate 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5127</TotalTime>
  <Words>1483</Words>
  <Application>Microsoft Macintosh PowerPoint</Application>
  <PresentationFormat>On-screen Show (4:3)</PresentationFormat>
  <Paragraphs>380</Paragraphs>
  <Slides>42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ＭＳ Ｐゴシック</vt:lpstr>
      <vt:lpstr>Times New Roman</vt:lpstr>
      <vt:lpstr>Symbol</vt:lpstr>
      <vt:lpstr>Default Design</vt:lpstr>
      <vt:lpstr>Microsoft Equation 3.0</vt:lpstr>
      <vt:lpstr>Microsoft Word 97 - 2004 Document</vt:lpstr>
      <vt:lpstr>Reasoning with Bayesian Belief Networks</vt:lpstr>
      <vt:lpstr>Overview </vt:lpstr>
      <vt:lpstr>BBN Definition</vt:lpstr>
      <vt:lpstr>Recall Bayes Rule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Decision making</vt:lpstr>
      <vt:lpstr>A Decision Problem</vt:lpstr>
      <vt:lpstr>Value Function</vt:lpstr>
      <vt:lpstr>Two software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37</cp:revision>
  <cp:lastPrinted>2009-12-02T22:14:13Z</cp:lastPrinted>
  <dcterms:created xsi:type="dcterms:W3CDTF">2009-12-02T04:52:13Z</dcterms:created>
  <dcterms:modified xsi:type="dcterms:W3CDTF">2017-04-19T12:44:15Z</dcterms:modified>
</cp:coreProperties>
</file>