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69" r:id="rId2"/>
    <p:sldId id="378" r:id="rId3"/>
    <p:sldId id="390" r:id="rId4"/>
    <p:sldId id="391" r:id="rId5"/>
    <p:sldId id="411" r:id="rId6"/>
    <p:sldId id="389" r:id="rId7"/>
    <p:sldId id="388" r:id="rId8"/>
    <p:sldId id="379" r:id="rId9"/>
    <p:sldId id="412" r:id="rId10"/>
    <p:sldId id="392" r:id="rId11"/>
    <p:sldId id="399" r:id="rId12"/>
    <p:sldId id="409" r:id="rId13"/>
    <p:sldId id="402" r:id="rId14"/>
    <p:sldId id="410" r:id="rId15"/>
    <p:sldId id="401" r:id="rId16"/>
    <p:sldId id="380" r:id="rId17"/>
    <p:sldId id="393" r:id="rId18"/>
    <p:sldId id="403" r:id="rId19"/>
    <p:sldId id="404" r:id="rId20"/>
    <p:sldId id="405" r:id="rId21"/>
    <p:sldId id="406" r:id="rId22"/>
    <p:sldId id="368" r:id="rId23"/>
    <p:sldId id="407" r:id="rId24"/>
    <p:sldId id="408" r:id="rId25"/>
    <p:sldId id="381" r:id="rId26"/>
    <p:sldId id="398" r:id="rId27"/>
    <p:sldId id="382" r:id="rId28"/>
    <p:sldId id="383" r:id="rId29"/>
    <p:sldId id="384" r:id="rId30"/>
    <p:sldId id="385" r:id="rId31"/>
    <p:sldId id="386" r:id="rId32"/>
    <p:sldId id="396" r:id="rId33"/>
    <p:sldId id="395" r:id="rId34"/>
    <p:sldId id="397" r:id="rId35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E2E2E2"/>
    <a:srgbClr val="66CCFF"/>
    <a:srgbClr val="99CCFF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4" d="100"/>
          <a:sy n="94" d="100"/>
        </p:scale>
        <p:origin x="-120" y="-552"/>
      </p:cViewPr>
      <p:guideLst>
        <p:guide orient="horz" pos="1824"/>
        <p:guide pos="360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6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8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2563"/>
            <a:ext cx="3986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32563"/>
            <a:ext cx="398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56FC17-21EF-E449-AA94-CCE1C205E0FC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842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6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8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08288" y="508000"/>
            <a:ext cx="3451225" cy="2589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95388" y="3265488"/>
            <a:ext cx="6778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2563"/>
            <a:ext cx="3986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32563"/>
            <a:ext cx="398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075DCB75-4FB3-2F4B-AA2F-CCAEEBEECD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37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dirty="0"/>
              <a:t>p(smart) = .432 + .16 + .048 + .16  = 0.8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p(study) = .432 + .048 + .084 + .036 = 0.6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p(prepared | smart, study) =  p(prepared, smart, study) / p(smart, study) = .432 / (.432 + .048) = 0.9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E6A0980-70C1-3342-A869-3C4B1A71AB10}" type="slidenum">
              <a:rPr lang="en-US" sz="1200">
                <a:latin typeface="Calibri"/>
              </a:rPr>
              <a:pPr/>
              <a:t>10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/>
              <a:t>Q1 is true </a:t>
            </a:r>
            <a:r>
              <a:rPr lang="en-US" dirty="0" err="1"/>
              <a:t>iff</a:t>
            </a:r>
            <a:r>
              <a:rPr lang="en-US" dirty="0"/>
              <a:t> p(smart | study) == p(smart)</a:t>
            </a:r>
            <a:br>
              <a:rPr lang="en-US" dirty="0"/>
            </a:br>
            <a:r>
              <a:rPr lang="en-US" dirty="0"/>
              <a:t>p(smart | study) = p(smart, study) / p(study) = (.432 + .048) / .6 = 0.8</a:t>
            </a:r>
            <a:br>
              <a:rPr lang="en-US" dirty="0"/>
            </a:br>
            <a:r>
              <a:rPr lang="en-US" dirty="0"/>
              <a:t>0.8 == 0.8, so smart is independent of study</a:t>
            </a:r>
          </a:p>
          <a:p>
            <a:pPr marL="171450" indent="-171450">
              <a:buFontTx/>
              <a:buChar char="•"/>
            </a:pPr>
            <a:r>
              <a:rPr lang="en-US" dirty="0"/>
              <a:t>Q2 is true </a:t>
            </a:r>
            <a:r>
              <a:rPr lang="en-US" dirty="0" err="1"/>
              <a:t>iff</a:t>
            </a:r>
            <a:r>
              <a:rPr lang="en-US" dirty="0"/>
              <a:t> p(prepared | study) == p(prepared)</a:t>
            </a:r>
            <a:br>
              <a:rPr lang="en-US" dirty="0"/>
            </a:br>
            <a:r>
              <a:rPr lang="en-US" dirty="0"/>
              <a:t>p(prepared | study) = p(prepared, study) / p(study) = (.432 + .084) / .6 = .86</a:t>
            </a:r>
            <a:br>
              <a:rPr lang="en-US" dirty="0"/>
            </a:br>
            <a:r>
              <a:rPr lang="en-US" dirty="0"/>
              <a:t>0.86 =/= 0.8, so prepared is not independent of study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646C3B-45E0-194C-B81E-F1414368CF55}" type="slidenum">
              <a:rPr lang="en-US" sz="1200">
                <a:latin typeface="Calibri"/>
              </a:rPr>
              <a:pPr/>
              <a:t>20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/>
              <a:t>Q1 is true </a:t>
            </a:r>
            <a:r>
              <a:rPr lang="en-US" dirty="0" err="1"/>
              <a:t>iff</a:t>
            </a:r>
            <a:r>
              <a:rPr lang="en-US" dirty="0"/>
              <a:t> p(smart | study) == p(smart)</a:t>
            </a:r>
            <a:br>
              <a:rPr lang="en-US" dirty="0"/>
            </a:br>
            <a:r>
              <a:rPr lang="en-US" dirty="0"/>
              <a:t>p(smart | study) = p(smart, study) / p(study) = (.432 + .048) / .6 = 0.8</a:t>
            </a:r>
            <a:br>
              <a:rPr lang="en-US" dirty="0"/>
            </a:br>
            <a:r>
              <a:rPr lang="en-US" dirty="0"/>
              <a:t>0.8 == 0.8, so smart is independent of study</a:t>
            </a:r>
          </a:p>
          <a:p>
            <a:pPr marL="171450" indent="-171450">
              <a:buFontTx/>
              <a:buChar char="•"/>
            </a:pPr>
            <a:r>
              <a:rPr lang="en-US" dirty="0"/>
              <a:t>Q2 is true </a:t>
            </a:r>
            <a:r>
              <a:rPr lang="en-US" dirty="0" err="1"/>
              <a:t>iff</a:t>
            </a:r>
            <a:r>
              <a:rPr lang="en-US" dirty="0"/>
              <a:t> p(prepared | study) == p(prepared)</a:t>
            </a:r>
            <a:br>
              <a:rPr lang="en-US" dirty="0"/>
            </a:br>
            <a:r>
              <a:rPr lang="en-US" dirty="0"/>
              <a:t>p(prepared | study) = p(prepared, study) / p(study) = (.432 + .084) / .6 = .86</a:t>
            </a:r>
            <a:br>
              <a:rPr lang="en-US" dirty="0"/>
            </a:br>
            <a:r>
              <a:rPr lang="en-US" dirty="0"/>
              <a:t>0.86 =/= 0.8, so prepared is not independent of study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63F41DC-7799-9446-A613-D935CFD1B312}" type="slidenum">
              <a:rPr lang="en-US" sz="1200">
                <a:latin typeface="Calibri"/>
              </a:rPr>
              <a:pPr/>
              <a:t>21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We can also do this w/o p(S) if we know p(S|~M)</a:t>
            </a:r>
            <a:br>
              <a:rPr lang="en-US" sz="1200" dirty="0" smtClean="0"/>
            </a:br>
            <a:r>
              <a:rPr lang="en-US" sz="1200" dirty="0" smtClean="0"/>
              <a:t>    </a:t>
            </a:r>
            <a:r>
              <a:rPr lang="sv-SE" sz="1200" dirty="0" smtClean="0"/>
              <a:t>α </a:t>
            </a:r>
            <a:r>
              <a:rPr lang="sv-SE" sz="1200" b="1" dirty="0" smtClean="0"/>
              <a:t>&lt;</a:t>
            </a:r>
            <a:r>
              <a:rPr lang="sv-SE" sz="1200" dirty="0" smtClean="0"/>
              <a:t>p(S|M)*P</a:t>
            </a:r>
            <a:r>
              <a:rPr lang="sv-SE" sz="1200" b="1" dirty="0" smtClean="0"/>
              <a:t>(</a:t>
            </a:r>
            <a:r>
              <a:rPr lang="sv-SE" sz="1200" dirty="0" smtClean="0"/>
              <a:t>m</a:t>
            </a:r>
            <a:r>
              <a:rPr lang="sv-SE" sz="1200" b="1" dirty="0" smtClean="0"/>
              <a:t>)</a:t>
            </a:r>
            <a:r>
              <a:rPr lang="sv-SE" sz="1200" dirty="0" smtClean="0"/>
              <a:t>, p(S|~M)*p(~M)&gt;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5DCB75-4FB3-2F4B-AA2F-CCAEEBEECD4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94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dirty="0"/>
              <a:t>p(smart) = .432 + .16 + .048 + .16  = 0.8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p(study) = .432 + .048 + .084 + .036 = 0.6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p(prepared | smart, study) =  p(prepared, smart, study) / p(smart, study) = .432 / (.432 + .048) = 0.9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5B8217-0E7A-5B42-91E8-F44DE51CF744}" type="slidenum">
              <a:rPr lang="en-US" sz="1200">
                <a:latin typeface="Calibri"/>
              </a:rPr>
              <a:pPr/>
              <a:t>11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dirty="0"/>
              <a:t>p(smart) = .432 + .16 + .048 + .16  = 0.8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p(study) = .432 + .048 + .084 + .036 = 0.6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p(prepared | smart, study) =  p(prepared, smart, study) / p(smart, study) = .432 / (.432 + .048) = 0.9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E6A0980-70C1-3342-A869-3C4B1A71AB10}" type="slidenum">
              <a:rPr lang="en-US" sz="1200">
                <a:latin typeface="Calibri"/>
              </a:rPr>
              <a:pPr/>
              <a:t>12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dirty="0"/>
              <a:t>p(smart) = .432 + .16 + .048 + .16  = 0.8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p(study) = .432 + .048 + .084 + .036 = 0.6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p(prepared | smart, study) =  p(prepared, smart, study) / p(smart, study) = .432 / (.432 + .048) = 0.9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914B006-9A79-FB49-BA37-3E0298CCBBB0}" type="slidenum">
              <a:rPr lang="en-US" sz="1200">
                <a:latin typeface="Calibri"/>
              </a:rPr>
              <a:pPr/>
              <a:t>13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dirty="0"/>
              <a:t>p(smart) = .432 + .16 + .048 + .16  = 0.8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p(study) = .432 + .048 + .084 + .036 = 0.6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p(prepared | smart, study) =  p(prepared, smart, study) / p(smart, study) = .432 / (.432 + .048) = 0.9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E6A0980-70C1-3342-A869-3C4B1A71AB10}" type="slidenum">
              <a:rPr lang="en-US" sz="1200">
                <a:latin typeface="Calibri"/>
              </a:rPr>
              <a:pPr/>
              <a:t>14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dirty="0"/>
              <a:t>p(smart) = .432 + .16 + .048 + .16  = 0.8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p(study) = .432 + .048 + .084 + .036 = 0.6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p(prepared | smart, study) =  p(prepared, smart, study) / p(smart, study) = .432 / (.432 + .048) = 0.9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634099-AC4B-6648-A68B-BD018353D001}" type="slidenum">
              <a:rPr lang="en-US" sz="1200">
                <a:latin typeface="Calibri"/>
              </a:rPr>
              <a:pPr/>
              <a:t>15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/>
              <a:t>Q1 is true </a:t>
            </a:r>
            <a:r>
              <a:rPr lang="en-US" dirty="0" err="1"/>
              <a:t>iff</a:t>
            </a:r>
            <a:r>
              <a:rPr lang="en-US" dirty="0"/>
              <a:t> p(smart | study) == p(smart)</a:t>
            </a:r>
            <a:br>
              <a:rPr lang="en-US" dirty="0"/>
            </a:br>
            <a:r>
              <a:rPr lang="en-US" dirty="0"/>
              <a:t>p(smart | study) = p(smart, study) / p(study) = (.432 + .048) / .6 = 0.8</a:t>
            </a:r>
            <a:br>
              <a:rPr lang="en-US" dirty="0"/>
            </a:br>
            <a:r>
              <a:rPr lang="en-US" dirty="0"/>
              <a:t>0.8 == 0.8, so smart is independent of study</a:t>
            </a:r>
          </a:p>
          <a:p>
            <a:pPr marL="171450" indent="-171450">
              <a:buFontTx/>
              <a:buChar char="•"/>
            </a:pPr>
            <a:r>
              <a:rPr lang="en-US" dirty="0"/>
              <a:t>Q2 is true </a:t>
            </a:r>
            <a:r>
              <a:rPr lang="en-US" dirty="0" err="1"/>
              <a:t>iff</a:t>
            </a:r>
            <a:r>
              <a:rPr lang="en-US" dirty="0"/>
              <a:t> p(prepared | study) == p(prepared)</a:t>
            </a:r>
            <a:br>
              <a:rPr lang="en-US" dirty="0"/>
            </a:br>
            <a:r>
              <a:rPr lang="en-US" dirty="0"/>
              <a:t>p(prepared | study) = p(prepared, study) / p(study) = (.432 + .084) / .6 = .86</a:t>
            </a:r>
            <a:br>
              <a:rPr lang="en-US" dirty="0"/>
            </a:br>
            <a:r>
              <a:rPr lang="en-US" dirty="0"/>
              <a:t>0.86 =/= 0.8, so prepared is not independent of study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23BCF5-829C-0A49-AC19-37584B95D970}" type="slidenum">
              <a:rPr lang="en-US" sz="1200">
                <a:latin typeface="Calibri"/>
              </a:rPr>
              <a:pPr/>
              <a:t>17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/>
              <a:t>Q1 is true </a:t>
            </a:r>
            <a:r>
              <a:rPr lang="en-US" dirty="0" err="1"/>
              <a:t>iff</a:t>
            </a:r>
            <a:r>
              <a:rPr lang="en-US" dirty="0"/>
              <a:t> p(smart | study) == p(smart)</a:t>
            </a:r>
            <a:br>
              <a:rPr lang="en-US" dirty="0"/>
            </a:br>
            <a:r>
              <a:rPr lang="en-US" dirty="0"/>
              <a:t>p(smart | study) = p(smart, study) / p(study) = (.432 + .048) / .6 = 0.8</a:t>
            </a:r>
            <a:br>
              <a:rPr lang="en-US" dirty="0"/>
            </a:br>
            <a:r>
              <a:rPr lang="en-US" dirty="0"/>
              <a:t>0.8 == 0.8, so smart is independent of study</a:t>
            </a:r>
          </a:p>
          <a:p>
            <a:pPr marL="171450" indent="-171450">
              <a:buFontTx/>
              <a:buChar char="•"/>
            </a:pPr>
            <a:r>
              <a:rPr lang="en-US" dirty="0"/>
              <a:t>Q2 is true </a:t>
            </a:r>
            <a:r>
              <a:rPr lang="en-US" dirty="0" err="1"/>
              <a:t>iff</a:t>
            </a:r>
            <a:r>
              <a:rPr lang="en-US" dirty="0"/>
              <a:t> p(prepared | study) == p(prepared)</a:t>
            </a:r>
            <a:br>
              <a:rPr lang="en-US" dirty="0"/>
            </a:br>
            <a:r>
              <a:rPr lang="en-US" dirty="0"/>
              <a:t>p(prepared | study) = p(prepared, study) / p(study) = (.432 + .084) / .6 = .86</a:t>
            </a:r>
            <a:br>
              <a:rPr lang="en-US" dirty="0"/>
            </a:br>
            <a:r>
              <a:rPr lang="en-US" dirty="0"/>
              <a:t>0.86 =/= 0.8, so prepared is not independent of study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30509C-C363-154D-A835-DBC38C79FBF2}" type="slidenum">
              <a:rPr lang="en-US" sz="1200">
                <a:latin typeface="Calibri"/>
              </a:rPr>
              <a:pPr/>
              <a:t>18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/>
              <a:t>Q1 is true </a:t>
            </a:r>
            <a:r>
              <a:rPr lang="en-US" dirty="0" err="1"/>
              <a:t>iff</a:t>
            </a:r>
            <a:r>
              <a:rPr lang="en-US" dirty="0"/>
              <a:t> p(smart | study) == p(smart)</a:t>
            </a:r>
            <a:br>
              <a:rPr lang="en-US" dirty="0"/>
            </a:br>
            <a:r>
              <a:rPr lang="en-US" dirty="0"/>
              <a:t>p(smart | study) = p(smart, study) / p(study) = (.432 + .048) / .6 = 0.8</a:t>
            </a:r>
            <a:br>
              <a:rPr lang="en-US" dirty="0"/>
            </a:br>
            <a:r>
              <a:rPr lang="en-US" dirty="0"/>
              <a:t>0.8 == 0.8, so smart is independent of study</a:t>
            </a:r>
          </a:p>
          <a:p>
            <a:pPr marL="171450" indent="-171450">
              <a:buFontTx/>
              <a:buChar char="•"/>
            </a:pPr>
            <a:r>
              <a:rPr lang="en-US" dirty="0"/>
              <a:t>Q2 is true </a:t>
            </a:r>
            <a:r>
              <a:rPr lang="en-US" dirty="0" err="1"/>
              <a:t>iff</a:t>
            </a:r>
            <a:r>
              <a:rPr lang="en-US" dirty="0"/>
              <a:t> p(prepared | study) == p(prepared)</a:t>
            </a:r>
            <a:br>
              <a:rPr lang="en-US" dirty="0"/>
            </a:br>
            <a:r>
              <a:rPr lang="en-US" dirty="0"/>
              <a:t>p(prepared | study) = p(prepared, study) / p(study) = (.432 + .084) / .6 = .86</a:t>
            </a:r>
            <a:br>
              <a:rPr lang="en-US" dirty="0"/>
            </a:br>
            <a:r>
              <a:rPr lang="en-US" dirty="0"/>
              <a:t>0.86 =/= 0.8, so prepared is not independent of study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A6F955-1579-9D41-8145-E8A8F3CA0BBF}" type="slidenum">
              <a:rPr lang="en-US" sz="1200">
                <a:latin typeface="Calibri"/>
              </a:rPr>
              <a:pPr/>
              <a:t>19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36D62-D06D-8C46-8525-5F181B929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2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CBAC8-2216-0341-AD6A-012C3C9F2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2CE66-E3B9-8A4A-A8D6-FA88C84F5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31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C53E7-1905-8A44-AFAB-45934B419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5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AD640-5EE4-914F-BEE5-98BE92BA5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814C7-87F8-3A4B-BA18-B3AFB67EB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7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B3260-CFAD-424F-B220-31095BC19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4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3D9CB-6A75-CF46-BE61-EC4ABD945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8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E5405-ABD7-FD43-A234-17DE9D162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0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6111A-D0CA-8A46-8B57-3F3E18FB3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0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930C6-F1C9-8948-BC88-4A4F04ADE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3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4AAA-1255-B245-95E2-783A88A25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6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pitchFamily="-112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pitchFamily="-112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en.wikipedia.org/wiki/Thomas_Bayes" TargetMode="Externa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1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2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Naive_Bayes_classifier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xkcd.com/1132/" TargetMode="External"/><Relationship Id="rId3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Frequentist_inference" TargetMode="External"/><Relationship Id="rId3" Type="http://schemas.openxmlformats.org/officeDocument/2006/relationships/hyperlink" Target="http://en.wikipedia.org/wiki/Bayesian_inferenc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A5982A8-A802-1247-856C-156D86737CD8}" type="slidenum">
              <a:rPr lang="en-US" sz="1000">
                <a:latin typeface="Calibri"/>
              </a:rPr>
              <a:pPr/>
              <a:t>1</a:t>
            </a:fld>
            <a:endParaRPr lang="en-US" sz="1000" dirty="0">
              <a:latin typeface="Calibri"/>
            </a:endParaRPr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23900"/>
            <a:ext cx="5486400" cy="3886200"/>
          </a:xfrm>
        </p:spPr>
        <p:txBody>
          <a:bodyPr/>
          <a:lstStyle/>
          <a:p>
            <a:pPr>
              <a:defRPr/>
            </a:pPr>
            <a:r>
              <a:rPr lang="en-US" sz="6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Bayesian</a:t>
            </a:r>
            <a:br>
              <a:rPr lang="en-US" sz="6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6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Reasoning</a:t>
            </a:r>
            <a:endParaRPr lang="en-US" sz="66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3810000"/>
            <a:ext cx="6400800" cy="990600"/>
          </a:xfrm>
        </p:spPr>
        <p:txBody>
          <a:bodyPr/>
          <a:lstStyle/>
          <a:p>
            <a:r>
              <a:rPr lang="en-US" sz="4000" dirty="0"/>
              <a:t>Chapter 13</a:t>
            </a:r>
          </a:p>
        </p:txBody>
      </p:sp>
      <p:pic>
        <p:nvPicPr>
          <p:cNvPr id="16388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28575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5638800" y="464820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Calibri"/>
                <a:hlinkClick r:id="rId2"/>
              </a:rPr>
              <a:t>Thomas Bayes, 1701-1761</a:t>
            </a:r>
            <a:endParaRPr lang="en-US" sz="2000" dirty="0"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0E8E88-FEB4-394C-ABCA-63784FC865C4}" type="slidenum">
              <a:rPr lang="en-US" sz="1000">
                <a:latin typeface="Calibri"/>
              </a:rPr>
              <a:pPr/>
              <a:t>10</a:t>
            </a:fld>
            <a:endParaRPr lang="en-US" sz="1000" dirty="0">
              <a:latin typeface="Calibri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Inference from the joint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848600" cy="2057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Queries: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What is the prior probability of </a:t>
            </a:r>
            <a:r>
              <a:rPr lang="en-US" sz="2400" b="1" i="1" dirty="0">
                <a:ea typeface="ＭＳ Ｐゴシック" charset="0"/>
              </a:rPr>
              <a:t>smart</a:t>
            </a:r>
            <a:r>
              <a:rPr lang="en-US" sz="2400" b="1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conditional probability of </a:t>
            </a:r>
            <a:r>
              <a:rPr lang="en-US" sz="2400" i="1" dirty="0">
                <a:ea typeface="ＭＳ Ｐゴシック" charset="0"/>
              </a:rPr>
              <a:t>prepared</a:t>
            </a:r>
            <a:r>
              <a:rPr lang="en-US" sz="2400" dirty="0">
                <a:ea typeface="ＭＳ Ｐゴシック" charset="0"/>
              </a:rPr>
              <a:t>, given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</p:txBody>
      </p:sp>
      <p:graphicFrame>
        <p:nvGraphicFramePr>
          <p:cNvPr id="342073" name="Group 57"/>
          <p:cNvGraphicFramePr>
            <a:graphicFrameLocks noGrp="1"/>
          </p:cNvGraphicFramePr>
          <p:nvPr/>
        </p:nvGraphicFramePr>
        <p:xfrm>
          <a:off x="990600" y="16764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/>
                <a:gridCol w="1050544"/>
                <a:gridCol w="1337056"/>
                <a:gridCol w="1241552"/>
                <a:gridCol w="1337056"/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 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458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738A7A-21D8-1644-91BE-F9DD48F7CE6A}" type="slidenum">
              <a:rPr lang="en-US" sz="1000">
                <a:latin typeface="Calibri"/>
              </a:rPr>
              <a:pPr/>
              <a:t>11</a:t>
            </a:fld>
            <a:endParaRPr lang="en-US" sz="1000" dirty="0">
              <a:latin typeface="Calibri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Inference from the joint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848600" cy="2057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Queries: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What is the prior probability of </a:t>
            </a:r>
            <a:r>
              <a:rPr lang="en-US" sz="2400" b="1" i="1" dirty="0">
                <a:ea typeface="ＭＳ Ｐゴシック" charset="0"/>
              </a:rPr>
              <a:t>smart</a:t>
            </a:r>
            <a:r>
              <a:rPr lang="en-US" sz="2400" b="1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conditional probability of </a:t>
            </a:r>
            <a:r>
              <a:rPr lang="en-US" sz="2400" i="1" dirty="0">
                <a:ea typeface="ＭＳ Ｐゴシック" charset="0"/>
              </a:rPr>
              <a:t>prepared</a:t>
            </a:r>
            <a:r>
              <a:rPr lang="en-US" sz="2400" dirty="0">
                <a:ea typeface="ＭＳ Ｐゴシック" charset="0"/>
              </a:rPr>
              <a:t>, given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p(smart) = .432 + .16 + .048 + .16  =</a:t>
            </a:r>
            <a:r>
              <a:rPr lang="en-US" sz="2800" b="1" dirty="0">
                <a:solidFill>
                  <a:srgbClr val="FF0000"/>
                </a:solidFill>
              </a:rPr>
              <a:t> 0.8</a:t>
            </a:r>
          </a:p>
        </p:txBody>
      </p:sp>
      <p:graphicFrame>
        <p:nvGraphicFramePr>
          <p:cNvPr id="342073" name="Group 57"/>
          <p:cNvGraphicFramePr>
            <a:graphicFrameLocks noGrp="1"/>
          </p:cNvGraphicFramePr>
          <p:nvPr/>
        </p:nvGraphicFramePr>
        <p:xfrm>
          <a:off x="990600" y="16764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/>
                <a:gridCol w="1050544"/>
                <a:gridCol w="1337056"/>
                <a:gridCol w="1241552"/>
                <a:gridCol w="1337056"/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 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662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1"/>
          <p:cNvSpPr>
            <a:spLocks noChangeArrowheads="1"/>
          </p:cNvSpPr>
          <p:nvPr/>
        </p:nvSpPr>
        <p:spPr bwMode="auto">
          <a:xfrm>
            <a:off x="3200400" y="1676400"/>
            <a:ext cx="2362200" cy="2057400"/>
          </a:xfrm>
          <a:prstGeom prst="rect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0E8E88-FEB4-394C-ABCA-63784FC865C4}" type="slidenum">
              <a:rPr lang="en-US" sz="1000">
                <a:latin typeface="Calibri"/>
              </a:rPr>
              <a:pPr/>
              <a:t>12</a:t>
            </a:fld>
            <a:endParaRPr lang="en-US" sz="1000" dirty="0">
              <a:latin typeface="Calibri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Inference from the joint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848600" cy="2057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Queries: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What is the prior probability of </a:t>
            </a:r>
            <a:r>
              <a:rPr lang="en-US" sz="2400" b="1" i="1" dirty="0">
                <a:ea typeface="ＭＳ Ｐゴシック" charset="0"/>
              </a:rPr>
              <a:t>study</a:t>
            </a:r>
            <a:r>
              <a:rPr lang="en-US" sz="2400" b="1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conditional probability of </a:t>
            </a:r>
            <a:r>
              <a:rPr lang="en-US" sz="2400" i="1" dirty="0">
                <a:ea typeface="ＭＳ Ｐゴシック" charset="0"/>
              </a:rPr>
              <a:t>prepared</a:t>
            </a:r>
            <a:r>
              <a:rPr lang="en-US" sz="2400" dirty="0">
                <a:ea typeface="ＭＳ Ｐゴシック" charset="0"/>
              </a:rPr>
              <a:t>, given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</p:txBody>
      </p:sp>
      <p:graphicFrame>
        <p:nvGraphicFramePr>
          <p:cNvPr id="342073" name="Group 57"/>
          <p:cNvGraphicFramePr>
            <a:graphicFrameLocks noGrp="1"/>
          </p:cNvGraphicFramePr>
          <p:nvPr/>
        </p:nvGraphicFramePr>
        <p:xfrm>
          <a:off x="990600" y="16764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/>
                <a:gridCol w="1050544"/>
                <a:gridCol w="1337056"/>
                <a:gridCol w="1241552"/>
                <a:gridCol w="1337056"/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 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458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415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1ECC37-A874-F342-80E9-F53159E65BCB}" type="slidenum">
              <a:rPr lang="en-US" sz="1000">
                <a:latin typeface="Calibri"/>
              </a:rPr>
              <a:pPr/>
              <a:t>13</a:t>
            </a:fld>
            <a:endParaRPr lang="en-US" sz="1000" dirty="0">
              <a:latin typeface="Calibri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Inference from the joint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924800" cy="2743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Queries: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What is the prior probability of </a:t>
            </a:r>
            <a:r>
              <a:rPr lang="en-US" sz="2400" b="1" i="1" dirty="0">
                <a:ea typeface="ＭＳ Ｐゴシック" charset="0"/>
              </a:rPr>
              <a:t>study</a:t>
            </a:r>
            <a:r>
              <a:rPr lang="en-US" sz="2400" b="1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conditional probability of </a:t>
            </a:r>
            <a:r>
              <a:rPr lang="en-US" sz="2400" i="1" dirty="0">
                <a:ea typeface="ＭＳ Ｐゴシック" charset="0"/>
              </a:rPr>
              <a:t>prepared</a:t>
            </a:r>
            <a:r>
              <a:rPr lang="en-US" sz="2400" dirty="0">
                <a:ea typeface="ＭＳ Ｐゴシック" charset="0"/>
              </a:rPr>
              <a:t>, given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p(study) = .432 + .048 + .084 + .036 = </a:t>
            </a:r>
            <a:r>
              <a:rPr lang="en-US" sz="2800" b="1" dirty="0">
                <a:solidFill>
                  <a:srgbClr val="FF0000"/>
                </a:solidFill>
              </a:rPr>
              <a:t>0.6</a:t>
            </a:r>
          </a:p>
        </p:txBody>
      </p:sp>
      <p:graphicFrame>
        <p:nvGraphicFramePr>
          <p:cNvPr id="342073" name="Group 57"/>
          <p:cNvGraphicFramePr>
            <a:graphicFrameLocks noGrp="1"/>
          </p:cNvGraphicFramePr>
          <p:nvPr/>
        </p:nvGraphicFramePr>
        <p:xfrm>
          <a:off x="990600" y="16764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/>
                <a:gridCol w="1050544"/>
                <a:gridCol w="1337056"/>
                <a:gridCol w="1241552"/>
                <a:gridCol w="1337056"/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 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86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1"/>
          <p:cNvSpPr>
            <a:spLocks noChangeArrowheads="1"/>
          </p:cNvSpPr>
          <p:nvPr/>
        </p:nvSpPr>
        <p:spPr bwMode="auto">
          <a:xfrm>
            <a:off x="3200400" y="2209800"/>
            <a:ext cx="990600" cy="1600200"/>
          </a:xfrm>
          <a:prstGeom prst="rect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5562600" y="2209800"/>
            <a:ext cx="1219200" cy="1600200"/>
          </a:xfrm>
          <a:prstGeom prst="rect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0E8E88-FEB4-394C-ABCA-63784FC865C4}" type="slidenum">
              <a:rPr lang="en-US" sz="1000">
                <a:latin typeface="Calibri"/>
              </a:rPr>
              <a:pPr/>
              <a:t>14</a:t>
            </a:fld>
            <a:endParaRPr lang="en-US" sz="1000" dirty="0">
              <a:latin typeface="Calibri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Inference from the joint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848600" cy="2057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Queries: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What is the conditional probability of </a:t>
            </a:r>
            <a:r>
              <a:rPr lang="en-US" sz="2400" b="1" i="1" dirty="0">
                <a:ea typeface="ＭＳ Ｐゴシック" charset="0"/>
              </a:rPr>
              <a:t>prepared</a:t>
            </a:r>
            <a:r>
              <a:rPr lang="en-US" sz="2400" b="1" dirty="0">
                <a:ea typeface="ＭＳ Ｐゴシック" charset="0"/>
              </a:rPr>
              <a:t>, given </a:t>
            </a:r>
            <a:r>
              <a:rPr lang="en-US" sz="2400" b="1" i="1" dirty="0">
                <a:ea typeface="ＭＳ Ｐゴシック" charset="0"/>
              </a:rPr>
              <a:t>study</a:t>
            </a:r>
            <a:r>
              <a:rPr lang="en-US" sz="2400" b="1" dirty="0">
                <a:ea typeface="ＭＳ Ｐゴシック" charset="0"/>
              </a:rPr>
              <a:t> and </a:t>
            </a:r>
            <a:r>
              <a:rPr lang="en-US" sz="2400" b="1" i="1" dirty="0">
                <a:ea typeface="ＭＳ Ｐゴシック" charset="0"/>
              </a:rPr>
              <a:t>smart</a:t>
            </a:r>
            <a:r>
              <a:rPr lang="en-US" sz="2400" b="1" dirty="0">
                <a:ea typeface="ＭＳ Ｐゴシック" charset="0"/>
              </a:rPr>
              <a:t>?</a:t>
            </a:r>
          </a:p>
        </p:txBody>
      </p:sp>
      <p:graphicFrame>
        <p:nvGraphicFramePr>
          <p:cNvPr id="342073" name="Group 57"/>
          <p:cNvGraphicFramePr>
            <a:graphicFrameLocks noGrp="1"/>
          </p:cNvGraphicFramePr>
          <p:nvPr/>
        </p:nvGraphicFramePr>
        <p:xfrm>
          <a:off x="990600" y="16764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/>
                <a:gridCol w="1050544"/>
                <a:gridCol w="1337056"/>
                <a:gridCol w="1241552"/>
                <a:gridCol w="1337056"/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 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458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18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6941F4-60FC-134C-B549-359C4453122E}" type="slidenum">
              <a:rPr lang="en-US" sz="1000">
                <a:latin typeface="Calibri"/>
              </a:rPr>
              <a:pPr/>
              <a:t>15</a:t>
            </a:fld>
            <a:endParaRPr lang="en-US" sz="1000" dirty="0">
              <a:latin typeface="Calibri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Inference from the joint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8305800" cy="2057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Queries:</a:t>
            </a:r>
          </a:p>
          <a:p>
            <a:pPr marL="225425" lvl="1" indent="-225425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marL="225425" lvl="1" indent="-225425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marL="225425" lvl="1" indent="-225425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What is the conditional probability of </a:t>
            </a:r>
            <a:r>
              <a:rPr lang="en-US" sz="2400" b="1" i="1" dirty="0">
                <a:ea typeface="ＭＳ Ｐゴシック" charset="0"/>
              </a:rPr>
              <a:t>prepared</a:t>
            </a:r>
            <a:r>
              <a:rPr lang="en-US" sz="2400" b="1" dirty="0">
                <a:ea typeface="ＭＳ Ｐゴシック" charset="0"/>
              </a:rPr>
              <a:t>, given </a:t>
            </a:r>
            <a:r>
              <a:rPr lang="en-US" sz="2400" b="1" i="1" dirty="0">
                <a:ea typeface="ＭＳ Ｐゴシック" charset="0"/>
              </a:rPr>
              <a:t>study</a:t>
            </a:r>
            <a:r>
              <a:rPr lang="en-US" sz="2400" b="1" dirty="0">
                <a:ea typeface="ＭＳ Ｐゴシック" charset="0"/>
              </a:rPr>
              <a:t> and </a:t>
            </a:r>
            <a:r>
              <a:rPr lang="en-US" sz="2400" b="1" i="1" dirty="0">
                <a:ea typeface="ＭＳ Ｐゴシック" charset="0"/>
              </a:rPr>
              <a:t>smart</a:t>
            </a:r>
            <a:r>
              <a:rPr lang="en-US" sz="2400" b="1" dirty="0">
                <a:ea typeface="ＭＳ Ｐゴシック" charset="0"/>
              </a:rPr>
              <a:t>?</a:t>
            </a:r>
          </a:p>
          <a:p>
            <a:pPr marL="0" indent="-341313">
              <a:lnSpc>
                <a:spcPct val="90000"/>
              </a:lnSpc>
              <a:buNone/>
            </a:pP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p(</a:t>
            </a:r>
            <a:r>
              <a:rPr lang="en-US" sz="2200" dirty="0" err="1" smtClean="0">
                <a:solidFill>
                  <a:srgbClr val="FF0000"/>
                </a:solidFill>
                <a:ea typeface="ＭＳ Ｐゴシック" charset="0"/>
              </a:rPr>
              <a:t>prepared|smart,study</a:t>
            </a:r>
            <a:r>
              <a:rPr lang="en-US" sz="2200" dirty="0" smtClean="0">
                <a:solidFill>
                  <a:srgbClr val="FF0000"/>
                </a:solidFill>
                <a:ea typeface="ＭＳ Ｐゴシック" charset="0"/>
              </a:rPr>
              <a:t>)= p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(</a:t>
            </a:r>
            <a:r>
              <a:rPr lang="en-US" sz="2200" dirty="0" err="1">
                <a:solidFill>
                  <a:srgbClr val="FF0000"/>
                </a:solidFill>
                <a:ea typeface="ＭＳ Ｐゴシック" charset="0"/>
              </a:rPr>
              <a:t>prepared</a:t>
            </a:r>
            <a:r>
              <a:rPr lang="en-US" sz="2200" dirty="0" err="1" smtClean="0">
                <a:solidFill>
                  <a:srgbClr val="FF0000"/>
                </a:solidFill>
                <a:ea typeface="ＭＳ Ｐゴシック" charset="0"/>
              </a:rPr>
              <a:t>,smart,study</a:t>
            </a:r>
            <a:r>
              <a:rPr lang="en-US" sz="2200" dirty="0" smtClean="0">
                <a:solidFill>
                  <a:srgbClr val="FF0000"/>
                </a:solidFill>
                <a:ea typeface="ＭＳ Ｐゴシック" charset="0"/>
              </a:rPr>
              <a:t>)/</a:t>
            </a:r>
            <a:r>
              <a:rPr lang="en-US" sz="2200" dirty="0" smtClean="0">
                <a:solidFill>
                  <a:srgbClr val="008000"/>
                </a:solidFill>
                <a:ea typeface="ＭＳ Ｐゴシック" charset="0"/>
              </a:rPr>
              <a:t>p</a:t>
            </a:r>
            <a:r>
              <a:rPr lang="en-US" sz="2200" dirty="0">
                <a:solidFill>
                  <a:srgbClr val="008000"/>
                </a:solidFill>
                <a:ea typeface="ＭＳ Ｐゴシック" charset="0"/>
              </a:rPr>
              <a:t>(smart, study)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ea typeface="ＭＳ Ｐゴシック" charset="0"/>
              </a:rPr>
              <a:t/>
            </a:r>
            <a:br>
              <a:rPr lang="en-US" sz="2200" dirty="0" smtClean="0">
                <a:solidFill>
                  <a:srgbClr val="FF0000"/>
                </a:solidFill>
                <a:ea typeface="ＭＳ Ｐゴシック" charset="0"/>
              </a:rPr>
            </a:br>
            <a:r>
              <a:rPr lang="en-US" sz="2200" dirty="0" smtClean="0">
                <a:solidFill>
                  <a:srgbClr val="FF0000"/>
                </a:solidFill>
                <a:ea typeface="ＭＳ Ｐゴシック" charset="0"/>
              </a:rPr>
              <a:t>= 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.432 / (.432 + .048) </a:t>
            </a:r>
            <a:r>
              <a:rPr lang="en-US" sz="2200" dirty="0" smtClean="0">
                <a:solidFill>
                  <a:srgbClr val="FF0000"/>
                </a:solidFill>
                <a:ea typeface="ＭＳ Ｐゴシック" charset="0"/>
              </a:rPr>
              <a:t/>
            </a:r>
            <a:br>
              <a:rPr lang="en-US" sz="2200" dirty="0" smtClean="0">
                <a:solidFill>
                  <a:srgbClr val="FF0000"/>
                </a:solidFill>
                <a:ea typeface="ＭＳ Ｐゴシック" charset="0"/>
              </a:rPr>
            </a:br>
            <a:r>
              <a:rPr lang="en-US" sz="2200" dirty="0" smtClean="0">
                <a:solidFill>
                  <a:srgbClr val="FF0000"/>
                </a:solidFill>
                <a:ea typeface="ＭＳ Ｐゴシック" charset="0"/>
              </a:rPr>
              <a:t>= </a:t>
            </a:r>
            <a:r>
              <a:rPr lang="en-US" sz="2200" b="1" dirty="0">
                <a:solidFill>
                  <a:srgbClr val="FF0000"/>
                </a:solidFill>
                <a:ea typeface="ＭＳ Ｐゴシック" charset="0"/>
              </a:rPr>
              <a:t>0.9</a:t>
            </a:r>
          </a:p>
          <a:p>
            <a:pPr lvl="1">
              <a:lnSpc>
                <a:spcPct val="90000"/>
              </a:lnSpc>
            </a:pPr>
            <a:endParaRPr lang="en-US" sz="2400" b="1" dirty="0">
              <a:ea typeface="ＭＳ Ｐゴシック" charset="0"/>
            </a:endParaRPr>
          </a:p>
        </p:txBody>
      </p:sp>
      <p:graphicFrame>
        <p:nvGraphicFramePr>
          <p:cNvPr id="342073" name="Group 57"/>
          <p:cNvGraphicFramePr>
            <a:graphicFrameLocks noGrp="1"/>
          </p:cNvGraphicFramePr>
          <p:nvPr/>
        </p:nvGraphicFramePr>
        <p:xfrm>
          <a:off x="990600" y="16764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/>
                <a:gridCol w="1050544"/>
                <a:gridCol w="1337056"/>
                <a:gridCol w="1241552"/>
                <a:gridCol w="1337056"/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 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352800" y="2743200"/>
            <a:ext cx="838200" cy="533400"/>
          </a:xfrm>
          <a:prstGeom prst="rect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200400" y="2667000"/>
            <a:ext cx="1066800" cy="1143000"/>
          </a:xfrm>
          <a:prstGeom prst="rect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30163"/>
            <a:ext cx="1371600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50C4715-6906-4E47-9592-DA74547AE186}" type="slidenum">
              <a:rPr lang="en-US" sz="1000">
                <a:latin typeface="Calibri"/>
              </a:rPr>
              <a:pPr/>
              <a:t>16</a:t>
            </a:fld>
            <a:endParaRPr lang="en-US" sz="1000" dirty="0">
              <a:latin typeface="Calibri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924800" cy="990600"/>
          </a:xfrm>
        </p:spPr>
        <p:txBody>
          <a:bodyPr/>
          <a:lstStyle/>
          <a:p>
            <a:r>
              <a:rPr lang="en-US" dirty="0"/>
              <a:t>Independence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143000"/>
            <a:ext cx="8115300" cy="5638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When variables don’t </a:t>
            </a:r>
            <a:r>
              <a:rPr lang="en-US" sz="2800" dirty="0"/>
              <a:t>affect each </a:t>
            </a:r>
            <a:r>
              <a:rPr lang="en-US" sz="2800" dirty="0" smtClean="0"/>
              <a:t>others’</a:t>
            </a:r>
            <a:r>
              <a:rPr lang="en-US" sz="2800" dirty="0"/>
              <a:t> </a:t>
            </a:r>
            <a:r>
              <a:rPr lang="en-US" altLang="ja-JP" sz="2800" dirty="0" err="1" smtClean="0"/>
              <a:t>probabil-ities</a:t>
            </a:r>
            <a:r>
              <a:rPr lang="en-US" altLang="ja-JP" sz="2800" dirty="0"/>
              <a:t>, we call them </a:t>
            </a:r>
            <a:r>
              <a:rPr lang="en-US" altLang="ja-JP" sz="2800" b="1" dirty="0">
                <a:solidFill>
                  <a:schemeClr val="accent2"/>
                </a:solidFill>
              </a:rPr>
              <a:t>independent</a:t>
            </a:r>
            <a:r>
              <a:rPr lang="en-US" altLang="ja-JP" sz="2800" dirty="0"/>
              <a:t>, and can easily compute their joint and conditional probability:</a:t>
            </a:r>
          </a:p>
          <a:p>
            <a:pPr marL="284163" lvl="1" indent="0">
              <a:lnSpc>
                <a:spcPct val="90000"/>
              </a:lnSpc>
              <a:buFontTx/>
              <a:buNone/>
              <a:defRPr/>
            </a:pPr>
            <a:r>
              <a:rPr lang="en-US" sz="2200" dirty="0" smtClean="0">
                <a:ea typeface="ＭＳ Ｐゴシック" charset="0"/>
              </a:rPr>
              <a:t>Independent(</a:t>
            </a:r>
            <a:r>
              <a:rPr lang="en-US" sz="2200" dirty="0">
                <a:ea typeface="ＭＳ Ｐゴシック" charset="0"/>
              </a:rPr>
              <a:t>A, B)  </a:t>
            </a:r>
            <a:r>
              <a:rPr lang="en-US" sz="2200" dirty="0">
                <a:ea typeface="ＭＳ Ｐゴシック" charset="0"/>
                <a:cs typeface="Calibri"/>
              </a:rPr>
              <a:t>→  P(</a:t>
            </a:r>
            <a:r>
              <a:rPr lang="en-US" sz="2200" dirty="0" smtClean="0">
                <a:ea typeface="ＭＳ Ｐゴシック" charset="0"/>
                <a:cs typeface="Calibri"/>
              </a:rPr>
              <a:t>A</a:t>
            </a:r>
            <a:r>
              <a:rPr lang="en-US" sz="2200" dirty="0" smtClean="0">
                <a:ea typeface="ＭＳ Ｐゴシック" charset="0"/>
                <a:cs typeface="Calibri"/>
                <a:sym typeface="Symbol" charset="0"/>
              </a:rPr>
              <a:t>B</a:t>
            </a:r>
            <a:r>
              <a:rPr lang="en-US" sz="2200" dirty="0">
                <a:ea typeface="ＭＳ Ｐゴシック" charset="0"/>
                <a:cs typeface="Calibri"/>
                <a:sym typeface="Symbol" charset="0"/>
              </a:rPr>
              <a:t>) = P(A) </a:t>
            </a:r>
            <a:r>
              <a:rPr lang="en-US" sz="2200" dirty="0" smtClean="0">
                <a:ea typeface="ＭＳ Ｐゴシック" charset="0"/>
                <a:cs typeface="Calibri"/>
                <a:sym typeface="Symbol" charset="0"/>
              </a:rPr>
              <a:t>* P</a:t>
            </a:r>
            <a:r>
              <a:rPr lang="en-US" sz="2200" dirty="0">
                <a:ea typeface="ＭＳ Ｐゴシック" charset="0"/>
                <a:cs typeface="Calibri"/>
                <a:sym typeface="Symbol" charset="0"/>
              </a:rPr>
              <a:t>(B</a:t>
            </a:r>
            <a:r>
              <a:rPr lang="en-US" sz="2200" dirty="0" smtClean="0">
                <a:ea typeface="ＭＳ Ｐゴシック" charset="0"/>
                <a:cs typeface="Calibri"/>
                <a:sym typeface="Symbol" charset="0"/>
              </a:rPr>
              <a:t>)</a:t>
            </a:r>
            <a:r>
              <a:rPr lang="en-US" sz="2200" dirty="0">
                <a:ea typeface="ＭＳ Ｐゴシック" charset="0"/>
                <a:cs typeface="Calibri"/>
                <a:sym typeface="Symbol" charset="0"/>
              </a:rPr>
              <a:t> </a:t>
            </a:r>
            <a:r>
              <a:rPr lang="en-US" sz="2200" dirty="0" smtClean="0">
                <a:ea typeface="ＭＳ Ｐゴシック" charset="0"/>
                <a:cs typeface="Calibri"/>
                <a:sym typeface="Symbol" charset="0"/>
              </a:rPr>
              <a:t>or </a:t>
            </a:r>
            <a:r>
              <a:rPr lang="en-US" sz="2200" dirty="0">
                <a:ea typeface="ＭＳ Ｐゴシック" charset="0"/>
                <a:cs typeface="Calibri"/>
                <a:sym typeface="Symbol" charset="0"/>
              </a:rPr>
              <a:t>P(</a:t>
            </a:r>
            <a:r>
              <a:rPr lang="en-US" sz="2200" dirty="0" smtClean="0">
                <a:ea typeface="ＭＳ Ｐゴシック" charset="0"/>
                <a:cs typeface="Calibri"/>
                <a:sym typeface="Symbol" charset="0"/>
              </a:rPr>
              <a:t>A|B</a:t>
            </a:r>
            <a:r>
              <a:rPr lang="en-US" sz="2200" dirty="0">
                <a:ea typeface="ＭＳ Ｐゴシック" charset="0"/>
                <a:cs typeface="Calibri"/>
                <a:sym typeface="Symbol" charset="0"/>
              </a:rPr>
              <a:t>) = P(A)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{</a:t>
            </a:r>
            <a:r>
              <a:rPr lang="en-US" sz="2800" dirty="0" err="1" smtClean="0"/>
              <a:t>moonPhase</a:t>
            </a:r>
            <a:r>
              <a:rPr lang="en-US" sz="2800" dirty="0"/>
              <a:t>, </a:t>
            </a:r>
            <a:r>
              <a:rPr lang="en-US" sz="2800" dirty="0" err="1" smtClean="0"/>
              <a:t>light</a:t>
            </a:r>
            <a:r>
              <a:rPr lang="en-US" sz="2800" dirty="0" err="1"/>
              <a:t>L</a:t>
            </a:r>
            <a:r>
              <a:rPr lang="en-US" sz="2800" dirty="0" err="1" smtClean="0"/>
              <a:t>evel</a:t>
            </a:r>
            <a:r>
              <a:rPr lang="en-US" sz="2800" dirty="0"/>
              <a:t>} </a:t>
            </a:r>
            <a:r>
              <a:rPr lang="en-US" sz="2800" i="1" dirty="0"/>
              <a:t>might</a:t>
            </a:r>
            <a:r>
              <a:rPr lang="en-US" sz="2800" dirty="0"/>
              <a:t> be independent of {burglary, alarm, earthquake}</a:t>
            </a:r>
          </a:p>
          <a:p>
            <a:pPr marL="458788" lvl="1" indent="-236538">
              <a:lnSpc>
                <a:spcPct val="90000"/>
              </a:lnSpc>
              <a:defRPr/>
            </a:pPr>
            <a:r>
              <a:rPr lang="en-US" sz="2500" dirty="0">
                <a:ea typeface="ＭＳ Ｐゴシック" charset="0"/>
              </a:rPr>
              <a:t>M</a:t>
            </a:r>
            <a:r>
              <a:rPr lang="en-US" sz="2500" dirty="0" smtClean="0">
                <a:ea typeface="ＭＳ Ｐゴシック" charset="0"/>
              </a:rPr>
              <a:t>aybe not: burglars may </a:t>
            </a:r>
            <a:r>
              <a:rPr lang="en-US" sz="2500" dirty="0">
                <a:ea typeface="ＭＳ Ｐゴシック" charset="0"/>
              </a:rPr>
              <a:t>be more </a:t>
            </a:r>
            <a:r>
              <a:rPr lang="en-US" sz="2500" dirty="0" smtClean="0">
                <a:ea typeface="ＭＳ Ｐゴシック" charset="0"/>
              </a:rPr>
              <a:t>active during </a:t>
            </a:r>
            <a:r>
              <a:rPr lang="en-US" altLang="ja-JP" sz="2500" dirty="0" smtClean="0">
                <a:ea typeface="ＭＳ Ｐゴシック" charset="0"/>
              </a:rPr>
              <a:t>a </a:t>
            </a:r>
            <a:r>
              <a:rPr lang="en-US" altLang="ja-JP" sz="2500" dirty="0">
                <a:ea typeface="ＭＳ Ｐゴシック" charset="0"/>
              </a:rPr>
              <a:t>new </a:t>
            </a:r>
            <a:r>
              <a:rPr lang="en-US" altLang="ja-JP" sz="2500" dirty="0" smtClean="0">
                <a:ea typeface="ＭＳ Ｐゴシック" charset="0"/>
              </a:rPr>
              <a:t>moon because darkness hides their activity</a:t>
            </a:r>
            <a:endParaRPr lang="en-US" altLang="ja-JP" sz="2500" dirty="0">
              <a:ea typeface="ＭＳ Ｐゴシック" charset="0"/>
            </a:endParaRPr>
          </a:p>
          <a:p>
            <a:pPr marL="458788" lvl="1" indent="-236538">
              <a:lnSpc>
                <a:spcPct val="90000"/>
              </a:lnSpc>
              <a:defRPr/>
            </a:pPr>
            <a:r>
              <a:rPr lang="en-US" sz="2500" dirty="0" smtClean="0">
                <a:ea typeface="ＭＳ Ｐゴシック" charset="0"/>
              </a:rPr>
              <a:t>But if </a:t>
            </a:r>
            <a:r>
              <a:rPr lang="en-US" sz="2500" dirty="0">
                <a:ea typeface="ＭＳ Ｐゴシック" charset="0"/>
              </a:rPr>
              <a:t>we </a:t>
            </a:r>
            <a:r>
              <a:rPr lang="en-US" sz="2500" dirty="0" smtClean="0">
                <a:ea typeface="ＭＳ Ｐゴシック" charset="0"/>
              </a:rPr>
              <a:t>know </a:t>
            </a:r>
            <a:r>
              <a:rPr lang="en-US" sz="2500" dirty="0">
                <a:ea typeface="ＭＳ Ｐゴシック" charset="0"/>
              </a:rPr>
              <a:t>light level</a:t>
            </a:r>
            <a:r>
              <a:rPr lang="en-US" sz="2500" dirty="0" smtClean="0">
                <a:ea typeface="ＭＳ Ｐゴシック" charset="0"/>
              </a:rPr>
              <a:t>, </a:t>
            </a:r>
            <a:r>
              <a:rPr lang="en-US" sz="2500" dirty="0">
                <a:ea typeface="ＭＳ Ｐゴシック" charset="0"/>
              </a:rPr>
              <a:t>moon phase </a:t>
            </a:r>
            <a:r>
              <a:rPr lang="en-US" sz="2500" dirty="0" smtClean="0">
                <a:ea typeface="ＭＳ Ｐゴシック" charset="0"/>
              </a:rPr>
              <a:t>doesn’</a:t>
            </a:r>
            <a:r>
              <a:rPr lang="en-US" altLang="ja-JP" sz="2500" dirty="0" smtClean="0">
                <a:ea typeface="ＭＳ Ｐゴシック" charset="0"/>
              </a:rPr>
              <a:t>t </a:t>
            </a:r>
            <a:r>
              <a:rPr lang="en-US" altLang="ja-JP" sz="2500" dirty="0">
                <a:ea typeface="ＭＳ Ｐゴシック" charset="0"/>
              </a:rPr>
              <a:t>affect whether we are burglarized</a:t>
            </a:r>
          </a:p>
          <a:p>
            <a:pPr marL="458788" lvl="1" indent="-236538">
              <a:lnSpc>
                <a:spcPct val="90000"/>
              </a:lnSpc>
              <a:defRPr/>
            </a:pPr>
            <a:r>
              <a:rPr lang="en-US" sz="2500" dirty="0" smtClean="0">
                <a:ea typeface="ＭＳ Ｐゴシック" charset="0"/>
              </a:rPr>
              <a:t>If</a:t>
            </a:r>
            <a:r>
              <a:rPr lang="en-US" altLang="ja-JP" sz="2500" dirty="0" smtClean="0">
                <a:ea typeface="ＭＳ Ｐゴシック" charset="0"/>
              </a:rPr>
              <a:t> </a:t>
            </a:r>
            <a:r>
              <a:rPr lang="en-US" altLang="ja-JP" sz="2500" dirty="0">
                <a:ea typeface="ＭＳ Ｐゴシック" charset="0"/>
              </a:rPr>
              <a:t>burglarized, light level </a:t>
            </a:r>
            <a:r>
              <a:rPr lang="en-US" altLang="ja-JP" sz="2500" dirty="0" smtClean="0">
                <a:ea typeface="ＭＳ Ｐゴシック" charset="0"/>
              </a:rPr>
              <a:t>doesn’t </a:t>
            </a:r>
            <a:r>
              <a:rPr lang="en-US" altLang="ja-JP" sz="2500" dirty="0">
                <a:ea typeface="ＭＳ Ｐゴシック" charset="0"/>
              </a:rPr>
              <a:t>affect </a:t>
            </a:r>
            <a:r>
              <a:rPr lang="en-US" altLang="ja-JP" sz="2500" dirty="0" smtClean="0">
                <a:ea typeface="ＭＳ Ｐゴシック" charset="0"/>
              </a:rPr>
              <a:t>if </a:t>
            </a:r>
            <a:r>
              <a:rPr lang="en-US" altLang="ja-JP" sz="2500" dirty="0">
                <a:ea typeface="ＭＳ Ｐゴシック" charset="0"/>
              </a:rPr>
              <a:t>alarm goes off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N</a:t>
            </a:r>
            <a:r>
              <a:rPr lang="en-US" sz="2800" dirty="0" smtClean="0"/>
              <a:t>eed </a:t>
            </a:r>
            <a:r>
              <a:rPr lang="en-US" sz="2800" dirty="0"/>
              <a:t>a more complex notion of </a:t>
            </a:r>
            <a:r>
              <a:rPr lang="en-US" sz="2800" dirty="0" smtClean="0"/>
              <a:t>independence </a:t>
            </a:r>
            <a:r>
              <a:rPr lang="en-US" sz="2800" dirty="0"/>
              <a:t>and methods for reasoning about </a:t>
            </a:r>
            <a:r>
              <a:rPr lang="en-US" sz="2800" dirty="0" smtClean="0"/>
              <a:t>the </a:t>
            </a:r>
            <a:r>
              <a:rPr lang="en-US" sz="2800" dirty="0"/>
              <a:t>relationships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3323EBD-5B7C-0146-88DA-E15E1F017009}" type="slidenum">
              <a:rPr lang="en-US" sz="1000">
                <a:latin typeface="Calibri"/>
              </a:rPr>
              <a:pPr/>
              <a:t>17</a:t>
            </a:fld>
            <a:endParaRPr lang="en-US" sz="1000" dirty="0">
              <a:latin typeface="Calibri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 Independence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685800" y="4191000"/>
            <a:ext cx="777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Calibri"/>
              </a:rPr>
              <a:t>Queries:</a:t>
            </a:r>
          </a:p>
          <a:p>
            <a:pPr marL="566738" lvl="1" indent="-227013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>
                <a:latin typeface="Calibri"/>
              </a:rPr>
              <a:t>Q1: Is </a:t>
            </a:r>
            <a:r>
              <a:rPr lang="en-US" sz="2800" b="1" i="1" dirty="0">
                <a:latin typeface="Calibri"/>
              </a:rPr>
              <a:t>smart</a:t>
            </a:r>
            <a:r>
              <a:rPr lang="en-US" sz="2800" b="1" dirty="0">
                <a:latin typeface="Calibri"/>
              </a:rPr>
              <a:t> independent of </a:t>
            </a:r>
            <a:r>
              <a:rPr lang="en-US" sz="2800" b="1" i="1" dirty="0">
                <a:latin typeface="Calibri"/>
              </a:rPr>
              <a:t>study</a:t>
            </a:r>
            <a:r>
              <a:rPr lang="en-US" sz="2800" b="1" dirty="0">
                <a:latin typeface="Calibri"/>
              </a:rPr>
              <a:t>?</a:t>
            </a:r>
          </a:p>
          <a:p>
            <a:pPr marL="566738" lvl="1" indent="-227013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>
                <a:latin typeface="Calibri"/>
              </a:rPr>
              <a:t>Q2: Is </a:t>
            </a:r>
            <a:r>
              <a:rPr lang="en-US" sz="2800" b="1" i="1" dirty="0">
                <a:latin typeface="Calibri"/>
              </a:rPr>
              <a:t>prepared</a:t>
            </a:r>
            <a:r>
              <a:rPr lang="en-US" sz="2800" b="1" dirty="0">
                <a:latin typeface="Calibri"/>
              </a:rPr>
              <a:t> independent of </a:t>
            </a:r>
            <a:r>
              <a:rPr lang="en-US" sz="2800" b="1" i="1" dirty="0">
                <a:latin typeface="Calibri"/>
              </a:rPr>
              <a:t>study</a:t>
            </a:r>
            <a:r>
              <a:rPr lang="en-US" sz="2800" b="1" dirty="0">
                <a:latin typeface="Calibri"/>
              </a:rPr>
              <a:t>?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Calibri"/>
                <a:sym typeface="Wingdings" charset="0"/>
              </a:rPr>
              <a:t>How can we tell? </a:t>
            </a:r>
            <a:endParaRPr lang="en-US" sz="2800" b="1" dirty="0">
              <a:latin typeface="Calibri"/>
            </a:endParaRPr>
          </a:p>
        </p:txBody>
      </p:sp>
      <p:graphicFrame>
        <p:nvGraphicFramePr>
          <p:cNvPr id="6" name="Group 57"/>
          <p:cNvGraphicFramePr>
            <a:graphicFrameLocks noGrp="1"/>
          </p:cNvGraphicFramePr>
          <p:nvPr/>
        </p:nvGraphicFramePr>
        <p:xfrm>
          <a:off x="990600" y="189865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/>
                <a:gridCol w="1050544"/>
                <a:gridCol w="1337056"/>
                <a:gridCol w="1241552"/>
                <a:gridCol w="1337056"/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 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379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292FAD9-E849-714A-AD49-D47194EA8501}" type="slidenum">
              <a:rPr lang="en-US" sz="1000">
                <a:latin typeface="Calibri"/>
              </a:rPr>
              <a:pPr/>
              <a:t>18</a:t>
            </a:fld>
            <a:endParaRPr lang="en-US" sz="1000" dirty="0">
              <a:latin typeface="Calibri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 Independence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685800" y="4191000"/>
            <a:ext cx="777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117475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latin typeface="Calibri"/>
              </a:rPr>
              <a:t>Q1: Is </a:t>
            </a:r>
            <a:r>
              <a:rPr lang="en-US" sz="2800" b="1" i="1" dirty="0">
                <a:latin typeface="Calibri"/>
              </a:rPr>
              <a:t>smart</a:t>
            </a:r>
            <a:r>
              <a:rPr lang="en-US" sz="2800" b="1" dirty="0">
                <a:latin typeface="Calibri"/>
              </a:rPr>
              <a:t> independent of </a:t>
            </a:r>
            <a:r>
              <a:rPr lang="en-US" sz="2800" b="1" i="1" dirty="0">
                <a:latin typeface="Calibri"/>
              </a:rPr>
              <a:t>study</a:t>
            </a:r>
            <a:r>
              <a:rPr lang="en-US" sz="2800" b="1" dirty="0">
                <a:latin typeface="Calibri"/>
              </a:rPr>
              <a:t>?</a:t>
            </a:r>
          </a:p>
          <a:p>
            <a:pPr marL="457200" indent="-179388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>
                <a:latin typeface="Calibri"/>
              </a:rPr>
              <a:t>You might have some intuitive beliefs based on your </a:t>
            </a:r>
            <a:r>
              <a:rPr lang="en-US" sz="2800" dirty="0" smtClean="0">
                <a:latin typeface="Calibri"/>
              </a:rPr>
              <a:t>experience</a:t>
            </a:r>
            <a:endParaRPr lang="en-US" sz="2800" dirty="0">
              <a:latin typeface="Calibri"/>
            </a:endParaRPr>
          </a:p>
          <a:p>
            <a:pPr marL="457200" indent="-179388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>
                <a:latin typeface="Calibri"/>
              </a:rPr>
              <a:t>You can </a:t>
            </a:r>
            <a:r>
              <a:rPr lang="en-US" sz="2800" dirty="0" smtClean="0">
                <a:latin typeface="Calibri"/>
              </a:rPr>
              <a:t>also check </a:t>
            </a:r>
            <a:r>
              <a:rPr lang="en-US" sz="2800" dirty="0">
                <a:latin typeface="Calibri"/>
              </a:rPr>
              <a:t>the </a:t>
            </a:r>
            <a:r>
              <a:rPr lang="en-US" sz="2800" dirty="0" smtClean="0">
                <a:latin typeface="Calibri"/>
              </a:rPr>
              <a:t>data</a:t>
            </a:r>
            <a:endParaRPr lang="en-US" dirty="0" smtClean="0"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 smtClean="0">
                <a:latin typeface="Calibri"/>
              </a:rPr>
              <a:t>Which way to answer this is better?</a:t>
            </a:r>
            <a:endParaRPr lang="en-US" sz="2800" dirty="0">
              <a:latin typeface="Calibri"/>
            </a:endParaRPr>
          </a:p>
        </p:txBody>
      </p:sp>
      <p:graphicFrame>
        <p:nvGraphicFramePr>
          <p:cNvPr id="6" name="Group 57"/>
          <p:cNvGraphicFramePr>
            <a:graphicFrameLocks noGrp="1"/>
          </p:cNvGraphicFramePr>
          <p:nvPr/>
        </p:nvGraphicFramePr>
        <p:xfrm>
          <a:off x="990600" y="189865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/>
                <a:gridCol w="1050544"/>
                <a:gridCol w="1337056"/>
                <a:gridCol w="1241552"/>
                <a:gridCol w="1337056"/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 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58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A0E3E22-0A4E-1141-B9D3-6395B8D04B45}" type="slidenum">
              <a:rPr lang="en-US" sz="1000">
                <a:latin typeface="Calibri"/>
              </a:rPr>
              <a:pPr/>
              <a:t>19</a:t>
            </a:fld>
            <a:endParaRPr lang="en-US" sz="1000" dirty="0">
              <a:latin typeface="Calibri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 Independence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685800" y="4191000"/>
            <a:ext cx="8458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117475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latin typeface="Calibri"/>
              </a:rPr>
              <a:t>Q1: Is </a:t>
            </a:r>
            <a:r>
              <a:rPr lang="en-US" sz="2800" b="1" i="1" dirty="0">
                <a:latin typeface="Calibri"/>
              </a:rPr>
              <a:t>smart</a:t>
            </a:r>
            <a:r>
              <a:rPr lang="en-US" sz="2800" b="1" dirty="0">
                <a:latin typeface="Calibri"/>
              </a:rPr>
              <a:t> independent of </a:t>
            </a:r>
            <a:r>
              <a:rPr lang="en-US" sz="2800" b="1" i="1" dirty="0">
                <a:latin typeface="Calibri"/>
              </a:rPr>
              <a:t>study</a:t>
            </a:r>
            <a:r>
              <a:rPr lang="en-US" sz="2800" b="1" dirty="0">
                <a:latin typeface="Calibri"/>
              </a:rPr>
              <a:t>?</a:t>
            </a:r>
          </a:p>
          <a:p>
            <a:pPr marL="277812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800" dirty="0">
                <a:latin typeface="Calibri"/>
              </a:rPr>
              <a:t>Q1 true </a:t>
            </a:r>
            <a:r>
              <a:rPr lang="en-US" sz="2800" dirty="0" err="1">
                <a:latin typeface="Calibri"/>
              </a:rPr>
              <a:t>iff</a:t>
            </a:r>
            <a:r>
              <a:rPr lang="en-US" sz="2800" dirty="0">
                <a:latin typeface="Calibri"/>
              </a:rPr>
              <a:t> p(</a:t>
            </a:r>
            <a:r>
              <a:rPr lang="en-US" sz="2800" dirty="0" err="1" smtClean="0">
                <a:latin typeface="Calibri"/>
              </a:rPr>
              <a:t>smart|study</a:t>
            </a:r>
            <a:r>
              <a:rPr lang="en-US" sz="2800" dirty="0">
                <a:latin typeface="Calibri"/>
              </a:rPr>
              <a:t>) == p(smart</a:t>
            </a:r>
            <a:r>
              <a:rPr lang="en-US" sz="2800" dirty="0" smtClean="0">
                <a:latin typeface="Calibri"/>
              </a:rPr>
              <a:t>)</a:t>
            </a:r>
          </a:p>
          <a:p>
            <a:pPr marL="277812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800" dirty="0" smtClean="0">
                <a:latin typeface="Calibri"/>
              </a:rPr>
              <a:t>p</a:t>
            </a:r>
            <a:r>
              <a:rPr lang="en-US" sz="2800" dirty="0">
                <a:latin typeface="Calibri"/>
              </a:rPr>
              <a:t>(</a:t>
            </a:r>
            <a:r>
              <a:rPr lang="en-US" sz="2800" dirty="0" err="1" smtClean="0">
                <a:latin typeface="Calibri"/>
              </a:rPr>
              <a:t>smart|study</a:t>
            </a:r>
            <a:r>
              <a:rPr lang="en-US" sz="2800" dirty="0">
                <a:latin typeface="Calibri"/>
              </a:rPr>
              <a:t>) = p(</a:t>
            </a:r>
            <a:r>
              <a:rPr lang="en-US" sz="2800" dirty="0" err="1">
                <a:latin typeface="Calibri"/>
              </a:rPr>
              <a:t>smart</a:t>
            </a:r>
            <a:r>
              <a:rPr lang="en-US" sz="2800" dirty="0" err="1" smtClean="0">
                <a:latin typeface="Calibri"/>
              </a:rPr>
              <a:t>,study</a:t>
            </a:r>
            <a:r>
              <a:rPr lang="en-US" sz="2800" dirty="0" smtClean="0">
                <a:latin typeface="Calibri"/>
              </a:rPr>
              <a:t>)/p</a:t>
            </a:r>
            <a:r>
              <a:rPr lang="en-US" sz="2800" dirty="0">
                <a:latin typeface="Calibri"/>
              </a:rPr>
              <a:t>(study) 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 </a:t>
            </a:r>
            <a:r>
              <a:rPr lang="en-US" sz="2800" dirty="0" smtClean="0">
                <a:latin typeface="Calibri"/>
              </a:rPr>
              <a:t>  </a:t>
            </a:r>
            <a:r>
              <a:rPr lang="en-US" sz="2800" dirty="0">
                <a:latin typeface="Calibri"/>
              </a:rPr>
              <a:t>= (.432 + .048) / .6 </a:t>
            </a:r>
            <a:r>
              <a:rPr lang="en-US" sz="2800" dirty="0" smtClean="0">
                <a:latin typeface="Calibri"/>
              </a:rPr>
              <a:t>  =  0.8</a:t>
            </a:r>
            <a:r>
              <a:rPr lang="en-US" sz="2800" dirty="0">
                <a:latin typeface="Calibri"/>
              </a:rPr>
              <a:t/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0.8 == 0.8, so smart is independent of study</a:t>
            </a:r>
          </a:p>
        </p:txBody>
      </p:sp>
      <p:graphicFrame>
        <p:nvGraphicFramePr>
          <p:cNvPr id="6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412388"/>
              </p:ext>
            </p:extLst>
          </p:nvPr>
        </p:nvGraphicFramePr>
        <p:xfrm>
          <a:off x="990600" y="189865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/>
                <a:gridCol w="1050544"/>
                <a:gridCol w="1337056"/>
                <a:gridCol w="1241552"/>
                <a:gridCol w="1337056"/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789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52800" y="2895600"/>
            <a:ext cx="838200" cy="990600"/>
          </a:xfrm>
          <a:prstGeom prst="rect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00400" y="2819400"/>
            <a:ext cx="2362200" cy="1143000"/>
          </a:xfrm>
          <a:prstGeom prst="rect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4708A62-088C-274A-830F-234A3C8B97C1}" type="slidenum">
              <a:rPr lang="en-US" sz="1000">
                <a:latin typeface="Calibri"/>
              </a:rPr>
              <a:pPr/>
              <a:t>2</a:t>
            </a:fld>
            <a:endParaRPr lang="en-US" sz="1000" dirty="0">
              <a:latin typeface="Calibri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Today’</a:t>
            </a:r>
            <a:r>
              <a:rPr lang="en-US" altLang="ja-JP" sz="5400" dirty="0"/>
              <a:t>s topics</a:t>
            </a:r>
            <a:endParaRPr lang="en-US" sz="54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Review probability theory</a:t>
            </a:r>
          </a:p>
          <a:p>
            <a:r>
              <a:rPr lang="en-US" sz="3600" dirty="0"/>
              <a:t>Bayesian inference</a:t>
            </a:r>
          </a:p>
          <a:p>
            <a:pPr lvl="1"/>
            <a:r>
              <a:rPr lang="en-US" sz="3200" dirty="0">
                <a:ea typeface="ＭＳ Ｐゴシック" charset="0"/>
              </a:rPr>
              <a:t>From the joint distribution</a:t>
            </a:r>
          </a:p>
          <a:p>
            <a:pPr lvl="1"/>
            <a:r>
              <a:rPr lang="en-US" sz="3200" dirty="0">
                <a:ea typeface="ＭＳ Ｐゴシック" charset="0"/>
              </a:rPr>
              <a:t>Using independence/factoring</a:t>
            </a:r>
          </a:p>
          <a:p>
            <a:pPr lvl="1"/>
            <a:r>
              <a:rPr lang="en-US" sz="3200" dirty="0">
                <a:ea typeface="ＭＳ Ｐゴシック" charset="0"/>
              </a:rPr>
              <a:t>From sources of </a:t>
            </a:r>
            <a:r>
              <a:rPr lang="en-US" sz="3200" dirty="0" smtClean="0">
                <a:ea typeface="ＭＳ Ｐゴシック" charset="0"/>
              </a:rPr>
              <a:t>evidence</a:t>
            </a:r>
          </a:p>
          <a:p>
            <a:r>
              <a:rPr lang="en-US" sz="3200" dirty="0" smtClean="0"/>
              <a:t>Naïve Bayes algorithm for inference and classification tasks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2AA17C-F655-7E43-B0BE-74F621900A2B}" type="slidenum">
              <a:rPr lang="en-US" sz="1000">
                <a:latin typeface="Calibri"/>
              </a:rPr>
              <a:pPr/>
              <a:t>20</a:t>
            </a:fld>
            <a:endParaRPr lang="en-US" sz="1000" dirty="0">
              <a:latin typeface="Calibri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 Independence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685800" y="4191000"/>
            <a:ext cx="777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117475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latin typeface="Calibri"/>
              </a:rPr>
              <a:t>Q2: Is </a:t>
            </a:r>
            <a:r>
              <a:rPr lang="en-US" sz="2800" b="1" i="1" dirty="0">
                <a:latin typeface="Calibri"/>
              </a:rPr>
              <a:t>prepared</a:t>
            </a:r>
            <a:r>
              <a:rPr lang="en-US" sz="2800" b="1" dirty="0">
                <a:latin typeface="Calibri"/>
              </a:rPr>
              <a:t> independent of </a:t>
            </a:r>
            <a:r>
              <a:rPr lang="en-US" sz="2800" b="1" i="1" dirty="0">
                <a:latin typeface="Calibri"/>
              </a:rPr>
              <a:t>study</a:t>
            </a:r>
            <a:r>
              <a:rPr lang="en-US" sz="2800" b="1" dirty="0">
                <a:latin typeface="Calibri"/>
              </a:rPr>
              <a:t>?</a:t>
            </a:r>
          </a:p>
          <a:p>
            <a:pPr marL="339725" indent="-169863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>
                <a:latin typeface="Calibri"/>
              </a:rPr>
              <a:t>What is prepared?</a:t>
            </a:r>
          </a:p>
          <a:p>
            <a:pPr marL="339725" indent="-169863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>
                <a:latin typeface="Calibri"/>
              </a:rPr>
              <a:t>Q2 true </a:t>
            </a:r>
            <a:r>
              <a:rPr lang="en-US" sz="2800" dirty="0" err="1">
                <a:latin typeface="Calibri"/>
              </a:rPr>
              <a:t>iff</a:t>
            </a:r>
            <a:r>
              <a:rPr lang="en-US" sz="2800" dirty="0">
                <a:latin typeface="Calibri"/>
              </a:rPr>
              <a:t> </a:t>
            </a:r>
          </a:p>
        </p:txBody>
      </p:sp>
      <p:graphicFrame>
        <p:nvGraphicFramePr>
          <p:cNvPr id="6" name="Group 57"/>
          <p:cNvGraphicFramePr>
            <a:graphicFrameLocks noGrp="1"/>
          </p:cNvGraphicFramePr>
          <p:nvPr/>
        </p:nvGraphicFramePr>
        <p:xfrm>
          <a:off x="990600" y="189865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/>
                <a:gridCol w="1050544"/>
                <a:gridCol w="1337056"/>
                <a:gridCol w="1241552"/>
                <a:gridCol w="1337056"/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 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994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 Independence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685800" y="4191000"/>
            <a:ext cx="777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117475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latin typeface="Calibri"/>
              </a:rPr>
              <a:t>Q2: Is </a:t>
            </a:r>
            <a:r>
              <a:rPr lang="en-US" sz="2800" b="1" i="1" dirty="0">
                <a:latin typeface="Calibri"/>
              </a:rPr>
              <a:t>prepared</a:t>
            </a:r>
            <a:r>
              <a:rPr lang="en-US" sz="2800" b="1" dirty="0">
                <a:latin typeface="Calibri"/>
              </a:rPr>
              <a:t> independent of </a:t>
            </a:r>
            <a:r>
              <a:rPr lang="en-US" sz="2800" b="1" i="1" dirty="0">
                <a:latin typeface="Calibri"/>
              </a:rPr>
              <a:t>study</a:t>
            </a:r>
            <a:r>
              <a:rPr lang="en-US" sz="2800" b="1" dirty="0">
                <a:latin typeface="Calibri"/>
              </a:rPr>
              <a:t>?</a:t>
            </a:r>
          </a:p>
          <a:p>
            <a:pPr marL="169862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latin typeface="Calibri"/>
              </a:rPr>
              <a:t>Q2 true </a:t>
            </a:r>
            <a:r>
              <a:rPr lang="en-US" sz="2800" dirty="0" err="1">
                <a:latin typeface="Calibri"/>
              </a:rPr>
              <a:t>iff</a:t>
            </a:r>
            <a:r>
              <a:rPr lang="en-US" sz="2800" dirty="0">
                <a:latin typeface="Calibri"/>
              </a:rPr>
              <a:t> p(</a:t>
            </a:r>
            <a:r>
              <a:rPr lang="en-US" sz="2800" dirty="0" err="1" smtClean="0">
                <a:latin typeface="Calibri"/>
              </a:rPr>
              <a:t>prepared|study</a:t>
            </a:r>
            <a:r>
              <a:rPr lang="en-US" sz="2800" dirty="0">
                <a:latin typeface="Calibri"/>
              </a:rPr>
              <a:t>) == p(prepared)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p(</a:t>
            </a:r>
            <a:r>
              <a:rPr lang="en-US" sz="2800" dirty="0" err="1" smtClean="0">
                <a:latin typeface="Calibri"/>
              </a:rPr>
              <a:t>prepared|study</a:t>
            </a:r>
            <a:r>
              <a:rPr lang="en-US" sz="2800" dirty="0">
                <a:latin typeface="Calibri"/>
              </a:rPr>
              <a:t>) = p(</a:t>
            </a:r>
            <a:r>
              <a:rPr lang="en-US" sz="2800" dirty="0" err="1">
                <a:latin typeface="Calibri"/>
              </a:rPr>
              <a:t>prepared</a:t>
            </a:r>
            <a:r>
              <a:rPr lang="en-US" sz="2800" dirty="0" err="1" smtClean="0">
                <a:latin typeface="Calibri"/>
              </a:rPr>
              <a:t>,study</a:t>
            </a:r>
            <a:r>
              <a:rPr lang="en-US" sz="2800" dirty="0" smtClean="0">
                <a:latin typeface="Calibri"/>
              </a:rPr>
              <a:t>)/p</a:t>
            </a:r>
            <a:r>
              <a:rPr lang="en-US" sz="2800" dirty="0">
                <a:latin typeface="Calibri"/>
              </a:rPr>
              <a:t>(study</a:t>
            </a:r>
            <a:r>
              <a:rPr lang="en-US" sz="2800" dirty="0" smtClean="0">
                <a:latin typeface="Calibri"/>
              </a:rPr>
              <a:t>)</a:t>
            </a:r>
            <a:br>
              <a:rPr lang="en-US" sz="2800" dirty="0" smtClean="0">
                <a:latin typeface="Calibri"/>
              </a:rPr>
            </a:br>
            <a:r>
              <a:rPr lang="en-US" sz="2800" dirty="0" smtClean="0">
                <a:latin typeface="Calibri"/>
              </a:rPr>
              <a:t>   </a:t>
            </a:r>
            <a:r>
              <a:rPr lang="en-US" sz="2800" dirty="0">
                <a:latin typeface="Calibri"/>
              </a:rPr>
              <a:t>= (.432 + .084) / .6 = .86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0.86 </a:t>
            </a:r>
            <a:r>
              <a:rPr lang="en-US" sz="2800" dirty="0" smtClean="0">
                <a:latin typeface="Calibri"/>
              </a:rPr>
              <a:t>≠ </a:t>
            </a:r>
            <a:r>
              <a:rPr lang="en-US" sz="2800" dirty="0">
                <a:latin typeface="Calibri"/>
              </a:rPr>
              <a:t>0.8, so prepared not independent of study</a:t>
            </a:r>
          </a:p>
        </p:txBody>
      </p:sp>
      <p:graphicFrame>
        <p:nvGraphicFramePr>
          <p:cNvPr id="6" name="Group 57"/>
          <p:cNvGraphicFramePr>
            <a:graphicFrameLocks noGrp="1"/>
          </p:cNvGraphicFramePr>
          <p:nvPr/>
        </p:nvGraphicFramePr>
        <p:xfrm>
          <a:off x="990600" y="189865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/>
                <a:gridCol w="1050544"/>
                <a:gridCol w="1337056"/>
                <a:gridCol w="1241552"/>
                <a:gridCol w="1337056"/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 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198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Conditional independence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447800"/>
            <a:ext cx="79629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Absolute independence: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A and B are </a:t>
            </a: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independent</a:t>
            </a:r>
            <a:r>
              <a:rPr lang="en-US" sz="2400" dirty="0">
                <a:ea typeface="ＭＳ Ｐゴシック" charset="0"/>
              </a:rPr>
              <a:t> if P(A </a:t>
            </a:r>
            <a:r>
              <a:rPr lang="en-US" sz="2400" dirty="0">
                <a:ea typeface="ＭＳ Ｐゴシック" charset="0"/>
                <a:sym typeface="Symbol" charset="0"/>
              </a:rPr>
              <a:t> B) = P(A) * P(B); equivalently, P(A) = P(A | B) and P(B)  = P(B | A)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ym typeface="Symbol" charset="0"/>
              </a:rPr>
              <a:t>A and B are </a:t>
            </a:r>
            <a:r>
              <a:rPr lang="en-US" sz="2800" b="1" dirty="0">
                <a:solidFill>
                  <a:schemeClr val="accent2"/>
                </a:solidFill>
                <a:sym typeface="Symbol" charset="0"/>
              </a:rPr>
              <a:t>conditionally independent</a:t>
            </a:r>
            <a:r>
              <a:rPr lang="en-US" sz="2800" dirty="0">
                <a:sym typeface="Symbol" charset="0"/>
              </a:rPr>
              <a:t> given C if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  <a:sym typeface="Symbol" charset="0"/>
              </a:rPr>
              <a:t>P(A  B | C) = P(A | C) * P(B | C)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ym typeface="Symbol" charset="0"/>
              </a:rPr>
              <a:t>This lets us decompose the joint distribution: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  <a:sym typeface="Symbol" charset="0"/>
              </a:rPr>
              <a:t>P(A  B  C) = P(A | C) * P(B | C) * P(C)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ym typeface="Symbol" charset="0"/>
              </a:rPr>
              <a:t>Moon-Phase and Burglary are </a:t>
            </a:r>
            <a:r>
              <a:rPr lang="en-US" sz="2800" b="1" i="1" dirty="0">
                <a:solidFill>
                  <a:schemeClr val="accent2"/>
                </a:solidFill>
                <a:sym typeface="Symbol" charset="0"/>
              </a:rPr>
              <a:t>conditionally independent given</a:t>
            </a:r>
            <a:r>
              <a:rPr lang="en-US" sz="2800" dirty="0">
                <a:sym typeface="Symbol" charset="0"/>
              </a:rPr>
              <a:t> Light-Level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ym typeface="Symbol" charset="0"/>
              </a:rPr>
              <a:t>Conditional independence is weaker than absolute independence, but useful in </a:t>
            </a:r>
            <a:r>
              <a:rPr lang="en-US" sz="2800" dirty="0" smtClean="0">
                <a:sym typeface="Symbol" charset="0"/>
              </a:rPr>
              <a:t>decomposing </a:t>
            </a:r>
            <a:r>
              <a:rPr lang="en-US" sz="2800" dirty="0">
                <a:sym typeface="Symbol" charset="0"/>
              </a:rPr>
              <a:t>full joint probability distribution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Conditional independence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629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sym typeface="Symbol" charset="0"/>
              </a:rPr>
              <a:t>I</a:t>
            </a:r>
            <a:r>
              <a:rPr lang="en-US" sz="3200" dirty="0" smtClean="0">
                <a:sym typeface="Symbol" charset="0"/>
              </a:rPr>
              <a:t>ntuitive understanding: conditional </a:t>
            </a:r>
            <a:r>
              <a:rPr lang="en-US" sz="3200" dirty="0">
                <a:sym typeface="Symbol" charset="0"/>
              </a:rPr>
              <a:t>independence often arises due to causal relations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ea typeface="ＭＳ Ｐゴシック" charset="0"/>
                <a:sym typeface="Symbol" charset="0"/>
              </a:rPr>
              <a:t>Moon phase </a:t>
            </a:r>
            <a:r>
              <a:rPr lang="en-US" sz="2800" dirty="0">
                <a:ea typeface="ＭＳ Ｐゴシック" charset="0"/>
                <a:sym typeface="Symbol" charset="0"/>
              </a:rPr>
              <a:t>causally </a:t>
            </a:r>
            <a:r>
              <a:rPr lang="en-US" sz="2800" dirty="0" smtClean="0">
                <a:ea typeface="ＭＳ Ｐゴシック" charset="0"/>
                <a:sym typeface="Symbol" charset="0"/>
              </a:rPr>
              <a:t>effects light level </a:t>
            </a:r>
            <a:r>
              <a:rPr lang="en-US" sz="2800" dirty="0">
                <a:ea typeface="ＭＳ Ｐゴシック" charset="0"/>
                <a:sym typeface="Symbol" charset="0"/>
              </a:rPr>
              <a:t>at night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  <a:sym typeface="Symbol" charset="0"/>
              </a:rPr>
              <a:t>Other things do too, e.g.</a:t>
            </a:r>
            <a:r>
              <a:rPr lang="en-US" sz="2800" dirty="0" smtClean="0">
                <a:ea typeface="ＭＳ Ｐゴシック" charset="0"/>
                <a:sym typeface="Symbol" charset="0"/>
              </a:rPr>
              <a:t>, </a:t>
            </a:r>
            <a:r>
              <a:rPr lang="en-US" sz="2800" dirty="0">
                <a:ea typeface="ＭＳ Ｐゴシック" charset="0"/>
                <a:sym typeface="Symbol" charset="0"/>
              </a:rPr>
              <a:t>street lights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sym typeface="Symbol" charset="0"/>
              </a:rPr>
              <a:t>For </a:t>
            </a:r>
            <a:r>
              <a:rPr lang="en-US" sz="3200" dirty="0">
                <a:sym typeface="Symbol" charset="0"/>
              </a:rPr>
              <a:t>our burglary scenario, </a:t>
            </a:r>
            <a:r>
              <a:rPr lang="en-US" sz="3200" dirty="0" smtClean="0">
                <a:sym typeface="Symbol" charset="0"/>
              </a:rPr>
              <a:t>moon </a:t>
            </a:r>
            <a:r>
              <a:rPr lang="en-US" sz="3200" dirty="0">
                <a:sym typeface="Symbol" charset="0"/>
              </a:rPr>
              <a:t>phase </a:t>
            </a:r>
            <a:r>
              <a:rPr lang="en-US" sz="3200" dirty="0" smtClean="0">
                <a:sym typeface="Symbol" charset="0"/>
              </a:rPr>
              <a:t>doesn’t </a:t>
            </a:r>
            <a:r>
              <a:rPr lang="en-US" sz="3200" dirty="0">
                <a:sym typeface="Symbol" charset="0"/>
              </a:rPr>
              <a:t>effect anything else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ym typeface="Symbol" charset="0"/>
              </a:rPr>
              <a:t>K</a:t>
            </a:r>
            <a:r>
              <a:rPr lang="en-US" sz="3200" dirty="0" smtClean="0">
                <a:sym typeface="Symbol" charset="0"/>
              </a:rPr>
              <a:t>nowing light </a:t>
            </a:r>
            <a:r>
              <a:rPr lang="en-US" sz="3200" dirty="0">
                <a:sym typeface="Symbol" charset="0"/>
              </a:rPr>
              <a:t>level means we can ignore </a:t>
            </a:r>
            <a:r>
              <a:rPr lang="en-US" sz="3200" dirty="0" smtClean="0">
                <a:sym typeface="Symbol" charset="0"/>
              </a:rPr>
              <a:t>moon </a:t>
            </a:r>
            <a:r>
              <a:rPr lang="en-US" sz="3200" dirty="0">
                <a:sym typeface="Symbol" charset="0"/>
              </a:rPr>
              <a:t>phase in predicting </a:t>
            </a:r>
            <a:r>
              <a:rPr lang="en-US" sz="3200" dirty="0" smtClean="0">
                <a:sym typeface="Symbol" charset="0"/>
              </a:rPr>
              <a:t>whether </a:t>
            </a:r>
            <a:r>
              <a:rPr lang="en-US" sz="3200" dirty="0">
                <a:sym typeface="Symbol" charset="0"/>
              </a:rPr>
              <a:t>or </a:t>
            </a:r>
            <a:r>
              <a:rPr lang="en-US" sz="3200" dirty="0" smtClean="0">
                <a:sym typeface="Symbol" charset="0"/>
              </a:rPr>
              <a:t>not </a:t>
            </a:r>
            <a:r>
              <a:rPr lang="en-US" sz="3200" dirty="0">
                <a:sym typeface="Symbol" charset="0"/>
              </a:rPr>
              <a:t>alarm </a:t>
            </a:r>
            <a:r>
              <a:rPr lang="en-US" sz="3200" dirty="0" smtClean="0">
                <a:sym typeface="Symbol" charset="0"/>
              </a:rPr>
              <a:t>suggests </a:t>
            </a:r>
            <a:r>
              <a:rPr lang="en-US" sz="3200" dirty="0">
                <a:sym typeface="Symbol" charset="0"/>
              </a:rPr>
              <a:t>we had a burglary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C68CFA-9E4E-AC42-919E-F7CBB85A89A7}" type="slidenum">
              <a:rPr lang="en-US" sz="1000">
                <a:latin typeface="Calibri"/>
              </a:rPr>
              <a:pPr/>
              <a:t>24</a:t>
            </a:fld>
            <a:endParaRPr lang="en-US" sz="1000" dirty="0">
              <a:latin typeface="Calibri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/>
            <a:r>
              <a:rPr lang="en-US" sz="4800" dirty="0"/>
              <a:t>Bayes’</a:t>
            </a:r>
            <a:r>
              <a:rPr lang="en-US" altLang="ja-JP" sz="4800" dirty="0"/>
              <a:t> rule</a:t>
            </a:r>
            <a:endParaRPr lang="en-US" sz="48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5257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ja-JP" sz="3200" dirty="0"/>
              <a:t>Derived from the product rule</a:t>
            </a:r>
            <a:r>
              <a:rPr lang="en-US" altLang="ja-JP" sz="3200" dirty="0" smtClean="0"/>
              <a:t>:</a:t>
            </a:r>
          </a:p>
          <a:p>
            <a:pPr marL="341313" lvl="1" indent="0">
              <a:buNone/>
              <a:defRPr/>
            </a:pPr>
            <a:r>
              <a:rPr lang="en-US" altLang="ja-JP" sz="2800" i="1" dirty="0" smtClean="0"/>
              <a:t>C is a cause, E is an effect</a:t>
            </a:r>
          </a:p>
          <a:p>
            <a:pPr lvl="1">
              <a:defRPr/>
            </a:pPr>
            <a:r>
              <a:rPr lang="en-US" altLang="ja-JP" sz="2800" dirty="0" smtClean="0"/>
              <a:t>P(C, E) = P(</a:t>
            </a:r>
            <a:r>
              <a:rPr lang="en-US" altLang="ja-JP" sz="2800" dirty="0" smtClean="0"/>
              <a:t>C|E</a:t>
            </a:r>
            <a:r>
              <a:rPr lang="en-US" altLang="ja-JP" sz="2800" dirty="0" smtClean="0"/>
              <a:t>) * P(E</a:t>
            </a:r>
            <a:r>
              <a:rPr lang="en-US" altLang="ja-JP" sz="2800" dirty="0" smtClean="0"/>
              <a:t>) </a:t>
            </a:r>
            <a:r>
              <a:rPr lang="en-US" altLang="ja-JP" dirty="0" smtClean="0"/>
              <a:t> </a:t>
            </a:r>
            <a:r>
              <a:rPr lang="en-US" altLang="ja-JP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 f</a:t>
            </a:r>
            <a:r>
              <a:rPr lang="en-US" altLang="ja-JP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rom definition of conditional probability</a:t>
            </a:r>
            <a:endParaRPr lang="en-US" altLang="ja-JP" sz="2800" dirty="0" smtClean="0"/>
          </a:p>
          <a:p>
            <a:pPr lvl="1">
              <a:defRPr/>
            </a:pPr>
            <a:r>
              <a:rPr lang="en-US" altLang="ja-JP" sz="2800" dirty="0" smtClean="0"/>
              <a:t>P(E, C) = P(</a:t>
            </a:r>
            <a:r>
              <a:rPr lang="en-US" altLang="ja-JP" sz="2800" dirty="0" smtClean="0"/>
              <a:t>E|C</a:t>
            </a:r>
            <a:r>
              <a:rPr lang="en-US" altLang="ja-JP" sz="2800" dirty="0" smtClean="0"/>
              <a:t>) * P(C</a:t>
            </a:r>
            <a:r>
              <a:rPr lang="en-US" altLang="ja-JP" sz="2800" dirty="0" smtClean="0"/>
              <a:t>) </a:t>
            </a:r>
            <a:r>
              <a:rPr lang="en-US" altLang="ja-JP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 from definition of conditional probability</a:t>
            </a:r>
            <a:endParaRPr lang="en-US" altLang="ja-JP" sz="2800" dirty="0" smtClean="0"/>
          </a:p>
          <a:p>
            <a:pPr lvl="1">
              <a:defRPr/>
            </a:pPr>
            <a:r>
              <a:rPr lang="en-US" altLang="ja-JP" sz="2800" dirty="0" smtClean="0"/>
              <a:t>P(C, E) = P(E, C</a:t>
            </a:r>
            <a:r>
              <a:rPr lang="en-US" altLang="ja-JP" sz="2800" dirty="0" smtClean="0"/>
              <a:t>)            </a:t>
            </a:r>
            <a:r>
              <a:rPr lang="en-US" altLang="ja-JP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ja-JP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 since order is not important</a:t>
            </a:r>
            <a:endParaRPr lang="en-US" altLang="ja-JP" sz="28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39725" lvl="1" indent="0">
              <a:buNone/>
              <a:defRPr/>
            </a:pPr>
            <a:endParaRPr lang="en-US" altLang="ja-JP" sz="2800" dirty="0" smtClean="0"/>
          </a:p>
          <a:p>
            <a:pPr marL="339725" lvl="1" indent="0">
              <a:buFontTx/>
              <a:buNone/>
              <a:defRPr/>
            </a:pPr>
            <a:r>
              <a:rPr lang="en-US" altLang="ja-JP" sz="2800" dirty="0" smtClean="0"/>
              <a:t>So…</a:t>
            </a:r>
          </a:p>
          <a:p>
            <a:pPr marL="339725" lvl="1" indent="0">
              <a:buFontTx/>
              <a:buNone/>
              <a:defRPr/>
            </a:pPr>
            <a:endParaRPr lang="en-US" altLang="ja-JP" sz="2800" dirty="0"/>
          </a:p>
          <a:p>
            <a:pPr marL="339725" lvl="1" indent="0">
              <a:buNone/>
              <a:defRPr/>
            </a:pPr>
            <a:r>
              <a:rPr lang="en-US" sz="2700" dirty="0">
                <a:ea typeface="ＭＳ Ｐゴシック" charset="0"/>
              </a:rPr>
              <a:t>P</a:t>
            </a:r>
            <a:r>
              <a:rPr lang="en-US" sz="2700" dirty="0" smtClean="0">
                <a:ea typeface="ＭＳ Ｐゴシック" charset="0"/>
              </a:rPr>
              <a:t>(</a:t>
            </a:r>
            <a:r>
              <a:rPr lang="en-US" sz="2700" dirty="0" smtClean="0">
                <a:ea typeface="ＭＳ Ｐゴシック" charset="0"/>
              </a:rPr>
              <a:t>C|E</a:t>
            </a:r>
            <a:r>
              <a:rPr lang="en-US" sz="2700" dirty="0" smtClean="0">
                <a:ea typeface="ＭＳ Ｐゴシック" charset="0"/>
              </a:rPr>
              <a:t>) </a:t>
            </a:r>
            <a:r>
              <a:rPr lang="en-US" sz="2700" dirty="0">
                <a:ea typeface="ＭＳ Ｐゴシック" charset="0"/>
              </a:rPr>
              <a:t>= P</a:t>
            </a:r>
            <a:r>
              <a:rPr lang="en-US" sz="2700" dirty="0" smtClean="0">
                <a:ea typeface="ＭＳ Ｐゴシック" charset="0"/>
              </a:rPr>
              <a:t>(</a:t>
            </a:r>
            <a:r>
              <a:rPr lang="en-US" sz="2700" dirty="0" smtClean="0">
                <a:ea typeface="ＭＳ Ｐゴシック" charset="0"/>
              </a:rPr>
              <a:t>E|C</a:t>
            </a:r>
            <a:r>
              <a:rPr lang="en-US" sz="2700" dirty="0" smtClean="0">
                <a:ea typeface="ＭＳ Ｐゴシック" charset="0"/>
              </a:rPr>
              <a:t>) </a:t>
            </a:r>
            <a:r>
              <a:rPr lang="en-US" sz="2700" dirty="0">
                <a:ea typeface="ＭＳ Ｐゴシック" charset="0"/>
              </a:rPr>
              <a:t>* P</a:t>
            </a:r>
            <a:r>
              <a:rPr lang="en-US" sz="2700" dirty="0" smtClean="0">
                <a:ea typeface="ＭＳ Ｐゴシック" charset="0"/>
              </a:rPr>
              <a:t>(C) </a:t>
            </a:r>
            <a:r>
              <a:rPr lang="en-US" sz="2700" dirty="0">
                <a:ea typeface="ＭＳ Ｐゴシック" charset="0"/>
              </a:rPr>
              <a:t>/ P</a:t>
            </a:r>
            <a:r>
              <a:rPr lang="en-US" sz="2700" dirty="0" smtClean="0">
                <a:ea typeface="ＭＳ Ｐゴシック" charset="0"/>
              </a:rPr>
              <a:t>(E)</a:t>
            </a:r>
            <a:endParaRPr lang="en-US" sz="2700" dirty="0"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04800"/>
            <a:ext cx="2514600" cy="1773238"/>
          </a:xfrm>
          <a:prstGeom prst="rect">
            <a:avLst/>
          </a:prstGeom>
          <a:ln w="127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A1D04C4-377F-504B-94FE-F551B63D2743}" type="slidenum">
              <a:rPr lang="en-US" sz="1000">
                <a:latin typeface="Calibri"/>
              </a:rPr>
              <a:pPr/>
              <a:t>25</a:t>
            </a:fld>
            <a:endParaRPr lang="en-US" sz="1000" dirty="0">
              <a:latin typeface="Calibri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/>
            <a:r>
              <a:rPr lang="en-US" sz="4800" dirty="0"/>
              <a:t>Bayes’</a:t>
            </a:r>
            <a:r>
              <a:rPr lang="en-US" altLang="ja-JP" sz="4800" dirty="0"/>
              <a:t> rule</a:t>
            </a:r>
            <a:endParaRPr lang="en-US" sz="48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5257800"/>
          </a:xfrm>
        </p:spPr>
        <p:txBody>
          <a:bodyPr/>
          <a:lstStyle/>
          <a:p>
            <a:pPr>
              <a:defRPr/>
            </a:pPr>
            <a:r>
              <a:rPr lang="en-US" altLang="ja-JP" sz="3200" dirty="0"/>
              <a:t>Derived from the product rule:</a:t>
            </a:r>
          </a:p>
          <a:p>
            <a:pPr lvl="1">
              <a:defRPr/>
            </a:pPr>
            <a:r>
              <a:rPr lang="en-US" sz="2700" dirty="0">
                <a:ea typeface="ＭＳ Ｐゴシック" charset="0"/>
              </a:rPr>
              <a:t>P</a:t>
            </a:r>
            <a:r>
              <a:rPr lang="en-US" sz="2700" dirty="0" smtClean="0">
                <a:ea typeface="ＭＳ Ｐゴシック" charset="0"/>
              </a:rPr>
              <a:t>(C|E) </a:t>
            </a:r>
            <a:r>
              <a:rPr lang="en-US" sz="2700" dirty="0">
                <a:ea typeface="ＭＳ Ｐゴシック" charset="0"/>
              </a:rPr>
              <a:t>= P</a:t>
            </a:r>
            <a:r>
              <a:rPr lang="en-US" sz="2700" dirty="0" smtClean="0">
                <a:ea typeface="ＭＳ Ｐゴシック" charset="0"/>
              </a:rPr>
              <a:t>(E|C) </a:t>
            </a:r>
            <a:r>
              <a:rPr lang="en-US" sz="2700" dirty="0">
                <a:ea typeface="ＭＳ Ｐゴシック" charset="0"/>
              </a:rPr>
              <a:t>* P</a:t>
            </a:r>
            <a:r>
              <a:rPr lang="en-US" sz="2700" dirty="0" smtClean="0">
                <a:ea typeface="ＭＳ Ｐゴシック" charset="0"/>
              </a:rPr>
              <a:t>(C) </a:t>
            </a:r>
            <a:r>
              <a:rPr lang="en-US" sz="2700" dirty="0">
                <a:ea typeface="ＭＳ Ｐゴシック" charset="0"/>
              </a:rPr>
              <a:t>/ P</a:t>
            </a:r>
            <a:r>
              <a:rPr lang="en-US" sz="2700" dirty="0" smtClean="0">
                <a:ea typeface="ＭＳ Ｐゴシック" charset="0"/>
              </a:rPr>
              <a:t>(E)</a:t>
            </a:r>
            <a:endParaRPr lang="en-US" sz="2700" dirty="0">
              <a:ea typeface="ＭＳ Ｐゴシック" charset="0"/>
            </a:endParaRPr>
          </a:p>
          <a:p>
            <a:pPr>
              <a:defRPr/>
            </a:pPr>
            <a:r>
              <a:rPr lang="en-US" sz="3200" b="1" dirty="0">
                <a:cs typeface="Calibri"/>
                <a:sym typeface="Symbol" charset="0"/>
              </a:rPr>
              <a:t>U</a:t>
            </a:r>
            <a:r>
              <a:rPr lang="en-US" sz="3200" b="1" dirty="0" smtClean="0">
                <a:cs typeface="Calibri"/>
                <a:sym typeface="Symbol" charset="0"/>
              </a:rPr>
              <a:t>seful </a:t>
            </a:r>
            <a:r>
              <a:rPr lang="en-US" sz="3200" b="1" dirty="0">
                <a:cs typeface="Calibri"/>
                <a:sym typeface="Symbol" charset="0"/>
              </a:rPr>
              <a:t>for diagnosis</a:t>
            </a:r>
            <a:r>
              <a:rPr lang="en-US" sz="3200" dirty="0">
                <a:cs typeface="Calibri"/>
                <a:sym typeface="Symbol" charset="0"/>
              </a:rPr>
              <a:t>: </a:t>
            </a:r>
          </a:p>
          <a:p>
            <a:pPr marL="344488" lvl="1" indent="-225425">
              <a:defRPr/>
            </a:pP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If </a:t>
            </a:r>
            <a:r>
              <a:rPr lang="en-US" sz="2700" dirty="0" smtClean="0">
                <a:ea typeface="ＭＳ Ｐゴシック" charset="0"/>
                <a:cs typeface="Calibri"/>
                <a:sym typeface="Symbol" charset="0"/>
              </a:rPr>
              <a:t>E </a:t>
            </a: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are (observed) effects and </a:t>
            </a:r>
            <a:r>
              <a:rPr lang="en-US" sz="2700" dirty="0" smtClean="0">
                <a:ea typeface="ＭＳ Ｐゴシック" charset="0"/>
                <a:cs typeface="Calibri"/>
                <a:sym typeface="Symbol" charset="0"/>
              </a:rPr>
              <a:t>C </a:t>
            </a: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are (hidden) causes, </a:t>
            </a:r>
          </a:p>
          <a:p>
            <a:pPr marL="344488" lvl="1" indent="-225425">
              <a:defRPr/>
            </a:pP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O</a:t>
            </a:r>
            <a:r>
              <a:rPr lang="en-US" sz="2700" dirty="0" smtClean="0">
                <a:ea typeface="ＭＳ Ｐゴシック" charset="0"/>
                <a:cs typeface="Calibri"/>
                <a:sym typeface="Symbol" charset="0"/>
              </a:rPr>
              <a:t>ften have </a:t>
            </a: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model for how causes lead to effects </a:t>
            </a:r>
            <a:r>
              <a:rPr lang="en-US" sz="2700" dirty="0" smtClean="0">
                <a:ea typeface="ＭＳ Ｐゴシック" charset="0"/>
                <a:cs typeface="Calibri"/>
                <a:sym typeface="Symbol" charset="0"/>
              </a:rPr>
              <a:t>P(E|C)</a:t>
            </a:r>
            <a:endParaRPr lang="en-US" sz="2700" dirty="0">
              <a:ea typeface="ＭＳ Ｐゴシック" charset="0"/>
              <a:cs typeface="Calibri"/>
              <a:sym typeface="Symbol" charset="0"/>
            </a:endParaRPr>
          </a:p>
          <a:p>
            <a:pPr marL="344488" lvl="1" indent="-225425">
              <a:defRPr/>
            </a:pP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M</a:t>
            </a:r>
            <a:r>
              <a:rPr lang="en-US" sz="2700" dirty="0" smtClean="0">
                <a:ea typeface="ＭＳ Ｐゴシック" charset="0"/>
                <a:cs typeface="Calibri"/>
                <a:sym typeface="Symbol" charset="0"/>
              </a:rPr>
              <a:t>ay </a:t>
            </a: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also have prior beliefs (based on experience) </a:t>
            </a:r>
            <a:r>
              <a:rPr lang="en-US" sz="2700" dirty="0" smtClean="0">
                <a:ea typeface="ＭＳ Ｐゴシック" charset="0"/>
                <a:cs typeface="Calibri"/>
                <a:sym typeface="Symbol" charset="0"/>
              </a:rPr>
              <a:t>about </a:t>
            </a: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frequency of </a:t>
            </a:r>
            <a:r>
              <a:rPr lang="en-US" sz="2700" dirty="0" smtClean="0">
                <a:ea typeface="ＭＳ Ｐゴシック" charset="0"/>
                <a:cs typeface="Calibri"/>
                <a:sym typeface="Symbol" charset="0"/>
              </a:rPr>
              <a:t>causes </a:t>
            </a: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(P</a:t>
            </a:r>
            <a:r>
              <a:rPr lang="en-US" sz="2700" dirty="0" smtClean="0">
                <a:ea typeface="ＭＳ Ｐゴシック" charset="0"/>
                <a:cs typeface="Calibri"/>
                <a:sym typeface="Symbol" charset="0"/>
              </a:rPr>
              <a:t>(C)</a:t>
            </a: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)</a:t>
            </a:r>
          </a:p>
          <a:p>
            <a:pPr marL="344488" lvl="1" indent="-225425">
              <a:defRPr/>
            </a:pP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Which allows us to reason </a:t>
            </a:r>
            <a:r>
              <a:rPr lang="en-US" sz="2700" dirty="0" err="1">
                <a:ea typeface="ＭＳ Ｐゴシック" charset="0"/>
                <a:cs typeface="Calibri"/>
                <a:sym typeface="Symbol" charset="0"/>
              </a:rPr>
              <a:t>abductively</a:t>
            </a: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 from effects to causes (P</a:t>
            </a:r>
            <a:r>
              <a:rPr lang="en-US" sz="2700" dirty="0" smtClean="0">
                <a:ea typeface="ＭＳ Ｐゴシック" charset="0"/>
                <a:cs typeface="Calibri"/>
                <a:sym typeface="Symbol" charset="0"/>
              </a:rPr>
              <a:t>(C|E))</a:t>
            </a:r>
            <a:endParaRPr lang="el-GR" sz="2700" dirty="0">
              <a:ea typeface="ＭＳ Ｐゴシック" charset="0"/>
              <a:cs typeface="Calibri"/>
              <a:sym typeface="Symbo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04800"/>
            <a:ext cx="2514600" cy="1773238"/>
          </a:xfrm>
          <a:prstGeom prst="rect">
            <a:avLst/>
          </a:prstGeom>
          <a:ln w="127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400" dirty="0"/>
              <a:t>Ex: meningitis and stiff neck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305800" cy="4876800"/>
          </a:xfrm>
        </p:spPr>
        <p:txBody>
          <a:bodyPr/>
          <a:lstStyle/>
          <a:p>
            <a:r>
              <a:rPr lang="en-US" sz="3200" dirty="0"/>
              <a:t>Meningitis (M) can </a:t>
            </a:r>
            <a:r>
              <a:rPr lang="en-US" sz="3200" dirty="0" smtClean="0"/>
              <a:t>cause </a:t>
            </a:r>
            <a:r>
              <a:rPr lang="en-US" sz="3200" dirty="0"/>
              <a:t>stiff neck (S), though </a:t>
            </a:r>
            <a:r>
              <a:rPr lang="en-US" sz="3200" dirty="0" smtClean="0"/>
              <a:t>there are other causes </a:t>
            </a:r>
            <a:r>
              <a:rPr lang="en-US" sz="3200" dirty="0"/>
              <a:t>too</a:t>
            </a:r>
          </a:p>
          <a:p>
            <a:r>
              <a:rPr lang="en-US" sz="3200" dirty="0"/>
              <a:t>U</a:t>
            </a:r>
            <a:r>
              <a:rPr lang="en-US" sz="3200" dirty="0" smtClean="0"/>
              <a:t>se </a:t>
            </a:r>
            <a:r>
              <a:rPr lang="en-US" sz="3200" dirty="0"/>
              <a:t>S as a diagnostic symptom </a:t>
            </a:r>
            <a:r>
              <a:rPr lang="en-US" sz="3200" dirty="0" smtClean="0"/>
              <a:t>and </a:t>
            </a:r>
            <a:r>
              <a:rPr lang="en-US" sz="3200" dirty="0"/>
              <a:t>estimate </a:t>
            </a:r>
            <a:r>
              <a:rPr lang="en-US" sz="3200" b="1" dirty="0"/>
              <a:t>p(M|S)</a:t>
            </a:r>
          </a:p>
          <a:p>
            <a:r>
              <a:rPr lang="en-US" sz="3200" dirty="0"/>
              <a:t>Studies </a:t>
            </a:r>
            <a:r>
              <a:rPr lang="en-US" sz="3200" dirty="0" smtClean="0"/>
              <a:t>can </a:t>
            </a:r>
            <a:r>
              <a:rPr lang="en-US" sz="3200" dirty="0"/>
              <a:t>estimate p(M), p(S) &amp;</a:t>
            </a:r>
            <a:r>
              <a:rPr lang="en-US" sz="3200" dirty="0" smtClean="0"/>
              <a:t> </a:t>
            </a:r>
            <a:r>
              <a:rPr lang="en-US" sz="3200" dirty="0"/>
              <a:t>p(</a:t>
            </a:r>
            <a:r>
              <a:rPr lang="en-US" sz="3200" dirty="0" smtClean="0"/>
              <a:t>S|M), e.g.      p</a:t>
            </a:r>
            <a:r>
              <a:rPr lang="en-US" sz="3200" dirty="0"/>
              <a:t>(M)=0.7, p(S)=0.01, p(M)=</a:t>
            </a:r>
            <a:r>
              <a:rPr lang="en-US" sz="3200" dirty="0" smtClean="0"/>
              <a:t>0.00002</a:t>
            </a:r>
          </a:p>
          <a:p>
            <a:r>
              <a:rPr lang="en-US" sz="3200" dirty="0" smtClean="0"/>
              <a:t>Harder to directly gather data on p(M|S)</a:t>
            </a:r>
            <a:endParaRPr lang="en-US" sz="3200" dirty="0"/>
          </a:p>
          <a:p>
            <a:r>
              <a:rPr lang="en-US" sz="3200" dirty="0"/>
              <a:t>Applying Bayes’ Rule:</a:t>
            </a:r>
            <a:br>
              <a:rPr lang="en-US" sz="3200" dirty="0"/>
            </a:br>
            <a:r>
              <a:rPr lang="en-US" sz="3200" dirty="0"/>
              <a:t>     p(M|S) = p(S|M) * p(M) / p(S) = </a:t>
            </a:r>
            <a:r>
              <a:rPr lang="en-US" sz="3200" dirty="0" smtClean="0"/>
              <a:t>0.0014</a:t>
            </a:r>
            <a:endParaRPr lang="en-US" sz="3200" dirty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D2B873-C225-7349-9767-F982990DEAA9}" type="slidenum">
              <a:rPr lang="en-US" sz="1000">
                <a:latin typeface="Calibri"/>
              </a:rPr>
              <a:pPr/>
              <a:t>26</a:t>
            </a:fld>
            <a:endParaRPr lang="en-US" sz="1000" dirty="0">
              <a:latin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457200"/>
            <a:ext cx="7772400" cy="609600"/>
          </a:xfrm>
        </p:spPr>
        <p:txBody>
          <a:bodyPr/>
          <a:lstStyle/>
          <a:p>
            <a:r>
              <a:rPr lang="en-US" sz="4800" dirty="0"/>
              <a:t>Bayesian inference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371600"/>
            <a:ext cx="8229600" cy="48577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dirty="0"/>
              <a:t>In the setting of diagnostic/evidential reasoning</a:t>
            </a:r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400" dirty="0">
                <a:ea typeface="ＭＳ Ｐゴシック" charset="0"/>
              </a:rPr>
              <a:t>Know prior probability of hypothesis	 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400" i="1" dirty="0">
                <a:ea typeface="ＭＳ Ｐゴシック" charset="0"/>
              </a:rPr>
              <a:t>		      </a:t>
            </a:r>
            <a:r>
              <a:rPr lang="en-US" sz="2400" dirty="0">
                <a:ea typeface="ＭＳ Ｐゴシック" charset="0"/>
              </a:rPr>
              <a:t>conditional probability 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400" dirty="0">
                <a:ea typeface="ＭＳ Ｐゴシック" charset="0"/>
              </a:rPr>
              <a:t>Want to compute the </a:t>
            </a:r>
            <a:r>
              <a:rPr lang="en-US" sz="2400" i="1" dirty="0">
                <a:ea typeface="ＭＳ Ｐゴシック" charset="0"/>
              </a:rPr>
              <a:t>posterior probability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800" dirty="0"/>
              <a:t>Bayes</a:t>
            </a:r>
            <a:r>
              <a:rPr lang="ja-JP" altLang="en-US" sz="2800" dirty="0"/>
              <a:t>’</a:t>
            </a:r>
            <a:r>
              <a:rPr lang="en-US" altLang="ja-JP" sz="2800" dirty="0"/>
              <a:t>s </a:t>
            </a:r>
            <a:r>
              <a:rPr lang="en-US" altLang="ja-JP" sz="2800" dirty="0" smtClean="0"/>
              <a:t>theorem:</a:t>
            </a:r>
            <a:endParaRPr lang="en-US" sz="2800" dirty="0"/>
          </a:p>
        </p:txBody>
      </p:sp>
      <p:graphicFrame>
        <p:nvGraphicFramePr>
          <p:cNvPr id="49156" name="Object 2"/>
          <p:cNvGraphicFramePr>
            <a:graphicFrameLocks noChangeAspect="1"/>
          </p:cNvGraphicFramePr>
          <p:nvPr/>
        </p:nvGraphicFramePr>
        <p:xfrm>
          <a:off x="1895475" y="1987550"/>
          <a:ext cx="6815138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9" name="Equation" r:id="rId3" imgW="3479800" imgH="736600" progId="Equation.3">
                  <p:embed/>
                </p:oleObj>
              </mc:Choice>
              <mc:Fallback>
                <p:oleObj name="Equation" r:id="rId3" imgW="3479800" imgH="736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1987550"/>
                        <a:ext cx="6815138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Line 5"/>
          <p:cNvSpPr>
            <a:spLocks noChangeShapeType="1"/>
          </p:cNvSpPr>
          <p:nvPr/>
        </p:nvSpPr>
        <p:spPr bwMode="auto">
          <a:xfrm flipH="1">
            <a:off x="2171700" y="2336800"/>
            <a:ext cx="1271588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H="1">
            <a:off x="3557588" y="23653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3686175" y="2341563"/>
            <a:ext cx="971550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49160" name="Object 3"/>
          <p:cNvGraphicFramePr>
            <a:graphicFrameLocks noChangeAspect="1"/>
          </p:cNvGraphicFramePr>
          <p:nvPr/>
        </p:nvGraphicFramePr>
        <p:xfrm>
          <a:off x="1143000" y="6019800"/>
          <a:ext cx="70104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0" name="Equation" r:id="rId5" imgW="2324100" imgH="228600" progId="Equation.3">
                  <p:embed/>
                </p:oleObj>
              </mc:Choice>
              <mc:Fallback>
                <p:oleObj name="Equation" r:id="rId5" imgW="23241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019800"/>
                        <a:ext cx="70104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1" name="Object 4"/>
          <p:cNvGraphicFramePr>
            <a:graphicFrameLocks noChangeAspect="1"/>
          </p:cNvGraphicFramePr>
          <p:nvPr/>
        </p:nvGraphicFramePr>
        <p:xfrm>
          <a:off x="6354763" y="3684588"/>
          <a:ext cx="8001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1" name="Equation" r:id="rId7" imgW="457200" imgH="228600" progId="Equation.3">
                  <p:embed/>
                </p:oleObj>
              </mc:Choice>
              <mc:Fallback>
                <p:oleObj name="Equation" r:id="rId7" imgW="4572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763" y="3684588"/>
                        <a:ext cx="8001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2" name="Object 5"/>
          <p:cNvGraphicFramePr>
            <a:graphicFrameLocks noChangeAspect="1"/>
          </p:cNvGraphicFramePr>
          <p:nvPr/>
        </p:nvGraphicFramePr>
        <p:xfrm>
          <a:off x="6375400" y="4073525"/>
          <a:ext cx="12446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2" name="Equation" r:id="rId9" imgW="711200" imgH="241300" progId="Equation.3">
                  <p:embed/>
                </p:oleObj>
              </mc:Choice>
              <mc:Fallback>
                <p:oleObj name="Equation" r:id="rId9" imgW="7112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4073525"/>
                        <a:ext cx="12446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3" name="Object 6"/>
          <p:cNvGraphicFramePr>
            <a:graphicFrameLocks noChangeAspect="1"/>
          </p:cNvGraphicFramePr>
          <p:nvPr/>
        </p:nvGraphicFramePr>
        <p:xfrm>
          <a:off x="1968500" y="2363788"/>
          <a:ext cx="114458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3" name="Equation" r:id="rId11" imgW="711200" imgH="241300" progId="Equation.3">
                  <p:embed/>
                </p:oleObj>
              </mc:Choice>
              <mc:Fallback>
                <p:oleObj name="Equation" r:id="rId11" imgW="7112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0" y="2363788"/>
                        <a:ext cx="1144588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4" name="Object 7"/>
          <p:cNvGraphicFramePr>
            <a:graphicFrameLocks noChangeAspect="1"/>
          </p:cNvGraphicFramePr>
          <p:nvPr/>
        </p:nvGraphicFramePr>
        <p:xfrm>
          <a:off x="6356350" y="4454525"/>
          <a:ext cx="12446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4" name="Equation" r:id="rId13" imgW="711200" imgH="241300" progId="Equation.3">
                  <p:embed/>
                </p:oleObj>
              </mc:Choice>
              <mc:Fallback>
                <p:oleObj name="Equation" r:id="rId13" imgW="7112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6350" y="4454525"/>
                        <a:ext cx="12446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5" name="Object 8"/>
          <p:cNvGraphicFramePr>
            <a:graphicFrameLocks noChangeAspect="1"/>
          </p:cNvGraphicFramePr>
          <p:nvPr/>
        </p:nvGraphicFramePr>
        <p:xfrm>
          <a:off x="3790950" y="2027238"/>
          <a:ext cx="7286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5" name="Equation" r:id="rId15" imgW="457200" imgH="228600" progId="Equation.3">
                  <p:embed/>
                </p:oleObj>
              </mc:Choice>
              <mc:Fallback>
                <p:oleObj name="Equation" r:id="rId15" imgW="4572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0950" y="2027238"/>
                        <a:ext cx="72866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19FC36E-A788-9443-A33C-EAA556A0EFD2}" type="slidenum">
              <a:rPr lang="en-US" sz="1000">
                <a:latin typeface="Calibri"/>
              </a:rPr>
              <a:pPr/>
              <a:t>28</a:t>
            </a:fld>
            <a:endParaRPr lang="en-US" sz="1000" dirty="0">
              <a:latin typeface="Calibri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dirty="0"/>
              <a:t>Simple Bayesian diagnostic reasoning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AKA </a:t>
            </a:r>
            <a:r>
              <a:rPr lang="en-US" sz="2800" dirty="0" smtClean="0">
                <a:hlinkClick r:id="rId2"/>
              </a:rPr>
              <a:t>Naive Bayes classifier</a:t>
            </a: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Knowledge </a:t>
            </a:r>
            <a:r>
              <a:rPr lang="en-US" sz="2800" dirty="0"/>
              <a:t>base:</a:t>
            </a:r>
          </a:p>
          <a:p>
            <a:pPr marL="458788" lvl="1" indent="-228600">
              <a:defRPr/>
            </a:pPr>
            <a:r>
              <a:rPr lang="en-US" sz="2400" dirty="0">
                <a:ea typeface="ＭＳ Ｐゴシック" charset="0"/>
              </a:rPr>
              <a:t>Evidence / </a:t>
            </a:r>
            <a:r>
              <a:rPr lang="en-US" sz="2400" dirty="0" smtClean="0">
                <a:ea typeface="ＭＳ Ｐゴシック" charset="0"/>
              </a:rPr>
              <a:t>manifestations: E</a:t>
            </a:r>
            <a:r>
              <a:rPr lang="en-US" sz="2400" baseline="-25000" dirty="0" smtClean="0">
                <a:ea typeface="ＭＳ Ｐゴシック" charset="0"/>
              </a:rPr>
              <a:t>1</a:t>
            </a:r>
            <a:r>
              <a:rPr lang="en-US" sz="2400" dirty="0">
                <a:ea typeface="ＭＳ Ｐゴシック" charset="0"/>
              </a:rPr>
              <a:t>, … </a:t>
            </a:r>
            <a:r>
              <a:rPr lang="en-US" sz="2400" dirty="0" err="1">
                <a:ea typeface="ＭＳ Ｐゴシック" charset="0"/>
              </a:rPr>
              <a:t>E</a:t>
            </a:r>
            <a:r>
              <a:rPr lang="en-US" sz="2400" baseline="-25000" dirty="0" err="1">
                <a:ea typeface="ＭＳ Ｐゴシック" charset="0"/>
              </a:rPr>
              <a:t>m</a:t>
            </a:r>
            <a:endParaRPr lang="en-US" sz="2400" baseline="-25000" dirty="0">
              <a:ea typeface="ＭＳ Ｐゴシック" charset="0"/>
            </a:endParaRPr>
          </a:p>
          <a:p>
            <a:pPr marL="458788" lvl="1" indent="-228600">
              <a:defRPr/>
            </a:pPr>
            <a:r>
              <a:rPr lang="en-US" sz="2400" dirty="0">
                <a:ea typeface="ＭＳ Ｐゴシック" charset="0"/>
              </a:rPr>
              <a:t>Hypotheses / </a:t>
            </a:r>
            <a:r>
              <a:rPr lang="en-US" sz="2400" dirty="0" smtClean="0">
                <a:ea typeface="ＭＳ Ｐゴシック" charset="0"/>
              </a:rPr>
              <a:t>disorders: H</a:t>
            </a:r>
            <a:r>
              <a:rPr lang="en-US" sz="2400" baseline="-25000" dirty="0" smtClean="0">
                <a:ea typeface="ＭＳ Ｐゴシック" charset="0"/>
              </a:rPr>
              <a:t>1</a:t>
            </a:r>
            <a:r>
              <a:rPr lang="en-US" sz="2400" dirty="0">
                <a:ea typeface="ＭＳ Ｐゴシック" charset="0"/>
              </a:rPr>
              <a:t>, … </a:t>
            </a:r>
            <a:r>
              <a:rPr lang="en-US" sz="2400" dirty="0" err="1">
                <a:ea typeface="ＭＳ Ｐゴシック" charset="0"/>
              </a:rPr>
              <a:t>H</a:t>
            </a:r>
            <a:r>
              <a:rPr lang="en-US" sz="2400" baseline="-25000" dirty="0" err="1">
                <a:ea typeface="ＭＳ Ｐゴシック" charset="0"/>
              </a:rPr>
              <a:t>n</a:t>
            </a:r>
            <a:endParaRPr lang="en-US" sz="2400" baseline="-25000" dirty="0">
              <a:ea typeface="ＭＳ Ｐゴシック" charset="0"/>
            </a:endParaRPr>
          </a:p>
          <a:p>
            <a:pPr marL="681037" lvl="2" indent="0">
              <a:buFontTx/>
              <a:buNone/>
              <a:defRPr/>
            </a:pPr>
            <a:r>
              <a:rPr lang="en-US" sz="2400" dirty="0" smtClean="0">
                <a:ea typeface="ＭＳ Ｐゴシック" charset="0"/>
              </a:rPr>
              <a:t>Note: </a:t>
            </a:r>
            <a:r>
              <a:rPr lang="en-US" sz="2400" dirty="0" err="1" smtClean="0">
                <a:ea typeface="ＭＳ Ｐゴシック" charset="0"/>
              </a:rPr>
              <a:t>E</a:t>
            </a:r>
            <a:r>
              <a:rPr lang="en-US" sz="2400" baseline="-25000" dirty="0" err="1" smtClean="0">
                <a:ea typeface="ＭＳ Ｐゴシック" charset="0"/>
              </a:rPr>
              <a:t>j</a:t>
            </a:r>
            <a:r>
              <a:rPr lang="en-US" sz="2400" dirty="0" smtClean="0">
                <a:ea typeface="ＭＳ Ｐゴシック" charset="0"/>
              </a:rPr>
              <a:t> </a:t>
            </a:r>
            <a:r>
              <a:rPr lang="en-US" sz="2400" dirty="0">
                <a:ea typeface="ＭＳ Ｐゴシック" charset="0"/>
              </a:rPr>
              <a:t>and H</a:t>
            </a:r>
            <a:r>
              <a:rPr lang="en-US" sz="2400" baseline="-25000" dirty="0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are </a:t>
            </a:r>
            <a:r>
              <a:rPr lang="en-US" sz="2400" b="1" dirty="0">
                <a:ea typeface="ＭＳ Ｐゴシック" charset="0"/>
              </a:rPr>
              <a:t>binary</a:t>
            </a:r>
            <a:r>
              <a:rPr lang="en-US" sz="2400" dirty="0">
                <a:ea typeface="ＭＳ Ｐゴシック" charset="0"/>
              </a:rPr>
              <a:t>; hypotheses are </a:t>
            </a:r>
            <a:r>
              <a:rPr lang="en-US" sz="2400" b="1" dirty="0">
                <a:ea typeface="ＭＳ Ｐゴシック" charset="0"/>
              </a:rPr>
              <a:t>mutually exclusive</a:t>
            </a:r>
            <a:r>
              <a:rPr lang="en-US" sz="2400" dirty="0">
                <a:ea typeface="ＭＳ Ｐゴシック" charset="0"/>
              </a:rPr>
              <a:t> (non-overlapping) and </a:t>
            </a:r>
            <a:r>
              <a:rPr lang="en-US" sz="2400" b="1" dirty="0">
                <a:ea typeface="ＭＳ Ｐゴシック" charset="0"/>
              </a:rPr>
              <a:t>exhaustive</a:t>
            </a:r>
            <a:r>
              <a:rPr lang="en-US" sz="2400" dirty="0">
                <a:ea typeface="ＭＳ Ｐゴシック" charset="0"/>
              </a:rPr>
              <a:t> (cover all possible cases)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Conditional </a:t>
            </a:r>
            <a:r>
              <a:rPr lang="en-US" sz="2400" dirty="0" smtClean="0">
                <a:ea typeface="ＭＳ Ｐゴシック" charset="0"/>
              </a:rPr>
              <a:t>probabilities: P</a:t>
            </a:r>
            <a:r>
              <a:rPr lang="en-US" sz="2400" dirty="0">
                <a:ea typeface="ＭＳ Ｐゴシック" charset="0"/>
              </a:rPr>
              <a:t>(</a:t>
            </a:r>
            <a:r>
              <a:rPr lang="en-US" sz="2400" dirty="0" err="1">
                <a:ea typeface="ＭＳ Ｐゴシック" charset="0"/>
              </a:rPr>
              <a:t>E</a:t>
            </a:r>
            <a:r>
              <a:rPr lang="en-US" sz="2400" baseline="-25000" dirty="0" err="1">
                <a:ea typeface="ＭＳ Ｐゴシック" charset="0"/>
              </a:rPr>
              <a:t>j</a:t>
            </a:r>
            <a:r>
              <a:rPr lang="en-US" sz="2400" dirty="0">
                <a:ea typeface="ＭＳ Ｐゴシック" charset="0"/>
              </a:rPr>
              <a:t> | H</a:t>
            </a:r>
            <a:r>
              <a:rPr lang="en-US" sz="2400" baseline="-25000" dirty="0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), </a:t>
            </a:r>
            <a:r>
              <a:rPr lang="en-US" sz="2400" dirty="0" err="1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= 1, … n; j = 1, … m</a:t>
            </a:r>
          </a:p>
          <a:p>
            <a:pPr>
              <a:defRPr/>
            </a:pPr>
            <a:r>
              <a:rPr lang="en-US" sz="2800" dirty="0"/>
              <a:t>Cases (evidence for a particular instance): E</a:t>
            </a:r>
            <a:r>
              <a:rPr lang="en-US" sz="2800" baseline="-25000" dirty="0"/>
              <a:t>1</a:t>
            </a:r>
            <a:r>
              <a:rPr lang="en-US" sz="2800" dirty="0"/>
              <a:t>, …, E</a:t>
            </a:r>
            <a:r>
              <a:rPr lang="en-US" sz="2800" baseline="-25000" dirty="0"/>
              <a:t>l</a:t>
            </a:r>
          </a:p>
          <a:p>
            <a:pPr>
              <a:defRPr/>
            </a:pPr>
            <a:r>
              <a:rPr lang="en-US" sz="2800" dirty="0"/>
              <a:t>Goal: Find the hypothesis H</a:t>
            </a:r>
            <a:r>
              <a:rPr lang="en-US" sz="2800" baseline="-25000" dirty="0"/>
              <a:t>i</a:t>
            </a:r>
            <a:r>
              <a:rPr lang="en-US" sz="2800" dirty="0"/>
              <a:t> </a:t>
            </a:r>
            <a:r>
              <a:rPr lang="en-US" sz="2800" dirty="0" smtClean="0"/>
              <a:t>with </a:t>
            </a:r>
            <a:r>
              <a:rPr lang="en-US" sz="2800" dirty="0"/>
              <a:t>highest posterior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Max</a:t>
            </a:r>
            <a:r>
              <a:rPr lang="en-US" sz="2400" baseline="-25000" dirty="0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P(H</a:t>
            </a:r>
            <a:r>
              <a:rPr lang="en-US" sz="2400" baseline="-25000" dirty="0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| E</a:t>
            </a:r>
            <a:r>
              <a:rPr lang="en-US" sz="2400" baseline="-25000" dirty="0">
                <a:ea typeface="ＭＳ Ｐゴシック" charset="0"/>
              </a:rPr>
              <a:t>1</a:t>
            </a:r>
            <a:r>
              <a:rPr lang="en-US" sz="2400" dirty="0">
                <a:ea typeface="ＭＳ Ｐゴシック" charset="0"/>
              </a:rPr>
              <a:t>, …, E</a:t>
            </a:r>
            <a:r>
              <a:rPr lang="en-US" sz="2400" baseline="-25000" dirty="0">
                <a:ea typeface="ＭＳ Ｐゴシック" charset="0"/>
              </a:rPr>
              <a:t>l</a:t>
            </a:r>
            <a:r>
              <a:rPr lang="en-US" sz="2400" dirty="0">
                <a:ea typeface="ＭＳ Ｐゴシック" charset="0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35137AC-3C89-C04A-9C4F-F2C77768CF1E}" type="slidenum">
              <a:rPr lang="en-US" sz="1000">
                <a:latin typeface="Calibri"/>
              </a:rPr>
              <a:pPr/>
              <a:t>29</a:t>
            </a:fld>
            <a:endParaRPr lang="en-US" sz="1000" dirty="0">
              <a:latin typeface="Calibri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r>
              <a:rPr lang="en-US" dirty="0"/>
              <a:t>Simple Bayesian diagnostic reasoning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924800" cy="5181600"/>
          </a:xfrm>
        </p:spPr>
        <p:txBody>
          <a:bodyPr/>
          <a:lstStyle/>
          <a:p>
            <a:pPr>
              <a:lnSpc>
                <a:spcPts val="3860"/>
              </a:lnSpc>
              <a:defRPr/>
            </a:pPr>
            <a:r>
              <a:rPr lang="en-US" sz="2800" dirty="0" smtClean="0"/>
              <a:t>Bayes’ </a:t>
            </a:r>
            <a:r>
              <a:rPr lang="en-US" altLang="ja-JP" sz="2800" dirty="0" smtClean="0"/>
              <a:t>rule </a:t>
            </a:r>
            <a:r>
              <a:rPr lang="en-US" altLang="ja-JP" sz="2800" dirty="0"/>
              <a:t>says that</a:t>
            </a:r>
          </a:p>
          <a:p>
            <a:pPr marL="339725" lvl="1" indent="0">
              <a:lnSpc>
                <a:spcPts val="386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P(H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 | </a:t>
            </a:r>
            <a:r>
              <a:rPr lang="en-US" sz="2800" dirty="0" smtClean="0">
                <a:ea typeface="ＭＳ Ｐゴシック" charset="0"/>
              </a:rPr>
              <a:t>E</a:t>
            </a:r>
            <a:r>
              <a:rPr lang="en-US" sz="2800" baseline="-25000" dirty="0" smtClean="0">
                <a:ea typeface="ＭＳ Ｐゴシック" charset="0"/>
              </a:rPr>
              <a:t>1</a:t>
            </a:r>
            <a:r>
              <a:rPr lang="en-US" sz="2800" dirty="0" smtClean="0">
                <a:ea typeface="ＭＳ Ｐゴシック" charset="0"/>
              </a:rPr>
              <a:t>… </a:t>
            </a:r>
            <a:r>
              <a:rPr lang="en-US" sz="2800" dirty="0" err="1" smtClean="0">
                <a:ea typeface="ＭＳ Ｐゴシック" charset="0"/>
              </a:rPr>
              <a:t>E</a:t>
            </a:r>
            <a:r>
              <a:rPr lang="en-US" sz="2800" baseline="-25000" dirty="0" err="1" smtClean="0">
                <a:ea typeface="ＭＳ Ｐゴシック" charset="0"/>
              </a:rPr>
              <a:t>m</a:t>
            </a:r>
            <a:r>
              <a:rPr lang="en-US" sz="2800" dirty="0" smtClean="0">
                <a:ea typeface="ＭＳ Ｐゴシック" charset="0"/>
              </a:rPr>
              <a:t>) </a:t>
            </a:r>
            <a:r>
              <a:rPr lang="en-US" sz="2800" dirty="0">
                <a:ea typeface="ＭＳ Ｐゴシック" charset="0"/>
              </a:rPr>
              <a:t>= P(</a:t>
            </a:r>
            <a:r>
              <a:rPr lang="en-US" sz="2800" dirty="0" smtClean="0">
                <a:ea typeface="ＭＳ Ｐゴシック" charset="0"/>
              </a:rPr>
              <a:t>E</a:t>
            </a:r>
            <a:r>
              <a:rPr lang="en-US" sz="2800" baseline="-25000" dirty="0" smtClean="0">
                <a:ea typeface="ＭＳ Ｐゴシック" charset="0"/>
              </a:rPr>
              <a:t>1</a:t>
            </a:r>
            <a:r>
              <a:rPr lang="en-US" sz="2800" dirty="0" smtClean="0">
                <a:ea typeface="ＭＳ Ｐゴシック" charset="0"/>
              </a:rPr>
              <a:t>…</a:t>
            </a:r>
            <a:r>
              <a:rPr lang="en-US" sz="2800" dirty="0" err="1" smtClean="0">
                <a:ea typeface="ＭＳ Ｐゴシック" charset="0"/>
              </a:rPr>
              <a:t>E</a:t>
            </a:r>
            <a:r>
              <a:rPr lang="en-US" sz="2800" baseline="-25000" dirty="0" err="1">
                <a:ea typeface="ＭＳ Ｐゴシック" charset="0"/>
              </a:rPr>
              <a:t>m</a:t>
            </a:r>
            <a:r>
              <a:rPr lang="en-US" sz="2800" dirty="0" smtClean="0">
                <a:ea typeface="ＭＳ Ｐゴシック" charset="0"/>
              </a:rPr>
              <a:t> </a:t>
            </a:r>
            <a:r>
              <a:rPr lang="en-US" sz="2800" dirty="0">
                <a:ea typeface="ＭＳ Ｐゴシック" charset="0"/>
              </a:rPr>
              <a:t>| H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) P(H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) / P(</a:t>
            </a:r>
            <a:r>
              <a:rPr lang="en-US" sz="2800" dirty="0" smtClean="0">
                <a:ea typeface="ＭＳ Ｐゴシック" charset="0"/>
              </a:rPr>
              <a:t>E</a:t>
            </a:r>
            <a:r>
              <a:rPr lang="en-US" sz="2800" baseline="-25000" dirty="0" smtClean="0">
                <a:ea typeface="ＭＳ Ｐゴシック" charset="0"/>
              </a:rPr>
              <a:t>1</a:t>
            </a:r>
            <a:r>
              <a:rPr lang="en-US" sz="2800" dirty="0" smtClean="0">
                <a:ea typeface="ＭＳ Ｐゴシック" charset="0"/>
              </a:rPr>
              <a:t>… </a:t>
            </a:r>
            <a:r>
              <a:rPr lang="en-US" sz="2800" dirty="0" err="1" smtClean="0">
                <a:ea typeface="ＭＳ Ｐゴシック" charset="0"/>
              </a:rPr>
              <a:t>E</a:t>
            </a:r>
            <a:r>
              <a:rPr lang="en-US" sz="2800" baseline="-25000" dirty="0" err="1" smtClean="0">
                <a:ea typeface="ＭＳ Ｐゴシック" charset="0"/>
              </a:rPr>
              <a:t>m</a:t>
            </a:r>
            <a:r>
              <a:rPr lang="en-US" sz="2800" dirty="0" smtClean="0">
                <a:ea typeface="ＭＳ Ｐゴシック" charset="0"/>
              </a:rPr>
              <a:t>)</a:t>
            </a:r>
            <a:endParaRPr lang="en-US" sz="2800" dirty="0">
              <a:ea typeface="ＭＳ Ｐゴシック" charset="0"/>
            </a:endParaRPr>
          </a:p>
          <a:p>
            <a:pPr>
              <a:lnSpc>
                <a:spcPts val="3860"/>
              </a:lnSpc>
              <a:defRPr/>
            </a:pPr>
            <a:r>
              <a:rPr lang="en-US" sz="2800" dirty="0"/>
              <a:t>Assume each </a:t>
            </a:r>
            <a:r>
              <a:rPr lang="en-US" sz="2800" dirty="0" smtClean="0"/>
              <a:t>evidence </a:t>
            </a:r>
            <a:r>
              <a:rPr lang="en-US" sz="2800" dirty="0" err="1"/>
              <a:t>E</a:t>
            </a:r>
            <a:r>
              <a:rPr lang="en-US" sz="2800" baseline="-25000" dirty="0" err="1"/>
              <a:t>i</a:t>
            </a:r>
            <a:r>
              <a:rPr lang="en-US" sz="2800" dirty="0"/>
              <a:t> is conditionally </a:t>
            </a:r>
            <a:r>
              <a:rPr lang="en-US" sz="2800" dirty="0" err="1" smtClean="0"/>
              <a:t>indepen</a:t>
            </a:r>
            <a:r>
              <a:rPr lang="en-US" sz="2800" dirty="0" smtClean="0"/>
              <a:t>-dent </a:t>
            </a:r>
            <a:r>
              <a:rPr lang="en-US" sz="2800" dirty="0"/>
              <a:t>of the others, </a:t>
            </a:r>
            <a:r>
              <a:rPr lang="en-US" sz="2800" i="1" dirty="0"/>
              <a:t>given</a:t>
            </a:r>
            <a:r>
              <a:rPr lang="en-US" sz="2800" dirty="0"/>
              <a:t> a hypothesis H</a:t>
            </a:r>
            <a:r>
              <a:rPr lang="en-US" sz="2800" baseline="-25000" dirty="0"/>
              <a:t>i</a:t>
            </a:r>
            <a:r>
              <a:rPr lang="en-US" sz="2800" dirty="0"/>
              <a:t>, then:</a:t>
            </a:r>
          </a:p>
          <a:p>
            <a:pPr marL="338138" lvl="1" indent="0">
              <a:lnSpc>
                <a:spcPts val="386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P(</a:t>
            </a:r>
            <a:r>
              <a:rPr lang="en-US" sz="2800" dirty="0" smtClean="0">
                <a:ea typeface="ＭＳ Ｐゴシック" charset="0"/>
              </a:rPr>
              <a:t>E</a:t>
            </a:r>
            <a:r>
              <a:rPr lang="en-US" sz="2800" baseline="-25000" dirty="0" smtClean="0">
                <a:ea typeface="ＭＳ Ｐゴシック" charset="0"/>
              </a:rPr>
              <a:t>1</a:t>
            </a:r>
            <a:r>
              <a:rPr lang="en-US" sz="2800" dirty="0" smtClean="0">
                <a:ea typeface="ＭＳ Ｐゴシック" charset="0"/>
              </a:rPr>
              <a:t>…</a:t>
            </a:r>
            <a:r>
              <a:rPr lang="en-US" sz="2800" dirty="0" err="1" smtClean="0">
                <a:ea typeface="ＭＳ Ｐゴシック" charset="0"/>
              </a:rPr>
              <a:t>E</a:t>
            </a:r>
            <a:r>
              <a:rPr lang="en-US" sz="2800" baseline="-25000" dirty="0" err="1" smtClean="0">
                <a:ea typeface="ＭＳ Ｐゴシック" charset="0"/>
              </a:rPr>
              <a:t>m</a:t>
            </a:r>
            <a:r>
              <a:rPr lang="en-US" sz="2800" dirty="0" smtClean="0">
                <a:ea typeface="ＭＳ Ｐゴシック" charset="0"/>
              </a:rPr>
              <a:t> </a:t>
            </a:r>
            <a:r>
              <a:rPr lang="en-US" sz="2800" dirty="0">
                <a:ea typeface="ＭＳ Ｐゴシック" charset="0"/>
              </a:rPr>
              <a:t>| H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) = </a:t>
            </a:r>
            <a:r>
              <a:rPr lang="en-US" sz="2800" dirty="0" smtClean="0">
                <a:ea typeface="ＭＳ Ｐゴシック" charset="0"/>
                <a:sym typeface="Symbol" charset="0"/>
              </a:rPr>
              <a:t></a:t>
            </a:r>
            <a:r>
              <a:rPr lang="en-US" sz="2800" baseline="30000" dirty="0" err="1" smtClean="0">
                <a:ea typeface="ＭＳ Ｐゴシック" charset="0"/>
                <a:sym typeface="Symbol" charset="0"/>
              </a:rPr>
              <a:t>m</a:t>
            </a:r>
            <a:r>
              <a:rPr lang="en-US" sz="2800" baseline="-25000" dirty="0" err="1" smtClean="0">
                <a:ea typeface="ＭＳ Ｐゴシック" charset="0"/>
                <a:sym typeface="Symbol" charset="0"/>
              </a:rPr>
              <a:t>j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=1</a:t>
            </a:r>
            <a:r>
              <a:rPr lang="en-US" sz="2800" dirty="0">
                <a:ea typeface="ＭＳ Ｐゴシック" charset="0"/>
                <a:sym typeface="Symbol" charset="0"/>
              </a:rPr>
              <a:t> P(</a:t>
            </a:r>
            <a:r>
              <a:rPr lang="en-US" sz="2800" dirty="0" err="1">
                <a:ea typeface="ＭＳ Ｐゴシック" charset="0"/>
                <a:sym typeface="Symbol" charset="0"/>
              </a:rPr>
              <a:t>E</a:t>
            </a:r>
            <a:r>
              <a:rPr lang="en-US" sz="2800" baseline="-25000" dirty="0" err="1">
                <a:ea typeface="ＭＳ Ｐゴシック" charset="0"/>
                <a:sym typeface="Symbol" charset="0"/>
              </a:rPr>
              <a:t>j</a:t>
            </a:r>
            <a:r>
              <a:rPr lang="en-US" sz="2800" dirty="0">
                <a:ea typeface="ＭＳ Ｐゴシック" charset="0"/>
                <a:sym typeface="Symbol" charset="0"/>
              </a:rPr>
              <a:t> |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i</a:t>
            </a:r>
            <a:r>
              <a:rPr lang="en-US" sz="2800" dirty="0">
                <a:ea typeface="ＭＳ Ｐゴシック" charset="0"/>
                <a:sym typeface="Symbol" charset="0"/>
              </a:rPr>
              <a:t>)</a:t>
            </a:r>
          </a:p>
          <a:p>
            <a:pPr>
              <a:lnSpc>
                <a:spcPts val="3860"/>
              </a:lnSpc>
              <a:defRPr/>
            </a:pPr>
            <a:r>
              <a:rPr lang="en-US" sz="2800" dirty="0">
                <a:sym typeface="Symbol" charset="0"/>
              </a:rPr>
              <a:t>If we only care about relative probabilities for the H</a:t>
            </a:r>
            <a:r>
              <a:rPr lang="en-US" sz="2800" baseline="-25000" dirty="0">
                <a:sym typeface="Symbol" charset="0"/>
              </a:rPr>
              <a:t>i</a:t>
            </a:r>
            <a:r>
              <a:rPr lang="en-US" sz="2800" dirty="0">
                <a:sym typeface="Symbol" charset="0"/>
              </a:rPr>
              <a:t>, then we have:</a:t>
            </a:r>
          </a:p>
          <a:p>
            <a:pPr marL="338138" lvl="1" indent="0">
              <a:lnSpc>
                <a:spcPts val="386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P(H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 | </a:t>
            </a:r>
            <a:r>
              <a:rPr lang="en-US" sz="2800" dirty="0" smtClean="0">
                <a:ea typeface="ＭＳ Ｐゴシック" charset="0"/>
              </a:rPr>
              <a:t>E</a:t>
            </a:r>
            <a:r>
              <a:rPr lang="en-US" sz="2800" baseline="-25000" dirty="0" smtClean="0">
                <a:ea typeface="ＭＳ Ｐゴシック" charset="0"/>
              </a:rPr>
              <a:t>1</a:t>
            </a:r>
            <a:r>
              <a:rPr lang="en-US" sz="2800" dirty="0" smtClean="0">
                <a:ea typeface="ＭＳ Ｐゴシック" charset="0"/>
              </a:rPr>
              <a:t>…</a:t>
            </a:r>
            <a:r>
              <a:rPr lang="en-US" sz="2800" dirty="0" err="1" smtClean="0">
                <a:ea typeface="ＭＳ Ｐゴシック" charset="0"/>
              </a:rPr>
              <a:t>E</a:t>
            </a:r>
            <a:r>
              <a:rPr lang="en-US" sz="2800" baseline="-25000" dirty="0" err="1">
                <a:ea typeface="ＭＳ Ｐゴシック" charset="0"/>
              </a:rPr>
              <a:t>m</a:t>
            </a:r>
            <a:r>
              <a:rPr lang="en-US" sz="2800" dirty="0" smtClean="0">
                <a:ea typeface="ＭＳ Ｐゴシック" charset="0"/>
              </a:rPr>
              <a:t>) </a:t>
            </a:r>
            <a:r>
              <a:rPr lang="en-US" sz="2800" dirty="0">
                <a:ea typeface="ＭＳ Ｐゴシック" charset="0"/>
              </a:rPr>
              <a:t>= </a:t>
            </a:r>
            <a:r>
              <a:rPr lang="el-GR" sz="2800" dirty="0">
                <a:ea typeface="ＭＳ Ｐゴシック" charset="0"/>
                <a:cs typeface="Calibri"/>
              </a:rPr>
              <a:t>α</a:t>
            </a:r>
            <a:r>
              <a:rPr lang="en-US" sz="2800" dirty="0">
                <a:ea typeface="ＭＳ Ｐゴシック" charset="0"/>
                <a:cs typeface="Calibri"/>
              </a:rPr>
              <a:t> </a:t>
            </a:r>
            <a:r>
              <a:rPr lang="en-US" sz="2800" dirty="0">
                <a:ea typeface="ＭＳ Ｐゴシック" charset="0"/>
              </a:rPr>
              <a:t>P(H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) </a:t>
            </a:r>
            <a:r>
              <a:rPr lang="en-US" sz="2800" dirty="0" smtClean="0">
                <a:ea typeface="ＭＳ Ｐゴシック" charset="0"/>
                <a:sym typeface="Symbol" charset="0"/>
              </a:rPr>
              <a:t></a:t>
            </a:r>
            <a:r>
              <a:rPr lang="en-US" sz="2800" baseline="30000" dirty="0" err="1" smtClean="0">
                <a:ea typeface="ＭＳ Ｐゴシック" charset="0"/>
                <a:sym typeface="Symbol" charset="0"/>
              </a:rPr>
              <a:t>m</a:t>
            </a:r>
            <a:r>
              <a:rPr lang="en-US" sz="2800" baseline="-25000" dirty="0" err="1" smtClean="0">
                <a:ea typeface="ＭＳ Ｐゴシック" charset="0"/>
                <a:sym typeface="Symbol" charset="0"/>
              </a:rPr>
              <a:t>j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=1</a:t>
            </a:r>
            <a:r>
              <a:rPr lang="en-US" sz="2800" dirty="0">
                <a:ea typeface="ＭＳ Ｐゴシック" charset="0"/>
                <a:sym typeface="Symbol" charset="0"/>
              </a:rPr>
              <a:t> P(</a:t>
            </a:r>
            <a:r>
              <a:rPr lang="en-US" sz="2800" dirty="0" err="1">
                <a:ea typeface="ＭＳ Ｐゴシック" charset="0"/>
                <a:sym typeface="Symbol" charset="0"/>
              </a:rPr>
              <a:t>E</a:t>
            </a:r>
            <a:r>
              <a:rPr lang="en-US" sz="2800" baseline="-25000" dirty="0" err="1">
                <a:ea typeface="ＭＳ Ｐゴシック" charset="0"/>
                <a:sym typeface="Symbol" charset="0"/>
              </a:rPr>
              <a:t>j</a:t>
            </a:r>
            <a:r>
              <a:rPr lang="en-US" sz="2800" dirty="0">
                <a:ea typeface="ＭＳ Ｐゴシック" charset="0"/>
                <a:sym typeface="Symbol" charset="0"/>
              </a:rPr>
              <a:t> |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i</a:t>
            </a:r>
            <a:r>
              <a:rPr lang="en-US" sz="2800" dirty="0">
                <a:ea typeface="ＭＳ Ｐゴシック" charset="0"/>
                <a:sym typeface="Symbol" charset="0"/>
              </a:rPr>
              <a:t>)</a:t>
            </a:r>
          </a:p>
          <a:p>
            <a:pPr>
              <a:lnSpc>
                <a:spcPts val="3860"/>
              </a:lnSpc>
              <a:buFontTx/>
              <a:buNone/>
              <a:defRPr/>
            </a:pPr>
            <a:endParaRPr lang="en-US" sz="2800" dirty="0">
              <a:sym typeface="Symbo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BA1002-FCA0-B648-B598-F538270D1FEE}" type="slidenum">
              <a:rPr lang="en-US" sz="1000">
                <a:latin typeface="Calibri"/>
              </a:rPr>
              <a:pPr/>
              <a:t>3</a:t>
            </a:fld>
            <a:endParaRPr lang="en-US" sz="1000" dirty="0">
              <a:latin typeface="Calibri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04800"/>
            <a:ext cx="7772400" cy="609600"/>
          </a:xfrm>
        </p:spPr>
        <p:txBody>
          <a:bodyPr/>
          <a:lstStyle/>
          <a:p>
            <a:r>
              <a:rPr lang="en-US" sz="4400" dirty="0" smtClean="0"/>
              <a:t>Many Sources </a:t>
            </a:r>
            <a:r>
              <a:rPr lang="en-US" sz="4400" dirty="0"/>
              <a:t>of Uncertainty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5562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800" dirty="0"/>
              <a:t>Uncertain </a:t>
            </a:r>
            <a:r>
              <a:rPr lang="en-US" sz="2800" b="1" dirty="0">
                <a:solidFill>
                  <a:schemeClr val="accent2"/>
                </a:solidFill>
              </a:rPr>
              <a:t>inputs -- </a:t>
            </a:r>
            <a:r>
              <a:rPr lang="en-US" sz="2800" dirty="0"/>
              <a:t>missing and/or noisy data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800" dirty="0"/>
              <a:t>Uncertain </a:t>
            </a:r>
            <a:r>
              <a:rPr lang="en-US" sz="2800" b="1" dirty="0">
                <a:solidFill>
                  <a:schemeClr val="accent2"/>
                </a:solidFill>
              </a:rPr>
              <a:t>knowledge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Multiple causes lead to multiple effects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Incomplete enumeration of conditions or effects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Incomplete knowledge of causality in the domain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Probabilistic/stochastic effects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800" dirty="0"/>
              <a:t>Uncertain </a:t>
            </a:r>
            <a:r>
              <a:rPr lang="en-US" sz="2800" b="1" dirty="0">
                <a:solidFill>
                  <a:schemeClr val="accent2"/>
                </a:solidFill>
              </a:rPr>
              <a:t>outputs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Abduction and induction are inherently uncertain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Default reasoning, even deductive, is uncertain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Incomplete deductive inference may be uncertain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ym typeface="Webdings" charset="0"/>
              </a:rPr>
              <a:t></a:t>
            </a:r>
            <a:r>
              <a:rPr lang="en-US" sz="2800" dirty="0"/>
              <a:t>Probabilistic reasoning only gives probabilistic results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0A8E4E-EB3A-5445-82A5-C9600020D34D}" type="slidenum">
              <a:rPr lang="en-US" sz="1000">
                <a:latin typeface="Calibri"/>
              </a:rPr>
              <a:pPr/>
              <a:t>30</a:t>
            </a:fld>
            <a:endParaRPr lang="en-US" sz="1000" dirty="0">
              <a:latin typeface="Calibri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1143000"/>
          </a:xfrm>
        </p:spPr>
        <p:txBody>
          <a:bodyPr/>
          <a:lstStyle/>
          <a:p>
            <a:r>
              <a:rPr lang="en-US" sz="4800" dirty="0"/>
              <a:t>Limitations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5029200"/>
          </a:xfrm>
        </p:spPr>
        <p:txBody>
          <a:bodyPr/>
          <a:lstStyle/>
          <a:p>
            <a:pPr>
              <a:defRPr/>
            </a:pPr>
            <a:r>
              <a:rPr lang="en-US" sz="3000" dirty="0" smtClean="0"/>
              <a:t>Can’t </a:t>
            </a:r>
            <a:r>
              <a:rPr lang="en-US" sz="3000" dirty="0"/>
              <a:t>easily handle </a:t>
            </a:r>
            <a:r>
              <a:rPr lang="en-US" sz="3000" b="1" dirty="0"/>
              <a:t>multi-fault </a:t>
            </a:r>
            <a:r>
              <a:rPr lang="en-US" sz="3000" b="1" dirty="0" smtClean="0"/>
              <a:t>situations</a:t>
            </a:r>
            <a:r>
              <a:rPr lang="en-US" sz="3000" dirty="0"/>
              <a:t> </a:t>
            </a:r>
            <a:r>
              <a:rPr lang="en-US" sz="3000" dirty="0" smtClean="0"/>
              <a:t>or</a:t>
            </a:r>
            <a:br>
              <a:rPr lang="en-US" sz="3000" dirty="0" smtClean="0"/>
            </a:br>
            <a:r>
              <a:rPr lang="en-US" sz="3000" dirty="0" smtClean="0"/>
              <a:t>cases </a:t>
            </a:r>
            <a:r>
              <a:rPr lang="en-US" sz="3000" dirty="0"/>
              <a:t>where intermediate (hidden) causes exist:</a:t>
            </a:r>
          </a:p>
          <a:p>
            <a:pPr lvl="1">
              <a:defRPr/>
            </a:pPr>
            <a:r>
              <a:rPr lang="en-US" sz="2800" dirty="0">
                <a:ea typeface="ＭＳ Ｐゴシック" charset="0"/>
              </a:rPr>
              <a:t>Disease D causes syndrome S, which causes correlated manifestations M</a:t>
            </a:r>
            <a:r>
              <a:rPr lang="en-US" sz="2800" baseline="-25000" dirty="0">
                <a:ea typeface="ＭＳ Ｐゴシック" charset="0"/>
              </a:rPr>
              <a:t>1</a:t>
            </a:r>
            <a:r>
              <a:rPr lang="en-US" sz="2800" dirty="0">
                <a:ea typeface="ＭＳ Ｐゴシック" charset="0"/>
              </a:rPr>
              <a:t> and M</a:t>
            </a:r>
            <a:r>
              <a:rPr lang="en-US" sz="2800" baseline="-25000" dirty="0">
                <a:ea typeface="ＭＳ Ｐゴシック" charset="0"/>
              </a:rPr>
              <a:t>2</a:t>
            </a:r>
          </a:p>
          <a:p>
            <a:pPr>
              <a:defRPr/>
            </a:pPr>
            <a:r>
              <a:rPr lang="en-US" sz="3000" dirty="0" smtClean="0"/>
              <a:t>Consider </a:t>
            </a:r>
            <a:r>
              <a:rPr lang="en-US" sz="3000" dirty="0"/>
              <a:t>composite hypothesis </a:t>
            </a:r>
            <a:r>
              <a:rPr lang="en-US" sz="3000" dirty="0" smtClean="0"/>
              <a:t>H</a:t>
            </a:r>
            <a:r>
              <a:rPr lang="en-US" sz="3000" baseline="-25000" dirty="0" smtClean="0"/>
              <a:t>1</a:t>
            </a:r>
            <a:r>
              <a:rPr lang="en-US" sz="3000" dirty="0" smtClean="0">
                <a:sym typeface="Symbol" charset="0"/>
              </a:rPr>
              <a:t>H</a:t>
            </a:r>
            <a:r>
              <a:rPr lang="en-US" sz="3000" baseline="-25000" dirty="0" smtClean="0">
                <a:sym typeface="Symbol" charset="0"/>
              </a:rPr>
              <a:t>2</a:t>
            </a:r>
            <a:r>
              <a:rPr lang="en-US" sz="3000" dirty="0">
                <a:sym typeface="Symbol" charset="0"/>
              </a:rPr>
              <a:t>, where H</a:t>
            </a:r>
            <a:r>
              <a:rPr lang="en-US" sz="3000" baseline="-25000" dirty="0">
                <a:sym typeface="Symbol" charset="0"/>
              </a:rPr>
              <a:t>1</a:t>
            </a:r>
            <a:r>
              <a:rPr lang="en-US" sz="3000" dirty="0">
                <a:sym typeface="Symbol" charset="0"/>
              </a:rPr>
              <a:t> &amp;</a:t>
            </a:r>
            <a:r>
              <a:rPr lang="en-US" sz="3000" dirty="0" smtClean="0">
                <a:sym typeface="Symbol" charset="0"/>
              </a:rPr>
              <a:t> H</a:t>
            </a:r>
            <a:r>
              <a:rPr lang="en-US" sz="3000" baseline="-25000" dirty="0" smtClean="0">
                <a:sym typeface="Symbol" charset="0"/>
              </a:rPr>
              <a:t>2</a:t>
            </a:r>
            <a:r>
              <a:rPr lang="en-US" sz="3000" dirty="0" smtClean="0">
                <a:sym typeface="Symbol" charset="0"/>
              </a:rPr>
              <a:t> </a:t>
            </a:r>
            <a:r>
              <a:rPr lang="en-US" sz="3000" dirty="0">
                <a:sym typeface="Symbol" charset="0"/>
              </a:rPr>
              <a:t>independent. </a:t>
            </a:r>
            <a:r>
              <a:rPr lang="en-US" sz="3000" dirty="0" smtClean="0">
                <a:sym typeface="Symbol" charset="0"/>
              </a:rPr>
              <a:t>What’s relative </a:t>
            </a:r>
            <a:r>
              <a:rPr lang="en-US" sz="3000" dirty="0">
                <a:sym typeface="Symbol" charset="0"/>
              </a:rPr>
              <a:t>posterior?</a:t>
            </a:r>
          </a:p>
          <a:p>
            <a:pPr marL="339725" lvl="1" indent="0">
              <a:buFontTx/>
              <a:buNone/>
              <a:defRPr/>
            </a:pPr>
            <a:r>
              <a:rPr lang="en-US" sz="2800" dirty="0">
                <a:ea typeface="ＭＳ Ｐゴシック" charset="0"/>
                <a:sym typeface="Symbol" charset="0"/>
              </a:rPr>
              <a:t>P(H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 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 | E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, …, E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l</a:t>
            </a:r>
            <a:r>
              <a:rPr lang="en-US" sz="2800" dirty="0">
                <a:ea typeface="ＭＳ Ｐゴシック" charset="0"/>
                <a:sym typeface="Symbol" charset="0"/>
              </a:rPr>
              <a:t>) = </a:t>
            </a:r>
            <a:r>
              <a:rPr lang="el-GR" sz="2800" dirty="0">
                <a:ea typeface="ＭＳ Ｐゴシック" charset="0"/>
                <a:cs typeface="Calibri"/>
                <a:sym typeface="Symbol" charset="0"/>
              </a:rPr>
              <a:t>α</a:t>
            </a:r>
            <a:r>
              <a:rPr lang="en-US" sz="2800" dirty="0">
                <a:ea typeface="ＭＳ Ｐゴシック" charset="0"/>
                <a:cs typeface="Calibri"/>
                <a:sym typeface="Symbol" charset="0"/>
              </a:rPr>
              <a:t> </a:t>
            </a:r>
            <a:r>
              <a:rPr lang="en-US" sz="2800" dirty="0">
                <a:ea typeface="ＭＳ Ｐゴシック" charset="0"/>
                <a:sym typeface="Symbol" charset="0"/>
              </a:rPr>
              <a:t>P(E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, …, E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l</a:t>
            </a:r>
            <a:r>
              <a:rPr lang="en-US" sz="2800" dirty="0">
                <a:ea typeface="ＭＳ Ｐゴシック" charset="0"/>
                <a:sym typeface="Symbol" charset="0"/>
              </a:rPr>
              <a:t> |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 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) P(H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 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)</a:t>
            </a:r>
            <a:br>
              <a:rPr lang="en-US" sz="2800" dirty="0">
                <a:ea typeface="ＭＳ Ｐゴシック" charset="0"/>
                <a:sym typeface="Symbol" charset="0"/>
              </a:rPr>
            </a:br>
            <a:r>
              <a:rPr lang="en-US" sz="2800" dirty="0">
                <a:ea typeface="ＭＳ Ｐゴシック" charset="0"/>
                <a:sym typeface="Symbol" charset="0"/>
              </a:rPr>
              <a:t>	</a:t>
            </a:r>
            <a:r>
              <a:rPr lang="en-US" sz="2800" dirty="0" smtClean="0">
                <a:ea typeface="ＭＳ Ｐゴシック" charset="0"/>
                <a:sym typeface="Symbol" charset="0"/>
              </a:rPr>
              <a:t>= </a:t>
            </a:r>
            <a:r>
              <a:rPr lang="el-GR" sz="2800" dirty="0">
                <a:ea typeface="ＭＳ Ｐゴシック" charset="0"/>
                <a:cs typeface="Calibri"/>
                <a:sym typeface="Symbol" charset="0"/>
              </a:rPr>
              <a:t>α</a:t>
            </a:r>
            <a:r>
              <a:rPr lang="en-US" sz="2800" dirty="0">
                <a:ea typeface="ＭＳ Ｐゴシック" charset="0"/>
                <a:cs typeface="Calibri"/>
                <a:sym typeface="Symbol" charset="0"/>
              </a:rPr>
              <a:t> </a:t>
            </a:r>
            <a:r>
              <a:rPr lang="en-US" sz="2800" dirty="0">
                <a:ea typeface="ＭＳ Ｐゴシック" charset="0"/>
                <a:sym typeface="Symbol" charset="0"/>
              </a:rPr>
              <a:t>P(E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, …, E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l</a:t>
            </a:r>
            <a:r>
              <a:rPr lang="en-US" sz="2800" dirty="0">
                <a:ea typeface="ＭＳ Ｐゴシック" charset="0"/>
                <a:sym typeface="Symbol" charset="0"/>
              </a:rPr>
              <a:t> |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 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) P(H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) P(H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)</a:t>
            </a:r>
            <a:br>
              <a:rPr lang="en-US" sz="2800" dirty="0">
                <a:ea typeface="ＭＳ Ｐゴシック" charset="0"/>
                <a:sym typeface="Symbol" charset="0"/>
              </a:rPr>
            </a:br>
            <a:r>
              <a:rPr lang="en-US" sz="2800" dirty="0">
                <a:ea typeface="ＭＳ Ｐゴシック" charset="0"/>
                <a:sym typeface="Symbol" charset="0"/>
              </a:rPr>
              <a:t>	</a:t>
            </a:r>
            <a:r>
              <a:rPr lang="en-US" sz="2800" dirty="0" smtClean="0">
                <a:ea typeface="ＭＳ Ｐゴシック" charset="0"/>
                <a:sym typeface="Symbol" charset="0"/>
              </a:rPr>
              <a:t>= </a:t>
            </a:r>
            <a:r>
              <a:rPr lang="el-GR" sz="2800" dirty="0">
                <a:ea typeface="ＭＳ Ｐゴシック" charset="0"/>
                <a:cs typeface="Calibri"/>
                <a:sym typeface="Symbol" charset="0"/>
              </a:rPr>
              <a:t>α</a:t>
            </a:r>
            <a:r>
              <a:rPr lang="en-US" sz="2800" dirty="0">
                <a:ea typeface="ＭＳ Ｐゴシック" charset="0"/>
                <a:cs typeface="Calibri"/>
                <a:sym typeface="Symbol" charset="0"/>
              </a:rPr>
              <a:t> </a:t>
            </a:r>
            <a:r>
              <a:rPr lang="en-US" sz="2800" dirty="0">
                <a:ea typeface="ＭＳ Ｐゴシック" charset="0"/>
                <a:sym typeface="Symbol" charset="0"/>
              </a:rPr>
              <a:t></a:t>
            </a:r>
            <a:r>
              <a:rPr lang="en-US" sz="2800" baseline="30000" dirty="0" err="1">
                <a:ea typeface="ＭＳ Ｐゴシック" charset="0"/>
                <a:sym typeface="Symbol" charset="0"/>
              </a:rPr>
              <a:t>l</a:t>
            </a:r>
            <a:r>
              <a:rPr lang="en-US" sz="2800" baseline="-25000" dirty="0" err="1">
                <a:ea typeface="ＭＳ Ｐゴシック" charset="0"/>
                <a:sym typeface="Symbol" charset="0"/>
              </a:rPr>
              <a:t>j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=1</a:t>
            </a:r>
            <a:r>
              <a:rPr lang="en-US" sz="2800" dirty="0">
                <a:ea typeface="ＭＳ Ｐゴシック" charset="0"/>
                <a:sym typeface="Symbol" charset="0"/>
              </a:rPr>
              <a:t> P(</a:t>
            </a:r>
            <a:r>
              <a:rPr lang="en-US" sz="2800" dirty="0" err="1">
                <a:ea typeface="ＭＳ Ｐゴシック" charset="0"/>
                <a:sym typeface="Symbol" charset="0"/>
              </a:rPr>
              <a:t>E</a:t>
            </a:r>
            <a:r>
              <a:rPr lang="en-US" sz="2800" baseline="-25000" dirty="0" err="1">
                <a:ea typeface="ＭＳ Ｐゴシック" charset="0"/>
                <a:sym typeface="Symbol" charset="0"/>
              </a:rPr>
              <a:t>j</a:t>
            </a:r>
            <a:r>
              <a:rPr lang="en-US" sz="2800" dirty="0">
                <a:ea typeface="ＭＳ Ｐゴシック" charset="0"/>
                <a:sym typeface="Symbol" charset="0"/>
              </a:rPr>
              <a:t> |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 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)</a:t>
            </a:r>
            <a:r>
              <a:rPr lang="en-US" sz="2800" dirty="0">
                <a:ea typeface="ＭＳ Ｐゴシック" charset="0"/>
                <a:cs typeface="Calibri"/>
                <a:sym typeface="Symbol" charset="0"/>
              </a:rPr>
              <a:t> </a:t>
            </a:r>
            <a:r>
              <a:rPr lang="en-US" sz="2800" dirty="0">
                <a:ea typeface="ＭＳ Ｐゴシック" charset="0"/>
                <a:sym typeface="Symbol" charset="0"/>
              </a:rPr>
              <a:t>P(H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) P(H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)</a:t>
            </a:r>
          </a:p>
          <a:p>
            <a:pPr>
              <a:defRPr/>
            </a:pPr>
            <a:r>
              <a:rPr lang="en-US" sz="3000" dirty="0">
                <a:sym typeface="Symbol" charset="0"/>
              </a:rPr>
              <a:t>How do we compute P(</a:t>
            </a:r>
            <a:r>
              <a:rPr lang="en-US" sz="3000" dirty="0" err="1">
                <a:sym typeface="Symbol" charset="0"/>
              </a:rPr>
              <a:t>E</a:t>
            </a:r>
            <a:r>
              <a:rPr lang="en-US" sz="3000" baseline="-25000" dirty="0" err="1">
                <a:sym typeface="Symbol" charset="0"/>
              </a:rPr>
              <a:t>j</a:t>
            </a:r>
            <a:r>
              <a:rPr lang="en-US" sz="3000" dirty="0">
                <a:sym typeface="Symbol" charset="0"/>
              </a:rPr>
              <a:t> | </a:t>
            </a:r>
            <a:r>
              <a:rPr lang="en-US" sz="3000" dirty="0" smtClean="0">
                <a:sym typeface="Symbol" charset="0"/>
              </a:rPr>
              <a:t>H</a:t>
            </a:r>
            <a:r>
              <a:rPr lang="en-US" sz="3000" baseline="-25000" dirty="0" smtClean="0">
                <a:sym typeface="Symbol" charset="0"/>
              </a:rPr>
              <a:t>1</a:t>
            </a:r>
            <a:r>
              <a:rPr lang="en-US" sz="3000" dirty="0" smtClean="0">
                <a:sym typeface="Symbol" charset="0"/>
              </a:rPr>
              <a:t>H</a:t>
            </a:r>
            <a:r>
              <a:rPr lang="en-US" sz="3000" baseline="-25000" dirty="0" smtClean="0">
                <a:sym typeface="Symbol" charset="0"/>
              </a:rPr>
              <a:t>2</a:t>
            </a:r>
            <a:r>
              <a:rPr lang="en-US" sz="3000" dirty="0">
                <a:sym typeface="Symbol" charset="0"/>
              </a:rPr>
              <a:t>)</a:t>
            </a:r>
            <a:r>
              <a:rPr lang="en-US" sz="3000" dirty="0">
                <a:cs typeface="Calibri"/>
                <a:sym typeface="Symbol" charset="0"/>
              </a:rPr>
              <a:t> </a:t>
            </a:r>
            <a:r>
              <a:rPr lang="en-US" sz="3000" dirty="0" smtClean="0">
                <a:cs typeface="Calibri"/>
                <a:sym typeface="Symbol" charset="0"/>
              </a:rPr>
              <a:t>?</a:t>
            </a:r>
            <a:endParaRPr lang="en-US" sz="3000" dirty="0">
              <a:cs typeface="Calibri"/>
              <a:sym typeface="Symbo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3266A58-AA64-5C4B-BF2F-C6C50DD287EA}" type="slidenum">
              <a:rPr lang="en-US" sz="1000">
                <a:latin typeface="Calibri"/>
              </a:rPr>
              <a:pPr/>
              <a:t>31</a:t>
            </a:fld>
            <a:endParaRPr lang="en-US" sz="1000" dirty="0">
              <a:latin typeface="Calibri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228600"/>
            <a:ext cx="8763000" cy="1143000"/>
          </a:xfrm>
        </p:spPr>
        <p:txBody>
          <a:bodyPr/>
          <a:lstStyle/>
          <a:p>
            <a:r>
              <a:rPr lang="en-US" sz="4800" dirty="0"/>
              <a:t>Limitations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29600" cy="44958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Assume H1 and H2 are independent, given E1, …, El?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  <a:sym typeface="Symbol" charset="0"/>
              </a:rPr>
              <a:t>P(H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400" dirty="0">
                <a:ea typeface="ＭＳ Ｐゴシック" charset="0"/>
                <a:sym typeface="Symbol" charset="0"/>
              </a:rPr>
              <a:t>  H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400" dirty="0">
                <a:ea typeface="ＭＳ Ｐゴシック" charset="0"/>
                <a:sym typeface="Symbol" charset="0"/>
              </a:rPr>
              <a:t> | E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400" dirty="0">
                <a:ea typeface="ＭＳ Ｐゴシック" charset="0"/>
                <a:sym typeface="Symbol" charset="0"/>
              </a:rPr>
              <a:t>, …, E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l</a:t>
            </a:r>
            <a:r>
              <a:rPr lang="en-US" sz="2400" dirty="0">
                <a:ea typeface="ＭＳ Ｐゴシック" charset="0"/>
                <a:sym typeface="Symbol" charset="0"/>
              </a:rPr>
              <a:t>) = P(H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400" dirty="0">
                <a:ea typeface="ＭＳ Ｐゴシック" charset="0"/>
                <a:sym typeface="Symbol" charset="0"/>
              </a:rPr>
              <a:t> | E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400" dirty="0">
                <a:ea typeface="ＭＳ Ｐゴシック" charset="0"/>
                <a:sym typeface="Symbol" charset="0"/>
              </a:rPr>
              <a:t>, …, E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l</a:t>
            </a:r>
            <a:r>
              <a:rPr lang="en-US" sz="2400" dirty="0">
                <a:ea typeface="ＭＳ Ｐゴシック" charset="0"/>
                <a:sym typeface="Symbol" charset="0"/>
              </a:rPr>
              <a:t>) P(H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400" dirty="0">
                <a:ea typeface="ＭＳ Ｐゴシック" charset="0"/>
                <a:sym typeface="Symbol" charset="0"/>
              </a:rPr>
              <a:t> | E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400" dirty="0">
                <a:ea typeface="ＭＳ Ｐゴシック" charset="0"/>
                <a:sym typeface="Symbol" charset="0"/>
              </a:rPr>
              <a:t>, …, E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l</a:t>
            </a:r>
            <a:r>
              <a:rPr lang="en-US" sz="2400" dirty="0">
                <a:ea typeface="ＭＳ Ｐゴシック" charset="0"/>
                <a:sym typeface="Symbol" charset="0"/>
              </a:rPr>
              <a:t>)</a:t>
            </a:r>
          </a:p>
          <a:p>
            <a:pPr>
              <a:defRPr/>
            </a:pPr>
            <a:r>
              <a:rPr lang="en-US" sz="2800" dirty="0">
                <a:sym typeface="Symbol" charset="0"/>
              </a:rPr>
              <a:t>U</a:t>
            </a:r>
            <a:r>
              <a:rPr lang="en-US" sz="2800" dirty="0" smtClean="0">
                <a:sym typeface="Symbol" charset="0"/>
              </a:rPr>
              <a:t>nreasonable </a:t>
            </a:r>
            <a:r>
              <a:rPr lang="en-US" sz="2800" dirty="0">
                <a:sym typeface="Symbol" charset="0"/>
              </a:rPr>
              <a:t>assumption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  <a:sym typeface="Symbol" charset="0"/>
              </a:rPr>
              <a:t>Earthquake &amp;</a:t>
            </a:r>
            <a:r>
              <a:rPr lang="en-US" sz="2400" dirty="0" smtClean="0">
                <a:ea typeface="ＭＳ Ｐゴシック" charset="0"/>
                <a:sym typeface="Symbol" charset="0"/>
              </a:rPr>
              <a:t> Burglar </a:t>
            </a:r>
            <a:r>
              <a:rPr lang="en-US" sz="2400" dirty="0">
                <a:ea typeface="ＭＳ Ｐゴシック" charset="0"/>
                <a:sym typeface="Symbol" charset="0"/>
              </a:rPr>
              <a:t>independent, but </a:t>
            </a:r>
            <a:r>
              <a:rPr lang="en-US" sz="2400" i="1" dirty="0">
                <a:ea typeface="ＭＳ Ｐゴシック" charset="0"/>
                <a:sym typeface="Symbol" charset="0"/>
              </a:rPr>
              <a:t>not</a:t>
            </a:r>
            <a:r>
              <a:rPr lang="en-US" sz="2400" dirty="0">
                <a:ea typeface="ＭＳ Ｐゴシック" charset="0"/>
                <a:sym typeface="Symbol" charset="0"/>
              </a:rPr>
              <a:t> given Alarm:</a:t>
            </a:r>
          </a:p>
          <a:p>
            <a:pPr marL="681037" lvl="2" indent="0">
              <a:buNone/>
              <a:defRPr/>
            </a:pPr>
            <a:r>
              <a:rPr lang="en-US" sz="2000" dirty="0">
                <a:ea typeface="ＭＳ Ｐゴシック" charset="0"/>
                <a:sym typeface="Symbol" charset="0"/>
              </a:rPr>
              <a:t>P(burglar | alarm, earthquake) &lt;&lt; P(burglar | alarm)</a:t>
            </a:r>
          </a:p>
          <a:p>
            <a:pPr>
              <a:defRPr/>
            </a:pPr>
            <a:r>
              <a:rPr lang="en-US" altLang="ja-JP" sz="2800" dirty="0">
                <a:sym typeface="Symbol" charset="0"/>
              </a:rPr>
              <a:t>D</a:t>
            </a:r>
            <a:r>
              <a:rPr lang="en-US" altLang="ja-JP" sz="2800" dirty="0" smtClean="0">
                <a:sym typeface="Symbol" charset="0"/>
              </a:rPr>
              <a:t>oesn’t allow </a:t>
            </a:r>
            <a:r>
              <a:rPr lang="en-US" altLang="ja-JP" sz="2800" dirty="0">
                <a:sym typeface="Symbol" charset="0"/>
              </a:rPr>
              <a:t>causal chaining:</a:t>
            </a:r>
          </a:p>
          <a:p>
            <a:pPr marL="458788" lvl="1" indent="-236538">
              <a:defRPr/>
            </a:pPr>
            <a:r>
              <a:rPr lang="en-US" sz="2400" dirty="0">
                <a:ea typeface="ＭＳ Ｐゴシック" charset="0"/>
                <a:sym typeface="Symbol" charset="0"/>
              </a:rPr>
              <a:t>A: </a:t>
            </a:r>
            <a:r>
              <a:rPr lang="en-US" sz="2400" dirty="0" smtClean="0">
                <a:ea typeface="ＭＳ Ｐゴシック" charset="0"/>
                <a:sym typeface="Symbol" charset="0"/>
              </a:rPr>
              <a:t>2017</a:t>
            </a:r>
            <a:r>
              <a:rPr lang="en-US" altLang="ja-JP" sz="2400" dirty="0" smtClean="0">
                <a:ea typeface="ＭＳ Ｐゴシック" charset="0"/>
                <a:sym typeface="Symbol" charset="0"/>
              </a:rPr>
              <a:t> </a:t>
            </a:r>
            <a:r>
              <a:rPr lang="en-US" altLang="ja-JP" sz="2400" dirty="0">
                <a:ea typeface="ＭＳ Ｐゴシック" charset="0"/>
                <a:sym typeface="Symbol" charset="0"/>
              </a:rPr>
              <a:t>weather; B: </a:t>
            </a:r>
            <a:r>
              <a:rPr lang="en-US" altLang="ja-JP" sz="2400" dirty="0" smtClean="0">
                <a:ea typeface="ＭＳ Ｐゴシック" charset="0"/>
                <a:sym typeface="Symbol" charset="0"/>
              </a:rPr>
              <a:t>2017 corn </a:t>
            </a:r>
            <a:r>
              <a:rPr lang="en-US" altLang="ja-JP" sz="2400" dirty="0">
                <a:ea typeface="ＭＳ Ｐゴシック" charset="0"/>
                <a:sym typeface="Symbol" charset="0"/>
              </a:rPr>
              <a:t>production; C: </a:t>
            </a:r>
            <a:r>
              <a:rPr lang="en-US" altLang="ja-JP" sz="2400" dirty="0" smtClean="0">
                <a:ea typeface="ＭＳ Ｐゴシック" charset="0"/>
                <a:sym typeface="Symbol" charset="0"/>
              </a:rPr>
              <a:t>2018 corn </a:t>
            </a:r>
            <a:r>
              <a:rPr lang="en-US" altLang="ja-JP" sz="2400" dirty="0">
                <a:ea typeface="ＭＳ Ｐゴシック" charset="0"/>
                <a:sym typeface="Symbol" charset="0"/>
              </a:rPr>
              <a:t>price</a:t>
            </a:r>
          </a:p>
          <a:p>
            <a:pPr marL="458788" lvl="1" indent="-236538">
              <a:defRPr/>
            </a:pPr>
            <a:r>
              <a:rPr lang="en-US" sz="2400" dirty="0">
                <a:ea typeface="ＭＳ Ｐゴシック" charset="0"/>
                <a:sym typeface="Symbol" charset="0"/>
              </a:rPr>
              <a:t>A influences C indirectly:  A</a:t>
            </a:r>
            <a:r>
              <a:rPr lang="en-US" sz="2400" dirty="0">
                <a:ea typeface="ＭＳ Ｐゴシック" charset="0"/>
                <a:cs typeface="Calibri"/>
                <a:sym typeface="Symbol" charset="0"/>
              </a:rPr>
              <a:t>→ B → C</a:t>
            </a:r>
          </a:p>
          <a:p>
            <a:pPr marL="458788" lvl="1" indent="-236538">
              <a:defRPr/>
            </a:pPr>
            <a:r>
              <a:rPr lang="en-US" sz="2400" dirty="0">
                <a:ea typeface="ＭＳ Ｐゴシック" charset="0"/>
                <a:cs typeface="Calibri"/>
                <a:sym typeface="Symbol" charset="0"/>
              </a:rPr>
              <a:t>P(C | B, A) = P(C | B)</a:t>
            </a:r>
          </a:p>
          <a:p>
            <a:pPr>
              <a:defRPr/>
            </a:pPr>
            <a:r>
              <a:rPr lang="en-US" sz="2800" dirty="0" smtClean="0">
                <a:cs typeface="Calibri"/>
                <a:sym typeface="Symbol" charset="0"/>
              </a:rPr>
              <a:t>Need </a:t>
            </a:r>
            <a:r>
              <a:rPr lang="en-US" sz="2800" dirty="0">
                <a:cs typeface="Calibri"/>
                <a:sym typeface="Symbol" charset="0"/>
              </a:rPr>
              <a:t>richer representation </a:t>
            </a:r>
            <a:r>
              <a:rPr lang="en-US" sz="2800" dirty="0" smtClean="0">
                <a:cs typeface="Calibri"/>
                <a:sym typeface="Symbol" charset="0"/>
              </a:rPr>
              <a:t>for interacting </a:t>
            </a:r>
            <a:r>
              <a:rPr lang="en-US" sz="2800" dirty="0" err="1" smtClean="0">
                <a:cs typeface="Calibri"/>
                <a:sym typeface="Symbol" charset="0"/>
              </a:rPr>
              <a:t>hypoth-eses</a:t>
            </a:r>
            <a:r>
              <a:rPr lang="en-US" sz="2800" dirty="0">
                <a:cs typeface="Calibri"/>
                <a:sym typeface="Symbol" charset="0"/>
              </a:rPr>
              <a:t>, conditional </a:t>
            </a:r>
            <a:r>
              <a:rPr lang="en-US" sz="2800" dirty="0" smtClean="0">
                <a:cs typeface="Calibri"/>
                <a:sym typeface="Symbol" charset="0"/>
              </a:rPr>
              <a:t>independence</a:t>
            </a:r>
            <a:r>
              <a:rPr lang="en-US" sz="2800" dirty="0">
                <a:cs typeface="Calibri"/>
                <a:sym typeface="Symbol" charset="0"/>
              </a:rPr>
              <a:t> </a:t>
            </a:r>
            <a:r>
              <a:rPr lang="en-US" sz="2800" dirty="0" smtClean="0">
                <a:cs typeface="Calibri"/>
                <a:sym typeface="Symbol" charset="0"/>
              </a:rPr>
              <a:t>&amp; </a:t>
            </a:r>
            <a:r>
              <a:rPr lang="en-US" sz="2800" dirty="0">
                <a:cs typeface="Calibri"/>
                <a:sym typeface="Symbol" charset="0"/>
              </a:rPr>
              <a:t>causal chaining</a:t>
            </a:r>
          </a:p>
          <a:p>
            <a:pPr>
              <a:defRPr/>
            </a:pPr>
            <a:r>
              <a:rPr lang="en-US" sz="2800" dirty="0" smtClean="0">
                <a:cs typeface="Calibri"/>
                <a:sym typeface="Symbol" charset="0"/>
              </a:rPr>
              <a:t>Next: Bayesian Belief </a:t>
            </a:r>
            <a:r>
              <a:rPr lang="en-US" sz="2800" dirty="0">
                <a:cs typeface="Calibri"/>
                <a:sym typeface="Symbol" charset="0"/>
              </a:rPr>
              <a:t>networks!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900" dirty="0" smtClean="0"/>
              <a:t>Probability is a rigorous formalism for uncertain knowledge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900" dirty="0" smtClean="0">
                <a:solidFill>
                  <a:schemeClr val="accent2"/>
                </a:solidFill>
              </a:rPr>
              <a:t>Joint probability distribution</a:t>
            </a:r>
            <a:r>
              <a:rPr lang="en-US" sz="2900" dirty="0" smtClean="0"/>
              <a:t> specifies probability of every </a:t>
            </a:r>
            <a:r>
              <a:rPr lang="en-US" sz="2900" dirty="0" smtClean="0">
                <a:solidFill>
                  <a:schemeClr val="accent2"/>
                </a:solidFill>
              </a:rPr>
              <a:t>atomic event</a:t>
            </a:r>
            <a:endParaRPr lang="en-US" sz="29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900" dirty="0" smtClean="0"/>
              <a:t>Can answer queries by summing over atomic events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900" dirty="0" smtClean="0"/>
              <a:t>But we must find a way to reduce joint size for non-trivial domains</a:t>
            </a:r>
          </a:p>
          <a:p>
            <a:pPr>
              <a:defRPr/>
            </a:pPr>
            <a:r>
              <a:rPr lang="en-US" sz="2900" dirty="0" smtClean="0">
                <a:solidFill>
                  <a:schemeClr val="accent2"/>
                </a:solidFill>
              </a:rPr>
              <a:t>Bayes </a:t>
            </a:r>
            <a:r>
              <a:rPr lang="en-US" sz="2900" dirty="0">
                <a:solidFill>
                  <a:schemeClr val="accent2"/>
                </a:solidFill>
              </a:rPr>
              <a:t>rule </a:t>
            </a:r>
            <a:r>
              <a:rPr lang="en-US" sz="2900" dirty="0" smtClean="0"/>
              <a:t>lets </a:t>
            </a:r>
            <a:r>
              <a:rPr lang="en-US" sz="2900" dirty="0" smtClean="0"/>
              <a:t>us compute </a:t>
            </a:r>
            <a:r>
              <a:rPr lang="en-US" sz="2900" dirty="0"/>
              <a:t>from known </a:t>
            </a:r>
            <a:r>
              <a:rPr lang="en-US" sz="2900" dirty="0" smtClean="0"/>
              <a:t>conditional probabilities</a:t>
            </a:r>
            <a:r>
              <a:rPr lang="en-US" sz="2900" dirty="0"/>
              <a:t>, usually </a:t>
            </a:r>
            <a:r>
              <a:rPr lang="en-US" sz="2900" dirty="0" smtClean="0"/>
              <a:t>in </a:t>
            </a:r>
            <a:r>
              <a:rPr lang="en-US" sz="2900" dirty="0"/>
              <a:t>causal </a:t>
            </a:r>
            <a:r>
              <a:rPr lang="en-US" sz="2900" dirty="0" smtClean="0"/>
              <a:t>direction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900" dirty="0" smtClean="0">
                <a:solidFill>
                  <a:schemeClr val="accent2"/>
                </a:solidFill>
              </a:rPr>
              <a:t>Independence </a:t>
            </a:r>
            <a:r>
              <a:rPr lang="en-US" sz="2900" dirty="0"/>
              <a:t>&amp;</a:t>
            </a:r>
            <a:r>
              <a:rPr lang="en-US" sz="2900" dirty="0" smtClean="0"/>
              <a:t> </a:t>
            </a:r>
            <a:r>
              <a:rPr lang="en-US" sz="2900" dirty="0" smtClean="0">
                <a:solidFill>
                  <a:schemeClr val="accent2"/>
                </a:solidFill>
              </a:rPr>
              <a:t>conditional independence</a:t>
            </a:r>
            <a:r>
              <a:rPr lang="en-US" sz="2900" dirty="0" smtClean="0"/>
              <a:t> provide </a:t>
            </a:r>
            <a:r>
              <a:rPr lang="en-US" sz="2900" dirty="0" smtClean="0"/>
              <a:t>tools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900" dirty="0" smtClean="0"/>
              <a:t>Next: Bayesian belief networks</a:t>
            </a:r>
            <a:endParaRPr lang="en-US" sz="2900" dirty="0" smtClean="0"/>
          </a:p>
          <a:p>
            <a:pPr>
              <a:defRPr/>
            </a:pPr>
            <a:endParaRPr lang="en-US" sz="2900" dirty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AD33C9-5026-7F4D-B6EA-5ED6A8A24921}" type="slidenum">
              <a:rPr lang="en-US" sz="1000">
                <a:latin typeface="Calibri"/>
              </a:rPr>
              <a:pPr/>
              <a:t>32</a:t>
            </a:fld>
            <a:endParaRPr lang="en-US" sz="1000" dirty="0">
              <a:latin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>
            <a:hlinkClick r:id="rId2" tooltip="'Detector! What would the Bayesian statistician say if I asked him whether the--' [roll] 'I AM A NEUTRINO DETECTOR, NOT A LABYRINTH GUARD. SERIOUSLY, DID YOUR BRAIN FALL OUT?' [roll] '... yes.'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4527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TextBox 5"/>
          <p:cNvSpPr txBox="1">
            <a:spLocks noChangeArrowheads="1"/>
          </p:cNvSpPr>
          <p:nvPr/>
        </p:nvSpPr>
        <p:spPr bwMode="auto">
          <a:xfrm>
            <a:off x="109538" y="914400"/>
            <a:ext cx="39846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err="1">
                <a:latin typeface="Calibri"/>
              </a:rPr>
              <a:t>Frequentists</a:t>
            </a:r>
            <a:r>
              <a:rPr lang="en-US" sz="2800" dirty="0">
                <a:latin typeface="Calibri"/>
              </a:rPr>
              <a:t> vs. Bayesians</a:t>
            </a:r>
          </a:p>
          <a:p>
            <a:pPr algn="ctr"/>
            <a:r>
              <a:rPr lang="en-US" dirty="0">
                <a:latin typeface="Calibri"/>
                <a:hlinkClick r:id="rId2"/>
              </a:rPr>
              <a:t>http://xkcd.com/1132/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1143000"/>
          </a:xfrm>
        </p:spPr>
        <p:txBody>
          <a:bodyPr/>
          <a:lstStyle/>
          <a:p>
            <a:r>
              <a:rPr lang="en-US" dirty="0"/>
              <a:t>Postscript: </a:t>
            </a:r>
            <a:r>
              <a:rPr lang="en-US" dirty="0" err="1"/>
              <a:t>Frequentists</a:t>
            </a:r>
            <a:r>
              <a:rPr lang="en-US" dirty="0"/>
              <a:t> vs. Bayesians 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848600" cy="4419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b="1" dirty="0">
                <a:hlinkClick r:id="rId2"/>
              </a:rPr>
              <a:t>Frequentist inference</a:t>
            </a:r>
            <a:r>
              <a:rPr lang="en-US" sz="3200" dirty="0"/>
              <a:t> draws conclusions from sample data based </a:t>
            </a:r>
            <a:r>
              <a:rPr lang="en-US" sz="3200" dirty="0" smtClean="0"/>
              <a:t>on </a:t>
            </a:r>
            <a:r>
              <a:rPr lang="en-US" sz="3200" dirty="0"/>
              <a:t>frequency or proportion </a:t>
            </a:r>
            <a:r>
              <a:rPr lang="en-US" sz="3200" dirty="0" smtClean="0"/>
              <a:t>of </a:t>
            </a:r>
            <a:r>
              <a:rPr lang="en-US" sz="3200" dirty="0"/>
              <a:t>data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hlinkClick r:id="rId3"/>
              </a:rPr>
              <a:t>Bayesian inference</a:t>
            </a:r>
            <a:r>
              <a:rPr lang="en-US" sz="3200" dirty="0"/>
              <a:t>  uses Bayes' rule to update probability estimates </a:t>
            </a:r>
            <a:r>
              <a:rPr lang="en-US" sz="3200" dirty="0" smtClean="0"/>
              <a:t>for </a:t>
            </a:r>
            <a:r>
              <a:rPr lang="en-US" sz="3200" dirty="0"/>
              <a:t>hypothesis as additional evidence is learned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D</a:t>
            </a:r>
            <a:r>
              <a:rPr lang="en-US" sz="3200" dirty="0" smtClean="0"/>
              <a:t>ifferences </a:t>
            </a:r>
            <a:r>
              <a:rPr lang="en-US" sz="3200" dirty="0"/>
              <a:t>are often subtle, but can be consequential</a:t>
            </a:r>
          </a:p>
          <a:p>
            <a:pPr>
              <a:lnSpc>
                <a:spcPct val="110000"/>
              </a:lnSpc>
            </a:pPr>
            <a:endParaRPr lang="en-US" sz="3200" dirty="0"/>
          </a:p>
          <a:p>
            <a:pPr>
              <a:lnSpc>
                <a:spcPct val="110000"/>
              </a:lnSpc>
            </a:pPr>
            <a:endParaRPr lang="en-US" sz="3200" dirty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207824-1004-B941-A95C-0DADA9C4A21D}" type="slidenum">
              <a:rPr lang="en-US" sz="1000">
                <a:latin typeface="Calibri"/>
              </a:rPr>
              <a:pPr/>
              <a:t>34</a:t>
            </a:fld>
            <a:endParaRPr lang="en-US" sz="1000" dirty="0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87A902-067F-CC43-A5FF-57DB620FAE46}" type="slidenum">
              <a:rPr lang="en-US" sz="1000">
                <a:latin typeface="Calibri"/>
              </a:rPr>
              <a:pPr/>
              <a:t>4</a:t>
            </a:fld>
            <a:endParaRPr lang="en-US" sz="1000" dirty="0">
              <a:latin typeface="Calibri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Decision making with uncertainty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</a:rPr>
              <a:t>Rational</a:t>
            </a:r>
            <a:r>
              <a:rPr lang="en-US" sz="3200" dirty="0"/>
              <a:t> behavior:</a:t>
            </a:r>
          </a:p>
          <a:p>
            <a:r>
              <a:rPr lang="en-US" sz="3200" dirty="0"/>
              <a:t>For each possible action, identify the possible outcomes</a:t>
            </a:r>
          </a:p>
          <a:p>
            <a:r>
              <a:rPr lang="en-US" sz="3200" dirty="0"/>
              <a:t>Compute the </a:t>
            </a:r>
            <a:r>
              <a:rPr lang="en-US" sz="3200" b="1" dirty="0">
                <a:solidFill>
                  <a:schemeClr val="accent2"/>
                </a:solidFill>
              </a:rPr>
              <a:t>probability</a:t>
            </a:r>
            <a:r>
              <a:rPr lang="en-US" sz="3200" dirty="0"/>
              <a:t> of each outcome</a:t>
            </a:r>
          </a:p>
          <a:p>
            <a:r>
              <a:rPr lang="en-US" sz="3200" dirty="0"/>
              <a:t>Compute the </a:t>
            </a:r>
            <a:r>
              <a:rPr lang="en-US" sz="3200" b="1" dirty="0">
                <a:solidFill>
                  <a:schemeClr val="accent2"/>
                </a:solidFill>
              </a:rPr>
              <a:t>utility</a:t>
            </a:r>
            <a:r>
              <a:rPr lang="en-US" sz="3200" dirty="0"/>
              <a:t> of each outcome</a:t>
            </a:r>
          </a:p>
          <a:p>
            <a:r>
              <a:rPr lang="en-US" sz="3200" dirty="0"/>
              <a:t>Compute the probability-weighted </a:t>
            </a:r>
            <a:r>
              <a:rPr lang="en-US" sz="3200" b="1" dirty="0">
                <a:solidFill>
                  <a:schemeClr val="accent2"/>
                </a:solidFill>
              </a:rPr>
              <a:t>(expected) utility</a:t>
            </a:r>
            <a:r>
              <a:rPr lang="en-US" sz="3200" dirty="0"/>
              <a:t> over possible outcomes for each action</a:t>
            </a:r>
          </a:p>
          <a:p>
            <a:r>
              <a:rPr lang="en-US" sz="3200" dirty="0"/>
              <a:t>Select action with the highest expected utility (principle of </a:t>
            </a:r>
            <a:r>
              <a:rPr lang="en-US" sz="3200" b="1" dirty="0">
                <a:solidFill>
                  <a:schemeClr val="accent2"/>
                </a:solidFill>
              </a:rPr>
              <a:t>Maximum Expected Utility</a:t>
            </a:r>
            <a:r>
              <a:rPr lang="en-US" sz="3200" dirty="0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</a:t>
            </a:r>
            <a:r>
              <a:rPr lang="en-US" sz="4400" dirty="0" smtClean="0"/>
              <a:t>onsider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r>
              <a:rPr lang="en-US" sz="3200" dirty="0" smtClean="0"/>
              <a:t>Your house has an alarm system</a:t>
            </a:r>
          </a:p>
          <a:p>
            <a:r>
              <a:rPr lang="en-US" sz="3200" dirty="0" smtClean="0"/>
              <a:t>It should go off if a burglar</a:t>
            </a:r>
            <a:r>
              <a:rPr lang="en-US" sz="3200" dirty="0"/>
              <a:t> </a:t>
            </a:r>
            <a:r>
              <a:rPr lang="en-US" sz="3200" dirty="0" smtClean="0"/>
              <a:t>breaks</a:t>
            </a:r>
            <a:br>
              <a:rPr lang="en-US" sz="3200" dirty="0" smtClean="0"/>
            </a:br>
            <a:r>
              <a:rPr lang="en-US" sz="3200" dirty="0" smtClean="0"/>
              <a:t>into the house</a:t>
            </a:r>
          </a:p>
          <a:p>
            <a:r>
              <a:rPr lang="en-US" sz="3200" dirty="0" smtClean="0"/>
              <a:t>It can go off if there is an earthquake</a:t>
            </a:r>
          </a:p>
          <a:p>
            <a:r>
              <a:rPr lang="en-US" sz="3200" dirty="0" smtClean="0"/>
              <a:t>How can we predict what’s happened if the alarm goes off?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533400"/>
            <a:ext cx="1941286" cy="22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8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8C3E897-7F3F-F240-BC4F-7FFA0EC72F7F}" type="slidenum">
              <a:rPr lang="en-US" sz="1000">
                <a:latin typeface="Calibri"/>
              </a:rPr>
              <a:pPr/>
              <a:t>6</a:t>
            </a:fld>
            <a:endParaRPr lang="en-US" sz="1000" dirty="0">
              <a:latin typeface="Calibri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Probability theory 101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3200400" cy="4114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Random variables</a:t>
            </a:r>
          </a:p>
          <a:p>
            <a:pPr lvl="1"/>
            <a:r>
              <a:rPr lang="en-US" sz="2000" dirty="0">
                <a:ea typeface="ＭＳ Ｐゴシック" charset="0"/>
              </a:rPr>
              <a:t>Domain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Atomic event</a:t>
            </a:r>
            <a:r>
              <a:rPr lang="en-US" sz="2400" dirty="0"/>
              <a:t>: complete specification of state</a:t>
            </a:r>
            <a:endParaRPr lang="en-US" sz="2000" dirty="0"/>
          </a:p>
          <a:p>
            <a:r>
              <a:rPr lang="en-US" sz="2400" b="1" dirty="0">
                <a:solidFill>
                  <a:schemeClr val="accent2"/>
                </a:solidFill>
              </a:rPr>
              <a:t>Prior probability</a:t>
            </a:r>
            <a:r>
              <a:rPr lang="en-US" sz="2400" dirty="0"/>
              <a:t>: degree of belief without any other </a:t>
            </a:r>
            <a:r>
              <a:rPr lang="en-US" sz="2400" dirty="0" smtClean="0"/>
              <a:t>evidence or info</a:t>
            </a:r>
            <a:endParaRPr lang="en-US" sz="2400" dirty="0"/>
          </a:p>
          <a:p>
            <a:r>
              <a:rPr lang="en-US" sz="2400" b="1" dirty="0">
                <a:solidFill>
                  <a:schemeClr val="accent2"/>
                </a:solidFill>
              </a:rPr>
              <a:t>Joint probability</a:t>
            </a:r>
            <a:r>
              <a:rPr lang="en-US" sz="2400" dirty="0"/>
              <a:t>: matrix of combined probabilities </a:t>
            </a:r>
            <a:r>
              <a:rPr lang="en-US" sz="2400" dirty="0" smtClean="0"/>
              <a:t>of </a:t>
            </a:r>
            <a:r>
              <a:rPr lang="en-US" sz="2400" dirty="0"/>
              <a:t>set of variables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371600"/>
            <a:ext cx="5105400" cy="4114800"/>
          </a:xfrm>
        </p:spPr>
        <p:txBody>
          <a:bodyPr/>
          <a:lstStyle/>
          <a:p>
            <a:r>
              <a:rPr lang="en-US" sz="2400" dirty="0"/>
              <a:t>Alarm, Burglary, Earthquake</a:t>
            </a:r>
          </a:p>
          <a:p>
            <a:pPr marL="338138" lvl="1" indent="-230188"/>
            <a:r>
              <a:rPr lang="en-US" sz="2000" dirty="0">
                <a:ea typeface="ＭＳ Ｐゴシック" charset="0"/>
              </a:rPr>
              <a:t>Boolean (like these), discrete, continuous</a:t>
            </a:r>
          </a:p>
          <a:p>
            <a:r>
              <a:rPr lang="en-US" sz="2400" dirty="0"/>
              <a:t>Alarm=</a:t>
            </a:r>
            <a:r>
              <a:rPr lang="en-US" sz="2400" dirty="0" err="1"/>
              <a:t>T</a:t>
            </a:r>
            <a:r>
              <a:rPr lang="en-US" sz="2400" dirty="0" err="1">
                <a:sym typeface="Symbol" charset="0"/>
              </a:rPr>
              <a:t></a:t>
            </a:r>
            <a:r>
              <a:rPr lang="en-US" sz="2400" dirty="0" err="1"/>
              <a:t>Burglary</a:t>
            </a:r>
            <a:r>
              <a:rPr lang="en-US" sz="2400" dirty="0"/>
              <a:t>=</a:t>
            </a:r>
            <a:r>
              <a:rPr lang="en-US" sz="2400" dirty="0" err="1"/>
              <a:t>T</a:t>
            </a:r>
            <a:r>
              <a:rPr lang="en-US" sz="2400" dirty="0" err="1">
                <a:sym typeface="Symbol" charset="0"/>
              </a:rPr>
              <a:t></a:t>
            </a:r>
            <a:r>
              <a:rPr lang="en-US" sz="2400" dirty="0" err="1"/>
              <a:t>Earthquake</a:t>
            </a:r>
            <a:r>
              <a:rPr lang="en-US" sz="2400" dirty="0"/>
              <a:t>=F</a:t>
            </a:r>
            <a:br>
              <a:rPr lang="en-US" sz="2400" dirty="0"/>
            </a:br>
            <a:r>
              <a:rPr lang="en-US" sz="2400" dirty="0"/>
              <a:t>alarm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burglary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</a:t>
            </a:r>
            <a:r>
              <a:rPr lang="en-US" sz="2400" dirty="0">
                <a:cs typeface="Calibri"/>
              </a:rPr>
              <a:t>¬</a:t>
            </a:r>
            <a:r>
              <a:rPr lang="en-US" sz="2400" dirty="0" smtClean="0">
                <a:cs typeface="Calibri"/>
              </a:rPr>
              <a:t>earthquake</a:t>
            </a:r>
            <a:br>
              <a:rPr lang="en-US" sz="2400" dirty="0" smtClean="0">
                <a:cs typeface="Calibri"/>
              </a:rPr>
            </a:br>
            <a:endParaRPr lang="en-US" sz="2000" dirty="0">
              <a:cs typeface="Calibri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cs typeface="Calibri"/>
              </a:rPr>
              <a:t>P(Burglary) = 0.1</a:t>
            </a:r>
            <a:br>
              <a:rPr lang="en-US" sz="2400" dirty="0">
                <a:cs typeface="Calibri"/>
              </a:rPr>
            </a:br>
            <a:r>
              <a:rPr lang="en-US" sz="2400" dirty="0">
                <a:cs typeface="Calibri"/>
              </a:rPr>
              <a:t>P(Alarm) = 0.1</a:t>
            </a:r>
            <a:br>
              <a:rPr lang="en-US" sz="2400" dirty="0">
                <a:cs typeface="Calibri"/>
              </a:rPr>
            </a:br>
            <a:r>
              <a:rPr lang="en-US" sz="2400" dirty="0">
                <a:cs typeface="Calibri"/>
              </a:rPr>
              <a:t>P(earthquake) = 0.000003</a:t>
            </a:r>
            <a:br>
              <a:rPr lang="en-US" sz="2400" dirty="0">
                <a:cs typeface="Calibri"/>
              </a:rPr>
            </a:br>
            <a:r>
              <a:rPr lang="en-US" sz="800" dirty="0">
                <a:cs typeface="Calibri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cs typeface="Calibri"/>
              </a:rPr>
              <a:t>P(Alarm, Burglary) =</a:t>
            </a:r>
          </a:p>
        </p:txBody>
      </p:sp>
      <p:graphicFrame>
        <p:nvGraphicFramePr>
          <p:cNvPr id="336901" name="Group 5"/>
          <p:cNvGraphicFramePr>
            <a:graphicFrameLocks noGrp="1"/>
          </p:cNvGraphicFramePr>
          <p:nvPr/>
        </p:nvGraphicFramePr>
        <p:xfrm>
          <a:off x="4586666" y="5435599"/>
          <a:ext cx="3429000" cy="119380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1371600"/>
                <a:gridCol w="1066800"/>
                <a:gridCol w="990600"/>
              </a:tblGrid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89722F-3480-B64A-8B07-7EF37DA2507B}" type="slidenum">
              <a:rPr lang="en-US" sz="1000">
                <a:latin typeface="Calibri"/>
              </a:rPr>
              <a:pPr/>
              <a:t>7</a:t>
            </a:fld>
            <a:endParaRPr lang="en-US" sz="1000" dirty="0">
              <a:latin typeface="Calibri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Probability theory 101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343400" cy="5257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Conditional probability</a:t>
            </a:r>
            <a:r>
              <a:rPr lang="en-US" sz="2400" dirty="0"/>
              <a:t>: prob. of effect given causes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Computing conditional </a:t>
            </a:r>
            <a:r>
              <a:rPr lang="en-US" sz="2400" b="1" dirty="0" err="1">
                <a:solidFill>
                  <a:schemeClr val="accent2"/>
                </a:solidFill>
              </a:rPr>
              <a:t>probs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>
                <a:ea typeface="ＭＳ Ｐゴシック" charset="0"/>
              </a:rPr>
              <a:t>P(a | b) = P(a </a:t>
            </a:r>
            <a:r>
              <a:rPr lang="en-US" sz="2000" dirty="0">
                <a:ea typeface="ＭＳ Ｐゴシック" charset="0"/>
                <a:sym typeface="Symbol" charset="0"/>
              </a:rPr>
              <a:t></a:t>
            </a:r>
            <a:r>
              <a:rPr lang="en-US" sz="2000" dirty="0">
                <a:ea typeface="ＭＳ Ｐゴシック" charset="0"/>
              </a:rPr>
              <a:t>  b) / P(b)</a:t>
            </a:r>
          </a:p>
          <a:p>
            <a:pPr lvl="1"/>
            <a:r>
              <a:rPr lang="en-US" sz="2000" dirty="0">
                <a:ea typeface="ＭＳ Ｐゴシック" charset="0"/>
              </a:rPr>
              <a:t>P(b): </a:t>
            </a:r>
            <a:r>
              <a:rPr lang="en-US" sz="2000" b="1" dirty="0">
                <a:solidFill>
                  <a:schemeClr val="accent2"/>
                </a:solidFill>
                <a:ea typeface="ＭＳ Ｐゴシック" charset="0"/>
              </a:rPr>
              <a:t>normalizing</a:t>
            </a:r>
            <a:r>
              <a:rPr lang="en-US" sz="2000" dirty="0">
                <a:ea typeface="ＭＳ Ｐゴシック" charset="0"/>
              </a:rPr>
              <a:t> constant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Product rule</a:t>
            </a:r>
            <a:r>
              <a:rPr lang="en-US" sz="2400" dirty="0"/>
              <a:t>:</a:t>
            </a:r>
          </a:p>
          <a:p>
            <a:pPr lvl="1"/>
            <a:r>
              <a:rPr lang="en-US" sz="2000" dirty="0">
                <a:ea typeface="ＭＳ Ｐゴシック" charset="0"/>
              </a:rPr>
              <a:t>P(a </a:t>
            </a:r>
            <a:r>
              <a:rPr lang="en-US" sz="2000" dirty="0">
                <a:ea typeface="ＭＳ Ｐゴシック" charset="0"/>
                <a:sym typeface="Symbol" charset="0"/>
              </a:rPr>
              <a:t></a:t>
            </a:r>
            <a:r>
              <a:rPr lang="en-US" sz="2000" dirty="0">
                <a:ea typeface="ＭＳ Ｐゴシック" charset="0"/>
              </a:rPr>
              <a:t> b) = P(a | b) * P(b)</a:t>
            </a:r>
            <a:br>
              <a:rPr lang="en-US" sz="2000" dirty="0">
                <a:ea typeface="ＭＳ Ｐゴシック" charset="0"/>
              </a:rPr>
            </a:br>
            <a:endParaRPr lang="en-US" sz="2000" dirty="0">
              <a:ea typeface="ＭＳ Ｐゴシック" charset="0"/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Marginalizing</a:t>
            </a:r>
            <a:r>
              <a:rPr lang="en-US" sz="2400" dirty="0"/>
              <a:t>:</a:t>
            </a:r>
          </a:p>
          <a:p>
            <a:pPr lvl="1"/>
            <a:r>
              <a:rPr lang="en-US" sz="2000" dirty="0">
                <a:ea typeface="ＭＳ Ｐゴシック" charset="0"/>
              </a:rPr>
              <a:t>P(B) = </a:t>
            </a:r>
            <a:r>
              <a:rPr lang="el-GR" sz="2000" dirty="0">
                <a:ea typeface="ＭＳ Ｐゴシック" charset="0"/>
                <a:cs typeface="Calibri"/>
              </a:rPr>
              <a:t>Σ</a:t>
            </a:r>
            <a:r>
              <a:rPr lang="en-US" sz="2000" baseline="-25000" dirty="0" err="1">
                <a:ea typeface="ＭＳ Ｐゴシック" charset="0"/>
                <a:cs typeface="Calibri"/>
              </a:rPr>
              <a:t>a</a:t>
            </a:r>
            <a:r>
              <a:rPr lang="en-US" sz="2000" dirty="0" err="1">
                <a:ea typeface="ＭＳ Ｐゴシック" charset="0"/>
                <a:cs typeface="Calibri"/>
              </a:rPr>
              <a:t>P</a:t>
            </a:r>
            <a:r>
              <a:rPr lang="en-US" sz="2000" dirty="0">
                <a:ea typeface="ＭＳ Ｐゴシック" charset="0"/>
                <a:cs typeface="Calibri"/>
              </a:rPr>
              <a:t>(B, a)</a:t>
            </a:r>
            <a:endParaRPr lang="el-GR" sz="2000" dirty="0">
              <a:ea typeface="ＭＳ Ｐゴシック" charset="0"/>
              <a:cs typeface="Calibri"/>
            </a:endParaRPr>
          </a:p>
          <a:p>
            <a:pPr lvl="1"/>
            <a:r>
              <a:rPr lang="en-US" sz="2000" dirty="0">
                <a:ea typeface="ＭＳ Ｐゴシック" charset="0"/>
              </a:rPr>
              <a:t>P(B) = </a:t>
            </a:r>
            <a:r>
              <a:rPr lang="el-GR" sz="2000" dirty="0">
                <a:ea typeface="ＭＳ Ｐゴシック" charset="0"/>
                <a:cs typeface="Calibri"/>
              </a:rPr>
              <a:t>Σ</a:t>
            </a:r>
            <a:r>
              <a:rPr lang="en-US" sz="2000" baseline="-25000" dirty="0" err="1">
                <a:ea typeface="ＭＳ Ｐゴシック" charset="0"/>
                <a:cs typeface="Calibri"/>
              </a:rPr>
              <a:t>a</a:t>
            </a:r>
            <a:r>
              <a:rPr lang="en-US" sz="2000" dirty="0" err="1">
                <a:ea typeface="ＭＳ Ｐゴシック" charset="0"/>
                <a:cs typeface="Calibri"/>
              </a:rPr>
              <a:t>P</a:t>
            </a:r>
            <a:r>
              <a:rPr lang="en-US" sz="2000" dirty="0">
                <a:ea typeface="ＭＳ Ｐゴシック" charset="0"/>
                <a:cs typeface="Calibri"/>
              </a:rPr>
              <a:t>(B | a) P(a) (</a:t>
            </a:r>
            <a:r>
              <a:rPr lang="en-US" sz="2000" b="1" dirty="0">
                <a:solidFill>
                  <a:schemeClr val="accent2"/>
                </a:solidFill>
                <a:ea typeface="ＭＳ Ｐゴシック" charset="0"/>
                <a:cs typeface="Calibri"/>
              </a:rPr>
              <a:t>conditioning</a:t>
            </a:r>
            <a:r>
              <a:rPr lang="en-US" sz="2000" dirty="0">
                <a:ea typeface="ＭＳ Ｐゴシック" charset="0"/>
                <a:cs typeface="Calibri"/>
              </a:rPr>
              <a:t>)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572000" cy="5105400"/>
          </a:xfrm>
        </p:spPr>
        <p:txBody>
          <a:bodyPr/>
          <a:lstStyle/>
          <a:p>
            <a:r>
              <a:rPr lang="en-US" sz="2400" dirty="0"/>
              <a:t>P(burglary | alarm) = .47</a:t>
            </a:r>
            <a:br>
              <a:rPr lang="en-US" sz="2400" dirty="0"/>
            </a:br>
            <a:r>
              <a:rPr lang="en-US" sz="2400" dirty="0"/>
              <a:t>P(alarm | burglary) = .9</a:t>
            </a:r>
          </a:p>
          <a:p>
            <a:r>
              <a:rPr lang="en-US" sz="2400" dirty="0"/>
              <a:t>P(burglary | alarm) =</a:t>
            </a:r>
            <a:br>
              <a:rPr lang="en-US" sz="2400" dirty="0"/>
            </a:br>
            <a:r>
              <a:rPr lang="en-US" sz="2400" dirty="0"/>
              <a:t>  P(burglary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alarm) / P(alarm)</a:t>
            </a:r>
            <a:br>
              <a:rPr lang="en-US" sz="2400" dirty="0"/>
            </a:br>
            <a:r>
              <a:rPr lang="en-US" sz="2400" dirty="0"/>
              <a:t>    = .09/.19 = .47</a:t>
            </a:r>
          </a:p>
          <a:p>
            <a:r>
              <a:rPr lang="en-US" sz="2400" dirty="0"/>
              <a:t>P(burglary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alarm) = </a:t>
            </a:r>
            <a:br>
              <a:rPr lang="en-US" sz="2400" dirty="0"/>
            </a:br>
            <a:r>
              <a:rPr lang="en-US" sz="2400" dirty="0"/>
              <a:t>  P(burglary | alarm) * P(alarm)</a:t>
            </a:r>
            <a:br>
              <a:rPr lang="en-US" sz="2400" dirty="0"/>
            </a:br>
            <a:r>
              <a:rPr lang="en-US" sz="2400" dirty="0"/>
              <a:t>    =  .47 * .19 = .09</a:t>
            </a:r>
          </a:p>
          <a:p>
            <a:r>
              <a:rPr lang="en-US" sz="2400" dirty="0"/>
              <a:t>P(alarm) =</a:t>
            </a:r>
            <a:br>
              <a:rPr lang="en-US" sz="2400" dirty="0"/>
            </a:br>
            <a:r>
              <a:rPr lang="en-US" sz="2400" dirty="0"/>
              <a:t>   P(alarm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burglary) +</a:t>
            </a:r>
            <a:br>
              <a:rPr lang="en-US" sz="2400" dirty="0"/>
            </a:br>
            <a:r>
              <a:rPr lang="en-US" sz="2400" dirty="0"/>
              <a:t>   P(alarm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</a:t>
            </a:r>
            <a:r>
              <a:rPr lang="en-US" sz="2400" dirty="0">
                <a:cs typeface="Calibri"/>
              </a:rPr>
              <a:t>¬burglary)</a:t>
            </a:r>
            <a:br>
              <a:rPr lang="en-US" sz="2400" dirty="0">
                <a:cs typeface="Calibri"/>
              </a:rPr>
            </a:br>
            <a:r>
              <a:rPr lang="en-US" sz="2400" dirty="0">
                <a:cs typeface="Calibri"/>
              </a:rPr>
              <a:t>   = .09+.1 = .19</a:t>
            </a:r>
          </a:p>
        </p:txBody>
      </p:sp>
      <p:graphicFrame>
        <p:nvGraphicFramePr>
          <p:cNvPr id="9" name="Group 5"/>
          <p:cNvGraphicFramePr>
            <a:graphicFrameLocks noGrp="1"/>
          </p:cNvGraphicFramePr>
          <p:nvPr/>
        </p:nvGraphicFramePr>
        <p:xfrm>
          <a:off x="5562600" y="152400"/>
          <a:ext cx="3429000" cy="119380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1371600"/>
                <a:gridCol w="1066800"/>
                <a:gridCol w="990600"/>
              </a:tblGrid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B130F1-6070-1848-ABB0-834F43975498}" type="slidenum">
              <a:rPr lang="en-US" sz="1000">
                <a:latin typeface="Calibri"/>
              </a:rPr>
              <a:pPr/>
              <a:t>8</a:t>
            </a:fld>
            <a:endParaRPr lang="en-US" sz="1000" dirty="0">
              <a:latin typeface="Calibri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Example: Inference from the joint</a:t>
            </a:r>
          </a:p>
        </p:txBody>
      </p:sp>
      <p:graphicFrame>
        <p:nvGraphicFramePr>
          <p:cNvPr id="326659" name="Group 3"/>
          <p:cNvGraphicFramePr>
            <a:graphicFrameLocks noGrp="1"/>
          </p:cNvGraphicFramePr>
          <p:nvPr>
            <p:ph idx="1"/>
          </p:nvPr>
        </p:nvGraphicFramePr>
        <p:xfrm>
          <a:off x="685800" y="1371600"/>
          <a:ext cx="8077200" cy="167957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1504576"/>
                <a:gridCol w="1583765"/>
                <a:gridCol w="1583765"/>
                <a:gridCol w="1662953"/>
                <a:gridCol w="1742141"/>
              </a:tblGrid>
              <a:tr h="39631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T="45729" marB="4572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alarm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¬alarm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3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earthquake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¬earthquake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earthquake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¬earthquake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963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burglary</a:t>
                      </a:r>
                    </a:p>
                  </a:txBody>
                  <a:tcPr marT="45729" marB="4572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.01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.08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.001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.009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906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¬burglary</a:t>
                      </a:r>
                    </a:p>
                  </a:txBody>
                  <a:tcPr marT="45729" marB="4572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.01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.09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.01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.79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556" name="Text Box 32"/>
          <p:cNvSpPr txBox="1">
            <a:spLocks noChangeArrowheads="1"/>
          </p:cNvSpPr>
          <p:nvPr/>
        </p:nvSpPr>
        <p:spPr bwMode="auto">
          <a:xfrm>
            <a:off x="381000" y="3276600"/>
            <a:ext cx="86106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>
                <a:latin typeface="Calibri"/>
              </a:rPr>
              <a:t>P(burglary | alarm) = </a:t>
            </a:r>
            <a:r>
              <a:rPr lang="el-GR" sz="2200" dirty="0">
                <a:latin typeface="Calibri"/>
                <a:cs typeface="Calibri"/>
              </a:rPr>
              <a:t>α</a:t>
            </a:r>
            <a:r>
              <a:rPr lang="en-US" sz="2200" dirty="0">
                <a:latin typeface="Calibri"/>
                <a:cs typeface="Calibri"/>
              </a:rPr>
              <a:t> P(burglary, alarm)</a:t>
            </a:r>
            <a:br>
              <a:rPr lang="en-US" sz="2200" dirty="0">
                <a:latin typeface="Calibri"/>
                <a:cs typeface="Calibri"/>
              </a:rPr>
            </a:br>
            <a:r>
              <a:rPr lang="en-US" sz="2200" dirty="0">
                <a:latin typeface="Calibri"/>
                <a:cs typeface="Calibri"/>
              </a:rPr>
              <a:t>     = </a:t>
            </a:r>
            <a:r>
              <a:rPr lang="el-GR" sz="2200" dirty="0">
                <a:latin typeface="Calibri"/>
                <a:cs typeface="Calibri"/>
              </a:rPr>
              <a:t>α</a:t>
            </a:r>
            <a:r>
              <a:rPr lang="en-US" sz="2200" dirty="0">
                <a:latin typeface="Calibri"/>
                <a:cs typeface="Calibri"/>
              </a:rPr>
              <a:t> [P(burglary, alarm, earthquake) + P(burglary, alarm, ¬earthquake)</a:t>
            </a:r>
            <a:br>
              <a:rPr lang="en-US" sz="2200" dirty="0">
                <a:latin typeface="Calibri"/>
                <a:cs typeface="Calibri"/>
              </a:rPr>
            </a:br>
            <a:r>
              <a:rPr lang="en-US" sz="2200" dirty="0">
                <a:latin typeface="Calibri"/>
                <a:cs typeface="Calibri"/>
              </a:rPr>
              <a:t>     = </a:t>
            </a:r>
            <a:r>
              <a:rPr lang="el-GR" sz="2200" dirty="0">
                <a:latin typeface="Calibri"/>
                <a:cs typeface="Calibri"/>
              </a:rPr>
              <a:t>α</a:t>
            </a:r>
            <a:r>
              <a:rPr lang="en-US" sz="2200" dirty="0">
                <a:latin typeface="Calibri"/>
                <a:cs typeface="Calibri"/>
              </a:rPr>
              <a:t> [ (.01, .01) + (.08, .09) ]</a:t>
            </a:r>
            <a:br>
              <a:rPr lang="en-US" sz="2200" dirty="0">
                <a:latin typeface="Calibri"/>
                <a:cs typeface="Calibri"/>
              </a:rPr>
            </a:br>
            <a:r>
              <a:rPr lang="en-US" sz="2200" dirty="0">
                <a:latin typeface="Calibri"/>
                <a:cs typeface="Calibri"/>
              </a:rPr>
              <a:t>     = </a:t>
            </a:r>
            <a:r>
              <a:rPr lang="el-GR" sz="2200" dirty="0">
                <a:latin typeface="Calibri"/>
                <a:cs typeface="Calibri"/>
              </a:rPr>
              <a:t>α</a:t>
            </a:r>
            <a:r>
              <a:rPr lang="en-US" sz="2200" dirty="0">
                <a:latin typeface="Calibri"/>
                <a:cs typeface="Calibri"/>
              </a:rPr>
              <a:t> [ (.09, .1) ]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Calibri"/>
                <a:cs typeface="Calibri"/>
              </a:rPr>
              <a:t>Since P(burglary | alarm) + P(¬burglary | alarm) = 1, </a:t>
            </a:r>
            <a:r>
              <a:rPr lang="el-GR" sz="2200" dirty="0">
                <a:latin typeface="Calibri"/>
                <a:cs typeface="Calibri"/>
              </a:rPr>
              <a:t>α</a:t>
            </a:r>
            <a:r>
              <a:rPr lang="en-US" sz="2200" dirty="0">
                <a:latin typeface="Calibri"/>
                <a:cs typeface="Calibri"/>
              </a:rPr>
              <a:t> = 1/(.09+.1) = 5.26</a:t>
            </a:r>
            <a:br>
              <a:rPr lang="en-US" sz="2200" dirty="0">
                <a:latin typeface="Calibri"/>
                <a:cs typeface="Calibri"/>
              </a:rPr>
            </a:br>
            <a:r>
              <a:rPr lang="en-US" sz="2200" dirty="0">
                <a:latin typeface="Calibri"/>
                <a:cs typeface="Calibri"/>
              </a:rPr>
              <a:t>    (i.e., P(alarm) = 1/</a:t>
            </a:r>
            <a:r>
              <a:rPr lang="el-GR" sz="2200" dirty="0">
                <a:latin typeface="Calibri"/>
                <a:cs typeface="Calibri"/>
              </a:rPr>
              <a:t>α</a:t>
            </a:r>
            <a:r>
              <a:rPr lang="en-US" sz="2200" dirty="0">
                <a:latin typeface="Calibri"/>
                <a:cs typeface="Calibri"/>
              </a:rPr>
              <a:t> = .19 – </a:t>
            </a:r>
            <a:r>
              <a:rPr lang="en-US" sz="2200" b="1" dirty="0" err="1">
                <a:latin typeface="Calibri"/>
                <a:cs typeface="Calibri"/>
              </a:rPr>
              <a:t>quizlet</a:t>
            </a:r>
            <a:r>
              <a:rPr lang="en-US" sz="2200" dirty="0">
                <a:latin typeface="Calibri"/>
                <a:cs typeface="Calibri"/>
              </a:rPr>
              <a:t>: how can you verify this?)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Calibri"/>
                <a:cs typeface="Calibri"/>
              </a:rPr>
              <a:t>P(burglary | alarm)    = .09 * 5.26  = .474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Calibri"/>
                <a:cs typeface="Calibri"/>
              </a:rPr>
              <a:t>P(¬burglary | alarm)  = .1 * 5.26    = .526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209800" y="1371600"/>
            <a:ext cx="3124200" cy="1676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</a:t>
            </a:r>
            <a:r>
              <a:rPr lang="en-US" sz="4400" dirty="0" smtClean="0"/>
              <a:t>onsider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r>
              <a:rPr lang="en-US" sz="3200" dirty="0" smtClean="0"/>
              <a:t>A student has to take an exam</a:t>
            </a:r>
          </a:p>
          <a:p>
            <a:r>
              <a:rPr lang="en-US" sz="3200" dirty="0" smtClean="0"/>
              <a:t>She might be smart</a:t>
            </a:r>
          </a:p>
          <a:p>
            <a:r>
              <a:rPr lang="en-US" sz="3200" dirty="0" smtClean="0"/>
              <a:t>She might have studied</a:t>
            </a:r>
          </a:p>
          <a:p>
            <a:r>
              <a:rPr lang="en-US" sz="3200" dirty="0" smtClean="0"/>
              <a:t>She may be prepared for the exam</a:t>
            </a:r>
          </a:p>
          <a:p>
            <a:r>
              <a:rPr lang="en-US" sz="3200" dirty="0" smtClean="0"/>
              <a:t>How are these related?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57200"/>
            <a:ext cx="18542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9304"/>
      </p:ext>
    </p:extLst>
  </p:cSld>
  <p:clrMapOvr>
    <a:masterClrMapping/>
  </p:clrMapOvr>
</p:sld>
</file>

<file path=ppt/theme/theme1.xml><?xml version="1.0" encoding="utf-8"?>
<a:theme xmlns:a="http://schemas.openxmlformats.org/drawingml/2006/main" name="c21_bayes_nets">
  <a:themeElements>
    <a:clrScheme name="Custom 3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80"/>
      </a:hlink>
      <a:folHlink>
        <a:srgbClr val="000080"/>
      </a:folHlink>
    </a:clrScheme>
    <a:fontScheme name="c21_bayes_ne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lnDef>
  </a:objectDefaults>
  <a:extraClrSchemeLst>
    <a:extraClrScheme>
      <a:clrScheme name="c21_bayes_n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21_bayes_ne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21_bayes_net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21_bayes_net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21_bayes_ne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21_bayes_ne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21_bayes_ne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c21_bayes_nets</Template>
  <TotalTime>5886</TotalTime>
  <Words>2919</Words>
  <Application>Microsoft Macintosh PowerPoint</Application>
  <PresentationFormat>On-screen Show (4:3)</PresentationFormat>
  <Paragraphs>518</Paragraphs>
  <Slides>34</Slides>
  <Notes>12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c21_bayes_nets</vt:lpstr>
      <vt:lpstr>Equation</vt:lpstr>
      <vt:lpstr>Bayesian Reasoning</vt:lpstr>
      <vt:lpstr>Today’s topics</vt:lpstr>
      <vt:lpstr>Many Sources of Uncertainty</vt:lpstr>
      <vt:lpstr>Decision making with uncertainty</vt:lpstr>
      <vt:lpstr>Consider</vt:lpstr>
      <vt:lpstr>Probability theory 101</vt:lpstr>
      <vt:lpstr>Probability theory 101</vt:lpstr>
      <vt:lpstr>Example: Inference from the joint</vt:lpstr>
      <vt:lpstr>Consider</vt:lpstr>
      <vt:lpstr>Exercise: Inference from the joint</vt:lpstr>
      <vt:lpstr>Exercise: Inference from the joint</vt:lpstr>
      <vt:lpstr>Exercise: Inference from the joint</vt:lpstr>
      <vt:lpstr>Exercise: Inference from the joint</vt:lpstr>
      <vt:lpstr>Exercise: Inference from the joint</vt:lpstr>
      <vt:lpstr>Exercise: Inference from the joint</vt:lpstr>
      <vt:lpstr>Independence</vt:lpstr>
      <vt:lpstr>Exercise: Independence</vt:lpstr>
      <vt:lpstr>Exercise: Independence</vt:lpstr>
      <vt:lpstr>Exercise: Independence</vt:lpstr>
      <vt:lpstr>Exercise: Independence</vt:lpstr>
      <vt:lpstr>Exercise: Independence</vt:lpstr>
      <vt:lpstr>Conditional independence</vt:lpstr>
      <vt:lpstr>Conditional independence</vt:lpstr>
      <vt:lpstr>Bayes’ rule</vt:lpstr>
      <vt:lpstr>Bayes’ rule</vt:lpstr>
      <vt:lpstr>Ex: meningitis and stiff neck</vt:lpstr>
      <vt:lpstr>Bayesian inference</vt:lpstr>
      <vt:lpstr>Simple Bayesian diagnostic reasoning</vt:lpstr>
      <vt:lpstr>Simple Bayesian diagnostic reasoning</vt:lpstr>
      <vt:lpstr>Limitations</vt:lpstr>
      <vt:lpstr>Limitations</vt:lpstr>
      <vt:lpstr>Summary</vt:lpstr>
      <vt:lpstr>PowerPoint Presentation</vt:lpstr>
      <vt:lpstr>Postscript: Frequentists vs. Bayesians 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Reasoning</dc:title>
  <dc:subject/>
  <dc:creator>COGITO</dc:creator>
  <cp:lastModifiedBy>tim finin</cp:lastModifiedBy>
  <cp:revision>122</cp:revision>
  <cp:lastPrinted>2012-11-21T05:57:51Z</cp:lastPrinted>
  <dcterms:created xsi:type="dcterms:W3CDTF">2009-11-30T14:06:37Z</dcterms:created>
  <dcterms:modified xsi:type="dcterms:W3CDTF">2017-04-19T19:33:03Z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