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68" r:id="rId3"/>
    <p:sldId id="373" r:id="rId4"/>
    <p:sldId id="370" r:id="rId5"/>
    <p:sldId id="371" r:id="rId6"/>
    <p:sldId id="372" r:id="rId7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952" y="-736"/>
      </p:cViewPr>
      <p:guideLst>
        <p:guide orient="horz" pos="1872"/>
        <p:guide pos="12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72409F3C-BD10-194C-83A6-D50065DA4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00D44E7-3436-C64A-8B66-5B0A94C7C18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72297" indent="-297037"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88149" indent="-237630"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63408" indent="-237630"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138667" indent="-237630"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613927" indent="-23763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089186" indent="-23763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564446" indent="-23763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039705" indent="-23763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3DF90EB-22C9-E646-9CD9-673BC07C376C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0953BB7-A803-CE46-8563-E051625F4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waikato.ac.nz/ml/weka/" TargetMode="Externa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vmlight.joachims.org/" TargetMode="Externa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0"/>
            <a:ext cx="7239000" cy="3886200"/>
          </a:xfrm>
        </p:spPr>
        <p:txBody>
          <a:bodyPr/>
          <a:lstStyle/>
          <a:p>
            <a:pPr>
              <a:defRPr/>
            </a:pPr>
            <a:r>
              <a:rPr lang="en-US" sz="60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Weka</a:t>
            </a:r>
            <a:endParaRPr lang="en-US" sz="54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36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4114800" cy="429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Weka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953000"/>
          </a:xfrm>
        </p:spPr>
        <p:txBody>
          <a:bodyPr/>
          <a:lstStyle/>
          <a:p>
            <a:pPr eaLnBrk="1"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  <a:defRPr/>
            </a:pPr>
            <a:r>
              <a:rPr lang="en-GB" sz="3000" dirty="0">
                <a:latin typeface="Arial" charset="0"/>
              </a:rPr>
              <a:t>A</a:t>
            </a:r>
            <a:r>
              <a:rPr lang="en-GB" sz="3000" dirty="0" smtClean="0">
                <a:latin typeface="Arial" charset="0"/>
              </a:rPr>
              <a:t> </a:t>
            </a:r>
            <a:r>
              <a:rPr lang="en-GB" sz="3000" dirty="0" smtClean="0">
                <a:latin typeface="Arial" charset="0"/>
              </a:rPr>
              <a:t>Java-based </a:t>
            </a:r>
            <a:r>
              <a:rPr lang="en-GB" sz="3000" dirty="0" smtClean="0">
                <a:latin typeface="Arial" charset="0"/>
              </a:rPr>
              <a:t>machine  </a:t>
            </a:r>
            <a:r>
              <a:rPr lang="en-GB" sz="3000" dirty="0" err="1" smtClean="0">
                <a:latin typeface="Arial" charset="0"/>
              </a:rPr>
              <a:t>vlearning</a:t>
            </a:r>
            <a:r>
              <a:rPr lang="en-GB" sz="3000" dirty="0" smtClean="0">
                <a:latin typeface="Arial" charset="0"/>
              </a:rPr>
              <a:t> </a:t>
            </a:r>
            <a:r>
              <a:rPr lang="en-GB" sz="3000" dirty="0" smtClean="0">
                <a:latin typeface="Arial" charset="0"/>
              </a:rPr>
              <a:t>tool</a:t>
            </a:r>
          </a:p>
          <a:p>
            <a:pPr eaLnBrk="1"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  <a:defRPr/>
            </a:pPr>
            <a:r>
              <a:rPr lang="en-GB" sz="3000" dirty="0" smtClean="0">
                <a:latin typeface="Arial" charset="0"/>
                <a:hlinkClick r:id="rId2"/>
              </a:rPr>
              <a:t>http://www.cs.waikato.ac.nz/ml/weka/</a:t>
            </a:r>
            <a:endParaRPr lang="en-GB" sz="3000" dirty="0" smtClean="0">
              <a:latin typeface="Arial" charset="0"/>
            </a:endParaRPr>
          </a:p>
          <a:p>
            <a:pPr eaLnBrk="1"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  <a:defRPr/>
            </a:pPr>
            <a:r>
              <a:rPr lang="en-GB" sz="3000" dirty="0" smtClean="0">
                <a:latin typeface="Arial" charset="0"/>
              </a:rPr>
              <a:t>Implements numerous classifiers and other ML algorithms</a:t>
            </a:r>
          </a:p>
          <a:p>
            <a:pPr eaLnBrk="1"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  <a:defRPr/>
            </a:pPr>
            <a:r>
              <a:rPr lang="en-GB" sz="3000" dirty="0" smtClean="0">
                <a:latin typeface="Arial" charset="0"/>
              </a:rPr>
              <a:t>Uses a common data representation format, making comparisons </a:t>
            </a:r>
            <a:r>
              <a:rPr lang="en-GB" sz="3000" dirty="0" smtClean="0">
                <a:latin typeface="Arial" charset="0"/>
              </a:rPr>
              <a:t>easy</a:t>
            </a:r>
          </a:p>
          <a:p>
            <a:pPr marL="225425" lvl="1" indent="-225425" eaLnBrk="1">
              <a:buFontTx/>
              <a:buChar char="•"/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  <a:defRPr/>
            </a:pPr>
            <a:r>
              <a:rPr lang="en-US" sz="3000" dirty="0">
                <a:latin typeface="Arial" charset="0"/>
              </a:rPr>
              <a:t>Comprehensive set of data pre-processing </a:t>
            </a:r>
            <a:r>
              <a:rPr lang="en-US" sz="3000" dirty="0" smtClean="0">
                <a:latin typeface="Arial" charset="0"/>
              </a:rPr>
              <a:t>tools </a:t>
            </a:r>
            <a:r>
              <a:rPr lang="en-US" sz="3000" dirty="0">
                <a:latin typeface="Arial" charset="0"/>
              </a:rPr>
              <a:t>and evaluation </a:t>
            </a:r>
            <a:r>
              <a:rPr lang="en-US" sz="3000" dirty="0" smtClean="0">
                <a:latin typeface="Arial" charset="0"/>
              </a:rPr>
              <a:t>methods</a:t>
            </a:r>
            <a:endParaRPr lang="en-GB" sz="3000" dirty="0" smtClean="0">
              <a:latin typeface="Arial" charset="0"/>
            </a:endParaRPr>
          </a:p>
          <a:p>
            <a:pPr eaLnBrk="1">
              <a:tabLst>
                <a:tab pos="411846" algn="l"/>
                <a:tab pos="826572" algn="l"/>
                <a:tab pos="1241298" algn="l"/>
                <a:tab pos="1656024" algn="l"/>
                <a:tab pos="2070751" algn="l"/>
                <a:tab pos="2485477" algn="l"/>
                <a:tab pos="2900203" algn="l"/>
                <a:tab pos="3314929" algn="l"/>
                <a:tab pos="3729655" algn="l"/>
                <a:tab pos="4144381" algn="l"/>
                <a:tab pos="4559107" algn="l"/>
                <a:tab pos="4973833" algn="l"/>
                <a:tab pos="5388560" algn="l"/>
                <a:tab pos="5803286" algn="l"/>
                <a:tab pos="6218012" algn="l"/>
                <a:tab pos="6632738" algn="l"/>
                <a:tab pos="7047464" algn="l"/>
                <a:tab pos="7462190" algn="l"/>
                <a:tab pos="7876916" algn="l"/>
                <a:tab pos="8291642" algn="l"/>
              </a:tabLst>
              <a:defRPr/>
            </a:pPr>
            <a:r>
              <a:rPr lang="en-GB" sz="3000" dirty="0" smtClean="0">
                <a:latin typeface="Arial" charset="0"/>
              </a:rPr>
              <a:t>3 modes of operation: GUI, Command Line, Java API</a:t>
            </a:r>
          </a:p>
          <a:p>
            <a:pPr marL="0" indent="0">
              <a:buFontTx/>
              <a:buNone/>
              <a:defRPr/>
            </a:pPr>
            <a:endParaRPr lang="en-US" sz="300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4ACFA0C-337C-7248-A2B0-912BABE85304}" type="slidenum">
              <a:rPr lang="en-US" sz="1000"/>
              <a:pPr/>
              <a:t>2</a:t>
            </a:fld>
            <a:endParaRPr lang="en-US" sz="1000"/>
          </a:p>
        </p:txBody>
      </p:sp>
      <p:pic>
        <p:nvPicPr>
          <p:cNvPr id="542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264" y="228600"/>
            <a:ext cx="155313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24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@relation heart-disease-simplified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@attribute age numeric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@attribute sex { female, male}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@attribute </a:t>
            </a:r>
            <a:r>
              <a:rPr lang="en-US" sz="1800" dirty="0" err="1">
                <a:latin typeface="Arial" charset="0"/>
              </a:rPr>
              <a:t>chest_pain_type</a:t>
            </a:r>
            <a:r>
              <a:rPr lang="en-US" sz="1800" dirty="0">
                <a:latin typeface="Arial" charset="0"/>
              </a:rPr>
              <a:t> { </a:t>
            </a:r>
            <a:r>
              <a:rPr lang="en-US" sz="1800" dirty="0" err="1">
                <a:latin typeface="Arial" charset="0"/>
              </a:rPr>
              <a:t>typ_angina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asympt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non_anginal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dirty="0" err="1">
                <a:latin typeface="Arial" charset="0"/>
              </a:rPr>
              <a:t>atyp_angina</a:t>
            </a:r>
            <a:r>
              <a:rPr lang="en-US" sz="1800" dirty="0">
                <a:latin typeface="Arial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@attribute cholesterol numeric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@attribute </a:t>
            </a:r>
            <a:r>
              <a:rPr lang="en-US" sz="1800" dirty="0" err="1">
                <a:latin typeface="Arial" charset="0"/>
              </a:rPr>
              <a:t>exercise_induced_angina</a:t>
            </a:r>
            <a:r>
              <a:rPr lang="en-US" sz="1800" dirty="0">
                <a:latin typeface="Arial" charset="0"/>
              </a:rPr>
              <a:t> { no, yes}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@attribute class { present, </a:t>
            </a:r>
            <a:r>
              <a:rPr lang="en-US" sz="1800" dirty="0" err="1">
                <a:latin typeface="Arial" charset="0"/>
              </a:rPr>
              <a:t>not_present</a:t>
            </a:r>
            <a:r>
              <a:rPr lang="en-US" sz="1800" dirty="0">
                <a:latin typeface="Arial" charset="0"/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@data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63,male,typ_angina,233,no,not_present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67,male,asympt,286,yes,present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67,male,asympt,229,yes,present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38,female,non_anginal,?,no,not_present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Arial" charset="0"/>
              </a:rPr>
              <a:t>...</a:t>
            </a:r>
            <a:endParaRPr lang="en-US" sz="2400" dirty="0">
              <a:latin typeface="Arial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800" dirty="0">
                <a:latin typeface="Times New Roman" charset="0"/>
                <a:ea typeface="ＭＳ Ｐゴシック" charset="0"/>
                <a:cs typeface="ＭＳ Ｐゴシック" charset="0"/>
              </a:rPr>
              <a:t>.</a:t>
            </a:r>
            <a:r>
              <a:rPr lang="en-US" sz="4800" dirty="0" err="1">
                <a:latin typeface="Times New Roman" charset="0"/>
                <a:ea typeface="ＭＳ Ｐゴシック" charset="0"/>
                <a:cs typeface="ＭＳ Ｐゴシック" charset="0"/>
              </a:rPr>
              <a:t>arff</a:t>
            </a:r>
            <a:r>
              <a:rPr lang="en-US" sz="4800" dirty="0">
                <a:latin typeface="Times New Roman" charset="0"/>
                <a:ea typeface="ＭＳ Ｐゴシック" charset="0"/>
                <a:cs typeface="ＭＳ Ｐゴシック" charset="0"/>
              </a:rPr>
              <a:t> data format</a:t>
            </a:r>
            <a:endParaRPr lang="en-US" sz="4800" dirty="0">
              <a:latin typeface="Arial Narrow" charset="0"/>
            </a:endParaRPr>
          </a:p>
        </p:txBody>
      </p:sp>
      <p:sp>
        <p:nvSpPr>
          <p:cNvPr id="8199" name="WordArt 4"/>
          <p:cNvSpPr>
            <a:spLocks noChangeArrowheads="1" noChangeShapeType="1" noTextEdit="1"/>
          </p:cNvSpPr>
          <p:nvPr/>
        </p:nvSpPr>
        <p:spPr bwMode="auto">
          <a:xfrm>
            <a:off x="4572000" y="1676400"/>
            <a:ext cx="32766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blurRad="63500" dist="46662" dir="2115817" algn="ctr" rotWithShape="0">
                    <a:srgbClr val="C0C0C0">
                      <a:alpha val="74998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numeric attribute</a:t>
            </a:r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 flipH="1">
            <a:off x="2971800" y="1981200"/>
            <a:ext cx="1447800" cy="381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8201" name="WordArt 8"/>
          <p:cNvSpPr>
            <a:spLocks noChangeArrowheads="1" noChangeShapeType="1" noTextEdit="1"/>
          </p:cNvSpPr>
          <p:nvPr/>
        </p:nvSpPr>
        <p:spPr bwMode="auto">
          <a:xfrm>
            <a:off x="4648200" y="2286000"/>
            <a:ext cx="3276600" cy="457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blurRad="63500" dist="46662" dir="2115817" algn="ctr" rotWithShape="0">
                    <a:srgbClr val="C0C0C0">
                      <a:alpha val="74998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nominal attribute</a:t>
            </a:r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 flipH="1">
            <a:off x="3657600" y="2590800"/>
            <a:ext cx="914400" cy="76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Using SVM in Weka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2400" y="1447800"/>
            <a:ext cx="4953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SMO is the implementation of SVM used in Weka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Note that all nominal attributes are converted into sets of binary attributes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You can choose either the RBF kernel or the polynomial kernel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In either case, you have the linear versus non-linear options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81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34194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442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sz="6000">
                <a:latin typeface="Times New Roman" charset="0"/>
                <a:ea typeface="ＭＳ Ｐゴシック" charset="0"/>
                <a:cs typeface="ＭＳ Ｐゴシック" charset="0"/>
              </a:rPr>
              <a:t>Weka demo</a:t>
            </a:r>
          </a:p>
        </p:txBody>
      </p:sp>
      <p:sp>
        <p:nvSpPr>
          <p:cNvPr id="563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35877EE-E83C-474A-BFFD-21F79D3CBDDC}" type="slidenum">
              <a:rPr lang="en-US" sz="1000"/>
              <a:pPr/>
              <a:t>5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97593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Weka vs. svm_light vs. …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647700" y="1752600"/>
            <a:ext cx="7848600" cy="46482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Weka is good for experimenting with different ML algorithms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Other, more specific tools are much more efficient and scalable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For SVMs, for example, many use svm_light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http://svmlight.joachims.org/</a:t>
            </a: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Works well for 10K+ features, 100K+ training vectors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Uses a sparse vector representation</a:t>
            </a:r>
          </a:p>
          <a:p>
            <a:pPr lvl="1"/>
            <a:r>
              <a:rPr lang="en-US">
                <a:latin typeface="Times New Roman" charset="0"/>
                <a:ea typeface="ＭＳ Ｐゴシック" charset="0"/>
              </a:rPr>
              <a:t>Good for many features (e.g., text)</a:t>
            </a:r>
          </a:p>
          <a:p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DDF92B-91B2-8B4B-8DFA-21B509FE75D5}" type="slidenum">
              <a:rPr lang="en-US" sz="1000"/>
              <a:pPr/>
              <a:t>6</a:t>
            </a:fld>
            <a:endParaRPr lang="en-US" sz="1000"/>
          </a:p>
        </p:txBody>
      </p:sp>
      <p:pic>
        <p:nvPicPr>
          <p:cNvPr id="5734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81000"/>
            <a:ext cx="12700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45222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19401</TotalTime>
  <Words>291</Words>
  <Application>Microsoft Macintosh PowerPoint</Application>
  <PresentationFormat>On-screen Show (4:3)</PresentationFormat>
  <Paragraphs>45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Weka</vt:lpstr>
      <vt:lpstr>Weka</vt:lpstr>
      <vt:lpstr>.arff data format</vt:lpstr>
      <vt:lpstr>Using SVM in Weka</vt:lpstr>
      <vt:lpstr>Weka demo</vt:lpstr>
      <vt:lpstr>Weka vs. svm_light vs. …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429</cp:revision>
  <cp:lastPrinted>2012-11-28T20:50:13Z</cp:lastPrinted>
  <dcterms:created xsi:type="dcterms:W3CDTF">2009-11-25T19:59:32Z</dcterms:created>
  <dcterms:modified xsi:type="dcterms:W3CDTF">2015-12-02T19:13:07Z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