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Microsoft_Equation1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0" r:id="rId16"/>
    <p:sldId id="272" r:id="rId17"/>
    <p:sldId id="273" r:id="rId18"/>
    <p:sldId id="274" r:id="rId19"/>
    <p:sldId id="275" r:id="rId20"/>
    <p:sldId id="277" r:id="rId21"/>
    <p:sldId id="279" r:id="rId22"/>
    <p:sldId id="280" r:id="rId23"/>
    <p:sldId id="281" r:id="rId24"/>
  </p:sldIdLst>
  <p:sldSz cx="9144000" cy="6858000" type="screen4x3"/>
  <p:notesSz cx="9282113" cy="69913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00CC00"/>
    <a:srgbClr val="EAEAEA"/>
    <a:srgbClr val="DDDDD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-7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image" Target="../media/image7.png"/><Relationship Id="rId2" Type="http://schemas.openxmlformats.org/officeDocument/2006/relationships/image" Target="../media/image8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0975" y="0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7975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0975" y="6657975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23063C2-7FB8-9043-B863-3EC6DFAE0F5E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5769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0975" y="0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43213" y="515938"/>
            <a:ext cx="3519487" cy="26400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2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4438" y="3328988"/>
            <a:ext cx="6878637" cy="315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7975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0975" y="6657975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E5F2CAAE-8D7E-3049-AA7B-5E6F8017075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7412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941B1-5B04-C343-8973-999E035FA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448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266B6-0F7A-9F46-B60C-84F7B3E2A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663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B791E-88D2-5545-B9AC-A5710BD8C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817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09348-41AA-B14A-80C2-68C4430679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012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ABAAF40-D40D-DD4F-8EFD-1A25CD88FD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50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136B1-AE2F-2148-B18F-C02AEC536A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374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6DC9E-26EA-F340-912C-3EC33178A6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784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E7B2A-4353-C44B-B34F-B92601C3E2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802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0EE47-38F9-8045-BD3B-D50DAB21D3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274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385F5-FEAD-D845-8616-45CEF13344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11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8718F-DD3B-0A4A-9044-98E0738C39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06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EEAF1-F2C7-6046-95E1-2FB0C2B927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7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0C249-820C-2748-8104-756FFDFACF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057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Calibri"/>
              </a:defRPr>
            </a:lvl1pPr>
          </a:lstStyle>
          <a:p>
            <a:pPr>
              <a:defRPr/>
            </a:pPr>
            <a:fld id="{5297025D-2A41-894A-AF3D-DD7EC42C64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7.png"/><Relationship Id="rId5" Type="http://schemas.openxmlformats.org/officeDocument/2006/relationships/oleObject" Target="../embeddings/oleObject7.bin"/><Relationship Id="rId6" Type="http://schemas.openxmlformats.org/officeDocument/2006/relationships/image" Target="../media/image8.png"/><Relationship Id="rId7" Type="http://schemas.openxmlformats.org/officeDocument/2006/relationships/oleObject" Target="../embeddings/oleObject8.bin"/><Relationship Id="rId8" Type="http://schemas.openxmlformats.org/officeDocument/2006/relationships/image" Target="../media/image9.png"/><Relationship Id="rId9" Type="http://schemas.openxmlformats.org/officeDocument/2006/relationships/oleObject" Target="../embeddings/oleObject9.bin"/><Relationship Id="rId10" Type="http://schemas.openxmlformats.org/officeDocument/2006/relationships/image" Target="../media/image10.png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emf"/><Relationship Id="rId3" Type="http://schemas.openxmlformats.org/officeDocument/2006/relationships/image" Target="../media/image17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eg"/><Relationship Id="rId3" Type="http://schemas.openxmlformats.org/officeDocument/2006/relationships/image" Target="../media/image2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21.png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layground.tensorflow.org/" TargetMode="External"/><Relationship Id="rId3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2.png"/><Relationship Id="rId5" Type="http://schemas.openxmlformats.org/officeDocument/2006/relationships/oleObject" Target="../embeddings/oleObject3.bin"/><Relationship Id="rId6" Type="http://schemas.openxmlformats.org/officeDocument/2006/relationships/image" Target="../media/image3.png"/><Relationship Id="rId7" Type="http://schemas.openxmlformats.org/officeDocument/2006/relationships/oleObject" Target="../embeddings/Microsoft_Equation1.bin"/><Relationship Id="rId8" Type="http://schemas.openxmlformats.org/officeDocument/2006/relationships/image" Target="../media/image4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5.png"/><Relationship Id="rId5" Type="http://schemas.openxmlformats.org/officeDocument/2006/relationships/oleObject" Target="../embeddings/oleObject5.bin"/><Relationship Id="rId6" Type="http://schemas.openxmlformats.org/officeDocument/2006/relationships/image" Target="../media/image6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66800"/>
            <a:ext cx="7772400" cy="3886200"/>
          </a:xfrm>
        </p:spPr>
        <p:txBody>
          <a:bodyPr/>
          <a:lstStyle/>
          <a:p>
            <a:r>
              <a:rPr lang="en-US" sz="8000" dirty="0" smtClean="0">
                <a:ea typeface="ＭＳ Ｐゴシック" charset="0"/>
                <a:cs typeface="ＭＳ Ｐゴシック" charset="0"/>
              </a:rPr>
              <a:t>Neural</a:t>
            </a:r>
            <a:br>
              <a:rPr lang="en-US" sz="8000" dirty="0" smtClean="0">
                <a:ea typeface="ＭＳ Ｐゴシック" charset="0"/>
                <a:cs typeface="ＭＳ Ｐゴシック" charset="0"/>
              </a:rPr>
            </a:br>
            <a:r>
              <a:rPr lang="en-US" sz="8000" dirty="0" smtClean="0">
                <a:ea typeface="ＭＳ Ｐゴシック" charset="0"/>
                <a:cs typeface="ＭＳ Ｐゴシック" charset="0"/>
              </a:rPr>
              <a:t>Networks</a:t>
            </a:r>
            <a:endParaRPr lang="en-US" sz="80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813" name="Object 13"/>
          <p:cNvGraphicFramePr>
            <a:graphicFrameLocks noChangeAspect="1"/>
          </p:cNvGraphicFramePr>
          <p:nvPr>
            <p:ph sz="quarter" idx="2"/>
          </p:nvPr>
        </p:nvGraphicFramePr>
        <p:xfrm>
          <a:off x="5049838" y="1035050"/>
          <a:ext cx="3684587" cy="200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7" name="Bitmap Image" r:id="rId3" imgW="3285714" imgH="1580952" progId="Paint.Picture">
                  <p:embed/>
                </p:oleObj>
              </mc:Choice>
              <mc:Fallback>
                <p:oleObj name="Bitmap Image" r:id="rId3" imgW="3285714" imgH="1580952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9838" y="1035050"/>
                        <a:ext cx="3684587" cy="200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xfrm>
            <a:off x="711200" y="515938"/>
            <a:ext cx="7772400" cy="506412"/>
          </a:xfrm>
        </p:spPr>
        <p:txBody>
          <a:bodyPr/>
          <a:lstStyle/>
          <a:p>
            <a:r>
              <a:rPr lang="en-US" sz="3200" b="1"/>
              <a:t>Node Function 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87363" y="1081088"/>
            <a:ext cx="4273550" cy="5014912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200" b="1"/>
              <a:t>Sigmoid function</a:t>
            </a:r>
          </a:p>
          <a:p>
            <a:pPr lvl="1"/>
            <a:r>
              <a:rPr lang="en-US" sz="2000"/>
              <a:t>S-shaped</a:t>
            </a:r>
          </a:p>
          <a:p>
            <a:pPr lvl="1"/>
            <a:r>
              <a:rPr lang="en-US" sz="2000"/>
              <a:t>Continuous and everywhere differentiable</a:t>
            </a:r>
          </a:p>
          <a:p>
            <a:pPr lvl="1"/>
            <a:r>
              <a:rPr lang="en-US" sz="2000"/>
              <a:t>Rotationally symmetric about some point (</a:t>
            </a:r>
            <a:r>
              <a:rPr lang="en-US" sz="2000" i="1"/>
              <a:t>net = c</a:t>
            </a:r>
            <a:r>
              <a:rPr lang="en-US" sz="2000"/>
              <a:t>)</a:t>
            </a:r>
          </a:p>
          <a:p>
            <a:pPr lvl="1"/>
            <a:r>
              <a:rPr lang="en-US" sz="2000"/>
              <a:t>Asymptotically approaches saturation points</a:t>
            </a:r>
          </a:p>
          <a:p>
            <a:pPr lvl="1"/>
            <a:endParaRPr lang="en-US" sz="2000"/>
          </a:p>
          <a:p>
            <a:pPr lvl="1">
              <a:spcBef>
                <a:spcPct val="40000"/>
              </a:spcBef>
            </a:pPr>
            <a:r>
              <a:rPr lang="en-US" sz="2000"/>
              <a:t>Examples:</a:t>
            </a:r>
          </a:p>
          <a:p>
            <a:pPr lvl="1"/>
            <a:endParaRPr lang="en-US" sz="2000"/>
          </a:p>
          <a:p>
            <a:pPr lvl="1">
              <a:buFontTx/>
              <a:buNone/>
            </a:pPr>
            <a:r>
              <a:rPr lang="en-US" sz="2000"/>
              <a:t>	</a:t>
            </a: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5181600" y="3001963"/>
            <a:ext cx="3657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Sigmoid function</a:t>
            </a:r>
          </a:p>
        </p:txBody>
      </p:sp>
      <p:graphicFrame>
        <p:nvGraphicFramePr>
          <p:cNvPr id="76816" name="Object 16"/>
          <p:cNvGraphicFramePr>
            <a:graphicFrameLocks noChangeAspect="1"/>
          </p:cNvGraphicFramePr>
          <p:nvPr>
            <p:ph sz="quarter" idx="3"/>
          </p:nvPr>
        </p:nvGraphicFramePr>
        <p:xfrm>
          <a:off x="676275" y="3875088"/>
          <a:ext cx="2058988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8" name="Bitmap Image" r:id="rId5" imgW="1743318" imgH="419048" progId="Paint.Picture">
                  <p:embed/>
                </p:oleObj>
              </mc:Choice>
              <mc:Fallback>
                <p:oleObj name="Bitmap Image" r:id="rId5" imgW="1743318" imgH="41904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275" y="3875088"/>
                        <a:ext cx="2058988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18" name="Object 18"/>
          <p:cNvGraphicFramePr>
            <a:graphicFrameLocks noChangeAspect="1"/>
          </p:cNvGraphicFramePr>
          <p:nvPr/>
        </p:nvGraphicFramePr>
        <p:xfrm>
          <a:off x="636588" y="4773613"/>
          <a:ext cx="4084637" cy="1144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9" name="Bitmap Image" r:id="rId7" imgW="3228571" imgH="905001" progId="Paint.Picture">
                  <p:embed/>
                </p:oleObj>
              </mc:Choice>
              <mc:Fallback>
                <p:oleObj name="Bitmap Image" r:id="rId7" imgW="3228571" imgH="90500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588" y="4773613"/>
                        <a:ext cx="4084637" cy="1144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19" name="Object 19"/>
          <p:cNvGraphicFramePr>
            <a:graphicFrameLocks noChangeAspect="1"/>
          </p:cNvGraphicFramePr>
          <p:nvPr/>
        </p:nvGraphicFramePr>
        <p:xfrm>
          <a:off x="2751138" y="3878263"/>
          <a:ext cx="19431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0" name="Bitmap Image" r:id="rId9" imgW="1647619" imgH="371527" progId="Paint.Picture">
                  <p:embed/>
                </p:oleObj>
              </mc:Choice>
              <mc:Fallback>
                <p:oleObj name="Bitmap Image" r:id="rId9" imgW="1647619" imgH="371527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1138" y="3878263"/>
                        <a:ext cx="1943100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20" name="Text Box 20"/>
          <p:cNvSpPr txBox="1">
            <a:spLocks noChangeArrowheads="1"/>
          </p:cNvSpPr>
          <p:nvPr/>
        </p:nvSpPr>
        <p:spPr bwMode="auto">
          <a:xfrm>
            <a:off x="5248275" y="3622675"/>
            <a:ext cx="3603625" cy="2078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en-US" sz="2200"/>
              <a:t>When </a:t>
            </a:r>
            <a:r>
              <a:rPr lang="en-US" sz="2200" i="1"/>
              <a:t> y = </a:t>
            </a:r>
            <a:r>
              <a:rPr lang="en-US" sz="2200"/>
              <a:t>0 and </a:t>
            </a:r>
            <a:r>
              <a:rPr lang="en-US" sz="2200" i="1"/>
              <a:t>z = </a:t>
            </a:r>
            <a:r>
              <a:rPr lang="en-US" sz="2200"/>
              <a:t>0:</a:t>
            </a:r>
          </a:p>
          <a:p>
            <a:pPr>
              <a:spcBef>
                <a:spcPct val="10000"/>
              </a:spcBef>
            </a:pPr>
            <a:r>
              <a:rPr lang="en-US" sz="2200"/>
              <a:t>   </a:t>
            </a:r>
            <a:r>
              <a:rPr lang="en-US" sz="2200" i="1"/>
              <a:t>a = </a:t>
            </a:r>
            <a:r>
              <a:rPr lang="en-US" sz="2200"/>
              <a:t>0</a:t>
            </a:r>
            <a:r>
              <a:rPr lang="en-US" sz="2200" i="1"/>
              <a:t>, b = </a:t>
            </a:r>
            <a:r>
              <a:rPr lang="en-US" sz="2200"/>
              <a:t>1</a:t>
            </a:r>
            <a:r>
              <a:rPr lang="en-US" sz="2200" i="1"/>
              <a:t>, c = </a:t>
            </a:r>
            <a:r>
              <a:rPr lang="en-US" sz="2200"/>
              <a:t>0.</a:t>
            </a:r>
          </a:p>
          <a:p>
            <a:pPr>
              <a:spcBef>
                <a:spcPct val="10000"/>
              </a:spcBef>
            </a:pPr>
            <a:r>
              <a:rPr lang="en-US" sz="2200"/>
              <a:t>When </a:t>
            </a:r>
            <a:r>
              <a:rPr lang="en-US" sz="2200" i="1"/>
              <a:t>y = </a:t>
            </a:r>
            <a:r>
              <a:rPr lang="en-US" sz="2200"/>
              <a:t>0 and </a:t>
            </a:r>
            <a:r>
              <a:rPr lang="en-US" sz="2200" i="1"/>
              <a:t>z = </a:t>
            </a:r>
            <a:r>
              <a:rPr lang="en-US" sz="2200"/>
              <a:t>-0.5</a:t>
            </a:r>
          </a:p>
          <a:p>
            <a:pPr>
              <a:spcBef>
                <a:spcPct val="10000"/>
              </a:spcBef>
            </a:pPr>
            <a:r>
              <a:rPr lang="en-US" sz="2200" i="1"/>
              <a:t>   a = -</a:t>
            </a:r>
            <a:r>
              <a:rPr lang="en-US" sz="2200"/>
              <a:t>0.5</a:t>
            </a:r>
            <a:r>
              <a:rPr lang="en-US" sz="2200" i="1"/>
              <a:t>, b = </a:t>
            </a:r>
            <a:r>
              <a:rPr lang="en-US" sz="2200"/>
              <a:t>0.5, </a:t>
            </a:r>
            <a:r>
              <a:rPr lang="en-US" sz="2200" i="1"/>
              <a:t>c =</a:t>
            </a:r>
            <a:r>
              <a:rPr lang="en-US" sz="2200"/>
              <a:t> 0.</a:t>
            </a:r>
          </a:p>
          <a:p>
            <a:pPr>
              <a:spcBef>
                <a:spcPct val="10000"/>
              </a:spcBef>
            </a:pPr>
            <a:endParaRPr lang="en-US" sz="1000"/>
          </a:p>
          <a:p>
            <a:pPr>
              <a:spcBef>
                <a:spcPct val="10000"/>
              </a:spcBef>
            </a:pPr>
            <a:r>
              <a:rPr lang="en-US" sz="2200"/>
              <a:t>Larger </a:t>
            </a:r>
            <a:r>
              <a:rPr lang="en-US" sz="2200" i="1"/>
              <a:t>x</a:t>
            </a:r>
            <a:r>
              <a:rPr lang="en-US" sz="2200"/>
              <a:t> gives steeper curve</a:t>
            </a:r>
          </a:p>
        </p:txBody>
      </p:sp>
    </p:spTree>
    <p:extLst>
      <p:ext uri="{BB962C8B-B14F-4D97-AF65-F5344CB8AC3E}">
        <p14:creationId xmlns:p14="http://schemas.microsoft.com/office/powerpoint/2010/main" val="531190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Perceptron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87624" cy="122267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A single layer neural network</a:t>
            </a:r>
            <a:endParaRPr lang="en-US" dirty="0"/>
          </a:p>
        </p:txBody>
      </p:sp>
      <p:pic>
        <p:nvPicPr>
          <p:cNvPr id="4" name="Picture 3" descr="Screen Shot 2017-05-10 at 2.43.3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00" y="3270886"/>
            <a:ext cx="8356600" cy="265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691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architectures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B136B1-AE2F-2148-B18F-C02AEC536A7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5" name="Picture 4" descr="neural-net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11" y="2717800"/>
            <a:ext cx="7446547" cy="269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662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Can we make a two bit adder?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sz="3200" dirty="0" smtClean="0"/>
              <a:t>Inputs are bits  x1 and x2</a:t>
            </a:r>
          </a:p>
          <a:p>
            <a:r>
              <a:rPr lang="en-US" sz="3200" dirty="0" smtClean="0"/>
              <a:t>Outputs: carry bit (y1),</a:t>
            </a:r>
            <a:br>
              <a:rPr lang="en-US" sz="3200" dirty="0" smtClean="0"/>
            </a:br>
            <a:r>
              <a:rPr lang="en-US" sz="3200" dirty="0" smtClean="0"/>
              <a:t>sum bit (y2)</a:t>
            </a:r>
          </a:p>
          <a:p>
            <a:r>
              <a:rPr lang="en-US" sz="3200" dirty="0" smtClean="0"/>
              <a:t>Two NNs, really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B136B1-AE2F-2148-B18F-C02AEC536A7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71096"/>
              </p:ext>
            </p:extLst>
          </p:nvPr>
        </p:nvGraphicFramePr>
        <p:xfrm>
          <a:off x="838200" y="3962400"/>
          <a:ext cx="7467600" cy="238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/>
                <a:gridCol w="1866900"/>
                <a:gridCol w="1866900"/>
                <a:gridCol w="1866900"/>
              </a:tblGrid>
              <a:tr h="4775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Y1 (carry)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Y2 (sum)</a:t>
                      </a:r>
                      <a:endParaRPr lang="en-US" sz="2400" dirty="0"/>
                    </a:p>
                  </a:txBody>
                  <a:tcPr/>
                </a:tc>
              </a:tr>
              <a:tr h="4775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  <a:tr h="4775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4775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  <a:tr h="4775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 descr="Screen Shot 2017-05-10 at 3.02.3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219200"/>
            <a:ext cx="2576945" cy="230614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867400" y="15240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91200" y="28194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458200" y="1524000"/>
            <a:ext cx="505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458200" y="2819400"/>
            <a:ext cx="505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14693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Perceptron training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153400" cy="12192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/>
              <a:t>Adjust weights slightly to reduce error between perceptron output</a:t>
            </a:r>
            <a:r>
              <a:rPr lang="en-US" sz="3200" b="1" dirty="0" smtClean="0"/>
              <a:t> o</a:t>
            </a:r>
            <a:r>
              <a:rPr lang="en-US" sz="3200" dirty="0" smtClean="0"/>
              <a:t> and target value </a:t>
            </a:r>
            <a:r>
              <a:rPr lang="en-US" sz="3200" b="1" dirty="0" smtClean="0"/>
              <a:t>t; </a:t>
            </a:r>
            <a:r>
              <a:rPr lang="en-US" sz="3200" dirty="0" smtClean="0"/>
              <a:t>repeat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B136B1-AE2F-2148-B18F-C02AEC536A7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5" name="Picture 4" descr="Screen Shot 2017-05-10 at 3.16.0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819400"/>
            <a:ext cx="6897280" cy="377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314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Not with a perceptron </a:t>
            </a:r>
            <a:r>
              <a:rPr lang="en-US" dirty="0" smtClean="0">
                <a:sym typeface="Wingdings"/>
              </a:rPr>
              <a:t>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676400"/>
            <a:ext cx="7696200" cy="9906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/>
              <a:t>Training examples are not linearly separable for one case: </a:t>
            </a:r>
            <a:r>
              <a:rPr lang="en-US" sz="3200" i="1" dirty="0" smtClean="0"/>
              <a:t>sum=1 </a:t>
            </a:r>
            <a:r>
              <a:rPr lang="en-US" sz="3200" i="1" dirty="0" err="1" smtClean="0"/>
              <a:t>iff</a:t>
            </a:r>
            <a:r>
              <a:rPr lang="en-US" sz="3200" i="1" dirty="0" smtClean="0"/>
              <a:t> x1 </a:t>
            </a:r>
            <a:r>
              <a:rPr lang="en-US" sz="3200" i="1" dirty="0" err="1" smtClean="0"/>
              <a:t>xor</a:t>
            </a:r>
            <a:r>
              <a:rPr lang="en-US" sz="3200" i="1" dirty="0" smtClean="0"/>
              <a:t> x2 </a:t>
            </a:r>
            <a:endParaRPr lang="en-US" sz="32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B136B1-AE2F-2148-B18F-C02AEC536A7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6" name="Picture 5" descr="perceptron-linear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429000"/>
            <a:ext cx="7740877" cy="271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183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Works well on some problems</a:t>
            </a:r>
            <a:endParaRPr lang="en-US" dirty="0"/>
          </a:p>
        </p:txBody>
      </p:sp>
      <p:pic>
        <p:nvPicPr>
          <p:cNvPr id="5" name="Picture 4" descr="majority-perceptron+dtl-curv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295400"/>
            <a:ext cx="3733800" cy="2609850"/>
          </a:xfrm>
          <a:prstGeom prst="rect">
            <a:avLst/>
          </a:prstGeom>
        </p:spPr>
      </p:pic>
      <p:pic>
        <p:nvPicPr>
          <p:cNvPr id="7" name="Picture 6" descr="restaurant-perceptron+dtl-curv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4114800"/>
            <a:ext cx="3733800" cy="26098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181600" y="2057400"/>
            <a:ext cx="33087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Are majority of inputs 1?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800600" y="4648200"/>
            <a:ext cx="4021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Restaurant example: </a:t>
            </a:r>
            <a:r>
              <a:rPr lang="en-US" dirty="0" err="1" smtClean="0"/>
              <a:t>WillWait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48400" y="1219200"/>
            <a:ext cx="21757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Learning curves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850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Sigmoid Unit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B136B1-AE2F-2148-B18F-C02AEC536A7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5" name="Picture 4" descr="Screen Shot 2017-05-10 at 3.25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524000"/>
            <a:ext cx="5448300" cy="4884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271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Multilayer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B136B1-AE2F-2148-B18F-C02AEC536A7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981200" y="2895600"/>
            <a:ext cx="5363956" cy="3053315"/>
            <a:chOff x="2820674" y="3147887"/>
            <a:chExt cx="6270895" cy="3569570"/>
          </a:xfrm>
        </p:grpSpPr>
        <p:sp>
          <p:nvSpPr>
            <p:cNvPr id="6" name="Oval 5"/>
            <p:cNvSpPr/>
            <p:nvPr/>
          </p:nvSpPr>
          <p:spPr>
            <a:xfrm>
              <a:off x="2911117" y="3780509"/>
              <a:ext cx="762000" cy="762000"/>
            </a:xfrm>
            <a:prstGeom prst="ellips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chemeClr val="accent2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20674" y="3147887"/>
              <a:ext cx="94288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srgbClr val="FF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Input</a:t>
              </a:r>
              <a:endParaRPr lang="en-US" sz="2800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2911117" y="4828328"/>
              <a:ext cx="762000" cy="762000"/>
            </a:xfrm>
            <a:prstGeom prst="ellips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chemeClr val="accent2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8231759" y="3796379"/>
              <a:ext cx="762000" cy="762000"/>
            </a:xfrm>
            <a:prstGeom prst="ellips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chemeClr val="accent2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197498" y="4824186"/>
              <a:ext cx="762000" cy="762000"/>
            </a:xfrm>
            <a:prstGeom prst="ellips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chemeClr val="accent2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909835" y="3150489"/>
              <a:ext cx="118173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srgbClr val="0070C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Output</a:t>
              </a:r>
              <a:endParaRPr lang="en-US" sz="2800" dirty="0">
                <a:solidFill>
                  <a:srgbClr val="0070C0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5723436" y="4290669"/>
              <a:ext cx="762000" cy="7620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chemeClr val="accent2"/>
                </a:solidFill>
              </a:endParaRPr>
            </a:p>
          </p:txBody>
        </p:sp>
        <p:cxnSp>
          <p:nvCxnSpPr>
            <p:cNvPr id="13" name="Straight Arrow Connector 12"/>
            <p:cNvCxnSpPr>
              <a:stCxn id="6" idx="6"/>
              <a:endCxn id="12" idx="2"/>
            </p:cNvCxnSpPr>
            <p:nvPr/>
          </p:nvCxnSpPr>
          <p:spPr>
            <a:xfrm>
              <a:off x="3673117" y="4161509"/>
              <a:ext cx="2050319" cy="51016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8" idx="6"/>
              <a:endCxn id="12" idx="2"/>
            </p:cNvCxnSpPr>
            <p:nvPr/>
          </p:nvCxnSpPr>
          <p:spPr>
            <a:xfrm flipV="1">
              <a:off x="3673117" y="4671669"/>
              <a:ext cx="2050319" cy="537659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6" idx="6"/>
              <a:endCxn id="12" idx="2"/>
            </p:cNvCxnSpPr>
            <p:nvPr/>
          </p:nvCxnSpPr>
          <p:spPr>
            <a:xfrm flipV="1">
              <a:off x="3673117" y="4671669"/>
              <a:ext cx="2050319" cy="1664788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/>
          </p:nvSpPr>
          <p:spPr>
            <a:xfrm>
              <a:off x="2911117" y="5955457"/>
              <a:ext cx="762000" cy="762000"/>
            </a:xfrm>
            <a:prstGeom prst="ellips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chemeClr val="accent2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8210153" y="5955457"/>
              <a:ext cx="762000" cy="762000"/>
            </a:xfrm>
            <a:prstGeom prst="ellips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chemeClr val="accent2"/>
                </a:solidFill>
              </a:endParaRPr>
            </a:p>
          </p:txBody>
        </p:sp>
        <p:cxnSp>
          <p:nvCxnSpPr>
            <p:cNvPr id="18" name="Straight Arrow Connector 17"/>
            <p:cNvCxnSpPr>
              <a:stCxn id="12" idx="6"/>
              <a:endCxn id="9" idx="2"/>
            </p:cNvCxnSpPr>
            <p:nvPr/>
          </p:nvCxnSpPr>
          <p:spPr>
            <a:xfrm flipV="1">
              <a:off x="6485436" y="4177379"/>
              <a:ext cx="1746323" cy="49429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2" idx="6"/>
              <a:endCxn id="10" idx="2"/>
            </p:cNvCxnSpPr>
            <p:nvPr/>
          </p:nvCxnSpPr>
          <p:spPr>
            <a:xfrm>
              <a:off x="6485436" y="4671669"/>
              <a:ext cx="1712062" cy="533517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2" idx="6"/>
              <a:endCxn id="17" idx="2"/>
            </p:cNvCxnSpPr>
            <p:nvPr/>
          </p:nvCxnSpPr>
          <p:spPr>
            <a:xfrm>
              <a:off x="6485436" y="4671669"/>
              <a:ext cx="1724717" cy="1664788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5724383" y="5338488"/>
              <a:ext cx="762000" cy="7620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chemeClr val="accent2"/>
                </a:solidFill>
              </a:endParaRPr>
            </a:p>
          </p:txBody>
        </p:sp>
        <p:cxnSp>
          <p:nvCxnSpPr>
            <p:cNvPr id="22" name="Straight Arrow Connector 21"/>
            <p:cNvCxnSpPr>
              <a:stCxn id="6" idx="6"/>
            </p:cNvCxnSpPr>
            <p:nvPr/>
          </p:nvCxnSpPr>
          <p:spPr>
            <a:xfrm>
              <a:off x="3673117" y="4161509"/>
              <a:ext cx="2051266" cy="1557979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8" idx="6"/>
            </p:cNvCxnSpPr>
            <p:nvPr/>
          </p:nvCxnSpPr>
          <p:spPr>
            <a:xfrm>
              <a:off x="3673117" y="5209328"/>
              <a:ext cx="2051266" cy="510161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6" idx="6"/>
            </p:cNvCxnSpPr>
            <p:nvPr/>
          </p:nvCxnSpPr>
          <p:spPr>
            <a:xfrm flipV="1">
              <a:off x="3673117" y="5719488"/>
              <a:ext cx="2051266" cy="616969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endCxn id="9" idx="2"/>
            </p:cNvCxnSpPr>
            <p:nvPr/>
          </p:nvCxnSpPr>
          <p:spPr>
            <a:xfrm flipV="1">
              <a:off x="6486383" y="4177379"/>
              <a:ext cx="1745376" cy="1542109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endCxn id="10" idx="2"/>
            </p:cNvCxnSpPr>
            <p:nvPr/>
          </p:nvCxnSpPr>
          <p:spPr>
            <a:xfrm flipV="1">
              <a:off x="6486383" y="5205186"/>
              <a:ext cx="1711115" cy="514302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endCxn id="17" idx="2"/>
            </p:cNvCxnSpPr>
            <p:nvPr/>
          </p:nvCxnSpPr>
          <p:spPr>
            <a:xfrm>
              <a:off x="6486383" y="5719488"/>
              <a:ext cx="1723770" cy="616969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5483913" y="3150489"/>
              <a:ext cx="124104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 smtClean="0">
                  <a:latin typeface="Times New Roman" charset="0"/>
                  <a:ea typeface="Times New Roman" charset="0"/>
                  <a:cs typeface="Times New Roman" charset="0"/>
                </a:rPr>
                <a:t>Hidden</a:t>
              </a:r>
              <a:endParaRPr lang="en-US" sz="2800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81279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9300" y="2209800"/>
            <a:ext cx="5105400" cy="35807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err="1" smtClean="0"/>
              <a:t>Backpropagation</a:t>
            </a:r>
            <a:r>
              <a:rPr lang="en-US" dirty="0" smtClean="0"/>
              <a:t> </a:t>
            </a:r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43600"/>
            <a:ext cx="8597718" cy="685804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Calculate network and </a:t>
            </a:r>
            <a:r>
              <a:rPr lang="en-US" dirty="0" smtClean="0"/>
              <a:t>error</a:t>
            </a:r>
            <a:endParaRPr lang="en-US" dirty="0" smtClean="0"/>
          </a:p>
        </p:txBody>
      </p:sp>
      <p:sp>
        <p:nvSpPr>
          <p:cNvPr id="5" name="Right Arrow 4"/>
          <p:cNvSpPr/>
          <p:nvPr/>
        </p:nvSpPr>
        <p:spPr>
          <a:xfrm>
            <a:off x="3228625" y="1763070"/>
            <a:ext cx="2686750" cy="451231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0800" y="1371600"/>
            <a:ext cx="3629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Forward direction</a:t>
            </a:r>
            <a:endParaRPr lang="en-US" sz="2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350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6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4838"/>
          </a:xfrm>
        </p:spPr>
        <p:txBody>
          <a:bodyPr/>
          <a:lstStyle/>
          <a:p>
            <a:r>
              <a:rPr lang="en-US" sz="2800" dirty="0"/>
              <a:t> </a:t>
            </a:r>
            <a:r>
              <a:rPr lang="en-US" sz="2800" b="1" dirty="0"/>
              <a:t>Biological neural activity</a:t>
            </a:r>
          </a:p>
        </p:txBody>
      </p:sp>
      <p:graphicFrame>
        <p:nvGraphicFramePr>
          <p:cNvPr id="58375" name="Object 7"/>
          <p:cNvGraphicFramePr>
            <a:graphicFrameLocks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18686485"/>
              </p:ext>
            </p:extLst>
          </p:nvPr>
        </p:nvGraphicFramePr>
        <p:xfrm>
          <a:off x="1447800" y="1011238"/>
          <a:ext cx="6278563" cy="264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Bitmap Image" r:id="rId3" imgW="4923810" imgH="2133898" progId="Paint.Picture">
                  <p:embed/>
                </p:oleObj>
              </mc:Choice>
              <mc:Fallback>
                <p:oleObj name="Bitmap Image" r:id="rId3" imgW="4923810" imgH="213389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011238"/>
                        <a:ext cx="6278563" cy="2646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80" name="Rectangle 12"/>
          <p:cNvSpPr>
            <a:spLocks noChangeArrowheads="1"/>
          </p:cNvSpPr>
          <p:nvPr/>
        </p:nvSpPr>
        <p:spPr bwMode="auto">
          <a:xfrm>
            <a:off x="457200" y="3886200"/>
            <a:ext cx="8229600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/>
              <a:t>Each neuron has a </a:t>
            </a:r>
            <a:r>
              <a:rPr lang="en-US" i="1" dirty="0"/>
              <a:t>body</a:t>
            </a:r>
            <a:r>
              <a:rPr lang="en-US" dirty="0"/>
              <a:t>, an </a:t>
            </a:r>
            <a:r>
              <a:rPr lang="en-US" i="1" dirty="0"/>
              <a:t>axon</a:t>
            </a:r>
            <a:r>
              <a:rPr lang="en-US" dirty="0"/>
              <a:t>, and many </a:t>
            </a:r>
            <a:r>
              <a:rPr lang="en-US" i="1" dirty="0"/>
              <a:t>dendrites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/>
              <a:t>Can be in one of the two states:</a:t>
            </a:r>
            <a:r>
              <a:rPr lang="en-US" sz="2000" i="1" dirty="0"/>
              <a:t> firing </a:t>
            </a:r>
            <a:r>
              <a:rPr lang="en-US" sz="2000" dirty="0"/>
              <a:t>and</a:t>
            </a:r>
            <a:r>
              <a:rPr lang="en-US" sz="2000" i="1" dirty="0"/>
              <a:t> rest.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/>
              <a:t>Neuron fires </a:t>
            </a:r>
            <a:r>
              <a:rPr lang="en-US" sz="2000" dirty="0" smtClean="0"/>
              <a:t>if </a:t>
            </a:r>
            <a:r>
              <a:rPr lang="en-US" sz="2000" dirty="0"/>
              <a:t>total incoming stimulus exceeds a</a:t>
            </a:r>
            <a:r>
              <a:rPr lang="en-US" sz="2000" dirty="0" smtClean="0"/>
              <a:t> </a:t>
            </a:r>
            <a:r>
              <a:rPr lang="en-US" sz="2000" dirty="0"/>
              <a:t>threshold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i="1" dirty="0"/>
              <a:t>Synapse</a:t>
            </a:r>
            <a:r>
              <a:rPr lang="en-US" dirty="0"/>
              <a:t>: thin gap between axon of one neuron and dendrite of another. 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/>
              <a:t>Signal exchange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/>
              <a:t>Synaptic strength/efficiency</a:t>
            </a:r>
          </a:p>
        </p:txBody>
      </p:sp>
    </p:spTree>
    <p:extLst>
      <p:ext uri="{BB962C8B-B14F-4D97-AF65-F5344CB8AC3E}">
        <p14:creationId xmlns:p14="http://schemas.microsoft.com/office/powerpoint/2010/main" val="2353020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9300" y="2209800"/>
            <a:ext cx="5105400" cy="35807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err="1" smtClean="0"/>
              <a:t>Backpropagation</a:t>
            </a:r>
            <a:r>
              <a:rPr lang="en-US" dirty="0" smtClean="0"/>
              <a:t> </a:t>
            </a:r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52600" y="1203001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Backward direction</a:t>
            </a:r>
            <a:endParaRPr lang="en-US" sz="2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8" name="Right Arrow 7"/>
          <p:cNvSpPr/>
          <p:nvPr/>
        </p:nvSpPr>
        <p:spPr>
          <a:xfrm flipH="1">
            <a:off x="3228625" y="1748204"/>
            <a:ext cx="2658167" cy="451231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43000" y="5867400"/>
            <a:ext cx="7239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Backpropagate</a:t>
            </a:r>
            <a:r>
              <a:rPr lang="en-US" dirty="0"/>
              <a:t>: from output to input, recursively </a:t>
            </a:r>
            <a:r>
              <a:rPr lang="en-US" dirty="0" smtClean="0"/>
              <a:t>compute                                      and adjust weights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2438400" y="6324600"/>
                <a:ext cx="252953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Times New Roman" charset="0"/>
                              <a:cs typeface="Times New Roman" charset="0"/>
                            </a:rPr>
                          </m:ctrlPr>
                        </m:fPr>
                        <m:num>
                          <m: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Times New Roman" charset="0"/>
                              <a:cs typeface="Times New Roman" charset="0"/>
                            </a:rPr>
                            <m:t>𝜕</m:t>
                          </m:r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Times New Roman" charset="0"/>
                              <a:cs typeface="Times New Roman" charset="0"/>
                            </a:rPr>
                            <m:t>𝐸</m:t>
                          </m:r>
                        </m:num>
                        <m:den>
                          <m: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Times New Roman" charset="0"/>
                              <a:cs typeface="Times New Roman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sz="280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Times New Roman" charset="0"/>
                                  <a:cs typeface="Times New Roman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Times New Roman" charset="0"/>
                                  <a:cs typeface="Times New Roman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Times New Roman" charset="0"/>
                                  <a:cs typeface="Times New Roman" charset="0"/>
                                </a:rPr>
                                <m:t>𝑖𝑗</m:t>
                              </m:r>
                            </m:sub>
                          </m:sSub>
                        </m:den>
                      </m:f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charset="0"/>
                          <a:ea typeface="Times New Roman" charset="0"/>
                          <a:cs typeface="Times New Roman" charset="0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Times New Roman" charset="0"/>
                              <a:cs typeface="Times New Roman" charset="0"/>
                            </a:rPr>
                          </m:ctrlPr>
                        </m:sSubPr>
                        <m:e>
                          <m:r>
                            <a:rPr lang="en-US" sz="2800" b="1" i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𝛁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Times New Roman" charset="0"/>
                              <a:cs typeface="Times New Roman" charset="0"/>
                            </a:rPr>
                            <m:t>𝑤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charset="0"/>
                          <a:ea typeface="Times New Roman" charset="0"/>
                          <a:cs typeface="Times New Roman" charset="0"/>
                        </a:rPr>
                        <m:t>𝐸</m:t>
                      </m:r>
                    </m:oMath>
                  </m:oMathPara>
                </a14:m>
                <a:endParaRPr lang="en-US" sz="2800" dirty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6324600"/>
                <a:ext cx="2529539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1687" t="-6452" b="-64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0423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6569" y="1066800"/>
            <a:ext cx="8170862" cy="1830387"/>
          </a:xfrm>
          <a:ln/>
        </p:spPr>
        <p:txBody>
          <a:bodyPr/>
          <a:lstStyle/>
          <a:p>
            <a:pPr lvl="1">
              <a:lnSpc>
                <a:spcPct val="95000"/>
              </a:lnSpc>
            </a:pPr>
            <a:r>
              <a:rPr lang="en-US" sz="2400" dirty="0" smtClean="0"/>
              <a:t>A </a:t>
            </a:r>
            <a:r>
              <a:rPr lang="en-US" sz="2400" dirty="0"/>
              <a:t>connection is allowed from a node in layer </a:t>
            </a:r>
            <a:r>
              <a:rPr lang="en-US" sz="2400" i="1" dirty="0"/>
              <a:t>i</a:t>
            </a:r>
            <a:r>
              <a:rPr lang="en-US" sz="2400" dirty="0"/>
              <a:t> only to nodes in layer </a:t>
            </a:r>
            <a:r>
              <a:rPr lang="en-US" sz="2400" i="1" dirty="0"/>
              <a:t>i</a:t>
            </a:r>
            <a:r>
              <a:rPr lang="en-US" sz="2400" dirty="0"/>
              <a:t> + 1.</a:t>
            </a:r>
            <a:endParaRPr lang="en-US" sz="2400" dirty="0">
              <a:sym typeface="Symbol" charset="0"/>
            </a:endParaRPr>
          </a:p>
          <a:p>
            <a:pPr lvl="1">
              <a:lnSpc>
                <a:spcPct val="95000"/>
              </a:lnSpc>
            </a:pPr>
            <a:r>
              <a:rPr lang="en-US" sz="2400" dirty="0">
                <a:sym typeface="Symbol" charset="0"/>
              </a:rPr>
              <a:t>Most widely used architecture.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6348413" y="3013075"/>
            <a:ext cx="2544762" cy="2111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200" dirty="0">
                <a:sym typeface="Symbol" charset="0"/>
              </a:rPr>
              <a:t>Conceptually, nodes at higher levels successively abstract features from preceding layers</a:t>
            </a:r>
          </a:p>
        </p:txBody>
      </p:sp>
      <p:graphicFrame>
        <p:nvGraphicFramePr>
          <p:cNvPr id="81927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447675" y="2755900"/>
          <a:ext cx="5451475" cy="296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2" name="Bitmap Image" r:id="rId3" imgW="4266667" imgH="2324424" progId="Paint.Picture">
                  <p:embed/>
                </p:oleObj>
              </mc:Choice>
              <mc:Fallback>
                <p:oleObj name="Bitmap Image" r:id="rId3" imgW="4266667" imgH="2324424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675" y="2755900"/>
                        <a:ext cx="5451475" cy="296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31" name="Rectangle 11"/>
          <p:cNvSpPr>
            <a:spLocks noGrp="1" noChangeArrowheads="1"/>
          </p:cNvSpPr>
          <p:nvPr>
            <p:ph type="title"/>
          </p:nvPr>
        </p:nvSpPr>
        <p:spPr>
          <a:xfrm>
            <a:off x="752475" y="212725"/>
            <a:ext cx="7772400" cy="719138"/>
          </a:xfrm>
          <a:noFill/>
          <a:ln/>
        </p:spPr>
        <p:txBody>
          <a:bodyPr/>
          <a:lstStyle/>
          <a:p>
            <a:r>
              <a:rPr lang="en-US" sz="3200" b="1" dirty="0"/>
              <a:t>Network </a:t>
            </a:r>
            <a:r>
              <a:rPr lang="en-US" sz="3200" b="1" dirty="0" smtClean="0"/>
              <a:t>Architecture: </a:t>
            </a:r>
            <a:r>
              <a:rPr lang="en-US" sz="3200" b="1" dirty="0" err="1" smtClean="0"/>
              <a:t>Feedforward</a:t>
            </a:r>
            <a:r>
              <a:rPr lang="en-US" sz="3200" b="1" dirty="0" smtClean="0"/>
              <a:t> net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687640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1143000"/>
          </a:xfrm>
        </p:spPr>
        <p:txBody>
          <a:bodyPr/>
          <a:lstStyle/>
          <a:p>
            <a:r>
              <a:rPr lang="en-US" dirty="0" smtClean="0"/>
              <a:t>Recurrent neural networks</a:t>
            </a:r>
            <a:endParaRPr lang="en-US" dirty="0"/>
          </a:p>
        </p:txBody>
      </p:sp>
      <p:pic>
        <p:nvPicPr>
          <p:cNvPr id="7" name="Picture 6" descr="Screen Shot 2017-05-10 at 3.37.5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600200"/>
            <a:ext cx="5105400" cy="501331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953000" y="3048000"/>
            <a:ext cx="3886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3200" dirty="0" smtClean="0"/>
              <a:t>Good for learning sequences of data</a:t>
            </a:r>
          </a:p>
          <a:p>
            <a:pPr marL="342900" indent="-342900">
              <a:buFont typeface="Arial"/>
              <a:buChar char="•"/>
            </a:pPr>
            <a:r>
              <a:rPr lang="en-US" sz="3200" dirty="0" smtClean="0"/>
              <a:t>e.g., text</a:t>
            </a:r>
          </a:p>
          <a:p>
            <a:pPr marL="342900" indent="-342900">
              <a:buFont typeface="Arial"/>
              <a:buChar char="•"/>
            </a:pPr>
            <a:r>
              <a:rPr lang="en-US" sz="3200" dirty="0" smtClean="0"/>
              <a:t>Lots of variations today: convoluted NNs, LSTMs, </a:t>
            </a:r>
            <a:r>
              <a:rPr lang="is-IS" sz="3200" dirty="0" smtClean="0"/>
              <a:t>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29718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Neural network playground</a:t>
            </a:r>
            <a:endParaRPr lang="en-US" dirty="0"/>
          </a:p>
        </p:txBody>
      </p:sp>
      <p:pic>
        <p:nvPicPr>
          <p:cNvPr id="5" name="Picture 4" descr="Screen Shot 2017-05-10 at 3.43.08 PM.png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524000"/>
            <a:ext cx="8610600" cy="4871505"/>
          </a:xfrm>
          <a:prstGeom prst="rect">
            <a:avLst/>
          </a:prstGeom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876312" y="6400800"/>
            <a:ext cx="42627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playground.tensorflow.org</a:t>
            </a:r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4245272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71500"/>
            <a:ext cx="7772400" cy="533400"/>
          </a:xfrm>
        </p:spPr>
        <p:txBody>
          <a:bodyPr/>
          <a:lstStyle/>
          <a:p>
            <a:r>
              <a:rPr lang="en-US" sz="3200" dirty="0"/>
              <a:t>A</a:t>
            </a:r>
            <a:r>
              <a:rPr lang="en-US" sz="3200" dirty="0" smtClean="0"/>
              <a:t>rtificial </a:t>
            </a:r>
            <a:r>
              <a:rPr lang="en-US" sz="3200" dirty="0"/>
              <a:t>neural network</a:t>
            </a:r>
            <a:endParaRPr lang="en-US" sz="3200" b="1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47788"/>
            <a:ext cx="8229600" cy="5357812"/>
          </a:xfrm>
        </p:spPr>
        <p:txBody>
          <a:bodyPr/>
          <a:lstStyle/>
          <a:p>
            <a:r>
              <a:rPr lang="en-US" sz="3000" dirty="0" smtClean="0"/>
              <a:t>Set </a:t>
            </a:r>
            <a:r>
              <a:rPr lang="en-US" sz="3000" dirty="0"/>
              <a:t>of </a:t>
            </a:r>
            <a:r>
              <a:rPr lang="en-US" sz="3000" b="1" dirty="0"/>
              <a:t>nodes</a:t>
            </a:r>
            <a:r>
              <a:rPr lang="en-US" sz="3000" dirty="0"/>
              <a:t> (units, neurons, processing elements) </a:t>
            </a:r>
          </a:p>
          <a:p>
            <a:pPr lvl="1"/>
            <a:r>
              <a:rPr lang="en-US" sz="2400" dirty="0"/>
              <a:t>Each node has input and output</a:t>
            </a:r>
          </a:p>
          <a:p>
            <a:pPr lvl="1"/>
            <a:r>
              <a:rPr lang="en-US" sz="2400" dirty="0"/>
              <a:t>Each node performs a simple computation by its </a:t>
            </a:r>
            <a:r>
              <a:rPr lang="en-US" sz="2400" b="1" dirty="0"/>
              <a:t>node function</a:t>
            </a:r>
          </a:p>
          <a:p>
            <a:r>
              <a:rPr lang="en-US" sz="3000" b="1" dirty="0"/>
              <a:t>Weighted</a:t>
            </a:r>
            <a:r>
              <a:rPr lang="en-US" sz="3000" dirty="0"/>
              <a:t> </a:t>
            </a:r>
            <a:r>
              <a:rPr lang="en-US" sz="3000" b="1" dirty="0"/>
              <a:t>connections</a:t>
            </a:r>
            <a:r>
              <a:rPr lang="en-US" sz="3000" dirty="0"/>
              <a:t> between nodes</a:t>
            </a:r>
          </a:p>
          <a:p>
            <a:pPr lvl="1"/>
            <a:r>
              <a:rPr lang="en-US" sz="2400" dirty="0"/>
              <a:t>Connectivity gives the structure/architecture of the net</a:t>
            </a:r>
          </a:p>
          <a:p>
            <a:pPr lvl="1"/>
            <a:r>
              <a:rPr lang="en-US" sz="2400" dirty="0"/>
              <a:t>What can be computed by a NN is primarily determined by the connections and their weights</a:t>
            </a:r>
          </a:p>
          <a:p>
            <a:r>
              <a:rPr lang="en-US" sz="2800" dirty="0"/>
              <a:t>S</a:t>
            </a:r>
            <a:r>
              <a:rPr lang="en-US" sz="2800" dirty="0" smtClean="0"/>
              <a:t>implified </a:t>
            </a:r>
            <a:r>
              <a:rPr lang="en-US" sz="2800" dirty="0"/>
              <a:t>version of networks of neurons in animal nerve systems </a:t>
            </a:r>
          </a:p>
        </p:txBody>
      </p:sp>
    </p:spTree>
    <p:extLst>
      <p:ext uri="{BB962C8B-B14F-4D97-AF65-F5344CB8AC3E}">
        <p14:creationId xmlns:p14="http://schemas.microsoft.com/office/powerpoint/2010/main" val="124196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r>
              <a:rPr lang="en-US" sz="3200" b="1"/>
              <a:t>History of NN 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04900"/>
            <a:ext cx="8229600" cy="5357813"/>
          </a:xfrm>
        </p:spPr>
        <p:txBody>
          <a:bodyPr/>
          <a:lstStyle/>
          <a:p>
            <a:r>
              <a:rPr lang="en-US" sz="2800" b="1" dirty="0"/>
              <a:t>Pitts &amp; McCulloch (1943)</a:t>
            </a:r>
          </a:p>
          <a:p>
            <a:pPr lvl="1"/>
            <a:r>
              <a:rPr lang="en-US" sz="2400" dirty="0"/>
              <a:t>First mathematical model of biological neurons</a:t>
            </a:r>
          </a:p>
          <a:p>
            <a:pPr lvl="1"/>
            <a:r>
              <a:rPr lang="en-US" sz="2400" dirty="0"/>
              <a:t>All Boolean operations can be implemented by these neuron-like </a:t>
            </a:r>
            <a:r>
              <a:rPr lang="en-US" sz="2400" dirty="0" smtClean="0"/>
              <a:t>nodes</a:t>
            </a:r>
            <a:endParaRPr lang="en-US" sz="2400" dirty="0"/>
          </a:p>
          <a:p>
            <a:pPr lvl="1"/>
            <a:r>
              <a:rPr lang="en-US" sz="2400" dirty="0"/>
              <a:t>Competitor to Von Neumann model for general purpose computing device </a:t>
            </a:r>
          </a:p>
          <a:p>
            <a:pPr lvl="1"/>
            <a:r>
              <a:rPr lang="en-US" sz="2400" dirty="0"/>
              <a:t>Origin of automata </a:t>
            </a:r>
            <a:r>
              <a:rPr lang="en-US" sz="2400" dirty="0" smtClean="0"/>
              <a:t>theory</a:t>
            </a:r>
            <a:endParaRPr lang="en-US" sz="2400" dirty="0"/>
          </a:p>
          <a:p>
            <a:r>
              <a:rPr lang="en-US" sz="2800" b="1" dirty="0" err="1"/>
              <a:t>Hebb</a:t>
            </a:r>
            <a:r>
              <a:rPr lang="en-US" sz="2800" b="1" dirty="0"/>
              <a:t> (1949)</a:t>
            </a:r>
          </a:p>
          <a:p>
            <a:pPr lvl="1"/>
            <a:r>
              <a:rPr lang="en-US" sz="2400" dirty="0" err="1"/>
              <a:t>Hebbian</a:t>
            </a:r>
            <a:r>
              <a:rPr lang="en-US" sz="2400" dirty="0"/>
              <a:t> rule of learning: increase the connection strength between neurons i and j whenever both i and j are activated.</a:t>
            </a:r>
          </a:p>
          <a:p>
            <a:pPr lvl="1"/>
            <a:r>
              <a:rPr lang="en-US" sz="2400" dirty="0"/>
              <a:t>Or increase the connection strength between nodes i and j whenever both nodes are simultaneously ON or OFF. </a:t>
            </a:r>
          </a:p>
        </p:txBody>
      </p:sp>
    </p:spTree>
    <p:extLst>
      <p:ext uri="{BB962C8B-B14F-4D97-AF65-F5344CB8AC3E}">
        <p14:creationId xmlns:p14="http://schemas.microsoft.com/office/powerpoint/2010/main" val="1824632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r>
              <a:rPr lang="en-US" sz="3200" b="1" dirty="0" smtClean="0"/>
              <a:t>History: </a:t>
            </a:r>
            <a:r>
              <a:rPr lang="en-US" sz="3200" dirty="0"/>
              <a:t>Early booming (</a:t>
            </a:r>
            <a:r>
              <a:rPr lang="en-US" sz="3200" dirty="0" smtClean="0"/>
              <a:t>50s </a:t>
            </a:r>
            <a:r>
              <a:rPr lang="en-US" sz="3200" dirty="0"/>
              <a:t>– early </a:t>
            </a:r>
            <a:r>
              <a:rPr lang="en-US" sz="3200" dirty="0" smtClean="0"/>
              <a:t>60</a:t>
            </a:r>
            <a:r>
              <a:rPr lang="en-US" sz="3200" dirty="0"/>
              <a:t>s</a:t>
            </a:r>
            <a:r>
              <a:rPr lang="en-US" sz="3200" dirty="0" smtClean="0"/>
              <a:t>)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73683"/>
            <a:ext cx="8229600" cy="5357813"/>
          </a:xfrm>
        </p:spPr>
        <p:txBody>
          <a:bodyPr/>
          <a:lstStyle/>
          <a:p>
            <a:pPr lvl="1"/>
            <a:r>
              <a:rPr lang="en-US" sz="2400" dirty="0" smtClean="0"/>
              <a:t>Rosenblatt </a:t>
            </a:r>
            <a:r>
              <a:rPr lang="en-US" sz="2400" dirty="0"/>
              <a:t>(1958)</a:t>
            </a:r>
          </a:p>
          <a:p>
            <a:pPr lvl="2"/>
            <a:r>
              <a:rPr lang="en-US" sz="2200" dirty="0"/>
              <a:t>Perceptron: network of threshold</a:t>
            </a:r>
          </a:p>
          <a:p>
            <a:pPr lvl="2">
              <a:buFontTx/>
              <a:buNone/>
            </a:pPr>
            <a:r>
              <a:rPr lang="en-US" sz="2200" dirty="0"/>
              <a:t>   	nodes for pattern classification</a:t>
            </a:r>
          </a:p>
          <a:p>
            <a:pPr lvl="2">
              <a:buFontTx/>
              <a:buNone/>
            </a:pPr>
            <a:r>
              <a:rPr lang="en-US" sz="2200" dirty="0"/>
              <a:t>	Perceptron learning rule</a:t>
            </a:r>
          </a:p>
          <a:p>
            <a:pPr lvl="2"/>
            <a:r>
              <a:rPr lang="en-US" sz="2200" dirty="0" err="1"/>
              <a:t>Percenptron</a:t>
            </a:r>
            <a:r>
              <a:rPr lang="en-US" sz="2200" dirty="0"/>
              <a:t> convergence theorem:</a:t>
            </a:r>
          </a:p>
          <a:p>
            <a:pPr lvl="2">
              <a:buFontTx/>
              <a:buNone/>
            </a:pPr>
            <a:r>
              <a:rPr lang="en-US" sz="2200" dirty="0"/>
              <a:t>	everything that can be represented by a perceptron can be learned</a:t>
            </a:r>
          </a:p>
          <a:p>
            <a:pPr lvl="1"/>
            <a:r>
              <a:rPr lang="en-US" sz="2400" dirty="0" err="1"/>
              <a:t>Widrow</a:t>
            </a:r>
            <a:r>
              <a:rPr lang="en-US" sz="2400" dirty="0"/>
              <a:t> and Hoff (1960, 19062)</a:t>
            </a:r>
          </a:p>
          <a:p>
            <a:pPr lvl="2"/>
            <a:r>
              <a:rPr lang="en-US" sz="2200" dirty="0"/>
              <a:t>Learning rule based on gradient descent (with differentiable unit)</a:t>
            </a:r>
          </a:p>
          <a:p>
            <a:pPr lvl="1"/>
            <a:r>
              <a:rPr lang="en-US" sz="2400" dirty="0" err="1"/>
              <a:t>Minsky</a:t>
            </a:r>
            <a:r>
              <a:rPr lang="ja-JP" altLang="en-US" sz="2400" dirty="0"/>
              <a:t>’</a:t>
            </a:r>
            <a:r>
              <a:rPr lang="en-US" sz="2400" dirty="0"/>
              <a:t>s attempt to build a general purpose machine with Pitts/</a:t>
            </a:r>
            <a:r>
              <a:rPr lang="en-US" sz="2400" dirty="0" err="1"/>
              <a:t>McCullock</a:t>
            </a:r>
            <a:r>
              <a:rPr lang="en-US" sz="2400" dirty="0"/>
              <a:t> units</a:t>
            </a:r>
          </a:p>
        </p:txBody>
      </p:sp>
      <p:grpSp>
        <p:nvGrpSpPr>
          <p:cNvPr id="67603" name="Group 19"/>
          <p:cNvGrpSpPr>
            <a:grpSpLocks/>
          </p:cNvGrpSpPr>
          <p:nvPr/>
        </p:nvGrpSpPr>
        <p:grpSpPr bwMode="auto">
          <a:xfrm>
            <a:off x="6427788" y="979488"/>
            <a:ext cx="2149475" cy="2111375"/>
            <a:chOff x="4191" y="359"/>
            <a:chExt cx="1354" cy="1330"/>
          </a:xfrm>
        </p:grpSpPr>
        <p:sp>
          <p:nvSpPr>
            <p:cNvPr id="67588" name="Oval 4"/>
            <p:cNvSpPr>
              <a:spLocks noChangeArrowheads="1"/>
            </p:cNvSpPr>
            <p:nvPr/>
          </p:nvSpPr>
          <p:spPr bwMode="auto">
            <a:xfrm>
              <a:off x="4641" y="359"/>
              <a:ext cx="326" cy="33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89" name="Oval 5"/>
            <p:cNvSpPr>
              <a:spLocks noChangeArrowheads="1"/>
            </p:cNvSpPr>
            <p:nvPr/>
          </p:nvSpPr>
          <p:spPr bwMode="auto">
            <a:xfrm>
              <a:off x="4191" y="1060"/>
              <a:ext cx="200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0" name="Oval 6"/>
            <p:cNvSpPr>
              <a:spLocks noChangeArrowheads="1"/>
            </p:cNvSpPr>
            <p:nvPr/>
          </p:nvSpPr>
          <p:spPr bwMode="auto">
            <a:xfrm>
              <a:off x="4487" y="1060"/>
              <a:ext cx="200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1" name="Oval 7"/>
            <p:cNvSpPr>
              <a:spLocks noChangeArrowheads="1"/>
            </p:cNvSpPr>
            <p:nvPr/>
          </p:nvSpPr>
          <p:spPr bwMode="auto">
            <a:xfrm>
              <a:off x="5228" y="1060"/>
              <a:ext cx="200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2" name="Line 8"/>
            <p:cNvSpPr>
              <a:spLocks noChangeShapeType="1"/>
            </p:cNvSpPr>
            <p:nvPr/>
          </p:nvSpPr>
          <p:spPr bwMode="auto">
            <a:xfrm flipV="1">
              <a:off x="4295" y="1252"/>
              <a:ext cx="0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93" name="Line 9"/>
            <p:cNvSpPr>
              <a:spLocks noChangeShapeType="1"/>
            </p:cNvSpPr>
            <p:nvPr/>
          </p:nvSpPr>
          <p:spPr bwMode="auto">
            <a:xfrm flipV="1">
              <a:off x="4593" y="1252"/>
              <a:ext cx="0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94" name="Line 10"/>
            <p:cNvSpPr>
              <a:spLocks noChangeShapeType="1"/>
            </p:cNvSpPr>
            <p:nvPr/>
          </p:nvSpPr>
          <p:spPr bwMode="auto">
            <a:xfrm flipV="1">
              <a:off x="5328" y="1252"/>
              <a:ext cx="0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95" name="Text Box 11"/>
            <p:cNvSpPr txBox="1">
              <a:spLocks noChangeArrowheads="1"/>
            </p:cNvSpPr>
            <p:nvPr/>
          </p:nvSpPr>
          <p:spPr bwMode="auto">
            <a:xfrm>
              <a:off x="4191" y="1458"/>
              <a:ext cx="13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i="1"/>
                <a:t>x</a:t>
              </a:r>
              <a:r>
                <a:rPr lang="en-US" sz="1800" i="1" baseline="-25000"/>
                <a:t>1        </a:t>
              </a:r>
              <a:r>
                <a:rPr lang="en-US" sz="1800" i="1"/>
                <a:t>x</a:t>
              </a:r>
              <a:r>
                <a:rPr lang="en-US" sz="1800" i="1" baseline="-25000"/>
                <a:t>2</a:t>
              </a:r>
              <a:r>
                <a:rPr lang="en-US" sz="1800" i="1"/>
                <a:t>                 x</a:t>
              </a:r>
              <a:r>
                <a:rPr lang="en-US" sz="1800" i="1" baseline="-25000"/>
                <a:t>n </a:t>
              </a:r>
            </a:p>
          </p:txBody>
        </p:sp>
        <p:sp>
          <p:nvSpPr>
            <p:cNvPr id="67596" name="Line 12"/>
            <p:cNvSpPr>
              <a:spLocks noChangeShapeType="1"/>
            </p:cNvSpPr>
            <p:nvPr/>
          </p:nvSpPr>
          <p:spPr bwMode="auto">
            <a:xfrm flipV="1">
              <a:off x="4295" y="646"/>
              <a:ext cx="417" cy="4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97" name="Line 13"/>
            <p:cNvSpPr>
              <a:spLocks noChangeShapeType="1"/>
            </p:cNvSpPr>
            <p:nvPr/>
          </p:nvSpPr>
          <p:spPr bwMode="auto">
            <a:xfrm flipV="1">
              <a:off x="4593" y="679"/>
              <a:ext cx="165" cy="3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98" name="Line 14"/>
            <p:cNvSpPr>
              <a:spLocks noChangeShapeType="1"/>
            </p:cNvSpPr>
            <p:nvPr/>
          </p:nvSpPr>
          <p:spPr bwMode="auto">
            <a:xfrm flipH="1" flipV="1">
              <a:off x="4926" y="646"/>
              <a:ext cx="402" cy="4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99" name="Line 15"/>
            <p:cNvSpPr>
              <a:spLocks noChangeShapeType="1"/>
            </p:cNvSpPr>
            <p:nvPr/>
          </p:nvSpPr>
          <p:spPr bwMode="auto">
            <a:xfrm>
              <a:off x="4700" y="598"/>
              <a:ext cx="1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00" name="Line 16"/>
            <p:cNvSpPr>
              <a:spLocks noChangeShapeType="1"/>
            </p:cNvSpPr>
            <p:nvPr/>
          </p:nvSpPr>
          <p:spPr bwMode="auto">
            <a:xfrm flipV="1">
              <a:off x="4810" y="454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01" name="Line 17"/>
            <p:cNvSpPr>
              <a:spLocks noChangeShapeType="1"/>
            </p:cNvSpPr>
            <p:nvPr/>
          </p:nvSpPr>
          <p:spPr bwMode="auto">
            <a:xfrm flipV="1">
              <a:off x="4810" y="438"/>
              <a:ext cx="99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97928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r>
              <a:rPr lang="en-US" sz="3200" b="1" dirty="0" smtClean="0"/>
              <a:t>History: </a:t>
            </a:r>
            <a:r>
              <a:rPr lang="en-US" sz="3200" dirty="0" smtClean="0"/>
              <a:t>setback in mid 60s </a:t>
            </a:r>
            <a:r>
              <a:rPr lang="en-US" sz="3200" dirty="0"/>
              <a:t>– late </a:t>
            </a:r>
            <a:r>
              <a:rPr lang="en-US" sz="3200" dirty="0" smtClean="0"/>
              <a:t>70s</a:t>
            </a:r>
            <a:r>
              <a:rPr lang="en-US" sz="3200" dirty="0"/>
              <a:t>)</a:t>
            </a:r>
            <a:endParaRPr lang="en-US" sz="3200" b="1" dirty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04900"/>
            <a:ext cx="8229600" cy="5357813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sz="3200" dirty="0" smtClean="0"/>
              <a:t>Serious </a:t>
            </a:r>
            <a:r>
              <a:rPr lang="en-US" sz="3200" dirty="0"/>
              <a:t>problems with perceptron model (</a:t>
            </a:r>
            <a:r>
              <a:rPr lang="en-US" sz="3200" dirty="0" err="1"/>
              <a:t>Minsky</a:t>
            </a:r>
            <a:r>
              <a:rPr lang="ja-JP" altLang="en-US" sz="3200" dirty="0"/>
              <a:t>’</a:t>
            </a:r>
            <a:r>
              <a:rPr lang="en-US" sz="3200" dirty="0"/>
              <a:t>s book 1969)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Single layer </a:t>
            </a:r>
            <a:r>
              <a:rPr lang="en-US" sz="2400" dirty="0" err="1"/>
              <a:t>perceonptrons</a:t>
            </a:r>
            <a:r>
              <a:rPr lang="en-US" sz="2400" dirty="0"/>
              <a:t> cannot represent (learn) simple functions such as XOR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Multi-layer of non-linear units may have greater power but there is no learning rule for such nets 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Scaling problem: connection weights may grow infinitely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The first two problems overcame by latter effort in 80</a:t>
            </a:r>
            <a:r>
              <a:rPr lang="ja-JP" altLang="en-US" sz="2400" dirty="0"/>
              <a:t>’</a:t>
            </a:r>
            <a:r>
              <a:rPr lang="en-US" sz="2400" dirty="0"/>
              <a:t>s, but the scaling problem persists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Death of Rosenblatt (1964)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Striving of Von Neumann machine and AI</a:t>
            </a:r>
          </a:p>
        </p:txBody>
      </p:sp>
    </p:spTree>
    <p:extLst>
      <p:ext uri="{BB962C8B-B14F-4D97-AF65-F5344CB8AC3E}">
        <p14:creationId xmlns:p14="http://schemas.microsoft.com/office/powerpoint/2010/main" val="3983692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r>
              <a:rPr lang="en-US" sz="3200" b="1" dirty="0"/>
              <a:t>History of </a:t>
            </a:r>
            <a:r>
              <a:rPr lang="en-US" sz="3200" b="1" dirty="0" smtClean="0"/>
              <a:t>NN: </a:t>
            </a:r>
            <a:r>
              <a:rPr lang="en-US" sz="3200" dirty="0"/>
              <a:t>Renewed enthusiasm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04900"/>
            <a:ext cx="8229600" cy="5357813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sz="2800" dirty="0" smtClean="0"/>
              <a:t>New </a:t>
            </a:r>
            <a:r>
              <a:rPr lang="en-US" sz="2800" dirty="0"/>
              <a:t>techniques</a:t>
            </a:r>
          </a:p>
          <a:p>
            <a:pPr lvl="2">
              <a:lnSpc>
                <a:spcPct val="90000"/>
              </a:lnSpc>
            </a:pPr>
            <a:r>
              <a:rPr lang="en-US" sz="2400" dirty="0" err="1"/>
              <a:t>Backpropagation</a:t>
            </a:r>
            <a:r>
              <a:rPr lang="en-US" sz="2400" dirty="0"/>
              <a:t> learning for multi-layer feed forward nets (with non-linear, differentiable node functions)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Thermodynamic models (Hopfield net, Boltzmann machine, etc.)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Unsupervised learning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Impressive application (character recognition, speech recognition, text-to-speech transformation, process control, associative memory, etc.)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Traditional approaches face difficult challenges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Caution: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Don’t </a:t>
            </a:r>
            <a:r>
              <a:rPr lang="en-US" sz="2400" dirty="0"/>
              <a:t>underestimate difficulties and limitations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Poses more problems than solutions</a:t>
            </a:r>
          </a:p>
        </p:txBody>
      </p:sp>
    </p:spTree>
    <p:extLst>
      <p:ext uri="{BB962C8B-B14F-4D97-AF65-F5344CB8AC3E}">
        <p14:creationId xmlns:p14="http://schemas.microsoft.com/office/powerpoint/2010/main" val="3280269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31825" y="463550"/>
            <a:ext cx="7772400" cy="519113"/>
          </a:xfrm>
        </p:spPr>
        <p:txBody>
          <a:bodyPr/>
          <a:lstStyle/>
          <a:p>
            <a:r>
              <a:rPr lang="en-US" sz="3200" b="1"/>
              <a:t>ANN Neuron Models </a:t>
            </a:r>
          </a:p>
        </p:txBody>
      </p:sp>
      <p:graphicFrame>
        <p:nvGraphicFramePr>
          <p:cNvPr id="7066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4668838" y="1154113"/>
          <a:ext cx="4102100" cy="208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9" name="Bitmap Image" r:id="rId3" imgW="3696216" imgH="1876190" progId="Paint.Picture">
                  <p:embed/>
                </p:oleObj>
              </mc:Choice>
              <mc:Fallback>
                <p:oleObj name="Bitmap Image" r:id="rId3" imgW="3696216" imgH="187619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8838" y="1154113"/>
                        <a:ext cx="4102100" cy="208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2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4648200" y="3949700"/>
          <a:ext cx="4495800" cy="200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0" name="Bitmap Image" r:id="rId5" imgW="3866667" imgH="1724266" progId="Paint.Picture">
                  <p:embed/>
                </p:oleObj>
              </mc:Choice>
              <mc:Fallback>
                <p:oleObj name="Bitmap Image" r:id="rId5" imgW="3866667" imgH="1724266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949700"/>
                        <a:ext cx="4495800" cy="200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5010150" y="3257550"/>
            <a:ext cx="3657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General neuron model</a:t>
            </a:r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5040313" y="6054725"/>
            <a:ext cx="3657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Weighted input summation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12850"/>
            <a:ext cx="4100513" cy="530701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200" dirty="0"/>
              <a:t>Each node has one or more inputs from other nodes, and one output to other nodes</a:t>
            </a:r>
          </a:p>
          <a:p>
            <a:r>
              <a:rPr lang="en-US" sz="2200" dirty="0"/>
              <a:t>Input/output values can be</a:t>
            </a:r>
          </a:p>
          <a:p>
            <a:pPr lvl="1"/>
            <a:r>
              <a:rPr lang="en-US" sz="2000" dirty="0"/>
              <a:t>Binary {0, 1}</a:t>
            </a:r>
          </a:p>
          <a:p>
            <a:pPr lvl="1"/>
            <a:r>
              <a:rPr lang="en-US" sz="2000" dirty="0"/>
              <a:t>Bipolar {-1, 1}</a:t>
            </a:r>
          </a:p>
          <a:p>
            <a:pPr lvl="1"/>
            <a:r>
              <a:rPr lang="en-US" sz="2000" dirty="0"/>
              <a:t>Continuous (bounded or not)</a:t>
            </a:r>
          </a:p>
          <a:p>
            <a:r>
              <a:rPr lang="en-US" sz="2200" dirty="0"/>
              <a:t>All inputs to a</a:t>
            </a:r>
            <a:r>
              <a:rPr lang="en-US" sz="2200" dirty="0" smtClean="0"/>
              <a:t> </a:t>
            </a:r>
            <a:r>
              <a:rPr lang="en-US" sz="2200" dirty="0"/>
              <a:t>node come in at </a:t>
            </a:r>
            <a:r>
              <a:rPr lang="en-US" sz="2200" dirty="0" smtClean="0"/>
              <a:t>same </a:t>
            </a:r>
            <a:r>
              <a:rPr lang="en-US" sz="2200" dirty="0"/>
              <a:t>time and remain activated </a:t>
            </a:r>
            <a:r>
              <a:rPr lang="en-US" sz="2200" dirty="0" smtClean="0"/>
              <a:t>until </a:t>
            </a:r>
            <a:r>
              <a:rPr lang="en-US" sz="2200" dirty="0"/>
              <a:t>output is produced</a:t>
            </a:r>
          </a:p>
          <a:p>
            <a:r>
              <a:rPr lang="en-US" sz="2200" dirty="0"/>
              <a:t>Weights associated with </a:t>
            </a:r>
            <a:r>
              <a:rPr lang="en-US" sz="2200" dirty="0" smtClean="0"/>
              <a:t>links</a:t>
            </a:r>
            <a:endParaRPr lang="en-US" sz="2200" dirty="0"/>
          </a:p>
          <a:p>
            <a:r>
              <a:rPr lang="en-US" sz="2200" dirty="0" smtClean="0"/>
              <a:t>Node function</a:t>
            </a:r>
            <a:endParaRPr lang="en-US" sz="2200" dirty="0"/>
          </a:p>
        </p:txBody>
      </p:sp>
      <p:graphicFrame>
        <p:nvGraphicFramePr>
          <p:cNvPr id="70667" name="Object 11"/>
          <p:cNvGraphicFramePr>
            <a:graphicFrameLocks noChangeAspect="1"/>
          </p:cNvGraphicFramePr>
          <p:nvPr/>
        </p:nvGraphicFramePr>
        <p:xfrm>
          <a:off x="1035050" y="5680075"/>
          <a:ext cx="3519488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1" name="Equation" r:id="rId7" imgW="1587240" imgH="368280" progId="Equation.3">
                  <p:embed/>
                </p:oleObj>
              </mc:Choice>
              <mc:Fallback>
                <p:oleObj name="Equation" r:id="rId7" imgW="158724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050" y="5680075"/>
                        <a:ext cx="3519488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205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739" name="Object 11"/>
          <p:cNvGraphicFramePr>
            <a:graphicFrameLocks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236882687"/>
              </p:ext>
            </p:extLst>
          </p:nvPr>
        </p:nvGraphicFramePr>
        <p:xfrm>
          <a:off x="2327275" y="1222375"/>
          <a:ext cx="3949700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5" name="Bitmap Image" r:id="rId3" imgW="3982006" imgH="1561905" progId="Paint.Picture">
                  <p:embed/>
                </p:oleObj>
              </mc:Choice>
              <mc:Fallback>
                <p:oleObj name="Bitmap Image" r:id="rId3" imgW="3982006" imgH="1561905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7275" y="1222375"/>
                        <a:ext cx="3949700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515938"/>
            <a:ext cx="7772400" cy="506412"/>
          </a:xfrm>
        </p:spPr>
        <p:txBody>
          <a:bodyPr/>
          <a:lstStyle/>
          <a:p>
            <a:r>
              <a:rPr lang="en-US" sz="3200" b="1"/>
              <a:t>Node Function </a:t>
            </a: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2743200" y="3230562"/>
            <a:ext cx="3657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/>
              <a:t>Step function</a:t>
            </a: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2895600" y="6172200"/>
            <a:ext cx="3657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Ramp function</a:t>
            </a:r>
          </a:p>
        </p:txBody>
      </p:sp>
      <p:graphicFrame>
        <p:nvGraphicFramePr>
          <p:cNvPr id="7374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6633613"/>
              </p:ext>
            </p:extLst>
          </p:nvPr>
        </p:nvGraphicFramePr>
        <p:xfrm>
          <a:off x="2524125" y="4038600"/>
          <a:ext cx="4095750" cy="219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6" name="Bitmap Image" r:id="rId5" imgW="4095238" imgH="1695687" progId="Paint.Picture">
                  <p:embed/>
                </p:oleObj>
              </mc:Choice>
              <mc:Fallback>
                <p:oleObj name="Bitmap Image" r:id="rId5" imgW="4095238" imgH="1695687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25" y="4038600"/>
                        <a:ext cx="4095750" cy="2198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9736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ustom 3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8209</TotalTime>
  <Words>819</Words>
  <Application>Microsoft Macintosh PowerPoint</Application>
  <PresentationFormat>On-screen Show (4:3)</PresentationFormat>
  <Paragraphs>152</Paragraphs>
  <Slides>23</Slides>
  <Notes>0</Notes>
  <HiddenSlides>4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Blank Presentation</vt:lpstr>
      <vt:lpstr>Bitmap Image</vt:lpstr>
      <vt:lpstr>Microsoft Equation</vt:lpstr>
      <vt:lpstr>Neural Networks</vt:lpstr>
      <vt:lpstr> Biological neural activity</vt:lpstr>
      <vt:lpstr>Artificial neural network</vt:lpstr>
      <vt:lpstr>History of NN </vt:lpstr>
      <vt:lpstr>History: Early booming (50s – early 60s) </vt:lpstr>
      <vt:lpstr>History: setback in mid 60s – late 70s)</vt:lpstr>
      <vt:lpstr>History of NN: Renewed enthusiasm </vt:lpstr>
      <vt:lpstr>ANN Neuron Models </vt:lpstr>
      <vt:lpstr>Node Function </vt:lpstr>
      <vt:lpstr>Node Function </vt:lpstr>
      <vt:lpstr>Perceptron</vt:lpstr>
      <vt:lpstr>Simple architectures</vt:lpstr>
      <vt:lpstr>Can we make a two bit adder?</vt:lpstr>
      <vt:lpstr>Perceptron training rule</vt:lpstr>
      <vt:lpstr>Not with a perceptron </vt:lpstr>
      <vt:lpstr>Works well on some problems</vt:lpstr>
      <vt:lpstr>Sigmoid Unit</vt:lpstr>
      <vt:lpstr>Multilayer Networks</vt:lpstr>
      <vt:lpstr>Backpropagation Algorithm</vt:lpstr>
      <vt:lpstr>Backpropagation Algorithm</vt:lpstr>
      <vt:lpstr>Network Architecture: Feedforward net </vt:lpstr>
      <vt:lpstr>Recurrent neural networks</vt:lpstr>
      <vt:lpstr>Neural network playground</vt:lpstr>
    </vt:vector>
  </TitlesOfParts>
  <Manager/>
  <Company>UMBC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 II: k-NN / Bayesian</dc:title>
  <dc:subject/>
  <dc:creator>COGITO</dc:creator>
  <cp:keywords/>
  <dc:description/>
  <cp:lastModifiedBy>tim finin</cp:lastModifiedBy>
  <cp:revision>497</cp:revision>
  <cp:lastPrinted>2012-12-05T20:53:30Z</cp:lastPrinted>
  <dcterms:created xsi:type="dcterms:W3CDTF">2009-12-09T21:37:40Z</dcterms:created>
  <dcterms:modified xsi:type="dcterms:W3CDTF">2017-05-11T02:10:22Z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