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7" r:id="rId21"/>
    <p:sldId id="279" r:id="rId22"/>
    <p:sldId id="280" r:id="rId23"/>
    <p:sldId id="281" r:id="rId24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image" Target="../media/image7.png"/><Relationship Id="rId2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3063C2-7FB8-9043-B863-3EC6DFAE0F5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5769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3213" y="515938"/>
            <a:ext cx="3519487" cy="2640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4438" y="3328988"/>
            <a:ext cx="687863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E5F2CAAE-8D7E-3049-AA7B-5E6F801707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41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941B1-5B04-C343-8973-999E035F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4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266B6-0F7A-9F46-B60C-84F7B3E2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791E-88D2-5545-B9AC-A5710BD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09348-41AA-B14A-80C2-68C44306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12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BAAF40-D40D-DD4F-8EFD-1A25CD88F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0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136B1-AE2F-2148-B18F-C02AEC53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6DC9E-26EA-F340-912C-3EC33178A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7B2A-4353-C44B-B34F-B92601C3E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0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0EE47-38F9-8045-BD3B-D50DAB21D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7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85F5-FEAD-D845-8616-45CEF1334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718F-DD3B-0A4A-9044-98E0738C3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EAF1-F2C7-6046-95E1-2FB0C2B92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0C249-820C-2748-8104-756FFDFAC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5297025D-2A41-894A-AF3D-DD7EC42C64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png"/><Relationship Id="rId7" Type="http://schemas.openxmlformats.org/officeDocument/2006/relationships/oleObject" Target="../embeddings/oleObject8.bin"/><Relationship Id="rId8" Type="http://schemas.openxmlformats.org/officeDocument/2006/relationships/image" Target="../media/image9.png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0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Relationship Id="rId3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1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yground.tensorflow.org/" TargetMode="External"/><Relationship Id="rId3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png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3886200"/>
          </a:xfrm>
        </p:spPr>
        <p:txBody>
          <a:bodyPr/>
          <a:lstStyle/>
          <a:p>
            <a:r>
              <a:rPr lang="en-US" sz="8000" dirty="0" smtClean="0">
                <a:ea typeface="ＭＳ Ｐゴシック" charset="0"/>
                <a:cs typeface="ＭＳ Ｐゴシック" charset="0"/>
              </a:rPr>
              <a:t>Neural</a:t>
            </a:r>
            <a:br>
              <a:rPr lang="en-US" sz="8000" dirty="0" smtClean="0">
                <a:ea typeface="ＭＳ Ｐゴシック" charset="0"/>
                <a:cs typeface="ＭＳ Ｐゴシック" charset="0"/>
              </a:rPr>
            </a:br>
            <a:r>
              <a:rPr lang="en-US" sz="8000" dirty="0" smtClean="0">
                <a:ea typeface="ＭＳ Ｐゴシック" charset="0"/>
                <a:cs typeface="ＭＳ Ｐゴシック" charset="0"/>
              </a:rPr>
              <a:t>Networks</a:t>
            </a:r>
            <a:endParaRPr lang="en-US" sz="80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13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5049838" y="1035050"/>
          <a:ext cx="3684587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Bitmap Image" r:id="rId3" imgW="3285714" imgH="1580952" progId="Paint.Picture">
                  <p:embed/>
                </p:oleObj>
              </mc:Choice>
              <mc:Fallback>
                <p:oleObj name="Bitmap Image" r:id="rId3" imgW="3285714" imgH="15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1035050"/>
                        <a:ext cx="3684587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711200" y="515938"/>
            <a:ext cx="7772400" cy="506412"/>
          </a:xfrm>
        </p:spPr>
        <p:txBody>
          <a:bodyPr/>
          <a:lstStyle/>
          <a:p>
            <a:r>
              <a:rPr lang="en-US" sz="3200" b="1"/>
              <a:t>Node Function 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7363" y="1081088"/>
            <a:ext cx="4273550" cy="50149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200" b="1"/>
              <a:t>Sigmoid function</a:t>
            </a:r>
          </a:p>
          <a:p>
            <a:pPr lvl="1"/>
            <a:r>
              <a:rPr lang="en-US" sz="2000"/>
              <a:t>S-shaped</a:t>
            </a:r>
          </a:p>
          <a:p>
            <a:pPr lvl="1"/>
            <a:r>
              <a:rPr lang="en-US" sz="2000"/>
              <a:t>Continuous and everywhere differentiable</a:t>
            </a:r>
          </a:p>
          <a:p>
            <a:pPr lvl="1"/>
            <a:r>
              <a:rPr lang="en-US" sz="2000"/>
              <a:t>Rotationally symmetric about some point (</a:t>
            </a:r>
            <a:r>
              <a:rPr lang="en-US" sz="2000" i="1"/>
              <a:t>net = c</a:t>
            </a:r>
            <a:r>
              <a:rPr lang="en-US" sz="2000"/>
              <a:t>)</a:t>
            </a:r>
          </a:p>
          <a:p>
            <a:pPr lvl="1"/>
            <a:r>
              <a:rPr lang="en-US" sz="2000"/>
              <a:t>Asymptotically approaches saturation points</a:t>
            </a:r>
          </a:p>
          <a:p>
            <a:pPr lvl="1"/>
            <a:endParaRPr lang="en-US" sz="2000"/>
          </a:p>
          <a:p>
            <a:pPr lvl="1">
              <a:spcBef>
                <a:spcPct val="40000"/>
              </a:spcBef>
            </a:pPr>
            <a:r>
              <a:rPr lang="en-US" sz="2000"/>
              <a:t>Examples:</a:t>
            </a:r>
          </a:p>
          <a:p>
            <a:pPr lvl="1"/>
            <a:endParaRPr lang="en-US" sz="2000"/>
          </a:p>
          <a:p>
            <a:pPr lvl="1">
              <a:buFontTx/>
              <a:buNone/>
            </a:pPr>
            <a:r>
              <a:rPr lang="en-US" sz="2000"/>
              <a:t>	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181600" y="3001963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Sigmoid function</a:t>
            </a:r>
          </a:p>
        </p:txBody>
      </p:sp>
      <p:graphicFrame>
        <p:nvGraphicFramePr>
          <p:cNvPr id="76816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676275" y="3875088"/>
          <a:ext cx="20589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Bitmap Image" r:id="rId5" imgW="1743318" imgH="419048" progId="Paint.Picture">
                  <p:embed/>
                </p:oleObj>
              </mc:Choice>
              <mc:Fallback>
                <p:oleObj name="Bitmap Image" r:id="rId5" imgW="1743318" imgH="4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875088"/>
                        <a:ext cx="20589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8" name="Object 18"/>
          <p:cNvGraphicFramePr>
            <a:graphicFrameLocks noChangeAspect="1"/>
          </p:cNvGraphicFramePr>
          <p:nvPr/>
        </p:nvGraphicFramePr>
        <p:xfrm>
          <a:off x="636588" y="4773613"/>
          <a:ext cx="4084637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Bitmap Image" r:id="rId7" imgW="3228571" imgH="905001" progId="Paint.Picture">
                  <p:embed/>
                </p:oleObj>
              </mc:Choice>
              <mc:Fallback>
                <p:oleObj name="Bitmap Image" r:id="rId7" imgW="3228571" imgH="90500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773613"/>
                        <a:ext cx="4084637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9" name="Object 19"/>
          <p:cNvGraphicFramePr>
            <a:graphicFrameLocks noChangeAspect="1"/>
          </p:cNvGraphicFramePr>
          <p:nvPr/>
        </p:nvGraphicFramePr>
        <p:xfrm>
          <a:off x="2751138" y="3878263"/>
          <a:ext cx="19431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Bitmap Image" r:id="rId9" imgW="1647619" imgH="371527" progId="Paint.Picture">
                  <p:embed/>
                </p:oleObj>
              </mc:Choice>
              <mc:Fallback>
                <p:oleObj name="Bitmap Image" r:id="rId9" imgW="1647619" imgH="37152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3878263"/>
                        <a:ext cx="19431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5248275" y="3622675"/>
            <a:ext cx="3603625" cy="207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200"/>
              <a:t>When </a:t>
            </a:r>
            <a:r>
              <a:rPr lang="en-US" sz="2200" i="1"/>
              <a:t> y = </a:t>
            </a:r>
            <a:r>
              <a:rPr lang="en-US" sz="2200"/>
              <a:t>0 and </a:t>
            </a:r>
            <a:r>
              <a:rPr lang="en-US" sz="2200" i="1"/>
              <a:t>z = </a:t>
            </a:r>
            <a:r>
              <a:rPr lang="en-US" sz="2200"/>
              <a:t>0:</a:t>
            </a:r>
          </a:p>
          <a:p>
            <a:pPr>
              <a:spcBef>
                <a:spcPct val="10000"/>
              </a:spcBef>
            </a:pPr>
            <a:r>
              <a:rPr lang="en-US" sz="2200"/>
              <a:t>   </a:t>
            </a:r>
            <a:r>
              <a:rPr lang="en-US" sz="2200" i="1"/>
              <a:t>a = </a:t>
            </a:r>
            <a:r>
              <a:rPr lang="en-US" sz="2200"/>
              <a:t>0</a:t>
            </a:r>
            <a:r>
              <a:rPr lang="en-US" sz="2200" i="1"/>
              <a:t>, b = </a:t>
            </a:r>
            <a:r>
              <a:rPr lang="en-US" sz="2200"/>
              <a:t>1</a:t>
            </a:r>
            <a:r>
              <a:rPr lang="en-US" sz="2200" i="1"/>
              <a:t>, c = </a:t>
            </a:r>
            <a:r>
              <a:rPr lang="en-US" sz="2200"/>
              <a:t>0.</a:t>
            </a:r>
          </a:p>
          <a:p>
            <a:pPr>
              <a:spcBef>
                <a:spcPct val="10000"/>
              </a:spcBef>
            </a:pPr>
            <a:r>
              <a:rPr lang="en-US" sz="2200"/>
              <a:t>When </a:t>
            </a:r>
            <a:r>
              <a:rPr lang="en-US" sz="2200" i="1"/>
              <a:t>y = </a:t>
            </a:r>
            <a:r>
              <a:rPr lang="en-US" sz="2200"/>
              <a:t>0 and </a:t>
            </a:r>
            <a:r>
              <a:rPr lang="en-US" sz="2200" i="1"/>
              <a:t>z = </a:t>
            </a:r>
            <a:r>
              <a:rPr lang="en-US" sz="2200"/>
              <a:t>-0.5</a:t>
            </a:r>
          </a:p>
          <a:p>
            <a:pPr>
              <a:spcBef>
                <a:spcPct val="10000"/>
              </a:spcBef>
            </a:pPr>
            <a:r>
              <a:rPr lang="en-US" sz="2200" i="1"/>
              <a:t>   a = -</a:t>
            </a:r>
            <a:r>
              <a:rPr lang="en-US" sz="2200"/>
              <a:t>0.5</a:t>
            </a:r>
            <a:r>
              <a:rPr lang="en-US" sz="2200" i="1"/>
              <a:t>, b = </a:t>
            </a:r>
            <a:r>
              <a:rPr lang="en-US" sz="2200"/>
              <a:t>0.5, </a:t>
            </a:r>
            <a:r>
              <a:rPr lang="en-US" sz="2200" i="1"/>
              <a:t>c =</a:t>
            </a:r>
            <a:r>
              <a:rPr lang="en-US" sz="2200"/>
              <a:t> 0.</a:t>
            </a:r>
          </a:p>
          <a:p>
            <a:pPr>
              <a:spcBef>
                <a:spcPct val="10000"/>
              </a:spcBef>
            </a:pPr>
            <a:endParaRPr lang="en-US" sz="1000"/>
          </a:p>
          <a:p>
            <a:pPr>
              <a:spcBef>
                <a:spcPct val="10000"/>
              </a:spcBef>
            </a:pPr>
            <a:r>
              <a:rPr lang="en-US" sz="2200"/>
              <a:t>Larger </a:t>
            </a:r>
            <a:r>
              <a:rPr lang="en-US" sz="2200" i="1"/>
              <a:t>x</a:t>
            </a:r>
            <a:r>
              <a:rPr lang="en-US" sz="2200"/>
              <a:t> gives steeper curve</a:t>
            </a:r>
          </a:p>
        </p:txBody>
      </p:sp>
    </p:spTree>
    <p:extLst>
      <p:ext uri="{BB962C8B-B14F-4D97-AF65-F5344CB8AC3E}">
        <p14:creationId xmlns:p14="http://schemas.microsoft.com/office/powerpoint/2010/main" val="53119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87624" cy="122267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single layer neural network</a:t>
            </a:r>
            <a:endParaRPr lang="en-US" dirty="0"/>
          </a:p>
        </p:txBody>
      </p:sp>
      <p:pic>
        <p:nvPicPr>
          <p:cNvPr id="4" name="Picture 3" descr="Screen Shot 2017-05-10 at 2.43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270886"/>
            <a:ext cx="83566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9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architectures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36B1-AE2F-2148-B18F-C02AEC536A7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 descr="neural-ne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11" y="2717800"/>
            <a:ext cx="7446547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6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Can we make a two bit adder?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3200" dirty="0" smtClean="0"/>
              <a:t>Inputs are bits  x1 and x2</a:t>
            </a:r>
          </a:p>
          <a:p>
            <a:r>
              <a:rPr lang="en-US" sz="3200" dirty="0" smtClean="0"/>
              <a:t>Outputs: carry bit (y1),</a:t>
            </a:r>
            <a:br>
              <a:rPr lang="en-US" sz="3200" dirty="0" smtClean="0"/>
            </a:br>
            <a:r>
              <a:rPr lang="en-US" sz="3200" dirty="0" smtClean="0"/>
              <a:t>sum bit (y2)</a:t>
            </a:r>
          </a:p>
          <a:p>
            <a:r>
              <a:rPr lang="en-US" sz="3200" dirty="0" smtClean="0"/>
              <a:t>Two NNs, really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36B1-AE2F-2148-B18F-C02AEC536A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1096"/>
              </p:ext>
            </p:extLst>
          </p:nvPr>
        </p:nvGraphicFramePr>
        <p:xfrm>
          <a:off x="838200" y="3962400"/>
          <a:ext cx="7467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Y1 (carry)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Y2 (sum)</a:t>
                      </a:r>
                      <a:endParaRPr lang="en-US" sz="2400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creen Shot 2017-05-10 at 3.02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19200"/>
            <a:ext cx="2576945" cy="2306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7400" y="1524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2819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58200" y="1524000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58200" y="2819400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1469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Perceptron training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Adjust weights slightly to reduce error between perceptron output</a:t>
            </a:r>
            <a:r>
              <a:rPr lang="en-US" sz="3200" b="1" dirty="0" smtClean="0"/>
              <a:t> o</a:t>
            </a:r>
            <a:r>
              <a:rPr lang="en-US" sz="3200" dirty="0" smtClean="0"/>
              <a:t> and target value </a:t>
            </a:r>
            <a:r>
              <a:rPr lang="en-US" sz="3200" b="1" dirty="0" smtClean="0"/>
              <a:t>t; </a:t>
            </a:r>
            <a:r>
              <a:rPr lang="en-US" sz="3200" dirty="0" smtClean="0"/>
              <a:t>repeat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36B1-AE2F-2148-B18F-C02AEC536A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 descr="Screen Shot 2017-05-10 at 3.16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819400"/>
            <a:ext cx="6897280" cy="37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1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Not with a perceptron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Training examples are not linearly separable for one case: </a:t>
            </a:r>
            <a:r>
              <a:rPr lang="en-US" sz="3200" i="1" dirty="0" smtClean="0"/>
              <a:t>sum=1 </a:t>
            </a:r>
            <a:r>
              <a:rPr lang="en-US" sz="3200" i="1" dirty="0" err="1" smtClean="0"/>
              <a:t>iff</a:t>
            </a:r>
            <a:r>
              <a:rPr lang="en-US" sz="3200" i="1" dirty="0" smtClean="0"/>
              <a:t> x1 </a:t>
            </a:r>
            <a:r>
              <a:rPr lang="en-US" sz="3200" i="1" dirty="0" err="1" smtClean="0"/>
              <a:t>xor</a:t>
            </a:r>
            <a:r>
              <a:rPr lang="en-US" sz="3200" i="1" dirty="0" smtClean="0"/>
              <a:t> x2 </a:t>
            </a:r>
            <a:endParaRPr lang="en-US" sz="3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36B1-AE2F-2148-B18F-C02AEC536A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 descr="perceptron-linea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7740877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8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Works well on some problems</a:t>
            </a:r>
            <a:endParaRPr lang="en-US" dirty="0"/>
          </a:p>
        </p:txBody>
      </p:sp>
      <p:pic>
        <p:nvPicPr>
          <p:cNvPr id="5" name="Picture 4" descr="majority-perceptron+dtl-curv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3733800" cy="2609850"/>
          </a:xfrm>
          <a:prstGeom prst="rect">
            <a:avLst/>
          </a:prstGeom>
        </p:spPr>
      </p:pic>
      <p:pic>
        <p:nvPicPr>
          <p:cNvPr id="7" name="Picture 6" descr="restaurant-perceptron+dtl-curv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14800"/>
            <a:ext cx="3733800" cy="2609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1600" y="2057400"/>
            <a:ext cx="3308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majority of inputs 1?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4648200"/>
            <a:ext cx="4021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Restaurant example: </a:t>
            </a:r>
            <a:r>
              <a:rPr lang="en-US" dirty="0" err="1" smtClean="0"/>
              <a:t>WillWait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219200"/>
            <a:ext cx="217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50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Sigmoid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36B1-AE2F-2148-B18F-C02AEC536A7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 descr="Screen Shot 2017-05-10 at 3.25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0"/>
            <a:ext cx="5448300" cy="488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27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Multilayer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36B1-AE2F-2148-B18F-C02AEC536A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81200" y="2895600"/>
            <a:ext cx="5363956" cy="3053315"/>
            <a:chOff x="2820674" y="3147887"/>
            <a:chExt cx="6270895" cy="3569570"/>
          </a:xfrm>
        </p:grpSpPr>
        <p:sp>
          <p:nvSpPr>
            <p:cNvPr id="6" name="Oval 5"/>
            <p:cNvSpPr/>
            <p:nvPr/>
          </p:nvSpPr>
          <p:spPr>
            <a:xfrm>
              <a:off x="2911117" y="3780509"/>
              <a:ext cx="762000" cy="762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0674" y="3147887"/>
              <a:ext cx="9428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Input</a:t>
              </a:r>
              <a:endPara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911117" y="4828328"/>
              <a:ext cx="762000" cy="762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231759" y="3796379"/>
              <a:ext cx="762000" cy="7620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197498" y="4824186"/>
              <a:ext cx="762000" cy="7620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09835" y="3150489"/>
              <a:ext cx="1181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0070C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Output</a:t>
              </a:r>
              <a:endParaRPr lang="en-US" sz="2800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723436" y="4290669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6" idx="6"/>
              <a:endCxn id="12" idx="2"/>
            </p:cNvCxnSpPr>
            <p:nvPr/>
          </p:nvCxnSpPr>
          <p:spPr>
            <a:xfrm>
              <a:off x="3673117" y="4161509"/>
              <a:ext cx="2050319" cy="5101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6"/>
              <a:endCxn id="12" idx="2"/>
            </p:cNvCxnSpPr>
            <p:nvPr/>
          </p:nvCxnSpPr>
          <p:spPr>
            <a:xfrm flipV="1">
              <a:off x="3673117" y="4671669"/>
              <a:ext cx="2050319" cy="53765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6" idx="6"/>
              <a:endCxn id="12" idx="2"/>
            </p:cNvCxnSpPr>
            <p:nvPr/>
          </p:nvCxnSpPr>
          <p:spPr>
            <a:xfrm flipV="1">
              <a:off x="3673117" y="4671669"/>
              <a:ext cx="2050319" cy="16647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911117" y="5955457"/>
              <a:ext cx="762000" cy="7620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8210153" y="5955457"/>
              <a:ext cx="762000" cy="7620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2" idx="6"/>
              <a:endCxn id="9" idx="2"/>
            </p:cNvCxnSpPr>
            <p:nvPr/>
          </p:nvCxnSpPr>
          <p:spPr>
            <a:xfrm flipV="1">
              <a:off x="6485436" y="4177379"/>
              <a:ext cx="1746323" cy="49429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6"/>
              <a:endCxn id="10" idx="2"/>
            </p:cNvCxnSpPr>
            <p:nvPr/>
          </p:nvCxnSpPr>
          <p:spPr>
            <a:xfrm>
              <a:off x="6485436" y="4671669"/>
              <a:ext cx="1712062" cy="53351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6"/>
              <a:endCxn id="17" idx="2"/>
            </p:cNvCxnSpPr>
            <p:nvPr/>
          </p:nvCxnSpPr>
          <p:spPr>
            <a:xfrm>
              <a:off x="6485436" y="4671669"/>
              <a:ext cx="1724717" cy="16647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5724383" y="533848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6" idx="6"/>
            </p:cNvCxnSpPr>
            <p:nvPr/>
          </p:nvCxnSpPr>
          <p:spPr>
            <a:xfrm>
              <a:off x="3673117" y="4161509"/>
              <a:ext cx="2051266" cy="155797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6"/>
            </p:cNvCxnSpPr>
            <p:nvPr/>
          </p:nvCxnSpPr>
          <p:spPr>
            <a:xfrm>
              <a:off x="3673117" y="5209328"/>
              <a:ext cx="2051266" cy="51016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6" idx="6"/>
            </p:cNvCxnSpPr>
            <p:nvPr/>
          </p:nvCxnSpPr>
          <p:spPr>
            <a:xfrm flipV="1">
              <a:off x="3673117" y="5719488"/>
              <a:ext cx="2051266" cy="6169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9" idx="2"/>
            </p:cNvCxnSpPr>
            <p:nvPr/>
          </p:nvCxnSpPr>
          <p:spPr>
            <a:xfrm flipV="1">
              <a:off x="6486383" y="4177379"/>
              <a:ext cx="1745376" cy="154210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0" idx="2"/>
            </p:cNvCxnSpPr>
            <p:nvPr/>
          </p:nvCxnSpPr>
          <p:spPr>
            <a:xfrm flipV="1">
              <a:off x="6486383" y="5205186"/>
              <a:ext cx="1711115" cy="5143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17" idx="2"/>
            </p:cNvCxnSpPr>
            <p:nvPr/>
          </p:nvCxnSpPr>
          <p:spPr>
            <a:xfrm>
              <a:off x="6486383" y="5719488"/>
              <a:ext cx="1723770" cy="6169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483913" y="3150489"/>
              <a:ext cx="12410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charset="0"/>
                  <a:ea typeface="Times New Roman" charset="0"/>
                  <a:cs typeface="Times New Roman" charset="0"/>
                </a:rPr>
                <a:t>Hidden</a:t>
              </a:r>
              <a:endParaRPr lang="en-US" sz="28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27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2209800"/>
            <a:ext cx="5105400" cy="35807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err="1" smtClean="0"/>
              <a:t>Backpropagation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597718" cy="68580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Calculate network and </a:t>
            </a:r>
            <a:r>
              <a:rPr lang="en-US" dirty="0" smtClean="0"/>
              <a:t>error</a:t>
            </a:r>
            <a:endParaRPr lang="en-US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3228625" y="1763070"/>
            <a:ext cx="2686750" cy="45123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371600"/>
            <a:ext cx="362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Forward direction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4838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b="1" dirty="0"/>
              <a:t>Biological neural activity</a:t>
            </a: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8686485"/>
              </p:ext>
            </p:extLst>
          </p:nvPr>
        </p:nvGraphicFramePr>
        <p:xfrm>
          <a:off x="1447800" y="1011238"/>
          <a:ext cx="6278563" cy="264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4923810" imgH="2133898" progId="Paint.Picture">
                  <p:embed/>
                </p:oleObj>
              </mc:Choice>
              <mc:Fallback>
                <p:oleObj name="Bitmap Image" r:id="rId3" imgW="4923810" imgH="2133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11238"/>
                        <a:ext cx="6278563" cy="264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457200" y="3886200"/>
            <a:ext cx="822960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Each neuron has a </a:t>
            </a:r>
            <a:r>
              <a:rPr lang="en-US" i="1" dirty="0"/>
              <a:t>body</a:t>
            </a:r>
            <a:r>
              <a:rPr lang="en-US" dirty="0"/>
              <a:t>, an </a:t>
            </a:r>
            <a:r>
              <a:rPr lang="en-US" i="1" dirty="0"/>
              <a:t>axon</a:t>
            </a:r>
            <a:r>
              <a:rPr lang="en-US" dirty="0"/>
              <a:t>, and many </a:t>
            </a:r>
            <a:r>
              <a:rPr lang="en-US" i="1" dirty="0"/>
              <a:t>dendrites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/>
              <a:t>Can be in one of the two states:</a:t>
            </a:r>
            <a:r>
              <a:rPr lang="en-US" sz="2000" i="1" dirty="0"/>
              <a:t> firing </a:t>
            </a:r>
            <a:r>
              <a:rPr lang="en-US" sz="2000" dirty="0"/>
              <a:t>and</a:t>
            </a:r>
            <a:r>
              <a:rPr lang="en-US" sz="2000" i="1" dirty="0"/>
              <a:t> rest.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/>
              <a:t>Neuron fires </a:t>
            </a:r>
            <a:r>
              <a:rPr lang="en-US" sz="2000" dirty="0" smtClean="0"/>
              <a:t>if </a:t>
            </a:r>
            <a:r>
              <a:rPr lang="en-US" sz="2000" dirty="0"/>
              <a:t>total incoming stimulus exceeds a</a:t>
            </a:r>
            <a:r>
              <a:rPr lang="en-US" sz="2000" dirty="0" smtClean="0"/>
              <a:t> </a:t>
            </a:r>
            <a:r>
              <a:rPr lang="en-US" sz="2000" dirty="0"/>
              <a:t>threshold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i="1" dirty="0"/>
              <a:t>Synapse</a:t>
            </a:r>
            <a:r>
              <a:rPr lang="en-US" dirty="0"/>
              <a:t>: thin gap between axon of one neuron and dendrite of another.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/>
              <a:t>Signal exchange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/>
              <a:t>Synaptic strength/efficiency</a:t>
            </a:r>
          </a:p>
        </p:txBody>
      </p:sp>
    </p:spTree>
    <p:extLst>
      <p:ext uri="{BB962C8B-B14F-4D97-AF65-F5344CB8AC3E}">
        <p14:creationId xmlns:p14="http://schemas.microsoft.com/office/powerpoint/2010/main" val="235302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2209800"/>
            <a:ext cx="5105400" cy="35807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Backpropagation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1203001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Backward direction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Right Arrow 7"/>
          <p:cNvSpPr/>
          <p:nvPr/>
        </p:nvSpPr>
        <p:spPr>
          <a:xfrm flipH="1">
            <a:off x="3228625" y="1748204"/>
            <a:ext cx="2658167" cy="45123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58674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Backpropagate</a:t>
            </a:r>
            <a:r>
              <a:rPr lang="en-US" dirty="0"/>
              <a:t>: from output to input, recursively </a:t>
            </a:r>
            <a:r>
              <a:rPr lang="en-US" dirty="0" smtClean="0"/>
              <a:t>compute                                      and adjust weights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438400" y="6324600"/>
                <a:ext cx="25295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  <m:t>𝜕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  <m:t>𝐸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Times New Roman" charset="0"/>
                                  <a:cs typeface="Times New Roman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Times New Roman" charset="0"/>
                                  <a:cs typeface="Times New Roman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Times New Roman" charset="0"/>
                                  <a:cs typeface="Times New Roman" charset="0"/>
                                </a:rPr>
                                <m:t>𝑖𝑗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  <a:ea typeface="Times New Roman" charset="0"/>
                          <a:cs typeface="Times New Roman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</m:ctrlPr>
                        </m:sSubPr>
                        <m:e>
                          <m:r>
                            <a:rPr lang="en-US" sz="2800" b="1" i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𝛁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  <m:t>𝑤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charset="0"/>
                          <a:ea typeface="Times New Roman" charset="0"/>
                          <a:cs typeface="Times New Roman" charset="0"/>
                        </a:rPr>
                        <m:t>𝐸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6324600"/>
                <a:ext cx="252953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687" t="-6452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04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6569" y="1066800"/>
            <a:ext cx="8170862" cy="1830387"/>
          </a:xfrm>
          <a:ln/>
        </p:spPr>
        <p:txBody>
          <a:bodyPr/>
          <a:lstStyle/>
          <a:p>
            <a:pPr lvl="1">
              <a:lnSpc>
                <a:spcPct val="95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connection is allowed from a node in layer </a:t>
            </a:r>
            <a:r>
              <a:rPr lang="en-US" sz="2400" i="1" dirty="0"/>
              <a:t>i</a:t>
            </a:r>
            <a:r>
              <a:rPr lang="en-US" sz="2400" dirty="0"/>
              <a:t> only to nodes in layer </a:t>
            </a:r>
            <a:r>
              <a:rPr lang="en-US" sz="2400" i="1" dirty="0"/>
              <a:t>i</a:t>
            </a:r>
            <a:r>
              <a:rPr lang="en-US" sz="2400" dirty="0"/>
              <a:t> + 1.</a:t>
            </a:r>
            <a:endParaRPr lang="en-US" sz="2400" dirty="0">
              <a:sym typeface="Symbol" charset="0"/>
            </a:endParaRPr>
          </a:p>
          <a:p>
            <a:pPr lvl="1">
              <a:lnSpc>
                <a:spcPct val="95000"/>
              </a:lnSpc>
            </a:pPr>
            <a:r>
              <a:rPr lang="en-US" sz="2400" dirty="0">
                <a:sym typeface="Symbol" charset="0"/>
              </a:rPr>
              <a:t>Most widely used architecture.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348413" y="3013075"/>
            <a:ext cx="2544762" cy="2111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200" dirty="0">
                <a:sym typeface="Symbol" charset="0"/>
              </a:rPr>
              <a:t>Conceptually, nodes at higher levels successively abstract features from preceding layers</a:t>
            </a:r>
          </a:p>
        </p:txBody>
      </p:sp>
      <p:graphicFrame>
        <p:nvGraphicFramePr>
          <p:cNvPr id="8192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47675" y="2755900"/>
          <a:ext cx="5451475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Bitmap Image" r:id="rId3" imgW="4266667" imgH="2324424" progId="Paint.Picture">
                  <p:embed/>
                </p:oleObj>
              </mc:Choice>
              <mc:Fallback>
                <p:oleObj name="Bitmap Image" r:id="rId3" imgW="4266667" imgH="23244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755900"/>
                        <a:ext cx="5451475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1" name="Rectangle 11"/>
          <p:cNvSpPr>
            <a:spLocks noGrp="1" noChangeArrowheads="1"/>
          </p:cNvSpPr>
          <p:nvPr>
            <p:ph type="title"/>
          </p:nvPr>
        </p:nvSpPr>
        <p:spPr>
          <a:xfrm>
            <a:off x="752475" y="212725"/>
            <a:ext cx="7772400" cy="719138"/>
          </a:xfrm>
          <a:noFill/>
          <a:ln/>
        </p:spPr>
        <p:txBody>
          <a:bodyPr/>
          <a:lstStyle/>
          <a:p>
            <a:r>
              <a:rPr lang="en-US" sz="3200" b="1" dirty="0"/>
              <a:t>Network </a:t>
            </a:r>
            <a:r>
              <a:rPr lang="en-US" sz="3200" b="1" dirty="0" smtClean="0"/>
              <a:t>Architecture: </a:t>
            </a:r>
            <a:r>
              <a:rPr lang="en-US" sz="3200" b="1" dirty="0" err="1" smtClean="0"/>
              <a:t>Feedforward</a:t>
            </a:r>
            <a:r>
              <a:rPr lang="en-US" sz="3200" b="1" dirty="0" smtClean="0"/>
              <a:t> net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8764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dirty="0" smtClean="0"/>
              <a:t>Recurrent neural networks</a:t>
            </a:r>
            <a:endParaRPr lang="en-US" dirty="0"/>
          </a:p>
        </p:txBody>
      </p:sp>
      <p:pic>
        <p:nvPicPr>
          <p:cNvPr id="7" name="Picture 6" descr="Screen Shot 2017-05-10 at 3.37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5105400" cy="50133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3000" y="30480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 smtClean="0"/>
              <a:t>Good for learning sequences of data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e.g., text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Lots of variations today: convoluted NNs, LSTMs, </a:t>
            </a:r>
            <a:r>
              <a:rPr lang="is-I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971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Neural network playground</a:t>
            </a:r>
            <a:endParaRPr lang="en-US" dirty="0"/>
          </a:p>
        </p:txBody>
      </p:sp>
      <p:pic>
        <p:nvPicPr>
          <p:cNvPr id="5" name="Picture 4" descr="Screen Shot 2017-05-10 at 3.43.08 PM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8610600" cy="4871505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76312" y="6400800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playground.tensorflow.org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4527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0"/>
            <a:ext cx="7772400" cy="533400"/>
          </a:xfrm>
        </p:spPr>
        <p:txBody>
          <a:bodyPr/>
          <a:lstStyle/>
          <a:p>
            <a:r>
              <a:rPr lang="en-US" sz="3200" dirty="0"/>
              <a:t>A</a:t>
            </a:r>
            <a:r>
              <a:rPr lang="en-US" sz="3200" dirty="0" smtClean="0"/>
              <a:t>rtificial </a:t>
            </a:r>
            <a:r>
              <a:rPr lang="en-US" sz="3200" dirty="0"/>
              <a:t>neural network</a:t>
            </a:r>
            <a:endParaRPr lang="en-US" sz="32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7788"/>
            <a:ext cx="8229600" cy="5357812"/>
          </a:xfrm>
        </p:spPr>
        <p:txBody>
          <a:bodyPr/>
          <a:lstStyle/>
          <a:p>
            <a:r>
              <a:rPr lang="en-US" sz="3000" dirty="0" smtClean="0"/>
              <a:t>Set </a:t>
            </a:r>
            <a:r>
              <a:rPr lang="en-US" sz="3000" dirty="0"/>
              <a:t>of </a:t>
            </a:r>
            <a:r>
              <a:rPr lang="en-US" sz="3000" b="1" dirty="0"/>
              <a:t>nodes</a:t>
            </a:r>
            <a:r>
              <a:rPr lang="en-US" sz="3000" dirty="0"/>
              <a:t> (units, neurons, processing elements) </a:t>
            </a:r>
          </a:p>
          <a:p>
            <a:pPr lvl="1"/>
            <a:r>
              <a:rPr lang="en-US" sz="2400" dirty="0"/>
              <a:t>Each node has input and output</a:t>
            </a:r>
          </a:p>
          <a:p>
            <a:pPr lvl="1"/>
            <a:r>
              <a:rPr lang="en-US" sz="2400" dirty="0"/>
              <a:t>Each node performs a simple computation by its </a:t>
            </a:r>
            <a:r>
              <a:rPr lang="en-US" sz="2400" b="1" dirty="0"/>
              <a:t>node function</a:t>
            </a:r>
          </a:p>
          <a:p>
            <a:r>
              <a:rPr lang="en-US" sz="3000" b="1" dirty="0"/>
              <a:t>Weighted</a:t>
            </a:r>
            <a:r>
              <a:rPr lang="en-US" sz="3000" dirty="0"/>
              <a:t> </a:t>
            </a:r>
            <a:r>
              <a:rPr lang="en-US" sz="3000" b="1" dirty="0"/>
              <a:t>connections</a:t>
            </a:r>
            <a:r>
              <a:rPr lang="en-US" sz="3000" dirty="0"/>
              <a:t> between nodes</a:t>
            </a:r>
          </a:p>
          <a:p>
            <a:pPr lvl="1"/>
            <a:r>
              <a:rPr lang="en-US" sz="2400" dirty="0"/>
              <a:t>Connectivity gives the structure/architecture of the net</a:t>
            </a:r>
          </a:p>
          <a:p>
            <a:pPr lvl="1"/>
            <a:r>
              <a:rPr lang="en-US" sz="2400" dirty="0"/>
              <a:t>What can be computed by a NN is primarily determined by the connections and their weights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implified </a:t>
            </a:r>
            <a:r>
              <a:rPr lang="en-US" sz="2800" dirty="0"/>
              <a:t>version of networks of neurons in animal nerve systems </a:t>
            </a:r>
          </a:p>
        </p:txBody>
      </p:sp>
    </p:spTree>
    <p:extLst>
      <p:ext uri="{BB962C8B-B14F-4D97-AF65-F5344CB8AC3E}">
        <p14:creationId xmlns:p14="http://schemas.microsoft.com/office/powerpoint/2010/main" val="12419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3200" b="1"/>
              <a:t>History of NN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4900"/>
            <a:ext cx="8229600" cy="5357813"/>
          </a:xfrm>
        </p:spPr>
        <p:txBody>
          <a:bodyPr/>
          <a:lstStyle/>
          <a:p>
            <a:r>
              <a:rPr lang="en-US" sz="2800" b="1" dirty="0"/>
              <a:t>Pitts &amp; McCulloch (1943)</a:t>
            </a:r>
          </a:p>
          <a:p>
            <a:pPr lvl="1"/>
            <a:r>
              <a:rPr lang="en-US" sz="2400" dirty="0"/>
              <a:t>First mathematical model of biological neurons</a:t>
            </a:r>
          </a:p>
          <a:p>
            <a:pPr lvl="1"/>
            <a:r>
              <a:rPr lang="en-US" sz="2400" dirty="0"/>
              <a:t>All Boolean operations can be implemented by these neuron-like </a:t>
            </a:r>
            <a:r>
              <a:rPr lang="en-US" sz="2400" dirty="0" smtClean="0"/>
              <a:t>nodes</a:t>
            </a:r>
            <a:endParaRPr lang="en-US" sz="2400" dirty="0"/>
          </a:p>
          <a:p>
            <a:pPr lvl="1"/>
            <a:r>
              <a:rPr lang="en-US" sz="2400" dirty="0"/>
              <a:t>Competitor to Von Neumann model for general purpose computing device </a:t>
            </a:r>
          </a:p>
          <a:p>
            <a:pPr lvl="1"/>
            <a:r>
              <a:rPr lang="en-US" sz="2400" dirty="0"/>
              <a:t>Origin of automata </a:t>
            </a:r>
            <a:r>
              <a:rPr lang="en-US" sz="2400" dirty="0" smtClean="0"/>
              <a:t>theory</a:t>
            </a:r>
            <a:endParaRPr lang="en-US" sz="2400" dirty="0"/>
          </a:p>
          <a:p>
            <a:r>
              <a:rPr lang="en-US" sz="2800" b="1" dirty="0" err="1"/>
              <a:t>Hebb</a:t>
            </a:r>
            <a:r>
              <a:rPr lang="en-US" sz="2800" b="1" dirty="0"/>
              <a:t> (1949)</a:t>
            </a:r>
          </a:p>
          <a:p>
            <a:pPr lvl="1"/>
            <a:r>
              <a:rPr lang="en-US" sz="2400" dirty="0" err="1"/>
              <a:t>Hebbian</a:t>
            </a:r>
            <a:r>
              <a:rPr lang="en-US" sz="2400" dirty="0"/>
              <a:t> rule of learning: increase the connection strength between neurons i and j whenever both i and j are activated.</a:t>
            </a:r>
          </a:p>
          <a:p>
            <a:pPr lvl="1"/>
            <a:r>
              <a:rPr lang="en-US" sz="2400" dirty="0"/>
              <a:t>Or increase the connection strength between nodes i and j whenever both nodes are simultaneously ON or OFF. </a:t>
            </a:r>
          </a:p>
        </p:txBody>
      </p:sp>
    </p:spTree>
    <p:extLst>
      <p:ext uri="{BB962C8B-B14F-4D97-AF65-F5344CB8AC3E}">
        <p14:creationId xmlns:p14="http://schemas.microsoft.com/office/powerpoint/2010/main" val="182463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3200" b="1" dirty="0" smtClean="0"/>
              <a:t>History: </a:t>
            </a:r>
            <a:r>
              <a:rPr lang="en-US" sz="3200" dirty="0"/>
              <a:t>Early booming (</a:t>
            </a:r>
            <a:r>
              <a:rPr lang="en-US" sz="3200" dirty="0" smtClean="0"/>
              <a:t>50s </a:t>
            </a:r>
            <a:r>
              <a:rPr lang="en-US" sz="3200" dirty="0"/>
              <a:t>– early </a:t>
            </a:r>
            <a:r>
              <a:rPr lang="en-US" sz="3200" dirty="0" smtClean="0"/>
              <a:t>60</a:t>
            </a:r>
            <a:r>
              <a:rPr lang="en-US" sz="3200" dirty="0"/>
              <a:t>s</a:t>
            </a:r>
            <a:r>
              <a:rPr lang="en-US" sz="3200" dirty="0" smtClean="0"/>
              <a:t>)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3683"/>
            <a:ext cx="8229600" cy="5357813"/>
          </a:xfrm>
        </p:spPr>
        <p:txBody>
          <a:bodyPr/>
          <a:lstStyle/>
          <a:p>
            <a:pPr lvl="1"/>
            <a:r>
              <a:rPr lang="en-US" sz="2400" dirty="0" smtClean="0"/>
              <a:t>Rosenblatt </a:t>
            </a:r>
            <a:r>
              <a:rPr lang="en-US" sz="2400" dirty="0"/>
              <a:t>(1958)</a:t>
            </a:r>
          </a:p>
          <a:p>
            <a:pPr lvl="2"/>
            <a:r>
              <a:rPr lang="en-US" sz="2200" dirty="0"/>
              <a:t>Perceptron: network of threshold</a:t>
            </a:r>
          </a:p>
          <a:p>
            <a:pPr lvl="2">
              <a:buFontTx/>
              <a:buNone/>
            </a:pPr>
            <a:r>
              <a:rPr lang="en-US" sz="2200" dirty="0"/>
              <a:t>   	nodes for pattern classification</a:t>
            </a:r>
          </a:p>
          <a:p>
            <a:pPr lvl="2">
              <a:buFontTx/>
              <a:buNone/>
            </a:pPr>
            <a:r>
              <a:rPr lang="en-US" sz="2200" dirty="0"/>
              <a:t>	Perceptron learning rule</a:t>
            </a:r>
          </a:p>
          <a:p>
            <a:pPr lvl="2"/>
            <a:r>
              <a:rPr lang="en-US" sz="2200" dirty="0" err="1"/>
              <a:t>Percenptron</a:t>
            </a:r>
            <a:r>
              <a:rPr lang="en-US" sz="2200" dirty="0"/>
              <a:t> convergence theorem:</a:t>
            </a:r>
          </a:p>
          <a:p>
            <a:pPr lvl="2">
              <a:buFontTx/>
              <a:buNone/>
            </a:pPr>
            <a:r>
              <a:rPr lang="en-US" sz="2200" dirty="0"/>
              <a:t>	everything that can be represented by a perceptron can be learned</a:t>
            </a:r>
          </a:p>
          <a:p>
            <a:pPr lvl="1"/>
            <a:r>
              <a:rPr lang="en-US" sz="2400" dirty="0" err="1"/>
              <a:t>Widrow</a:t>
            </a:r>
            <a:r>
              <a:rPr lang="en-US" sz="2400" dirty="0"/>
              <a:t> and Hoff (1960, 19062)</a:t>
            </a:r>
          </a:p>
          <a:p>
            <a:pPr lvl="2"/>
            <a:r>
              <a:rPr lang="en-US" sz="2200" dirty="0"/>
              <a:t>Learning rule based on gradient descent (with differentiable unit)</a:t>
            </a:r>
          </a:p>
          <a:p>
            <a:pPr lvl="1"/>
            <a:r>
              <a:rPr lang="en-US" sz="2400" dirty="0" err="1"/>
              <a:t>Minsky</a:t>
            </a:r>
            <a:r>
              <a:rPr lang="ja-JP" altLang="en-US" sz="2400" dirty="0"/>
              <a:t>’</a:t>
            </a:r>
            <a:r>
              <a:rPr lang="en-US" sz="2400" dirty="0"/>
              <a:t>s attempt to build a general purpose machine with Pitts/</a:t>
            </a:r>
            <a:r>
              <a:rPr lang="en-US" sz="2400" dirty="0" err="1"/>
              <a:t>McCullock</a:t>
            </a:r>
            <a:r>
              <a:rPr lang="en-US" sz="2400" dirty="0"/>
              <a:t> units</a:t>
            </a:r>
          </a:p>
        </p:txBody>
      </p:sp>
      <p:grpSp>
        <p:nvGrpSpPr>
          <p:cNvPr id="67603" name="Group 19"/>
          <p:cNvGrpSpPr>
            <a:grpSpLocks/>
          </p:cNvGrpSpPr>
          <p:nvPr/>
        </p:nvGrpSpPr>
        <p:grpSpPr bwMode="auto">
          <a:xfrm>
            <a:off x="6427788" y="979488"/>
            <a:ext cx="2149475" cy="2111375"/>
            <a:chOff x="4191" y="359"/>
            <a:chExt cx="1354" cy="1330"/>
          </a:xfrm>
        </p:grpSpPr>
        <p:sp>
          <p:nvSpPr>
            <p:cNvPr id="67588" name="Oval 4"/>
            <p:cNvSpPr>
              <a:spLocks noChangeArrowheads="1"/>
            </p:cNvSpPr>
            <p:nvPr/>
          </p:nvSpPr>
          <p:spPr bwMode="auto">
            <a:xfrm>
              <a:off x="4641" y="359"/>
              <a:ext cx="326" cy="3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9" name="Oval 5"/>
            <p:cNvSpPr>
              <a:spLocks noChangeArrowheads="1"/>
            </p:cNvSpPr>
            <p:nvPr/>
          </p:nvSpPr>
          <p:spPr bwMode="auto">
            <a:xfrm>
              <a:off x="4191" y="1060"/>
              <a:ext cx="20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0" name="Oval 6"/>
            <p:cNvSpPr>
              <a:spLocks noChangeArrowheads="1"/>
            </p:cNvSpPr>
            <p:nvPr/>
          </p:nvSpPr>
          <p:spPr bwMode="auto">
            <a:xfrm>
              <a:off x="4487" y="1060"/>
              <a:ext cx="20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Oval 7"/>
            <p:cNvSpPr>
              <a:spLocks noChangeArrowheads="1"/>
            </p:cNvSpPr>
            <p:nvPr/>
          </p:nvSpPr>
          <p:spPr bwMode="auto">
            <a:xfrm>
              <a:off x="5228" y="1060"/>
              <a:ext cx="20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V="1">
              <a:off x="4295" y="1252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 flipV="1">
              <a:off x="4593" y="1252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4" name="Line 10"/>
            <p:cNvSpPr>
              <a:spLocks noChangeShapeType="1"/>
            </p:cNvSpPr>
            <p:nvPr/>
          </p:nvSpPr>
          <p:spPr bwMode="auto">
            <a:xfrm flipV="1">
              <a:off x="5328" y="1252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5" name="Text Box 11"/>
            <p:cNvSpPr txBox="1">
              <a:spLocks noChangeArrowheads="1"/>
            </p:cNvSpPr>
            <p:nvPr/>
          </p:nvSpPr>
          <p:spPr bwMode="auto">
            <a:xfrm>
              <a:off x="4191" y="1458"/>
              <a:ext cx="13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x</a:t>
              </a:r>
              <a:r>
                <a:rPr lang="en-US" sz="1800" i="1" baseline="-25000"/>
                <a:t>1        </a:t>
              </a:r>
              <a:r>
                <a:rPr lang="en-US" sz="1800" i="1"/>
                <a:t>x</a:t>
              </a:r>
              <a:r>
                <a:rPr lang="en-US" sz="1800" i="1" baseline="-25000"/>
                <a:t>2</a:t>
              </a:r>
              <a:r>
                <a:rPr lang="en-US" sz="1800" i="1"/>
                <a:t>                 x</a:t>
              </a:r>
              <a:r>
                <a:rPr lang="en-US" sz="1800" i="1" baseline="-25000"/>
                <a:t>n </a:t>
              </a:r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 flipV="1">
              <a:off x="4295" y="646"/>
              <a:ext cx="417" cy="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 flipV="1">
              <a:off x="4593" y="679"/>
              <a:ext cx="165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auto">
            <a:xfrm flipH="1" flipV="1">
              <a:off x="4926" y="646"/>
              <a:ext cx="402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>
              <a:off x="4700" y="598"/>
              <a:ext cx="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Line 16"/>
            <p:cNvSpPr>
              <a:spLocks noChangeShapeType="1"/>
            </p:cNvSpPr>
            <p:nvPr/>
          </p:nvSpPr>
          <p:spPr bwMode="auto">
            <a:xfrm flipV="1">
              <a:off x="4810" y="454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Line 17"/>
            <p:cNvSpPr>
              <a:spLocks noChangeShapeType="1"/>
            </p:cNvSpPr>
            <p:nvPr/>
          </p:nvSpPr>
          <p:spPr bwMode="auto">
            <a:xfrm flipV="1">
              <a:off x="4810" y="438"/>
              <a:ext cx="9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792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3200" b="1" dirty="0" smtClean="0"/>
              <a:t>History: </a:t>
            </a:r>
            <a:r>
              <a:rPr lang="en-US" sz="3200" dirty="0" smtClean="0"/>
              <a:t>setback in mid 60s </a:t>
            </a:r>
            <a:r>
              <a:rPr lang="en-US" sz="3200" dirty="0"/>
              <a:t>– late </a:t>
            </a:r>
            <a:r>
              <a:rPr lang="en-US" sz="3200" dirty="0" smtClean="0"/>
              <a:t>70s</a:t>
            </a:r>
            <a:r>
              <a:rPr lang="en-US" sz="3200" dirty="0"/>
              <a:t>)</a:t>
            </a:r>
            <a:endParaRPr lang="en-US" sz="3200" b="1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4900"/>
            <a:ext cx="8229600" cy="535781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3200" dirty="0" smtClean="0"/>
              <a:t>Serious </a:t>
            </a:r>
            <a:r>
              <a:rPr lang="en-US" sz="3200" dirty="0"/>
              <a:t>problems with perceptron model (</a:t>
            </a:r>
            <a:r>
              <a:rPr lang="en-US" sz="3200" dirty="0" err="1"/>
              <a:t>Minsky</a:t>
            </a:r>
            <a:r>
              <a:rPr lang="ja-JP" altLang="en-US" sz="3200" dirty="0"/>
              <a:t>’</a:t>
            </a:r>
            <a:r>
              <a:rPr lang="en-US" sz="3200" dirty="0"/>
              <a:t>s book 1969)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Single layer </a:t>
            </a:r>
            <a:r>
              <a:rPr lang="en-US" sz="2400" dirty="0" err="1"/>
              <a:t>perceonptrons</a:t>
            </a:r>
            <a:r>
              <a:rPr lang="en-US" sz="2400" dirty="0"/>
              <a:t> cannot represent (learn) simple functions such as XOR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Multi-layer of non-linear units may have greater power but there is no learning rule for such nets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Scaling problem: connection weights may grow infinitely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The first two problems overcame by latter effort in 80</a:t>
            </a:r>
            <a:r>
              <a:rPr lang="ja-JP" altLang="en-US" sz="2400" dirty="0"/>
              <a:t>’</a:t>
            </a:r>
            <a:r>
              <a:rPr lang="en-US" sz="2400" dirty="0"/>
              <a:t>s, but the scaling problem persists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Death of Rosenblatt (1964)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Striving of Von Neumann machine and AI</a:t>
            </a:r>
          </a:p>
        </p:txBody>
      </p:sp>
    </p:spTree>
    <p:extLst>
      <p:ext uri="{BB962C8B-B14F-4D97-AF65-F5344CB8AC3E}">
        <p14:creationId xmlns:p14="http://schemas.microsoft.com/office/powerpoint/2010/main" val="398369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3200" b="1" dirty="0"/>
              <a:t>History of </a:t>
            </a:r>
            <a:r>
              <a:rPr lang="en-US" sz="3200" b="1" dirty="0" smtClean="0"/>
              <a:t>NN: </a:t>
            </a:r>
            <a:r>
              <a:rPr lang="en-US" sz="3200" dirty="0"/>
              <a:t>Renewed enthusiasm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4900"/>
            <a:ext cx="8229600" cy="535781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800" dirty="0" smtClean="0"/>
              <a:t>New </a:t>
            </a:r>
            <a:r>
              <a:rPr lang="en-US" sz="2800" dirty="0"/>
              <a:t>techniques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Backpropagation</a:t>
            </a:r>
            <a:r>
              <a:rPr lang="en-US" sz="2400" dirty="0"/>
              <a:t> learning for multi-layer feed forward nets (with non-linear, differentiable node functions)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Thermodynamic models (Hopfield net, Boltzmann machine, etc.)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Unsupervised learning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Impressive application (character recognition, speech recognition, text-to-speech transformation, process control, associative memory, etc.)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Traditional approaches face difficult challenges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Caution: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Don’t </a:t>
            </a:r>
            <a:r>
              <a:rPr lang="en-US" sz="2400" dirty="0"/>
              <a:t>underestimate difficulties and limitations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Poses more problems than solutions</a:t>
            </a:r>
          </a:p>
        </p:txBody>
      </p:sp>
    </p:spTree>
    <p:extLst>
      <p:ext uri="{BB962C8B-B14F-4D97-AF65-F5344CB8AC3E}">
        <p14:creationId xmlns:p14="http://schemas.microsoft.com/office/powerpoint/2010/main" val="328026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463550"/>
            <a:ext cx="7772400" cy="519113"/>
          </a:xfrm>
        </p:spPr>
        <p:txBody>
          <a:bodyPr/>
          <a:lstStyle/>
          <a:p>
            <a:r>
              <a:rPr lang="en-US" sz="3200" b="1"/>
              <a:t>ANN Neuron Models 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668838" y="1154113"/>
          <a:ext cx="41021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Bitmap Image" r:id="rId3" imgW="3696216" imgH="1876190" progId="Paint.Picture">
                  <p:embed/>
                </p:oleObj>
              </mc:Choice>
              <mc:Fallback>
                <p:oleObj name="Bitmap Image" r:id="rId3" imgW="3696216" imgH="18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1154113"/>
                        <a:ext cx="41021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648200" y="3949700"/>
          <a:ext cx="44958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Bitmap Image" r:id="rId5" imgW="3866667" imgH="1724266" progId="Paint.Picture">
                  <p:embed/>
                </p:oleObj>
              </mc:Choice>
              <mc:Fallback>
                <p:oleObj name="Bitmap Image" r:id="rId5" imgW="3866667" imgH="172426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49700"/>
                        <a:ext cx="44958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010150" y="325755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General neuron model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040313" y="6054725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Weighted input summation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2850"/>
            <a:ext cx="4100513" cy="53070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200" dirty="0"/>
              <a:t>Each node has one or more inputs from other nodes, and one output to other nodes</a:t>
            </a:r>
          </a:p>
          <a:p>
            <a:r>
              <a:rPr lang="en-US" sz="2200" dirty="0"/>
              <a:t>Input/output values can be</a:t>
            </a:r>
          </a:p>
          <a:p>
            <a:pPr lvl="1"/>
            <a:r>
              <a:rPr lang="en-US" sz="2000" dirty="0"/>
              <a:t>Binary {0, 1}</a:t>
            </a:r>
          </a:p>
          <a:p>
            <a:pPr lvl="1"/>
            <a:r>
              <a:rPr lang="en-US" sz="2000" dirty="0"/>
              <a:t>Bipolar {-1, 1}</a:t>
            </a:r>
          </a:p>
          <a:p>
            <a:pPr lvl="1"/>
            <a:r>
              <a:rPr lang="en-US" sz="2000" dirty="0"/>
              <a:t>Continuous (bounded or not)</a:t>
            </a:r>
          </a:p>
          <a:p>
            <a:r>
              <a:rPr lang="en-US" sz="2200" dirty="0"/>
              <a:t>All inputs to a</a:t>
            </a:r>
            <a:r>
              <a:rPr lang="en-US" sz="2200" dirty="0" smtClean="0"/>
              <a:t> </a:t>
            </a:r>
            <a:r>
              <a:rPr lang="en-US" sz="2200" dirty="0"/>
              <a:t>node come in at </a:t>
            </a:r>
            <a:r>
              <a:rPr lang="en-US" sz="2200" dirty="0" smtClean="0"/>
              <a:t>same </a:t>
            </a:r>
            <a:r>
              <a:rPr lang="en-US" sz="2200" dirty="0"/>
              <a:t>time and remain activated </a:t>
            </a:r>
            <a:r>
              <a:rPr lang="en-US" sz="2200" dirty="0" smtClean="0"/>
              <a:t>until </a:t>
            </a:r>
            <a:r>
              <a:rPr lang="en-US" sz="2200" dirty="0"/>
              <a:t>output is produced</a:t>
            </a:r>
          </a:p>
          <a:p>
            <a:r>
              <a:rPr lang="en-US" sz="2200" dirty="0"/>
              <a:t>Weights associated with </a:t>
            </a:r>
            <a:r>
              <a:rPr lang="en-US" sz="2200" dirty="0" smtClean="0"/>
              <a:t>links</a:t>
            </a:r>
            <a:endParaRPr lang="en-US" sz="2200" dirty="0"/>
          </a:p>
          <a:p>
            <a:r>
              <a:rPr lang="en-US" sz="2200" dirty="0" smtClean="0"/>
              <a:t>Node function</a:t>
            </a:r>
            <a:endParaRPr lang="en-US" sz="2200" dirty="0"/>
          </a:p>
        </p:txBody>
      </p:sp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1035050" y="5680075"/>
          <a:ext cx="35194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7" imgW="1587240" imgH="368280" progId="Equation.3">
                  <p:embed/>
                </p:oleObj>
              </mc:Choice>
              <mc:Fallback>
                <p:oleObj name="Equation" r:id="rId7" imgW="15872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5680075"/>
                        <a:ext cx="351948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20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9" name="Object 11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36882687"/>
              </p:ext>
            </p:extLst>
          </p:nvPr>
        </p:nvGraphicFramePr>
        <p:xfrm>
          <a:off x="2327275" y="1222375"/>
          <a:ext cx="39497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Bitmap Image" r:id="rId3" imgW="3982006" imgH="1561905" progId="Paint.Picture">
                  <p:embed/>
                </p:oleObj>
              </mc:Choice>
              <mc:Fallback>
                <p:oleObj name="Bitmap Image" r:id="rId3" imgW="3982006" imgH="15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5" y="1222375"/>
                        <a:ext cx="39497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515938"/>
            <a:ext cx="7772400" cy="506412"/>
          </a:xfrm>
        </p:spPr>
        <p:txBody>
          <a:bodyPr/>
          <a:lstStyle/>
          <a:p>
            <a:r>
              <a:rPr lang="en-US" sz="3200" b="1"/>
              <a:t>Node Function 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743200" y="3230562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Step function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2895600" y="617220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Ramp function</a:t>
            </a:r>
          </a:p>
        </p:txBody>
      </p:sp>
      <p:graphicFrame>
        <p:nvGraphicFramePr>
          <p:cNvPr id="737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633613"/>
              </p:ext>
            </p:extLst>
          </p:nvPr>
        </p:nvGraphicFramePr>
        <p:xfrm>
          <a:off x="2524125" y="4038600"/>
          <a:ext cx="409575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Bitmap Image" r:id="rId5" imgW="4095238" imgH="1695687" progId="Paint.Picture">
                  <p:embed/>
                </p:oleObj>
              </mc:Choice>
              <mc:Fallback>
                <p:oleObj name="Bitmap Image" r:id="rId5" imgW="4095238" imgH="169568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4038600"/>
                        <a:ext cx="409575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73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8209</TotalTime>
  <Words>819</Words>
  <Application>Microsoft Macintosh PowerPoint</Application>
  <PresentationFormat>On-screen Show (4:3)</PresentationFormat>
  <Paragraphs>152</Paragraphs>
  <Slides>23</Slides>
  <Notes>0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Blank Presentation</vt:lpstr>
      <vt:lpstr>Bitmap Image</vt:lpstr>
      <vt:lpstr>Microsoft Equation</vt:lpstr>
      <vt:lpstr>Neural Networks</vt:lpstr>
      <vt:lpstr> Biological neural activity</vt:lpstr>
      <vt:lpstr>Artificial neural network</vt:lpstr>
      <vt:lpstr>History of NN </vt:lpstr>
      <vt:lpstr>History: Early booming (50s – early 60s) </vt:lpstr>
      <vt:lpstr>History: setback in mid 60s – late 70s)</vt:lpstr>
      <vt:lpstr>History of NN: Renewed enthusiasm </vt:lpstr>
      <vt:lpstr>ANN Neuron Models </vt:lpstr>
      <vt:lpstr>Node Function </vt:lpstr>
      <vt:lpstr>Node Function </vt:lpstr>
      <vt:lpstr>Perceptron</vt:lpstr>
      <vt:lpstr>Simple architectures</vt:lpstr>
      <vt:lpstr>Can we make a two bit adder?</vt:lpstr>
      <vt:lpstr>Perceptron training rule</vt:lpstr>
      <vt:lpstr>Not with a perceptron </vt:lpstr>
      <vt:lpstr>Works well on some problems</vt:lpstr>
      <vt:lpstr>Sigmoid Unit</vt:lpstr>
      <vt:lpstr>Multilayer Networks</vt:lpstr>
      <vt:lpstr>Backpropagation Algorithm</vt:lpstr>
      <vt:lpstr>Backpropagation Algorithm</vt:lpstr>
      <vt:lpstr>Network Architecture: Feedforward net </vt:lpstr>
      <vt:lpstr>Recurrent neural networks</vt:lpstr>
      <vt:lpstr>Neural network playground</vt:lpstr>
    </vt:vector>
  </TitlesOfParts>
  <Manager/>
  <Company>UMBC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II: k-NN / Bayesian</dc:title>
  <dc:subject/>
  <dc:creator>COGITO</dc:creator>
  <cp:keywords/>
  <dc:description/>
  <cp:lastModifiedBy>tim finin</cp:lastModifiedBy>
  <cp:revision>497</cp:revision>
  <cp:lastPrinted>2012-12-05T20:53:30Z</cp:lastPrinted>
  <dcterms:created xsi:type="dcterms:W3CDTF">2009-12-09T21:37:40Z</dcterms:created>
  <dcterms:modified xsi:type="dcterms:W3CDTF">2017-05-11T02:10:22Z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