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56" r:id="rId2"/>
    <p:sldId id="335" r:id="rId3"/>
    <p:sldId id="325" r:id="rId4"/>
    <p:sldId id="326" r:id="rId5"/>
    <p:sldId id="328" r:id="rId6"/>
    <p:sldId id="292" r:id="rId7"/>
    <p:sldId id="346" r:id="rId8"/>
    <p:sldId id="347" r:id="rId9"/>
    <p:sldId id="348" r:id="rId10"/>
    <p:sldId id="324" r:id="rId11"/>
    <p:sldId id="329" r:id="rId12"/>
    <p:sldId id="320" r:id="rId13"/>
    <p:sldId id="330" r:id="rId14"/>
    <p:sldId id="349" r:id="rId15"/>
    <p:sldId id="350" r:id="rId16"/>
    <p:sldId id="351" r:id="rId17"/>
    <p:sldId id="356" r:id="rId18"/>
    <p:sldId id="357" r:id="rId19"/>
    <p:sldId id="353" r:id="rId20"/>
    <p:sldId id="368" r:id="rId21"/>
    <p:sldId id="358" r:id="rId22"/>
    <p:sldId id="360" r:id="rId23"/>
    <p:sldId id="361" r:id="rId24"/>
    <p:sldId id="359" r:id="rId25"/>
    <p:sldId id="362" r:id="rId26"/>
    <p:sldId id="364" r:id="rId27"/>
    <p:sldId id="365" r:id="rId28"/>
    <p:sldId id="366" r:id="rId29"/>
    <p:sldId id="367" r:id="rId3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38" autoAdjust="0"/>
  </p:normalViewPr>
  <p:slideViewPr>
    <p:cSldViewPr showGuides="1">
      <p:cViewPr>
        <p:scale>
          <a:sx n="75" d="100"/>
          <a:sy n="75" d="100"/>
        </p:scale>
        <p:origin x="-1256" y="216"/>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Users:finin:python:lc.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1.0</c:v>
                </c:pt>
                <c:pt idx="1">
                  <c:v>1.0</c:v>
                </c:pt>
                <c:pt idx="2">
                  <c:v>0.983333333333333</c:v>
                </c:pt>
                <c:pt idx="3">
                  <c:v>0.974999999999999</c:v>
                </c:pt>
                <c:pt idx="4">
                  <c:v>0.94</c:v>
                </c:pt>
                <c:pt idx="5">
                  <c:v>0.908333333333333</c:v>
                </c:pt>
                <c:pt idx="6">
                  <c:v>0.985714285714285</c:v>
                </c:pt>
                <c:pt idx="7">
                  <c:v>0.9375</c:v>
                </c:pt>
                <c:pt idx="8">
                  <c:v>0.949999999999999</c:v>
                </c:pt>
                <c:pt idx="9">
                  <c:v>0.944999999999999</c:v>
                </c:pt>
                <c:pt idx="10">
                  <c:v>0.940909090909091</c:v>
                </c:pt>
                <c:pt idx="11">
                  <c:v>0.920833333333333</c:v>
                </c:pt>
                <c:pt idx="12">
                  <c:v>0.942307692307692</c:v>
                </c:pt>
                <c:pt idx="13">
                  <c:v>0.9</c:v>
                </c:pt>
                <c:pt idx="14">
                  <c:v>0.923333333333333</c:v>
                </c:pt>
                <c:pt idx="15">
                  <c:v>0.89375</c:v>
                </c:pt>
                <c:pt idx="16">
                  <c:v>0.923529411764705</c:v>
                </c:pt>
                <c:pt idx="17">
                  <c:v>0.897222222222222</c:v>
                </c:pt>
                <c:pt idx="18">
                  <c:v>0.931578947368421</c:v>
                </c:pt>
                <c:pt idx="19">
                  <c:v>0.904999999999999</c:v>
                </c:pt>
                <c:pt idx="20">
                  <c:v>0.919047619047619</c:v>
                </c:pt>
                <c:pt idx="21">
                  <c:v>0.895454545454545</c:v>
                </c:pt>
                <c:pt idx="22">
                  <c:v>0.88695652173913</c:v>
                </c:pt>
                <c:pt idx="23">
                  <c:v>0.89375</c:v>
                </c:pt>
                <c:pt idx="24">
                  <c:v>0.882</c:v>
                </c:pt>
                <c:pt idx="25">
                  <c:v>0.9</c:v>
                </c:pt>
                <c:pt idx="26">
                  <c:v>0.885185185185185</c:v>
                </c:pt>
                <c:pt idx="27">
                  <c:v>0.883928571428571</c:v>
                </c:pt>
                <c:pt idx="28">
                  <c:v>0.858620689655172</c:v>
                </c:pt>
                <c:pt idx="29">
                  <c:v>0.833333333333333</c:v>
                </c:pt>
                <c:pt idx="30">
                  <c:v>0.874193548387096</c:v>
                </c:pt>
                <c:pt idx="31">
                  <c:v>0.856249999999999</c:v>
                </c:pt>
                <c:pt idx="32">
                  <c:v>0.84090909090909</c:v>
                </c:pt>
                <c:pt idx="33">
                  <c:v>0.842647058823529</c:v>
                </c:pt>
                <c:pt idx="34">
                  <c:v>0.858571428571428</c:v>
                </c:pt>
                <c:pt idx="35">
                  <c:v>0.834722222222222</c:v>
                </c:pt>
                <c:pt idx="36">
                  <c:v>0.787837837837837</c:v>
                </c:pt>
                <c:pt idx="37">
                  <c:v>0.831578947368421</c:v>
                </c:pt>
                <c:pt idx="38">
                  <c:v>0.819230769230769</c:v>
                </c:pt>
                <c:pt idx="39">
                  <c:v>0.7925</c:v>
                </c:pt>
                <c:pt idx="40">
                  <c:v>0.763414634146341</c:v>
                </c:pt>
                <c:pt idx="41">
                  <c:v>0.736904761904761</c:v>
                </c:pt>
                <c:pt idx="42">
                  <c:v>0.782558139534883</c:v>
                </c:pt>
                <c:pt idx="43">
                  <c:v>0.736363636363636</c:v>
                </c:pt>
              </c:numCache>
            </c:numRef>
          </c:val>
          <c:smooth val="0"/>
        </c:ser>
        <c:dLbls>
          <c:showLegendKey val="0"/>
          <c:showVal val="0"/>
          <c:showCatName val="0"/>
          <c:showSerName val="0"/>
          <c:showPercent val="0"/>
          <c:showBubbleSize val="0"/>
        </c:dLbls>
        <c:marker val="1"/>
        <c:smooth val="0"/>
        <c:axId val="-2040128168"/>
        <c:axId val="2114350232"/>
      </c:lineChart>
      <c:catAx>
        <c:axId val="-2040128168"/>
        <c:scaling>
          <c:orientation val="minMax"/>
        </c:scaling>
        <c:delete val="0"/>
        <c:axPos val="b"/>
        <c:majorTickMark val="out"/>
        <c:minorTickMark val="none"/>
        <c:tickLblPos val="nextTo"/>
        <c:crossAx val="2114350232"/>
        <c:crosses val="autoZero"/>
        <c:auto val="1"/>
        <c:lblAlgn val="ctr"/>
        <c:lblOffset val="100"/>
        <c:noMultiLvlLbl val="0"/>
      </c:catAx>
      <c:valAx>
        <c:axId val="2114350232"/>
        <c:scaling>
          <c:orientation val="minMax"/>
        </c:scaling>
        <c:delete val="0"/>
        <c:axPos val="l"/>
        <c:majorGridlines/>
        <c:numFmt formatCode="General" sourceLinked="1"/>
        <c:majorTickMark val="out"/>
        <c:minorTickMark val="none"/>
        <c:tickLblPos val="nextTo"/>
        <c:crossAx val="-204012816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6</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7</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8</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ROC curve was first developed by electrical engineers and radar engineers during World War II for detecting enemy objects in battlefields and was soon introduced to psychology to account for perceptual detection of stimuli. </a:t>
            </a:r>
            <a:endParaRPr lang="en-US" dirty="0"/>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25</a:t>
            </a:fld>
            <a:endParaRPr lang="en-US"/>
          </a:p>
        </p:txBody>
      </p:sp>
    </p:spTree>
    <p:extLst>
      <p:ext uri="{BB962C8B-B14F-4D97-AF65-F5344CB8AC3E}">
        <p14:creationId xmlns:p14="http://schemas.microsoft.com/office/powerpoint/2010/main" val="7209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code.google.com/p/aima-data/source/browse/trunk/iris.cs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onfusion_matrix" TargetMode="External"/><Relationship Id="rId3" Type="http://schemas.openxmlformats.org/officeDocument/2006/relationships/hyperlink" Target="http://en.wikipedia.org/wiki/Type_I_and_type_II_erro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en.wikipedia.org/wiki/Precision_and_recal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F1_score" TargetMode="Externa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en.wikipedia.org/wiki/Receiver_operating_characteristic"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Learning_to_r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archive.ics.uci.edu/ml/datasets/Zo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419600" y="1143000"/>
            <a:ext cx="4876800" cy="3886200"/>
          </a:xfrm>
        </p:spPr>
        <p:txBody>
          <a:bodyPr/>
          <a:lstStyle/>
          <a:p>
            <a:pPr>
              <a:defRPr/>
            </a:pPr>
            <a:r>
              <a:rPr lang="en-US" sz="6000" dirty="0" smtClean="0">
                <a:effectLst>
                  <a:outerShdw blurRad="38100" dist="38100" dir="2700000" algn="tl">
                    <a:srgbClr val="DDDDDD"/>
                  </a:outerShdw>
                </a:effectLst>
                <a:ea typeface="ＭＳ Ｐゴシック" charset="0"/>
                <a:cs typeface="ＭＳ Ｐゴシック" charset="0"/>
              </a:rPr>
              <a:t>Machine</a:t>
            </a:r>
            <a:br>
              <a:rPr lang="en-US" sz="6000" dirty="0" smtClean="0">
                <a:effectLst>
                  <a:outerShdw blurRad="38100" dist="38100" dir="2700000" algn="tl">
                    <a:srgbClr val="DDDDDD"/>
                  </a:outerShdw>
                </a:effectLst>
                <a:ea typeface="ＭＳ Ｐゴシック" charset="0"/>
                <a:cs typeface="ＭＳ Ｐゴシック" charset="0"/>
              </a:rPr>
            </a:br>
            <a:r>
              <a:rPr lang="en-US" sz="6000" dirty="0" smtClean="0">
                <a:effectLst>
                  <a:outerShdw blurRad="38100" dist="38100" dir="2700000" algn="tl">
                    <a:srgbClr val="DDDDDD"/>
                  </a:outerShdw>
                </a:effectLst>
                <a:ea typeface="ＭＳ Ｐゴシック" charset="0"/>
                <a:cs typeface="ＭＳ Ｐゴシック" charset="0"/>
              </a:rPr>
              <a:t>Learning</a:t>
            </a:r>
            <a:r>
              <a:rPr lang="en-US" sz="6000" dirty="0">
                <a:effectLst>
                  <a:outerShdw blurRad="38100" dist="38100" dir="2700000" algn="tl">
                    <a:srgbClr val="DDDDDD"/>
                  </a:outerShdw>
                </a:effectLst>
                <a:ea typeface="ＭＳ Ｐゴシック" charset="0"/>
                <a:cs typeface="ＭＳ Ｐゴシック" charset="0"/>
              </a:rPr>
              <a:t>: </a:t>
            </a:r>
            <a:r>
              <a:rPr lang="en-US" sz="6000" dirty="0" smtClean="0">
                <a:effectLst>
                  <a:outerShdw blurRad="38100" dist="38100" dir="2700000" algn="tl">
                    <a:srgbClr val="DDDDDD"/>
                  </a:outerShdw>
                </a:effectLst>
                <a:ea typeface="ＭＳ Ｐゴシック" charset="0"/>
                <a:cs typeface="ＭＳ Ｐゴシック" charset="0"/>
              </a:rPr>
              <a:t>Methodology</a:t>
            </a:r>
            <a:br>
              <a:rPr lang="en-US" sz="6000" dirty="0" smtClean="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18.1-18.3</a:t>
            </a:r>
            <a:r>
              <a:rPr lang="en-US" sz="2400" b="0" dirty="0">
                <a:ea typeface="ＭＳ Ｐゴシック" charset="0"/>
                <a:cs typeface="ＭＳ Ｐゴシック" charset="0"/>
              </a:rPr>
              <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4064679" cy="434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066800"/>
            <a:ext cx="8305800" cy="5486400"/>
          </a:xfrm>
        </p:spPr>
        <p:txBody>
          <a:bodyPr/>
          <a:lstStyle/>
          <a:p>
            <a:r>
              <a:rPr lang="en-US" sz="3200" dirty="0">
                <a:ea typeface="ＭＳ Ｐゴシック" charset="0"/>
                <a:cs typeface="ＭＳ Ｐゴシック" charset="0"/>
              </a:rPr>
              <a:t>Problem: getting </a:t>
            </a:r>
            <a:r>
              <a:rPr lang="en-US" altLang="ja-JP" sz="3200" i="1" dirty="0" smtClean="0">
                <a:ea typeface="ＭＳ Ｐゴシック" charset="0"/>
                <a:cs typeface="ＭＳ Ｐゴシック" charset="0"/>
              </a:rPr>
              <a:t>ground truth </a:t>
            </a:r>
            <a:r>
              <a:rPr lang="en-US" altLang="ja-JP" sz="3200" dirty="0" smtClean="0">
                <a:ea typeface="ＭＳ Ｐゴシック" charset="0"/>
                <a:cs typeface="ＭＳ Ｐゴシック" charset="0"/>
              </a:rPr>
              <a:t>data </a:t>
            </a:r>
            <a:r>
              <a:rPr lang="en-US" altLang="ja-JP" sz="3200" dirty="0">
                <a:ea typeface="ＭＳ Ｐゴシック" charset="0"/>
                <a:cs typeface="ＭＳ Ｐゴシック" charset="0"/>
              </a:rPr>
              <a:t>expensive</a:t>
            </a:r>
          </a:p>
          <a:p>
            <a:r>
              <a:rPr lang="en-US" sz="3200" dirty="0">
                <a:ea typeface="ＭＳ Ｐゴシック" charset="0"/>
                <a:cs typeface="ＭＳ Ｐゴシック" charset="0"/>
              </a:rPr>
              <a:t>Problem: N</a:t>
            </a:r>
            <a:r>
              <a:rPr lang="en-US" sz="3200" dirty="0" smtClean="0">
                <a:ea typeface="ＭＳ Ｐゴシック" charset="0"/>
                <a:cs typeface="ＭＳ Ｐゴシック" charset="0"/>
              </a:rPr>
              <a:t>eed </a:t>
            </a:r>
            <a:r>
              <a:rPr lang="en-US" sz="3200" dirty="0">
                <a:ea typeface="ＭＳ Ｐゴシック" charset="0"/>
                <a:cs typeface="ＭＳ Ｐゴシック" charset="0"/>
              </a:rPr>
              <a:t>different test data each time we test</a:t>
            </a:r>
          </a:p>
          <a:p>
            <a:r>
              <a:rPr lang="en-US" sz="3200" dirty="0">
                <a:ea typeface="ＭＳ Ｐゴシック" charset="0"/>
                <a:cs typeface="ＭＳ Ｐゴシック" charset="0"/>
              </a:rPr>
              <a:t>Problem: </a:t>
            </a:r>
            <a:r>
              <a:rPr lang="en-US" sz="3200" dirty="0" smtClean="0">
                <a:ea typeface="ＭＳ Ｐゴシック" charset="0"/>
                <a:cs typeface="ＭＳ Ｐゴシック" charset="0"/>
              </a:rPr>
              <a:t>experiments </a:t>
            </a:r>
            <a:r>
              <a:rPr lang="en-US" sz="3200" dirty="0">
                <a:ea typeface="ＭＳ Ｐゴシック" charset="0"/>
                <a:cs typeface="ＭＳ Ｐゴシック" charset="0"/>
              </a:rPr>
              <a:t>needed to find right </a:t>
            </a:r>
            <a:r>
              <a:rPr lang="en-US" altLang="ja-JP" sz="3200" i="1" dirty="0" smtClean="0">
                <a:ea typeface="ＭＳ Ｐゴシック" charset="0"/>
                <a:cs typeface="ＭＳ Ｐゴシック" charset="0"/>
              </a:rPr>
              <a:t>feature space </a:t>
            </a:r>
            <a:r>
              <a:rPr lang="en-US" altLang="ja-JP" sz="3200" dirty="0">
                <a:ea typeface="ＭＳ Ｐゴシック" charset="0"/>
                <a:cs typeface="ＭＳ Ｐゴシック" charset="0"/>
              </a:rPr>
              <a:t>&amp;</a:t>
            </a:r>
            <a:r>
              <a:rPr lang="en-US" altLang="ja-JP" sz="3200" dirty="0" smtClean="0">
                <a:ea typeface="ＭＳ Ｐゴシック" charset="0"/>
                <a:cs typeface="ＭＳ Ｐゴシック" charset="0"/>
              </a:rPr>
              <a:t> </a:t>
            </a:r>
            <a:r>
              <a:rPr lang="en-US" altLang="ja-JP" sz="3200" dirty="0">
                <a:ea typeface="ＭＳ Ｐゴシック" charset="0"/>
                <a:cs typeface="ＭＳ Ｐゴシック" charset="0"/>
              </a:rPr>
              <a:t>parameters for ML algorithm</a:t>
            </a:r>
          </a:p>
          <a:p>
            <a:r>
              <a:rPr lang="en-US" sz="3200" dirty="0">
                <a:ea typeface="ＭＳ Ｐゴシック" charset="0"/>
                <a:cs typeface="ＭＳ Ｐゴシック" charset="0"/>
              </a:rPr>
              <a:t>Goal: </a:t>
            </a:r>
            <a:r>
              <a:rPr lang="en-US" sz="3200" dirty="0" smtClean="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dirty="0">
                <a:ea typeface="ＭＳ Ｐゴシック" charset="0"/>
                <a:cs typeface="ＭＳ Ｐゴシック" charset="0"/>
              </a:rPr>
              <a:t>Idea: 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Common K values are 5 and 10</a:t>
            </a:r>
          </a:p>
          <a:p>
            <a:endParaRPr lang="en-US" sz="3200"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7772400" cy="5257800"/>
          </a:xfrm>
        </p:spPr>
        <p:txBody>
          <a:bodyPr/>
          <a:lstStyle/>
          <a:p>
            <a:pPr marL="0" indent="0">
              <a:buNone/>
            </a:pPr>
            <a:r>
              <a:rPr lang="en-US" sz="3200" dirty="0" err="1">
                <a:ea typeface="ＭＳ Ｐゴシック" charset="0"/>
                <a:cs typeface="ＭＳ Ｐゴシック" charset="0"/>
              </a:rPr>
              <a:t>c</a:t>
            </a:r>
            <a:r>
              <a:rPr lang="en-US" sz="3200" dirty="0" err="1" smtClean="0">
                <a:ea typeface="ＭＳ Ｐゴシック" charset="0"/>
                <a:cs typeface="ＭＳ Ｐゴシック" charset="0"/>
              </a:rPr>
              <a:t>ross_validation</a:t>
            </a:r>
            <a:r>
              <a:rPr lang="en-US" sz="3200" dirty="0" smtClean="0">
                <a:ea typeface="ＭＳ Ｐゴシック" charset="0"/>
                <a:cs typeface="ＭＳ Ｐゴシック" charset="0"/>
              </a:rPr>
              <a:t>(learner, data, K, N) does N iterations, each time randomly selecting 1/K data points for test, rest for train</a:t>
            </a:r>
            <a:endParaRPr lang="en-US" dirty="0">
              <a:ea typeface="ＭＳ Ｐゴシック" charset="0"/>
              <a:cs typeface="ＭＳ Ｐゴシック" charset="0"/>
            </a:endParaRPr>
          </a:p>
          <a:p>
            <a:pPr lvl="1">
              <a:buFontTx/>
              <a:buNone/>
            </a:pPr>
            <a:r>
              <a:rPr lang="en-US" sz="2800" dirty="0" smtClean="0">
                <a:ea typeface="ＭＳ Ｐゴシック" charset="0"/>
                <a:cs typeface="ＭＳ Ｐゴシック" charset="0"/>
              </a:rPr>
              <a:t>&gt;</a:t>
            </a:r>
            <a:r>
              <a:rPr lang="en-US" sz="2800" dirty="0">
                <a:ea typeface="ＭＳ Ｐゴシック" charset="0"/>
                <a:cs typeface="ＭＳ Ｐゴシック" charset="0"/>
              </a:rPr>
              <a:t>&gt;&gt; </a:t>
            </a:r>
            <a:r>
              <a:rPr lang="en-US" sz="2800" dirty="0" err="1">
                <a:ea typeface="ＭＳ Ｐゴシック" charset="0"/>
                <a:cs typeface="ＭＳ Ｐゴシック" charset="0"/>
              </a:rPr>
              <a:t>cross_validation</a:t>
            </a:r>
            <a:r>
              <a:rPr lang="en-US" sz="2800" dirty="0" smtClean="0">
                <a:ea typeface="ＭＳ Ｐゴシック" charset="0"/>
                <a:cs typeface="ＭＳ Ｐゴシック" charset="0"/>
              </a:rPr>
              <a:t>(</a:t>
            </a:r>
            <a:r>
              <a:rPr lang="en-US" sz="2800" dirty="0" err="1" smtClean="0">
                <a:ea typeface="ＭＳ Ｐゴシック" charset="0"/>
                <a:cs typeface="ＭＳ Ｐゴシック" charset="0"/>
              </a:rPr>
              <a:t>dtl</a:t>
            </a:r>
            <a:r>
              <a:rPr lang="en-US" sz="2800" dirty="0" smtClean="0">
                <a:ea typeface="ＭＳ Ｐゴシック" charset="0"/>
                <a:cs typeface="ＭＳ Ｐゴシック" charset="0"/>
              </a:rPr>
              <a:t>(</a:t>
            </a:r>
            <a:r>
              <a:rPr lang="en-US" sz="2800" dirty="0">
                <a:ea typeface="ＭＳ Ｐゴシック" charset="0"/>
                <a:cs typeface="ＭＳ Ｐゴシック" charset="0"/>
              </a:rPr>
              <a:t>), zoo, 10, 20)</a:t>
            </a:r>
          </a:p>
          <a:p>
            <a:pPr lvl="1">
              <a:buFontTx/>
              <a:buNone/>
            </a:pPr>
            <a:r>
              <a:rPr lang="en-US" sz="2800" dirty="0" smtClean="0">
                <a:ea typeface="ＭＳ Ｐゴシック" charset="0"/>
                <a:cs typeface="ＭＳ Ｐゴシック" charset="0"/>
              </a:rPr>
              <a:t>0.95500000000000007</a:t>
            </a:r>
          </a:p>
          <a:p>
            <a:pPr marL="0" indent="0">
              <a:buFontTx/>
              <a:buNone/>
            </a:pPr>
            <a:r>
              <a:rPr lang="en-US" sz="3200" dirty="0">
                <a:ea typeface="ＭＳ Ｐゴシック" charset="0"/>
                <a:cs typeface="ＭＳ Ｐゴシック" charset="0"/>
              </a:rPr>
              <a:t>l</a:t>
            </a:r>
            <a:r>
              <a:rPr lang="en-US" sz="3200" dirty="0" smtClean="0">
                <a:ea typeface="ＭＳ Ｐゴシック" charset="0"/>
                <a:cs typeface="ＭＳ Ｐゴシック" charset="0"/>
              </a:rPr>
              <a:t>eave1out(learner, data) does </a:t>
            </a:r>
            <a:r>
              <a:rPr lang="en-US" sz="3200" dirty="0" err="1" smtClean="0">
                <a:ea typeface="ＭＳ Ｐゴシック" charset="0"/>
                <a:cs typeface="ＭＳ Ｐゴシック" charset="0"/>
              </a:rPr>
              <a:t>len</a:t>
            </a:r>
            <a:r>
              <a:rPr lang="en-US" sz="3200" dirty="0" smtClean="0">
                <a:ea typeface="ＭＳ Ｐゴシック" charset="0"/>
                <a:cs typeface="ＭＳ Ｐゴシック" charset="0"/>
              </a:rPr>
              <a:t>(data) trials, each using one element for test, rest for train</a:t>
            </a:r>
            <a:endParaRPr lang="en-US" sz="3200" dirty="0">
              <a:ea typeface="ＭＳ Ｐゴシック" charset="0"/>
              <a:cs typeface="ＭＳ Ｐゴシック" charset="0"/>
            </a:endParaRPr>
          </a:p>
          <a:p>
            <a:pPr lvl="1">
              <a:buFontTx/>
              <a:buNone/>
            </a:pPr>
            <a:r>
              <a:rPr lang="en-US" sz="2800" dirty="0">
                <a:ea typeface="ＭＳ Ｐゴシック" charset="0"/>
                <a:cs typeface="ＭＳ Ｐゴシック" charset="0"/>
              </a:rPr>
              <a:t>&gt;&gt;&gt; leave1out</a:t>
            </a:r>
            <a:r>
              <a:rPr lang="en-US" sz="2800" dirty="0" smtClean="0">
                <a:ea typeface="ＭＳ Ｐゴシック" charset="0"/>
                <a:cs typeface="ＭＳ Ｐゴシック" charset="0"/>
              </a:rPr>
              <a:t>(</a:t>
            </a:r>
            <a:r>
              <a:rPr lang="en-US" sz="2800" dirty="0" err="1" smtClean="0">
                <a:ea typeface="ＭＳ Ｐゴシック" charset="0"/>
                <a:cs typeface="ＭＳ Ｐゴシック" charset="0"/>
              </a:rPr>
              <a:t>dtl</a:t>
            </a:r>
            <a:r>
              <a:rPr lang="en-US" sz="2800" dirty="0" smtClean="0">
                <a:ea typeface="ＭＳ Ｐゴシック" charset="0"/>
                <a:cs typeface="ＭＳ Ｐゴシック" charset="0"/>
              </a:rPr>
              <a:t>(</a:t>
            </a:r>
            <a:r>
              <a:rPr lang="en-US" sz="2800" dirty="0">
                <a:ea typeface="ＭＳ Ｐゴシック" charset="0"/>
                <a:cs typeface="ＭＳ Ｐゴシック" charset="0"/>
              </a:rPr>
              <a:t>), zoo)</a:t>
            </a:r>
          </a:p>
          <a:p>
            <a:pPr lvl="1">
              <a:buFontTx/>
              <a:buNone/>
            </a:pPr>
            <a:r>
              <a:rPr lang="en-US" sz="2800" dirty="0">
                <a:ea typeface="ＭＳ Ｐゴシック" charset="0"/>
                <a:cs typeface="ＭＳ Ｐゴシック" charset="0"/>
              </a:rPr>
              <a:t>0.97029702970297027</a:t>
            </a:r>
          </a:p>
          <a:p>
            <a:pPr>
              <a:buFontTx/>
              <a:buNone/>
            </a:pPr>
            <a:endParaRPr lang="en-US"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09600"/>
            <a:ext cx="91487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62000" y="762000"/>
            <a:ext cx="8153400" cy="1447800"/>
          </a:xfrm>
        </p:spPr>
        <p:txBody>
          <a:bodyPr/>
          <a:lstStyle/>
          <a:p>
            <a:pPr marL="0" indent="0">
              <a:buFontTx/>
              <a:buNone/>
            </a:pPr>
            <a:r>
              <a:rPr lang="en-US" sz="2000" dirty="0">
                <a:solidFill>
                  <a:schemeClr val="accent2"/>
                </a:solidFill>
                <a:ea typeface="ＭＳ Ｐゴシック" charset="0"/>
                <a:cs typeface="ＭＳ Ｐゴシック" charset="0"/>
              </a:rPr>
              <a:t>Learning curve </a:t>
            </a:r>
            <a:r>
              <a:rPr lang="en-US" sz="2000" dirty="0">
                <a:ea typeface="ＭＳ Ｐゴシック" charset="0"/>
                <a:cs typeface="ＭＳ Ｐゴシック" charset="0"/>
              </a:rPr>
              <a:t>= % correct on test set as a function of training set size</a:t>
            </a:r>
          </a:p>
          <a:p>
            <a:pPr marL="0" indent="0">
              <a:buFontTx/>
              <a:buNone/>
            </a:pPr>
            <a:endParaRPr lang="en-US" sz="2000"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learningcurve</a:t>
            </a:r>
            <a:r>
              <a:rPr lang="en-US" dirty="0">
                <a:ea typeface="ＭＳ Ｐゴシック" charset="0"/>
                <a:cs typeface="ＭＳ Ｐゴシック" charset="0"/>
              </a:rPr>
              <a:t>(</a:t>
            </a:r>
            <a:r>
              <a:rPr lang="en-US" dirty="0" err="1">
                <a:ea typeface="ＭＳ Ｐゴシック" charset="0"/>
                <a:cs typeface="ＭＳ Ｐゴシック" charset="0"/>
              </a:rPr>
              <a:t>DecisionTreeLearner</a:t>
            </a:r>
            <a:r>
              <a:rPr lang="en-US" dirty="0">
                <a:ea typeface="ＭＳ Ｐゴシック" charset="0"/>
                <a:cs typeface="ＭＳ Ｐゴシック" charset="0"/>
              </a:rPr>
              <a:t>(), zoo)</a:t>
            </a:r>
          </a:p>
          <a:p>
            <a:pPr marL="0" indent="0">
              <a:buFontTx/>
              <a:buNone/>
            </a:pPr>
            <a:r>
              <a:rPr lang="en-US" dirty="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dirty="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a:t>
            </a:r>
            <a:r>
              <a:rPr lang="en-US" sz="3600" dirty="0" smtClean="0">
                <a:solidFill>
                  <a:srgbClr val="2D2DB9"/>
                </a:solidFill>
                <a:ea typeface="ＭＳ Ｐゴシック" charset="0"/>
                <a:cs typeface="ＭＳ Ｐゴシック" charset="0"/>
              </a:rPr>
              <a:t>/Iris</a:t>
            </a:r>
            <a:endParaRPr lang="en-US" sz="3600" dirty="0">
              <a:solidFill>
                <a:srgbClr val="2D2DB9"/>
              </a:solidFill>
              <a:ea typeface="ＭＳ Ｐゴシック" charset="0"/>
              <a:cs typeface="ＭＳ Ｐゴシック" charset="0"/>
            </a:endParaRPr>
          </a:p>
        </p:txBody>
      </p:sp>
    </p:spTree>
    <p:extLst>
      <p:ext uri="{BB962C8B-B14F-4D97-AF65-F5344CB8AC3E}">
        <p14:creationId xmlns:p14="http://schemas.microsoft.com/office/powerpoint/2010/main" val="118049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Iris Data</a:t>
            </a:r>
            <a:endParaRPr lang="en-US" sz="4400" dirty="0"/>
          </a:p>
        </p:txBody>
      </p:sp>
      <p:sp>
        <p:nvSpPr>
          <p:cNvPr id="3" name="Content Placeholder 2"/>
          <p:cNvSpPr>
            <a:spLocks noGrp="1"/>
          </p:cNvSpPr>
          <p:nvPr>
            <p:ph idx="1"/>
          </p:nvPr>
        </p:nvSpPr>
        <p:spPr>
          <a:xfrm>
            <a:off x="685800" y="1219200"/>
            <a:ext cx="8305800" cy="3124200"/>
          </a:xfrm>
        </p:spPr>
        <p:txBody>
          <a:bodyPr/>
          <a:lstStyle/>
          <a:p>
            <a:r>
              <a:rPr lang="en-US" sz="3200" dirty="0" smtClean="0"/>
              <a:t>Three classes: Iris </a:t>
            </a:r>
            <a:r>
              <a:rPr lang="en-US" sz="3200" dirty="0" err="1" smtClean="0"/>
              <a:t>Setosa</a:t>
            </a:r>
            <a:r>
              <a:rPr lang="en-US" sz="3200" dirty="0" smtClean="0"/>
              <a:t>, Iris</a:t>
            </a:r>
            <a:br>
              <a:rPr lang="en-US" sz="3200" dirty="0" smtClean="0"/>
            </a:br>
            <a:r>
              <a:rPr lang="en-US" sz="3200" dirty="0" err="1" smtClean="0"/>
              <a:t>Versicolour</a:t>
            </a:r>
            <a:r>
              <a:rPr lang="en-US" sz="3200" dirty="0"/>
              <a:t>,</a:t>
            </a:r>
            <a:r>
              <a:rPr lang="en-US" sz="3200" dirty="0" smtClean="0"/>
              <a:t> Iris </a:t>
            </a:r>
            <a:r>
              <a:rPr lang="en-US" sz="3200" dirty="0" err="1" smtClean="0"/>
              <a:t>Virginica</a:t>
            </a:r>
            <a:endParaRPr lang="en-US" sz="3200" dirty="0" smtClean="0"/>
          </a:p>
          <a:p>
            <a:r>
              <a:rPr lang="en-US" sz="3200" dirty="0" smtClean="0"/>
              <a:t>Four features: sepal length and width, petal length and width</a:t>
            </a:r>
          </a:p>
          <a:p>
            <a:r>
              <a:rPr lang="en-US" sz="3200" dirty="0" smtClean="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smtClean="0">
                <a:latin typeface="Calibri"/>
              </a:rPr>
              <a:t>aima-python&gt; more data/iris.csv </a:t>
            </a:r>
          </a:p>
          <a:p>
            <a:r>
              <a:rPr lang="hu-HU" dirty="0" smtClean="0">
                <a:latin typeface="Calibri"/>
              </a:rPr>
              <a:t>5.1,3.5,1.4,0.2,setosa</a:t>
            </a:r>
          </a:p>
          <a:p>
            <a:r>
              <a:rPr lang="hu-HU" dirty="0" smtClean="0">
                <a:latin typeface="Calibri"/>
              </a:rPr>
              <a:t>4.9,3.0,1.4,0.2,setosa</a:t>
            </a:r>
          </a:p>
          <a:p>
            <a:r>
              <a:rPr lang="hu-HU" dirty="0" smtClean="0">
                <a:latin typeface="Calibri"/>
              </a:rPr>
              <a:t>4.7,3.2,1.3,0.2,setosa</a:t>
            </a:r>
          </a:p>
          <a:p>
            <a:r>
              <a:rPr lang="hu-HU" dirty="0" smtClean="0">
                <a:latin typeface="Calibri"/>
              </a:rPr>
              <a:t>4.6,3.1,1.5,0.2,setosa</a:t>
            </a:r>
          </a:p>
          <a:p>
            <a:r>
              <a:rPr lang="hu-HU" dirty="0" smtClean="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a:t>
            </a:r>
            <a:r>
              <a:rPr lang="en-US" dirty="0" smtClean="0">
                <a:latin typeface="Calibri"/>
                <a:hlinkClick r:id="rId3"/>
              </a:rPr>
              <a:t>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Comparing ML Approaches</a:t>
            </a:r>
            <a:endParaRPr lang="en-US" dirty="0"/>
          </a:p>
        </p:txBody>
      </p:sp>
      <p:sp>
        <p:nvSpPr>
          <p:cNvPr id="3" name="Content Placeholder 2"/>
          <p:cNvSpPr>
            <a:spLocks noGrp="1"/>
          </p:cNvSpPr>
          <p:nvPr>
            <p:ph idx="1"/>
          </p:nvPr>
        </p:nvSpPr>
        <p:spPr>
          <a:xfrm>
            <a:off x="228600" y="1524000"/>
            <a:ext cx="8686800" cy="4800600"/>
          </a:xfrm>
        </p:spPr>
        <p:txBody>
          <a:bodyPr/>
          <a:lstStyle/>
          <a:p>
            <a:r>
              <a:rPr lang="en-US" sz="3200" dirty="0" smtClean="0"/>
              <a:t>The effectiveness of ML algorithms varies de-pending on the problem, data</a:t>
            </a:r>
            <a:r>
              <a:rPr lang="en-US" sz="3200" dirty="0"/>
              <a:t> </a:t>
            </a:r>
            <a:r>
              <a:rPr lang="en-US" sz="3200" dirty="0" smtClean="0"/>
              <a:t>and features used</a:t>
            </a:r>
          </a:p>
          <a:p>
            <a:r>
              <a:rPr lang="en-US" sz="3200" dirty="0" smtClean="0"/>
              <a:t>You may have intuitions, but run experiments</a:t>
            </a:r>
          </a:p>
          <a:p>
            <a:r>
              <a:rPr lang="en-US" sz="3200" dirty="0" smtClean="0"/>
              <a:t>Average accuracy (% correct) is a standard metric</a:t>
            </a:r>
          </a:p>
          <a:p>
            <a:pPr marL="236538" indent="0">
              <a:buNone/>
            </a:pPr>
            <a:r>
              <a:rPr lang="en-US" dirty="0"/>
              <a:t>&gt;&gt;&gt; compare</a:t>
            </a:r>
            <a:r>
              <a:rPr lang="en-US" dirty="0" smtClean="0"/>
              <a:t>([</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a:t>
            </a:r>
            <a:r>
              <a:rPr lang="en-US" dirty="0" smtClean="0"/>
              <a:t>                 iris     </a:t>
            </a:r>
            <a:r>
              <a:rPr lang="en-US" dirty="0"/>
              <a:t>zoo  </a:t>
            </a:r>
          </a:p>
          <a:p>
            <a:pPr marL="236538" indent="0">
              <a:buNone/>
            </a:pPr>
            <a:r>
              <a:rPr lang="en-US" dirty="0" err="1"/>
              <a:t>DecisionTree</a:t>
            </a:r>
            <a:r>
              <a:rPr lang="en-US" dirty="0"/>
              <a:t>     </a:t>
            </a:r>
            <a:r>
              <a:rPr lang="en-US" dirty="0" smtClean="0"/>
              <a:t>      </a:t>
            </a:r>
            <a:r>
              <a:rPr lang="en-US" dirty="0"/>
              <a:t>0.86   0.94  </a:t>
            </a:r>
          </a:p>
          <a:p>
            <a:pPr marL="236538" indent="0">
              <a:buNone/>
            </a:pPr>
            <a:r>
              <a:rPr lang="en-US" dirty="0" err="1"/>
              <a:t>NaiveBayes</a:t>
            </a:r>
            <a:r>
              <a:rPr lang="en-US" dirty="0"/>
              <a:t>      </a:t>
            </a:r>
            <a:r>
              <a:rPr lang="en-US" dirty="0" smtClean="0"/>
              <a:t>       </a:t>
            </a:r>
            <a:r>
              <a:rPr lang="en-US" dirty="0"/>
              <a:t>0.92   0.92  </a:t>
            </a:r>
          </a:p>
          <a:p>
            <a:pPr marL="236538" indent="0">
              <a:buNone/>
            </a:pPr>
            <a:r>
              <a:rPr lang="en-US" dirty="0" err="1"/>
              <a:t>NearestNeighbor</a:t>
            </a:r>
            <a:r>
              <a:rPr lang="en-US" dirty="0"/>
              <a:t>   0.85   0.96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Confusion Matrix (1)</a:t>
            </a:r>
            <a:endParaRPr lang="en-US" dirty="0"/>
          </a:p>
        </p:txBody>
      </p:sp>
      <p:sp>
        <p:nvSpPr>
          <p:cNvPr id="3" name="Content Placeholder 2"/>
          <p:cNvSpPr>
            <a:spLocks noGrp="1"/>
          </p:cNvSpPr>
          <p:nvPr>
            <p:ph idx="1"/>
          </p:nvPr>
        </p:nvSpPr>
        <p:spPr>
          <a:xfrm>
            <a:off x="685800" y="1447800"/>
            <a:ext cx="7772400" cy="3810000"/>
          </a:xfrm>
        </p:spPr>
        <p:txBody>
          <a:bodyPr/>
          <a:lstStyle/>
          <a:p>
            <a:r>
              <a:rPr lang="en-US" sz="3200" dirty="0" smtClean="0"/>
              <a:t>A </a:t>
            </a:r>
            <a:r>
              <a:rPr lang="en-US" sz="3200" dirty="0" smtClean="0">
                <a:hlinkClick r:id="rId2"/>
              </a:rPr>
              <a:t>confusion matrix</a:t>
            </a:r>
            <a:r>
              <a:rPr lang="en-US" sz="3200" dirty="0" smtClean="0"/>
              <a:t> can be a better way to show results</a:t>
            </a:r>
          </a:p>
          <a:p>
            <a:r>
              <a:rPr lang="en-US" sz="3200" dirty="0" smtClean="0"/>
              <a:t>For binary classifiers it’s simple and is related to </a:t>
            </a:r>
            <a:r>
              <a:rPr lang="en-US" sz="3200" dirty="0" smtClean="0">
                <a:hlinkClick r:id="rId3"/>
              </a:rPr>
              <a:t>type I and type II errors</a:t>
            </a:r>
            <a:r>
              <a:rPr lang="en-US" sz="3200" dirty="0" smtClean="0"/>
              <a:t> (i.e., false positives and false negatives)</a:t>
            </a:r>
          </a:p>
          <a:p>
            <a:r>
              <a:rPr lang="en-US" sz="3200" dirty="0" smtClean="0"/>
              <a:t>There may be different costs</a:t>
            </a:r>
            <a:br>
              <a:rPr lang="en-US" sz="3200" dirty="0" smtClean="0"/>
            </a:br>
            <a:r>
              <a:rPr lang="en-US" sz="3200" dirty="0" smtClean="0"/>
              <a:t>for each kind of error</a:t>
            </a:r>
          </a:p>
          <a:p>
            <a:r>
              <a:rPr lang="en-US" sz="3200" dirty="0" smtClean="0"/>
              <a:t>So we need to understand</a:t>
            </a:r>
            <a:br>
              <a:rPr lang="en-US" sz="3200" dirty="0" smtClean="0"/>
            </a:br>
            <a:r>
              <a:rPr lang="en-US" sz="3200" dirty="0" smtClean="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965378746"/>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gridCol w="1033462"/>
                <a:gridCol w="990601"/>
              </a:tblGrid>
              <a:tr h="370840">
                <a:tc>
                  <a:txBody>
                    <a:bodyPr/>
                    <a:lstStyle/>
                    <a:p>
                      <a:pPr algn="ctr"/>
                      <a:r>
                        <a:rPr lang="en-US" dirty="0" smtClean="0">
                          <a:latin typeface="Calibri"/>
                        </a:rPr>
                        <a:t>a/c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True</a:t>
                      </a:r>
                      <a:r>
                        <a:rPr lang="en-US" baseline="0" dirty="0" smtClean="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False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False</a:t>
                      </a:r>
                      <a:r>
                        <a:rPr lang="en-US" baseline="0" dirty="0" smtClean="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True</a:t>
                      </a:r>
                      <a:r>
                        <a:rPr lang="en-US" baseline="0" dirty="0" smtClean="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latin typeface="Calibri"/>
              </a:rPr>
              <a:t>p</a:t>
            </a:r>
            <a:r>
              <a:rPr lang="en-US" dirty="0" smtClean="0">
                <a:latin typeface="Calibri"/>
              </a:rPr>
              <a:t>redicted</a:t>
            </a:r>
            <a:endParaRPr lang="en-US" dirty="0">
              <a:latin typeface="Calibri"/>
            </a:endParaRPr>
          </a:p>
        </p:txBody>
      </p:sp>
      <p:sp>
        <p:nvSpPr>
          <p:cNvPr id="7" name="TextBox 6"/>
          <p:cNvSpPr txBox="1"/>
          <p:nvPr/>
        </p:nvSpPr>
        <p:spPr>
          <a:xfrm>
            <a:off x="5486400" y="4876800"/>
            <a:ext cx="553998" cy="1143000"/>
          </a:xfrm>
          <a:prstGeom prst="rect">
            <a:avLst/>
          </a:prstGeom>
          <a:noFill/>
        </p:spPr>
        <p:txBody>
          <a:bodyPr vert="vert270" wrap="square" rtlCol="0">
            <a:spAutoFit/>
          </a:bodyPr>
          <a:lstStyle/>
          <a:p>
            <a:pPr algn="ctr"/>
            <a:r>
              <a:rPr lang="en-US" dirty="0" smtClean="0">
                <a:latin typeface="Calibri"/>
              </a:rPr>
              <a:t>actual</a:t>
            </a:r>
            <a:endParaRPr lang="en-US" dirty="0">
              <a:latin typeface="Calibri"/>
            </a:endParaRPr>
          </a:p>
        </p:txBody>
      </p:sp>
    </p:spTree>
    <p:extLst>
      <p:ext uri="{BB962C8B-B14F-4D97-AF65-F5344CB8AC3E}">
        <p14:creationId xmlns:p14="http://schemas.microsoft.com/office/powerpoint/2010/main" val="26322549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Confusion Matrix (2)</a:t>
            </a:r>
            <a:endParaRPr lang="en-US" dirty="0"/>
          </a:p>
        </p:txBody>
      </p:sp>
      <p:sp>
        <p:nvSpPr>
          <p:cNvPr id="3" name="Content Placeholder 2"/>
          <p:cNvSpPr>
            <a:spLocks noGrp="1"/>
          </p:cNvSpPr>
          <p:nvPr>
            <p:ph idx="1"/>
          </p:nvPr>
        </p:nvSpPr>
        <p:spPr>
          <a:xfrm>
            <a:off x="685800" y="1600200"/>
            <a:ext cx="7772400" cy="3810000"/>
          </a:xfrm>
        </p:spPr>
        <p:txBody>
          <a:bodyPr/>
          <a:lstStyle/>
          <a:p>
            <a:r>
              <a:rPr lang="en-US" sz="3200" dirty="0" smtClean="0"/>
              <a:t>For multi-way classifiers, a confusion matrix is even more useful</a:t>
            </a:r>
          </a:p>
          <a:p>
            <a:r>
              <a:rPr lang="en-US" sz="3200" dirty="0" smtClean="0"/>
              <a:t>It lets you focus in on where the errors are</a:t>
            </a:r>
          </a:p>
        </p:txBody>
      </p:sp>
      <p:sp>
        <p:nvSpPr>
          <p:cNvPr id="6" name="TextBox 5"/>
          <p:cNvSpPr txBox="1"/>
          <p:nvPr/>
        </p:nvSpPr>
        <p:spPr>
          <a:xfrm>
            <a:off x="3581400" y="3725333"/>
            <a:ext cx="2819400" cy="461665"/>
          </a:xfrm>
          <a:prstGeom prst="rect">
            <a:avLst/>
          </a:prstGeom>
          <a:noFill/>
        </p:spPr>
        <p:txBody>
          <a:bodyPr wrap="square" rtlCol="0">
            <a:spAutoFit/>
          </a:bodyPr>
          <a:lstStyle/>
          <a:p>
            <a:pPr algn="ctr"/>
            <a:r>
              <a:rPr lang="en-US" dirty="0">
                <a:latin typeface="Calibri"/>
              </a:rPr>
              <a:t>p</a:t>
            </a:r>
            <a:r>
              <a:rPr lang="en-US" dirty="0" smtClean="0">
                <a:latin typeface="Calibri"/>
              </a:rPr>
              <a:t>redicted</a:t>
            </a:r>
            <a:endParaRPr lang="en-US" dirty="0">
              <a:latin typeface="Calibri"/>
            </a:endParaRPr>
          </a:p>
        </p:txBody>
      </p:sp>
      <p:sp>
        <p:nvSpPr>
          <p:cNvPr id="7" name="TextBox 6"/>
          <p:cNvSpPr txBox="1"/>
          <p:nvPr/>
        </p:nvSpPr>
        <p:spPr>
          <a:xfrm>
            <a:off x="1828800" y="4715933"/>
            <a:ext cx="553998" cy="1295400"/>
          </a:xfrm>
          <a:prstGeom prst="rect">
            <a:avLst/>
          </a:prstGeom>
          <a:noFill/>
        </p:spPr>
        <p:txBody>
          <a:bodyPr vert="vert270" wrap="square" rtlCol="0">
            <a:spAutoFit/>
          </a:bodyPr>
          <a:lstStyle/>
          <a:p>
            <a:pPr algn="ctr"/>
            <a:r>
              <a:rPr lang="en-US" dirty="0" smtClean="0">
                <a:latin typeface="Calibri"/>
              </a:rPr>
              <a:t>actual</a:t>
            </a:r>
            <a:endParaRPr lang="en-US" dirty="0">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847791070"/>
              </p:ext>
            </p:extLst>
          </p:nvPr>
        </p:nvGraphicFramePr>
        <p:xfrm>
          <a:off x="2438400" y="4191000"/>
          <a:ext cx="3962399" cy="1828800"/>
        </p:xfrm>
        <a:graphic>
          <a:graphicData uri="http://schemas.openxmlformats.org/drawingml/2006/table">
            <a:tbl>
              <a:tblPr firstRow="1" bandRow="1">
                <a:tableStyleId>{5C22544A-7EE6-4342-B048-85BDC9FD1C3A}</a:tableStyleId>
              </a:tblPr>
              <a:tblGrid>
                <a:gridCol w="1107141"/>
                <a:gridCol w="669107"/>
                <a:gridCol w="890751"/>
                <a:gridCol w="1295400"/>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Cat</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Dog</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rabbit</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latin typeface="Calibri"/>
                        </a:rPr>
                        <a:t>Cat</a:t>
                      </a:r>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5</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3</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0</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latin typeface="Calibri"/>
                        </a:rPr>
                        <a:t>Dog</a:t>
                      </a:r>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2</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3</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1</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latin typeface="Calibri"/>
                        </a:rPr>
                        <a:t>Rabbit</a:t>
                      </a:r>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0</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2</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11</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61562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smtClean="0">
                <a:latin typeface="Berlin Sans FB Demi" charset="0"/>
              </a:rPr>
              <a:t>Accuracy</a:t>
            </a:r>
            <a:r>
              <a:rPr lang="en-US" sz="3200" dirty="0">
                <a:latin typeface="Berlin Sans FB Demi" charset="0"/>
              </a:rPr>
              <a:t>, Error Rate, </a:t>
            </a:r>
            <a:r>
              <a:rPr lang="en-US" sz="3200" dirty="0" smtClean="0">
                <a:latin typeface="Berlin Sans FB Demi" charset="0"/>
              </a:rPr>
              <a:t>Sensitivity, </a:t>
            </a:r>
            <a:r>
              <a:rPr lang="en-US" sz="3200" dirty="0">
                <a:latin typeface="Berlin Sans FB Demi" charset="0"/>
              </a:rPr>
              <a:t>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smtClean="0">
                <a:latin typeface="Calibri" charset="0"/>
              </a:rPr>
              <a:t>recogni-tion</a:t>
            </a:r>
            <a:r>
              <a:rPr lang="en-US" sz="2400" dirty="0" smtClean="0">
                <a:latin typeface="Calibri" charset="0"/>
              </a:rPr>
              <a:t> </a:t>
            </a:r>
            <a:r>
              <a:rPr lang="en-US" sz="2400" dirty="0">
                <a:latin typeface="Calibri" charset="0"/>
              </a:rPr>
              <a:t>rate: percentage of test set tuples that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a:t>
            </a:r>
            <a:r>
              <a:rPr lang="en-US" sz="2400" dirty="0" smtClean="0">
                <a:latin typeface="Calibri" charset="0"/>
              </a:rPr>
              <a:t>, HIV</a:t>
            </a:r>
            <a:r>
              <a:rPr lang="en-US" sz="2400" dirty="0">
                <a:latin typeface="Calibri" charset="0"/>
              </a:rPr>
              <a:t>-</a:t>
            </a:r>
            <a:r>
              <a:rPr lang="en-US" sz="2400" dirty="0" smtClean="0">
                <a:latin typeface="Calibri" charset="0"/>
              </a:rPr>
              <a:t>positive, </a:t>
            </a:r>
            <a:r>
              <a:rPr lang="en-US" sz="2400" dirty="0" err="1" smtClean="0">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of the negative class</a:t>
            </a:r>
            <a:r>
              <a:rPr lang="en-US" sz="2400" dirty="0">
                <a:latin typeface="Calibri" charset="0"/>
              </a:rPr>
              <a:t> and minority of the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nvGraphicFramePr>
        <p:xfrm>
          <a:off x="1524000" y="1371600"/>
          <a:ext cx="1905000" cy="1466852"/>
        </p:xfrm>
        <a:graphic>
          <a:graphicData uri="http://schemas.openxmlformats.org/drawingml/2006/table">
            <a:tbl>
              <a:tblPr/>
              <a:tblGrid>
                <a:gridCol w="533400"/>
                <a:gridCol w="457200"/>
                <a:gridCol w="457200"/>
                <a:gridCol w="457200"/>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A\P</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4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a:t>
            </a:r>
            <a:r>
              <a:rPr lang="en-US" sz="3200" dirty="0" smtClean="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smtClean="0">
                <a:latin typeface="Calibri"/>
              </a:rPr>
              <a:t>233 data sets</a:t>
            </a:r>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On Sensitivity and Specificity</a:t>
            </a:r>
            <a:endParaRPr lang="en-US" dirty="0"/>
          </a:p>
        </p:txBody>
      </p:sp>
      <p:sp>
        <p:nvSpPr>
          <p:cNvPr id="3" name="Content Placeholder 2"/>
          <p:cNvSpPr>
            <a:spLocks noGrp="1"/>
          </p:cNvSpPr>
          <p:nvPr>
            <p:ph idx="1"/>
          </p:nvPr>
        </p:nvSpPr>
        <p:spPr>
          <a:xfrm>
            <a:off x="685800" y="1524000"/>
            <a:ext cx="7848600" cy="5029200"/>
          </a:xfrm>
        </p:spPr>
        <p:txBody>
          <a:bodyPr/>
          <a:lstStyle/>
          <a:p>
            <a:r>
              <a:rPr lang="en-US" sz="3200" dirty="0"/>
              <a:t>sensitivity measures avoiding of false negatives</a:t>
            </a:r>
          </a:p>
          <a:p>
            <a:r>
              <a:rPr lang="en-US" sz="3200" dirty="0"/>
              <a:t>specificity measures avoiding false </a:t>
            </a:r>
            <a:r>
              <a:rPr lang="en-US" sz="3200" dirty="0" smtClean="0"/>
              <a:t>positives</a:t>
            </a:r>
            <a:endParaRPr lang="en-US" sz="3200" dirty="0"/>
          </a:p>
          <a:p>
            <a:r>
              <a:rPr lang="en-US" sz="3200" dirty="0"/>
              <a:t>TSA security scenario</a:t>
            </a:r>
            <a:r>
              <a:rPr lang="en-US" sz="3200" dirty="0" smtClean="0"/>
              <a:t>:</a:t>
            </a:r>
            <a:endParaRPr lang="en-US" sz="3200" dirty="0"/>
          </a:p>
          <a:p>
            <a:pPr lvl="1"/>
            <a:r>
              <a:rPr lang="en-US" sz="2800" dirty="0"/>
              <a:t>metal scanners set for low specificity (e.g</a:t>
            </a:r>
            <a:r>
              <a:rPr lang="en-US" sz="2800" dirty="0" smtClean="0"/>
              <a:t>., trigger </a:t>
            </a:r>
            <a:r>
              <a:rPr lang="en-US" sz="2800" dirty="0"/>
              <a:t>on keys) to reduce risk of missing dangerous </a:t>
            </a:r>
            <a:r>
              <a:rPr lang="en-US" sz="2800" dirty="0" smtClean="0"/>
              <a:t>objects</a:t>
            </a:r>
            <a:endParaRPr lang="en-US" sz="2800" dirty="0"/>
          </a:p>
          <a:p>
            <a:pPr lvl="1"/>
            <a:r>
              <a:rPr lang="en-US" sz="2800" dirty="0"/>
              <a:t>result is high sensitivity overall</a:t>
            </a:r>
          </a:p>
          <a:p>
            <a:endParaRPr lang="en-US" sz="3200" dirty="0"/>
          </a:p>
        </p:txBody>
      </p:sp>
    </p:spTree>
    <p:extLst>
      <p:ext uri="{BB962C8B-B14F-4D97-AF65-F5344CB8AC3E}">
        <p14:creationId xmlns:p14="http://schemas.microsoft.com/office/powerpoint/2010/main" val="20047950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Precision and Recall</a:t>
            </a:r>
            <a:endParaRPr lang="en-US" sz="4400" dirty="0"/>
          </a:p>
        </p:txBody>
      </p:sp>
      <p:sp>
        <p:nvSpPr>
          <p:cNvPr id="3" name="Content Placeholder 2"/>
          <p:cNvSpPr>
            <a:spLocks noGrp="1"/>
          </p:cNvSpPr>
          <p:nvPr>
            <p:ph idx="1"/>
          </p:nvPr>
        </p:nvSpPr>
        <p:spPr>
          <a:xfrm>
            <a:off x="685800" y="1447800"/>
            <a:ext cx="8077200" cy="5029200"/>
          </a:xfrm>
        </p:spPr>
        <p:txBody>
          <a:bodyPr/>
          <a:lstStyle/>
          <a:p>
            <a:pPr marL="0" indent="0">
              <a:buNone/>
            </a:pPr>
            <a:r>
              <a:rPr lang="en-US" sz="3200" dirty="0" smtClean="0"/>
              <a:t>Information retrieval uses same measures, but calls them </a:t>
            </a:r>
            <a:r>
              <a:rPr lang="en-US" sz="3200" dirty="0" smtClean="0">
                <a:hlinkClick r:id="rId2"/>
              </a:rPr>
              <a:t>precision and recall </a:t>
            </a:r>
            <a:r>
              <a:rPr lang="en-US" sz="3200" dirty="0"/>
              <a:t> </a:t>
            </a:r>
            <a:r>
              <a:rPr lang="en-US" sz="3200" dirty="0" smtClean="0"/>
              <a:t>to characterize retrieval effectiveness</a:t>
            </a:r>
          </a:p>
          <a:p>
            <a:pPr marL="457200" lvl="1" indent="-220663">
              <a:lnSpc>
                <a:spcPct val="90000"/>
              </a:lnSpc>
            </a:pPr>
            <a:r>
              <a:rPr lang="en-US" sz="2800" b="1" dirty="0">
                <a:latin typeface="Calibri" charset="0"/>
              </a:rPr>
              <a:t>Precision</a:t>
            </a:r>
            <a:r>
              <a:rPr lang="en-US" sz="2800" dirty="0">
                <a:latin typeface="Calibri" charset="0"/>
              </a:rPr>
              <a:t>: exactness – what % of tuples that the classifier labeled as positive are actually </a:t>
            </a:r>
            <a:r>
              <a:rPr lang="en-US" sz="2800" dirty="0" smtClean="0">
                <a:latin typeface="Calibri" charset="0"/>
              </a:rPr>
              <a:t>positive</a:t>
            </a:r>
            <a:endParaRPr lang="en-US" sz="2800" b="1" dirty="0">
              <a:latin typeface="Calibri" charset="0"/>
            </a:endParaRPr>
          </a:p>
          <a:p>
            <a:pPr marL="457200" lvl="1" indent="-220663">
              <a:lnSpc>
                <a:spcPct val="90000"/>
              </a:lnSpc>
            </a:pPr>
            <a:r>
              <a:rPr lang="en-US" sz="2800" b="1" dirty="0">
                <a:latin typeface="Calibri" charset="0"/>
              </a:rPr>
              <a:t>Recall: </a:t>
            </a:r>
            <a:r>
              <a:rPr lang="en-US" sz="2800" dirty="0">
                <a:latin typeface="Calibri" charset="0"/>
              </a:rPr>
              <a:t>completeness – what % of positive tuples did the classifier label as positive</a:t>
            </a:r>
            <a:r>
              <a:rPr lang="en-US" sz="2800" dirty="0" smtClean="0">
                <a:latin typeface="Calibri" charset="0"/>
              </a:rPr>
              <a:t>?</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42025"/>
            <a:ext cx="3124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975225"/>
            <a:ext cx="3581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2472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Precision and Recall</a:t>
            </a:r>
            <a:endParaRPr lang="en-US" sz="4400" dirty="0"/>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smtClean="0"/>
              <a:t>In general, increasing one causes the other to decrease</a:t>
            </a:r>
          </a:p>
          <a:p>
            <a:pPr marL="287338" indent="-287338">
              <a:lnSpc>
                <a:spcPct val="90000"/>
              </a:lnSpc>
            </a:pPr>
            <a:r>
              <a:rPr lang="en-US" sz="3200" dirty="0" smtClean="0"/>
              <a:t>Studying the precision recall curve is informative</a:t>
            </a:r>
            <a:endParaRPr lang="en-US" sz="3200" dirty="0"/>
          </a:p>
          <a:p>
            <a:endParaRPr lang="en-US" sz="3200" dirty="0"/>
          </a:p>
        </p:txBody>
      </p:sp>
      <p:pic>
        <p:nvPicPr>
          <p:cNvPr id="4" name="Picture 3"/>
          <p:cNvPicPr>
            <a:picLocks noChangeAspect="1"/>
          </p:cNvPicPr>
          <p:nvPr/>
        </p:nvPicPr>
        <p:blipFill>
          <a:blip r:embed="rId2"/>
          <a:stretch>
            <a:fillRect/>
          </a:stretch>
        </p:blipFill>
        <p:spPr>
          <a:xfrm>
            <a:off x="3285067" y="2980267"/>
            <a:ext cx="4902200" cy="3558048"/>
          </a:xfrm>
          <a:prstGeom prst="rect">
            <a:avLst/>
          </a:prstGeom>
        </p:spPr>
      </p:pic>
    </p:spTree>
    <p:extLst>
      <p:ext uri="{BB962C8B-B14F-4D97-AF65-F5344CB8AC3E}">
        <p14:creationId xmlns:p14="http://schemas.microsoft.com/office/powerpoint/2010/main" val="17599689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Precision and Recall</a:t>
            </a:r>
            <a:endParaRPr lang="en-US" dirty="0"/>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228600" y="4495800"/>
            <a:ext cx="4038600" cy="1905000"/>
          </a:xfrm>
        </p:spPr>
        <p:txBody>
          <a:bodyPr/>
          <a:lstStyle/>
          <a:p>
            <a:pPr marL="0" indent="0">
              <a:buNone/>
            </a:pPr>
            <a:r>
              <a:rPr lang="en-US" sz="3200" dirty="0" smtClean="0"/>
              <a:t>If one system’s curve</a:t>
            </a:r>
            <a:br>
              <a:rPr lang="en-US" sz="3200" dirty="0" smtClean="0"/>
            </a:br>
            <a:r>
              <a:rPr lang="en-US" sz="3200" dirty="0" smtClean="0"/>
              <a:t>is always above the other, it’s better</a:t>
            </a:r>
            <a:endParaRPr lang="en-US" sz="3200" dirty="0"/>
          </a:p>
        </p:txBody>
      </p:sp>
    </p:spTree>
    <p:extLst>
      <p:ext uri="{BB962C8B-B14F-4D97-AF65-F5344CB8AC3E}">
        <p14:creationId xmlns:p14="http://schemas.microsoft.com/office/powerpoint/2010/main" val="5582673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dirty="0" smtClean="0"/>
              <a:t>F measure</a:t>
            </a:r>
            <a:endParaRPr lang="en-US" sz="4400" dirty="0"/>
          </a:p>
        </p:txBody>
      </p:sp>
      <p:sp>
        <p:nvSpPr>
          <p:cNvPr id="3" name="Content Placeholder 2"/>
          <p:cNvSpPr>
            <a:spLocks noGrp="1"/>
          </p:cNvSpPr>
          <p:nvPr>
            <p:ph idx="1"/>
          </p:nvPr>
        </p:nvSpPr>
        <p:spPr>
          <a:xfrm>
            <a:off x="609600" y="1676400"/>
            <a:ext cx="7772400" cy="1295400"/>
          </a:xfrm>
        </p:spPr>
        <p:txBody>
          <a:bodyPr/>
          <a:lstStyle/>
          <a:p>
            <a:pPr marL="0" indent="0">
              <a:buNone/>
            </a:pPr>
            <a:r>
              <a:rPr lang="en-US" sz="3200" dirty="0" smtClean="0"/>
              <a:t>The </a:t>
            </a:r>
            <a:r>
              <a:rPr lang="en-US" sz="3200" dirty="0" smtClean="0">
                <a:hlinkClick r:id="rId2"/>
              </a:rPr>
              <a:t>F1 measure</a:t>
            </a:r>
            <a:r>
              <a:rPr lang="en-US" sz="3200" dirty="0" smtClean="0"/>
              <a:t> combines both into a useful single metric </a:t>
            </a:r>
            <a:endParaRPr lang="en-US" sz="3200" dirty="0"/>
          </a:p>
        </p:txBody>
      </p:sp>
      <p:pic>
        <p:nvPicPr>
          <p:cNvPr id="4" name="Picture 3" descr="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96" y="2971800"/>
            <a:ext cx="6248104"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54"/>
          <p:cNvGraphicFramePr>
            <a:graphicFrameLocks noGrp="1"/>
          </p:cNvGraphicFramePr>
          <p:nvPr>
            <p:extLst>
              <p:ext uri="{D42A27DB-BD31-4B8C-83A1-F6EECF244321}">
                <p14:modId xmlns:p14="http://schemas.microsoft.com/office/powerpoint/2010/main" val="2365192383"/>
              </p:ext>
            </p:extLst>
          </p:nvPr>
        </p:nvGraphicFramePr>
        <p:xfrm>
          <a:off x="304800" y="4660541"/>
          <a:ext cx="8534399" cy="1740259"/>
        </p:xfrm>
        <a:graphic>
          <a:graphicData uri="http://schemas.openxmlformats.org/drawingml/2006/table">
            <a:tbl>
              <a:tblPr/>
              <a:tblGrid>
                <a:gridCol w="2667000"/>
                <a:gridCol w="1676400"/>
                <a:gridCol w="1468820"/>
                <a:gridCol w="947245"/>
                <a:gridCol w="1774934"/>
              </a:tblGrid>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Actual\Predicted class</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yes</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cancer = no</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Total</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Recognition(%)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yes</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90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210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300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30.00 (</a:t>
                      </a:r>
                      <a:r>
                        <a:rPr kumimoji="0" lang="en-US" sz="1800" b="0" i="1" u="none" strike="noStrike" cap="none" normalizeH="0" baseline="0" smtClean="0">
                          <a:ln>
                            <a:noFill/>
                          </a:ln>
                          <a:solidFill>
                            <a:schemeClr val="tx1"/>
                          </a:solidFill>
                          <a:effectLst/>
                          <a:latin typeface="Calibri" pitchFamily="34" charset="0"/>
                        </a:rPr>
                        <a:t>sensitivity</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no</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140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9560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9700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98.56 (</a:t>
                      </a:r>
                      <a:r>
                        <a:rPr kumimoji="0" lang="en-US" sz="1800" b="0" i="1" u="none" strike="noStrike" cap="none" normalizeH="0" baseline="0" smtClean="0">
                          <a:ln>
                            <a:noFill/>
                          </a:ln>
                          <a:solidFill>
                            <a:schemeClr val="tx1"/>
                          </a:solidFill>
                          <a:effectLst/>
                          <a:latin typeface="Calibri" pitchFamily="34" charset="0"/>
                        </a:rPr>
                        <a:t>specificity)</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Total</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230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9770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10000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96.40 (</a:t>
                      </a:r>
                      <a:r>
                        <a:rPr kumimoji="0" lang="en-US" sz="1800" b="0" i="1" u="none" strike="noStrike" cap="none" normalizeH="0" baseline="0" dirty="0" smtClean="0">
                          <a:ln>
                            <a:noFill/>
                          </a:ln>
                          <a:solidFill>
                            <a:schemeClr val="tx1"/>
                          </a:solidFill>
                          <a:effectLst/>
                          <a:latin typeface="Calibri" pitchFamily="34" charset="0"/>
                        </a:rPr>
                        <a:t>accuracy</a:t>
                      </a:r>
                      <a:r>
                        <a:rPr kumimoji="0" lang="en-US" sz="1800" b="0" i="0" u="none" strike="noStrike" cap="none" normalizeH="0" baseline="0" dirty="0" smtClean="0">
                          <a:ln>
                            <a:noFill/>
                          </a:ln>
                          <a:solidFill>
                            <a:schemeClr val="tx1"/>
                          </a:solidFill>
                          <a:effectLst/>
                          <a:latin typeface="Calibri" pitchFamily="34" charset="0"/>
                        </a:rPr>
                        <a:t>)</a:t>
                      </a:r>
                      <a:endParaRPr kumimoji="0" lang="en-US" sz="1800" b="0" i="1" u="none" strike="noStrike" cap="none" normalizeH="0" baseline="0" dirty="0" smtClean="0">
                        <a:ln>
                          <a:noFill/>
                        </a:ln>
                        <a:solidFill>
                          <a:schemeClr val="tx1"/>
                        </a:solidFill>
                        <a:effectLst/>
                        <a:latin typeface="Calibri" pitchFamily="34"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305865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(1)</a:t>
            </a:r>
            <a:endParaRPr lang="en-US" dirty="0"/>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ROC Curve (2)</a:t>
            </a:r>
            <a:endParaRPr lang="en-US" dirty="0"/>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smtClean="0">
                <a:latin typeface="Calibri"/>
              </a:rPr>
              <a:t>There is always </a:t>
            </a:r>
            <a:r>
              <a:rPr lang="en-US" sz="2800" dirty="0">
                <a:latin typeface="Calibri"/>
              </a:rPr>
              <a:t>a tradeoff between the false negative rate and the false positive </a:t>
            </a:r>
            <a:r>
              <a:rPr lang="en-US" sz="2800" dirty="0" smtClean="0">
                <a:latin typeface="Calibri"/>
              </a:rPr>
              <a:t>rate</a:t>
            </a:r>
            <a:endParaRPr lang="en-US" sz="2800" dirty="0">
              <a:latin typeface="Calibri"/>
            </a:endParaRPr>
          </a:p>
        </p:txBody>
      </p:sp>
    </p:spTree>
    <p:extLst>
      <p:ext uri="{BB962C8B-B14F-4D97-AF65-F5344CB8AC3E}">
        <p14:creationId xmlns:p14="http://schemas.microsoft.com/office/powerpoint/2010/main" val="14278535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smtClean="0"/>
              <a:t>ROC Curve (3)</a:t>
            </a:r>
            <a:endParaRPr lang="en-US" dirty="0"/>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t>
            </a:r>
            <a:r>
              <a:rPr lang="en-US" dirty="0" smtClean="0">
                <a:latin typeface="Calibri"/>
              </a:rPr>
              <a:t>and </a:t>
            </a:r>
            <a:r>
              <a:rPr lang="en-US" dirty="0">
                <a:latin typeface="Calibri"/>
              </a:rPr>
              <a:t>used as a baseline. The decision threshold </a:t>
            </a:r>
            <a:r>
              <a:rPr lang="en-US" dirty="0" smtClean="0">
                <a:latin typeface="Calibri"/>
              </a:rPr>
              <a:t>of </a:t>
            </a:r>
            <a:r>
              <a:rPr lang="en-US" dirty="0">
                <a:latin typeface="Calibri"/>
              </a:rPr>
              <a:t>random guess </a:t>
            </a:r>
            <a:r>
              <a:rPr lang="en-US" dirty="0" smtClean="0">
                <a:latin typeface="Calibri"/>
              </a:rPr>
              <a:t>is </a:t>
            </a:r>
            <a:r>
              <a:rPr lang="en-US" dirty="0">
                <a:latin typeface="Calibri"/>
              </a:rPr>
              <a:t>number </a:t>
            </a:r>
            <a:r>
              <a:rPr lang="en-US" dirty="0" smtClean="0">
                <a:latin typeface="Calibri"/>
              </a:rPr>
              <a:t>in 0..1 </a:t>
            </a:r>
            <a:r>
              <a:rPr lang="en-US" dirty="0">
                <a:latin typeface="Calibri"/>
              </a:rPr>
              <a:t>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(4)</a:t>
            </a:r>
            <a:endParaRPr lang="en-US" dirty="0"/>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a:t>
            </a:r>
            <a:r>
              <a:rPr lang="en-US" dirty="0" smtClean="0">
                <a:latin typeface="Calibri"/>
              </a:rPr>
              <a:t>transforms the </a:t>
            </a:r>
            <a:r>
              <a:rPr lang="en-US" dirty="0">
                <a:latin typeface="Calibri"/>
              </a:rPr>
              <a:t>y-axis from "fail to detect" to 1 - "fail to </a:t>
            </a:r>
            <a:r>
              <a:rPr lang="en-US" dirty="0" smtClean="0">
                <a:latin typeface="Calibri"/>
              </a:rPr>
              <a:t>detect”, i.e.,  </a:t>
            </a:r>
            <a:r>
              <a:rPr lang="en-US" dirty="0">
                <a:latin typeface="Calibri"/>
              </a:rPr>
              <a:t>"success to </a:t>
            </a:r>
            <a:r>
              <a:rPr lang="en-US" dirty="0" smtClean="0">
                <a:latin typeface="Calibri"/>
              </a:rPr>
              <a:t>detect”</a:t>
            </a:r>
            <a:endParaRPr lang="en-US" dirty="0">
              <a:latin typeface="Calibri"/>
            </a:endParaRPr>
          </a:p>
        </p:txBody>
      </p:sp>
    </p:spTree>
    <p:extLst>
      <p:ext uri="{BB962C8B-B14F-4D97-AF65-F5344CB8AC3E}">
        <p14:creationId xmlns:p14="http://schemas.microsoft.com/office/powerpoint/2010/main" val="18945652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at N</a:t>
            </a:r>
            <a:endParaRPr lang="en-US" dirty="0"/>
          </a:p>
        </p:txBody>
      </p:sp>
      <p:sp>
        <p:nvSpPr>
          <p:cNvPr id="3" name="Content Placeholder 2"/>
          <p:cNvSpPr>
            <a:spLocks noGrp="1"/>
          </p:cNvSpPr>
          <p:nvPr>
            <p:ph idx="1"/>
          </p:nvPr>
        </p:nvSpPr>
        <p:spPr>
          <a:xfrm>
            <a:off x="685800" y="1752600"/>
            <a:ext cx="7772400" cy="4724400"/>
          </a:xfrm>
        </p:spPr>
        <p:txBody>
          <a:bodyPr/>
          <a:lstStyle/>
          <a:p>
            <a:r>
              <a:rPr lang="en-US" sz="3200" dirty="0" smtClean="0"/>
              <a:t>Ranking tasks return a set of results ordered from best to worst</a:t>
            </a:r>
          </a:p>
          <a:p>
            <a:pPr lvl="1"/>
            <a:r>
              <a:rPr lang="en-US" sz="2800" dirty="0" smtClean="0"/>
              <a:t>E.g., documents about “</a:t>
            </a:r>
            <a:r>
              <a:rPr lang="en-US" sz="2800" dirty="0" err="1" smtClean="0"/>
              <a:t>barack</a:t>
            </a:r>
            <a:r>
              <a:rPr lang="en-US" sz="2800" dirty="0" smtClean="0"/>
              <a:t> </a:t>
            </a:r>
            <a:r>
              <a:rPr lang="en-US" sz="2800" dirty="0" err="1" smtClean="0"/>
              <a:t>obama</a:t>
            </a:r>
            <a:r>
              <a:rPr lang="en-US" sz="2800" dirty="0" smtClean="0"/>
              <a:t>”</a:t>
            </a:r>
          </a:p>
          <a:p>
            <a:pPr lvl="1"/>
            <a:r>
              <a:rPr lang="en-US" sz="2800" dirty="0"/>
              <a:t>T</a:t>
            </a:r>
            <a:r>
              <a:rPr lang="en-US" sz="2800" dirty="0" smtClean="0"/>
              <a:t>ypes for “</a:t>
            </a:r>
            <a:r>
              <a:rPr lang="en-US" sz="2800" dirty="0"/>
              <a:t>B</a:t>
            </a:r>
            <a:r>
              <a:rPr lang="en-US" sz="2800" dirty="0" smtClean="0"/>
              <a:t>arack Obama”</a:t>
            </a:r>
          </a:p>
          <a:p>
            <a:r>
              <a:rPr lang="en-US" sz="3200" dirty="0" smtClean="0">
                <a:hlinkClick r:id="rId2"/>
              </a:rPr>
              <a:t>Learning to rank</a:t>
            </a:r>
            <a:r>
              <a:rPr lang="en-US" sz="3200" dirty="0" smtClean="0"/>
              <a:t> systems can do this using a variety of algorithms (including SVM)</a:t>
            </a:r>
          </a:p>
          <a:p>
            <a:r>
              <a:rPr lang="en-US" sz="3200" dirty="0" smtClean="0"/>
              <a:t>Precision at N is the fraction of top N answers that are correct</a:t>
            </a:r>
          </a:p>
          <a:p>
            <a:endParaRPr lang="en-US" sz="3200" dirty="0" smtClean="0"/>
          </a:p>
        </p:txBody>
      </p:sp>
    </p:spTree>
    <p:extLst>
      <p:ext uri="{BB962C8B-B14F-4D97-AF65-F5344CB8AC3E}">
        <p14:creationId xmlns:p14="http://schemas.microsoft.com/office/powerpoint/2010/main" val="11761677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smtClean="0"/>
              <a:t>animal name: string</a:t>
            </a:r>
          </a:p>
          <a:p>
            <a:pPr marL="0" indent="0">
              <a:buFontTx/>
              <a:buNone/>
              <a:defRPr/>
            </a:pPr>
            <a:r>
              <a:rPr lang="en-US" sz="1800" dirty="0" smtClean="0"/>
              <a:t>hair: Boolean </a:t>
            </a:r>
          </a:p>
          <a:p>
            <a:pPr marL="0" indent="0">
              <a:buFontTx/>
              <a:buNone/>
              <a:defRPr/>
            </a:pPr>
            <a:r>
              <a:rPr lang="en-US" sz="1800" dirty="0" smtClean="0"/>
              <a:t>feathers: Boolean </a:t>
            </a:r>
          </a:p>
          <a:p>
            <a:pPr marL="0" indent="0">
              <a:buFontTx/>
              <a:buNone/>
              <a:defRPr/>
            </a:pPr>
            <a:r>
              <a:rPr lang="en-US" sz="1800" dirty="0" smtClean="0"/>
              <a:t>eggs: Boolean </a:t>
            </a:r>
          </a:p>
          <a:p>
            <a:pPr marL="0" indent="0">
              <a:buFontTx/>
              <a:buNone/>
              <a:defRPr/>
            </a:pPr>
            <a:r>
              <a:rPr lang="en-US" sz="1800" dirty="0" smtClean="0"/>
              <a:t>milk: Boolean </a:t>
            </a:r>
          </a:p>
          <a:p>
            <a:pPr marL="0" indent="0">
              <a:buFontTx/>
              <a:buNone/>
              <a:defRPr/>
            </a:pPr>
            <a:r>
              <a:rPr lang="en-US" sz="1800" dirty="0" smtClean="0"/>
              <a:t>airborne: Boolean </a:t>
            </a:r>
          </a:p>
          <a:p>
            <a:pPr marL="0" indent="0">
              <a:buFontTx/>
              <a:buNone/>
              <a:defRPr/>
            </a:pPr>
            <a:r>
              <a:rPr lang="en-US" sz="1800" dirty="0" smtClean="0"/>
              <a:t>aquatic: Boolean </a:t>
            </a:r>
          </a:p>
          <a:p>
            <a:pPr marL="0" indent="0">
              <a:buFontTx/>
              <a:buNone/>
              <a:defRPr/>
            </a:pPr>
            <a:r>
              <a:rPr lang="en-US" sz="1800" dirty="0" smtClean="0"/>
              <a:t>predator: Boolean </a:t>
            </a:r>
          </a:p>
          <a:p>
            <a:pPr marL="0" indent="0">
              <a:buFontTx/>
              <a:buNone/>
              <a:defRPr/>
            </a:pPr>
            <a:r>
              <a:rPr lang="en-US" sz="1800" dirty="0" smtClean="0"/>
              <a:t>toothed: Boolean </a:t>
            </a:r>
          </a:p>
          <a:p>
            <a:pPr marL="0" indent="0">
              <a:buFontTx/>
              <a:buNone/>
              <a:defRPr/>
            </a:pPr>
            <a:r>
              <a:rPr lang="en-US" sz="1800" dirty="0" smtClean="0"/>
              <a:t>backbone: Boolean </a:t>
            </a:r>
          </a:p>
          <a:p>
            <a:pPr marL="0" indent="0">
              <a:buFontTx/>
              <a:buNone/>
              <a:defRPr/>
            </a:pPr>
            <a:r>
              <a:rPr lang="en-US" sz="1800" dirty="0" smtClean="0"/>
              <a:t>breathes: Boolean </a:t>
            </a:r>
          </a:p>
          <a:p>
            <a:pPr marL="0" indent="0">
              <a:buFontTx/>
              <a:buNone/>
              <a:defRPr/>
            </a:pPr>
            <a:r>
              <a:rPr lang="en-US" sz="1800" dirty="0" smtClean="0"/>
              <a:t>venomous: Boolean </a:t>
            </a:r>
          </a:p>
          <a:p>
            <a:pPr marL="0" indent="0">
              <a:buFontTx/>
              <a:buNone/>
              <a:defRPr/>
            </a:pPr>
            <a:r>
              <a:rPr lang="en-US" sz="1800" dirty="0" smtClean="0"/>
              <a:t>fins: Boolean </a:t>
            </a:r>
          </a:p>
          <a:p>
            <a:pPr marL="0" indent="0">
              <a:buFontTx/>
              <a:buNone/>
              <a:defRPr/>
            </a:pPr>
            <a:r>
              <a:rPr lang="en-US" sz="1800" dirty="0" smtClean="0"/>
              <a:t>legs: {0,2,4,5,6,8}</a:t>
            </a:r>
          </a:p>
          <a:p>
            <a:pPr marL="0" indent="0">
              <a:buFontTx/>
              <a:buNone/>
              <a:defRPr/>
            </a:pPr>
            <a:r>
              <a:rPr lang="en-US" sz="1800" dirty="0" smtClean="0"/>
              <a:t>tail: Boolean </a:t>
            </a:r>
          </a:p>
          <a:p>
            <a:pPr marL="0" indent="0">
              <a:buFontTx/>
              <a:buNone/>
              <a:defRPr/>
            </a:pPr>
            <a:r>
              <a:rPr lang="en-US" sz="1800" dirty="0" smtClean="0"/>
              <a:t>domestic: Boolean </a:t>
            </a:r>
          </a:p>
          <a:p>
            <a:pPr marL="0" indent="0">
              <a:buFontTx/>
              <a:buNone/>
              <a:defRPr/>
            </a:pPr>
            <a:r>
              <a:rPr lang="en-US" sz="1800" dirty="0" err="1" smtClean="0"/>
              <a:t>catsize</a:t>
            </a:r>
            <a:r>
              <a:rPr lang="en-US" sz="1800" dirty="0" smtClean="0"/>
              <a:t>: Boolean </a:t>
            </a:r>
          </a:p>
          <a:p>
            <a:pPr marL="0" indent="0">
              <a:buFontTx/>
              <a:buNone/>
              <a:defRPr/>
            </a:pPr>
            <a:r>
              <a:rPr lang="en-US" sz="1800" dirty="0" smtClean="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smtClean="0">
                <a:latin typeface="Calibri"/>
              </a:rPr>
              <a:t>101 examples</a:t>
            </a:r>
          </a:p>
          <a:p>
            <a:pPr>
              <a:defRPr/>
            </a:pPr>
            <a:r>
              <a:rPr lang="en-US" sz="2000" dirty="0" smtClean="0">
                <a:latin typeface="Calibri"/>
              </a:rPr>
              <a:t>aardvark,1,0,0,1,0,0,1,1,1,1,0,0,4,0,0,1,mammal</a:t>
            </a:r>
          </a:p>
          <a:p>
            <a:pPr>
              <a:defRPr/>
            </a:pPr>
            <a:r>
              <a:rPr lang="en-US" sz="2000" dirty="0" smtClean="0">
                <a:latin typeface="Calibri"/>
              </a:rPr>
              <a:t>antelope,1,0,0,1,0,0,0,1,1,1,0,0,4,1,0,1,mammal</a:t>
            </a:r>
          </a:p>
          <a:p>
            <a:pPr>
              <a:defRPr/>
            </a:pPr>
            <a:r>
              <a:rPr lang="en-US" sz="2000" dirty="0" smtClean="0">
                <a:latin typeface="Calibri"/>
              </a:rPr>
              <a:t>bass,0,0,1,0,0,1,1,1,1,0,0,1,0,1,0,0,fish</a:t>
            </a:r>
          </a:p>
          <a:p>
            <a:pPr>
              <a:defRPr/>
            </a:pPr>
            <a:r>
              <a:rPr lang="en-US" sz="2000" dirty="0" smtClean="0">
                <a:latin typeface="Calibri"/>
              </a:rPr>
              <a:t>bear,1,0,0,1,0,0,1,1,1,1,0,0,4,0,0,1,mammal</a:t>
            </a:r>
          </a:p>
          <a:p>
            <a:pPr>
              <a:defRPr/>
            </a:pPr>
            <a:r>
              <a:rPr lang="en-US" sz="2000" dirty="0" smtClean="0">
                <a:latin typeface="Calibri"/>
              </a:rPr>
              <a:t>boar,1,0,0,1,0,0,1,1,1,1,0,0,4,1,0,1,mammal</a:t>
            </a:r>
          </a:p>
          <a:p>
            <a:pPr>
              <a:defRPr/>
            </a:pPr>
            <a:r>
              <a:rPr lang="en-US" sz="2000" dirty="0" smtClean="0">
                <a:latin typeface="Calibri"/>
              </a:rPr>
              <a:t>buffalo,1,0,0,1,0,0,0,1,1,1,0,0,4,1,0,1,mammal</a:t>
            </a:r>
          </a:p>
          <a:p>
            <a:pPr>
              <a:defRPr/>
            </a:pPr>
            <a:r>
              <a:rPr lang="en-US" sz="2000" dirty="0" smtClean="0">
                <a:latin typeface="Calibri"/>
              </a:rPr>
              <a:t>calf,1,0,0,1,0,0,0,1,1,1,0,0,4,1,1,1,mammal</a:t>
            </a:r>
          </a:p>
          <a:p>
            <a:pPr>
              <a:defRPr/>
            </a:pPr>
            <a:r>
              <a:rPr lang="en-US" sz="2000" dirty="0" smtClean="0">
                <a:latin typeface="Calibri"/>
              </a:rPr>
              <a:t>carp,0,0,1,0,0,1,0,1,1,0,0,1,0,1,1,0,fish</a:t>
            </a:r>
          </a:p>
          <a:p>
            <a:pPr>
              <a:defRPr/>
            </a:pPr>
            <a:r>
              <a:rPr lang="en-US" sz="2000" dirty="0" smtClean="0">
                <a:latin typeface="Calibri"/>
              </a:rPr>
              <a:t>catfish,0,0,1,0,0,1,1,1,1,0,0,1,0,1,0,0,fish</a:t>
            </a:r>
          </a:p>
          <a:p>
            <a:pPr>
              <a:defRPr/>
            </a:pPr>
            <a:r>
              <a:rPr lang="en-US" sz="2000" dirty="0" smtClean="0">
                <a:latin typeface="Calibri"/>
              </a:rPr>
              <a:t>cavy,1,0,0,1,0,0,0,1,1,1,0,0,4,0,1,0,mammal</a:t>
            </a:r>
          </a:p>
          <a:p>
            <a:pPr>
              <a:defRPr/>
            </a:pPr>
            <a:r>
              <a:rPr lang="en-US" sz="2000" dirty="0" smtClean="0">
                <a:latin typeface="Calibri"/>
              </a:rPr>
              <a:t>cheetah,1,0,0,1,0,0,1,1,1,1,0,0,4,1,0,1,mammal</a:t>
            </a:r>
          </a:p>
          <a:p>
            <a:pPr>
              <a:defRPr/>
            </a:pPr>
            <a:r>
              <a:rPr lang="en-US" sz="2000" dirty="0" smtClean="0">
                <a:latin typeface="Calibri"/>
              </a:rPr>
              <a:t>chicken,0,1,1,0,1,0,0,0,1,1,0,0,2,1,1,0,bird</a:t>
            </a:r>
          </a:p>
          <a:p>
            <a:pPr>
              <a:defRPr/>
            </a:pPr>
            <a:r>
              <a:rPr lang="en-US" sz="2000" dirty="0" smtClean="0">
                <a:latin typeface="Calibri"/>
              </a:rPr>
              <a:t>chub,0,0,1,0,0,1,1,1,1,0,0,1,0,1,0,0,fish</a:t>
            </a:r>
          </a:p>
          <a:p>
            <a:pPr>
              <a:defRPr/>
            </a:pPr>
            <a:r>
              <a:rPr lang="en-US" sz="2000" dirty="0" smtClean="0">
                <a:latin typeface="Calibri"/>
              </a:rPr>
              <a:t>clam,0,0,1,0,0,0,1,0,0,0,0,0,0,0,0,0,shellfish</a:t>
            </a:r>
          </a:p>
          <a:p>
            <a:pPr>
              <a:defRPr/>
            </a:pPr>
            <a:r>
              <a:rPr lang="en-US" sz="2000" dirty="0" smtClean="0">
                <a:latin typeface="Calibri"/>
              </a:rPr>
              <a:t>crab,0,0,1,0,0,1,1,0,0,0,0,0,4,0,0,0,shellfish</a:t>
            </a:r>
          </a:p>
          <a:p>
            <a:pPr>
              <a:defRPr/>
            </a:pPr>
            <a:r>
              <a:rPr lang="en-US" sz="2000" dirty="0" smtClean="0">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a:t>
            </a:r>
            <a:r>
              <a:rPr lang="en-US" sz="4800" dirty="0" smtClean="0">
                <a:ea typeface="ＭＳ Ｐゴシック" charset="0"/>
                <a:cs typeface="ＭＳ Ｐゴシック" charset="0"/>
              </a:rPr>
              <a:t>methodology (1)</a:t>
            </a:r>
            <a:endParaRPr lang="en-US" sz="4800" dirty="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447800"/>
            <a:ext cx="85344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a:t>
            </a:r>
          </a:p>
          <a:p>
            <a:pPr marL="576263" lvl="1" indent="-339725">
              <a:buFontTx/>
              <a:buNone/>
            </a:pPr>
            <a:r>
              <a:rPr lang="en-US" sz="3200" dirty="0">
                <a:ea typeface="ＭＳ Ｐゴシック" charset="0"/>
              </a:rPr>
              <a:t>2. Randomly divide collection into two disjoint sets:  </a:t>
            </a:r>
            <a:r>
              <a:rPr lang="en-US" sz="3200" i="1" dirty="0">
                <a:ea typeface="ＭＳ Ｐゴシック" charset="0"/>
              </a:rPr>
              <a:t>training</a:t>
            </a:r>
            <a:r>
              <a:rPr lang="en-US" sz="3200" dirty="0">
                <a:ea typeface="ＭＳ Ｐゴシック" charset="0"/>
              </a:rPr>
              <a:t> and </a:t>
            </a:r>
            <a:r>
              <a:rPr lang="en-US" sz="3200" i="1" dirty="0">
                <a:ea typeface="ＭＳ Ｐゴシック" charset="0"/>
              </a:rPr>
              <a:t>test</a:t>
            </a:r>
          </a:p>
          <a:p>
            <a:pPr marL="576263" lvl="1" indent="-339725">
              <a:buFontTx/>
              <a:buNone/>
            </a:pPr>
            <a:r>
              <a:rPr lang="en-US" sz="3200" dirty="0">
                <a:ea typeface="ＭＳ Ｐゴシック" charset="0"/>
              </a:rPr>
              <a:t>3. Apply learning algorithm to training set giving hypothesis H</a:t>
            </a:r>
          </a:p>
          <a:p>
            <a:pPr marL="576263" lvl="1" indent="-339725">
              <a:buFontTx/>
              <a:buNone/>
            </a:pPr>
            <a:r>
              <a:rPr lang="en-US" sz="3200" dirty="0">
                <a:ea typeface="ＭＳ Ｐゴシック" charset="0"/>
              </a:rPr>
              <a:t>4. Measure performance of H </a:t>
            </a:r>
            <a:r>
              <a:rPr lang="en-US" sz="3200" dirty="0" err="1">
                <a:ea typeface="ＭＳ Ｐゴシック" charset="0"/>
              </a:rPr>
              <a:t>w.r.t</a:t>
            </a:r>
            <a:r>
              <a:rPr lang="en-US" sz="3200" dirty="0">
                <a:ea typeface="ＭＳ Ｐゴシック" charset="0"/>
              </a:rPr>
              <a:t>. test </a:t>
            </a:r>
            <a:r>
              <a:rPr lang="en-US" sz="3200" dirty="0" smtClean="0">
                <a:ea typeface="ＭＳ Ｐゴシック" charset="0"/>
              </a:rPr>
              <a:t>set</a:t>
            </a:r>
          </a:p>
          <a:p>
            <a:pPr marL="457200" lvl="1" indent="-338138">
              <a:buFontTx/>
              <a:buNone/>
            </a:pPr>
            <a:endParaRPr lang="en-US" sz="3200" dirty="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a:t>
            </a:r>
            <a:r>
              <a:rPr lang="en-US" sz="4800" dirty="0" smtClean="0">
                <a:ea typeface="ＭＳ Ｐゴシック" charset="0"/>
                <a:cs typeface="ＭＳ Ｐゴシック" charset="0"/>
              </a:rPr>
              <a:t>methodology (2)</a:t>
            </a:r>
            <a:endParaRPr lang="en-US" sz="4800" dirty="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smtClean="0">
                <a:ea typeface="ＭＳ Ｐゴシック" charset="0"/>
                <a:cs typeface="ＭＳ Ｐゴシック" charset="0"/>
              </a:rPr>
              <a:t>Important: keep the training and test sets disjoint!</a:t>
            </a:r>
          </a:p>
          <a:p>
            <a:pPr marL="230188" indent="-230188"/>
            <a:r>
              <a:rPr lang="en-US" sz="3200" dirty="0" smtClean="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smtClean="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a:t>
            </a:r>
            <a:r>
              <a:rPr lang="en-US" sz="4800" dirty="0" smtClean="0">
                <a:ea typeface="ＭＳ Ｐゴシック" charset="0"/>
                <a:cs typeface="ＭＳ Ｐゴシック" charset="0"/>
              </a:rPr>
              <a:t>methodology (3)</a:t>
            </a:r>
            <a:endParaRPr lang="en-US" sz="4800" dirty="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219200"/>
            <a:ext cx="8534400" cy="5105400"/>
          </a:xfrm>
        </p:spPr>
        <p:txBody>
          <a:bodyPr/>
          <a:lstStyle/>
          <a:p>
            <a:pPr marL="0" indent="0">
              <a:buNone/>
            </a:pPr>
            <a:r>
              <a:rPr lang="en-US" sz="3200" dirty="0" smtClean="0">
                <a:ea typeface="ＭＳ Ｐゴシック" charset="0"/>
                <a:cs typeface="ＭＳ Ｐゴシック" charset="0"/>
              </a:rPr>
              <a:t>Common variation on </a:t>
            </a:r>
            <a:r>
              <a:rPr lang="en-US" sz="3200" dirty="0">
                <a:ea typeface="ＭＳ Ｐゴシック" charset="0"/>
                <a:cs typeface="ＭＳ Ｐゴシック" charset="0"/>
              </a:rPr>
              <a:t>methodology:</a:t>
            </a:r>
          </a:p>
          <a:p>
            <a:pPr marL="576263" lvl="1" indent="-339725">
              <a:buFontTx/>
              <a:buNone/>
            </a:pPr>
            <a:r>
              <a:rPr lang="en-US" sz="2800" dirty="0">
                <a:ea typeface="ＭＳ Ｐゴシック" charset="0"/>
              </a:rPr>
              <a:t>1. Collect large set of examples with correct classifications</a:t>
            </a:r>
          </a:p>
          <a:p>
            <a:pPr marL="576263" lvl="1" indent="-339725">
              <a:buFontTx/>
              <a:buNone/>
            </a:pPr>
            <a:r>
              <a:rPr lang="en-US" sz="2800" dirty="0">
                <a:ea typeface="ＭＳ Ｐゴシック" charset="0"/>
              </a:rPr>
              <a:t>2. Randomly divide collection into </a:t>
            </a:r>
            <a:r>
              <a:rPr lang="en-US" sz="2800" dirty="0" smtClean="0">
                <a:ea typeface="ＭＳ Ｐゴシック" charset="0"/>
              </a:rPr>
              <a:t>two </a:t>
            </a:r>
            <a:r>
              <a:rPr lang="en-US" sz="2800" dirty="0">
                <a:ea typeface="ＭＳ Ｐゴシック" charset="0"/>
              </a:rPr>
              <a:t>disjoint sets</a:t>
            </a:r>
            <a:r>
              <a:rPr lang="en-US" sz="2800" dirty="0" smtClean="0">
                <a:ea typeface="ＭＳ Ｐゴシック" charset="0"/>
              </a:rPr>
              <a:t>: </a:t>
            </a:r>
            <a:r>
              <a:rPr lang="en-US" sz="2800" i="1" dirty="0" smtClean="0">
                <a:ea typeface="ＭＳ Ｐゴシック" charset="0"/>
              </a:rPr>
              <a:t>developmen</a:t>
            </a:r>
            <a:r>
              <a:rPr lang="en-US" sz="2800" dirty="0" smtClean="0">
                <a:ea typeface="ＭＳ Ｐゴシック" charset="0"/>
              </a:rPr>
              <a:t>t and </a:t>
            </a:r>
            <a:r>
              <a:rPr lang="en-US" sz="2800" i="1" dirty="0" smtClean="0">
                <a:ea typeface="ＭＳ Ｐゴシック" charset="0"/>
              </a:rPr>
              <a:t>test, </a:t>
            </a:r>
            <a:r>
              <a:rPr lang="en-US" sz="2800" dirty="0" smtClean="0">
                <a:ea typeface="ＭＳ Ｐゴシック" charset="0"/>
              </a:rPr>
              <a:t>and further divide development into </a:t>
            </a:r>
            <a:r>
              <a:rPr lang="en-US" sz="2800" i="1" dirty="0" err="1" smtClean="0">
                <a:ea typeface="ＭＳ Ｐゴシック" charset="0"/>
              </a:rPr>
              <a:t>devtrain</a:t>
            </a:r>
            <a:r>
              <a:rPr lang="en-US" sz="2800" dirty="0" smtClean="0">
                <a:ea typeface="ＭＳ Ｐゴシック" charset="0"/>
              </a:rPr>
              <a:t> and </a:t>
            </a:r>
            <a:r>
              <a:rPr lang="en-US" sz="2800" i="1" dirty="0" err="1" smtClean="0">
                <a:ea typeface="ＭＳ Ｐゴシック" charset="0"/>
              </a:rPr>
              <a:t>devtest</a:t>
            </a:r>
            <a:endParaRPr lang="en-US" sz="2800" i="1" dirty="0">
              <a:ea typeface="ＭＳ Ｐゴシック" charset="0"/>
            </a:endParaRPr>
          </a:p>
          <a:p>
            <a:pPr marL="576263" lvl="1" indent="-339725">
              <a:buFontTx/>
              <a:buNone/>
            </a:pPr>
            <a:r>
              <a:rPr lang="en-US" sz="2800" dirty="0">
                <a:ea typeface="ＭＳ Ｐゴシック" charset="0"/>
              </a:rPr>
              <a:t>3. Apply learning algorithm to </a:t>
            </a:r>
            <a:r>
              <a:rPr lang="en-US" sz="2800" i="1" dirty="0" err="1" smtClean="0">
                <a:ea typeface="ＭＳ Ｐゴシック" charset="0"/>
              </a:rPr>
              <a:t>devtrain</a:t>
            </a:r>
            <a:r>
              <a:rPr lang="en-US" sz="2800" dirty="0" smtClean="0">
                <a:ea typeface="ＭＳ Ｐゴシック" charset="0"/>
              </a:rPr>
              <a:t> </a:t>
            </a:r>
            <a:r>
              <a:rPr lang="en-US" sz="2800" dirty="0">
                <a:ea typeface="ＭＳ Ｐゴシック" charset="0"/>
              </a:rPr>
              <a:t>set giving hypothesis H</a:t>
            </a:r>
          </a:p>
          <a:p>
            <a:pPr marL="576263" lvl="1" indent="-339725">
              <a:buFontTx/>
              <a:buNone/>
            </a:pPr>
            <a:r>
              <a:rPr lang="en-US" sz="2800" dirty="0">
                <a:ea typeface="ＭＳ Ｐゴシック" charset="0"/>
              </a:rPr>
              <a:t>4. Measure performance of H </a:t>
            </a:r>
            <a:r>
              <a:rPr lang="en-US" sz="2800" dirty="0" err="1">
                <a:ea typeface="ＭＳ Ｐゴシック" charset="0"/>
              </a:rPr>
              <a:t>w.r.t</a:t>
            </a:r>
            <a:r>
              <a:rPr lang="en-US" sz="2800" dirty="0">
                <a:ea typeface="ＭＳ Ｐゴシック" charset="0"/>
              </a:rPr>
              <a:t>. </a:t>
            </a:r>
            <a:r>
              <a:rPr lang="en-US" sz="2800" i="1" dirty="0" err="1" smtClean="0">
                <a:ea typeface="ＭＳ Ｐゴシック" charset="0"/>
              </a:rPr>
              <a:t>devtest</a:t>
            </a:r>
            <a:r>
              <a:rPr lang="en-US" sz="2800" dirty="0" smtClean="0">
                <a:ea typeface="ＭＳ Ｐゴシック" charset="0"/>
              </a:rPr>
              <a:t> set</a:t>
            </a:r>
          </a:p>
          <a:p>
            <a:pPr marL="576263" lvl="1" indent="-339725">
              <a:buFontTx/>
              <a:buNone/>
            </a:pPr>
            <a:r>
              <a:rPr lang="en-US" sz="2800" dirty="0" smtClean="0">
                <a:ea typeface="ＭＳ Ｐゴシック" charset="0"/>
              </a:rPr>
              <a:t>5. Modify approach, repeat 3-4 as needed</a:t>
            </a:r>
          </a:p>
          <a:p>
            <a:pPr marL="576263" lvl="1" indent="-339725">
              <a:buFontTx/>
              <a:buNone/>
            </a:pPr>
            <a:r>
              <a:rPr lang="en-US" sz="2800" dirty="0" smtClean="0">
                <a:ea typeface="ＭＳ Ｐゴシック" charset="0"/>
              </a:rPr>
              <a:t>6. Final test on </a:t>
            </a:r>
            <a:r>
              <a:rPr lang="en-US" sz="2800" i="1" dirty="0" smtClean="0">
                <a:ea typeface="ＭＳ Ｐゴシック" charset="0"/>
              </a:rPr>
              <a:t>test</a:t>
            </a:r>
            <a:r>
              <a:rPr lang="en-US" sz="2800" dirty="0" smtClean="0">
                <a:ea typeface="ＭＳ Ｐゴシック" charset="0"/>
              </a:rPr>
              <a:t> data</a:t>
            </a:r>
          </a:p>
          <a:p>
            <a:pPr marL="576263" lvl="1" indent="-339725">
              <a:buFontTx/>
              <a:buNone/>
            </a:pPr>
            <a:endParaRPr lang="en-US" sz="2800" dirty="0" smtClean="0">
              <a:ea typeface="ＭＳ Ｐゴシック" charset="0"/>
            </a:endParaRP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7351558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219200"/>
            <a:ext cx="8153400" cy="5257800"/>
          </a:xfrm>
        </p:spPr>
        <p:txBody>
          <a:bodyPr/>
          <a:lstStyle/>
          <a:p>
            <a:pPr marL="0" indent="0">
              <a:buFontTx/>
              <a:buNone/>
            </a:pPr>
            <a:r>
              <a:rPr lang="en-US" sz="3200" dirty="0" err="1" smtClean="0">
                <a:ea typeface="ＭＳ Ｐゴシック" charset="0"/>
                <a:cs typeface="ＭＳ Ｐゴシック" charset="0"/>
              </a:rPr>
              <a:t>train_and_test</a:t>
            </a:r>
            <a:r>
              <a:rPr lang="en-US" sz="3200" dirty="0" smtClean="0">
                <a:ea typeface="ＭＳ Ｐゴシック" charset="0"/>
                <a:cs typeface="ＭＳ Ｐゴシック" charset="0"/>
              </a:rPr>
              <a:t>(learner, data, start, end) uses data[</a:t>
            </a:r>
            <a:r>
              <a:rPr lang="en-US" sz="3200" dirty="0" err="1" smtClean="0">
                <a:ea typeface="ＭＳ Ｐゴシック" charset="0"/>
                <a:cs typeface="ＭＳ Ｐゴシック" charset="0"/>
              </a:rPr>
              <a:t>start:end</a:t>
            </a:r>
            <a:r>
              <a:rPr lang="en-US" sz="3200" dirty="0" smtClean="0">
                <a:ea typeface="ＭＳ Ｐゴシック" charset="0"/>
                <a:cs typeface="ＭＳ Ｐゴシック" charset="0"/>
              </a:rPr>
              <a:t>] for test and the rest for train</a:t>
            </a:r>
          </a:p>
          <a:p>
            <a:pPr marL="341313" lvl="1" indent="0">
              <a:buFontTx/>
              <a:buNone/>
            </a:pPr>
            <a:r>
              <a:rPr lang="en-US" sz="2600" dirty="0" smtClean="0">
                <a:ea typeface="ＭＳ Ｐゴシック" charset="0"/>
                <a:cs typeface="ＭＳ Ｐゴシック" charset="0"/>
              </a:rPr>
              <a:t>&gt;&gt;&gt; </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 = </a:t>
            </a:r>
            <a:r>
              <a:rPr lang="en-US" sz="2600" dirty="0" err="1" smtClean="0">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smtClean="0">
                <a:ea typeface="ＭＳ Ｐゴシック" charset="0"/>
                <a:cs typeface="ＭＳ Ｐゴシック" charset="0"/>
              </a:rPr>
              <a:t>&gt;</a:t>
            </a:r>
            <a:r>
              <a:rPr lang="en-US" sz="2600" dirty="0">
                <a:ea typeface="ＭＳ Ｐゴシック" charset="0"/>
                <a:cs typeface="ＭＳ Ｐゴシック" charset="0"/>
              </a:rPr>
              <a:t>&gt;&gt; </a:t>
            </a:r>
            <a:r>
              <a:rPr lang="en-US" sz="2600" dirty="0" err="1">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0, 10)</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90, 100)</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smtClean="0">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19689</TotalTime>
  <Words>1557</Words>
  <Application>Microsoft Macintosh PowerPoint</Application>
  <PresentationFormat>On-screen Show (4:3)</PresentationFormat>
  <Paragraphs>240</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Machine Learning: Methodology Chapter 18.1-18.3 </vt:lpstr>
      <vt:lpstr>http://archive.ics.uci.edu/ml</vt:lpstr>
      <vt:lpstr>PowerPoint Presentation</vt:lpstr>
      <vt:lpstr>Zoo data</vt:lpstr>
      <vt:lpstr>Zoo example</vt:lpstr>
      <vt:lpstr>Evaluation methodology (1)</vt:lpstr>
      <vt:lpstr>Evaluation methodology (2)</vt:lpstr>
      <vt:lpstr>Evaluation methodology (3)</vt:lpstr>
      <vt:lpstr>Zoo evaluation</vt:lpstr>
      <vt:lpstr>K-fold Cross Validation</vt:lpstr>
      <vt:lpstr>Zoo evaluation</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Precision and Recall</vt:lpstr>
      <vt:lpstr>Precision and Recall</vt:lpstr>
      <vt:lpstr>Precision and Recall</vt:lpstr>
      <vt:lpstr>F measure</vt:lpstr>
      <vt:lpstr>ROC Curve (1)</vt:lpstr>
      <vt:lpstr>ROC Curve (2)</vt:lpstr>
      <vt:lpstr>ROC Curve (3)</vt:lpstr>
      <vt:lpstr>ROC Curve (4)</vt:lpstr>
      <vt:lpstr>Precision at N</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438</cp:revision>
  <cp:lastPrinted>2012-11-28T20:50:13Z</cp:lastPrinted>
  <dcterms:created xsi:type="dcterms:W3CDTF">2009-11-25T19:59:32Z</dcterms:created>
  <dcterms:modified xsi:type="dcterms:W3CDTF">2017-05-11T13:14:52Z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