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embeddings/oleObject1.bin" ContentType="application/vnd.openxmlformats-officedocument.oleObject"/>
  <Override PartName="/ppt/notesSlides/notesSlide14.xml" ContentType="application/vnd.openxmlformats-officedocument.presentationml.notesSlide+xml"/>
  <Override PartName="/ppt/embeddings/oleObject2.bin" ContentType="application/vnd.openxmlformats-officedocument.oleObject"/>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8"/>
  </p:notesMasterIdLst>
  <p:handoutMasterIdLst>
    <p:handoutMasterId r:id="rId29"/>
  </p:handoutMasterIdLst>
  <p:sldIdLst>
    <p:sldId id="256" r:id="rId2"/>
    <p:sldId id="400" r:id="rId3"/>
    <p:sldId id="334" r:id="rId4"/>
    <p:sldId id="335" r:id="rId5"/>
    <p:sldId id="336" r:id="rId6"/>
    <p:sldId id="337" r:id="rId7"/>
    <p:sldId id="338" r:id="rId8"/>
    <p:sldId id="339" r:id="rId9"/>
    <p:sldId id="340" r:id="rId10"/>
    <p:sldId id="341" r:id="rId11"/>
    <p:sldId id="342" r:id="rId12"/>
    <p:sldId id="343" r:id="rId13"/>
    <p:sldId id="344" r:id="rId14"/>
    <p:sldId id="353" r:id="rId15"/>
    <p:sldId id="398" r:id="rId16"/>
    <p:sldId id="394" r:id="rId17"/>
    <p:sldId id="402" r:id="rId18"/>
    <p:sldId id="408" r:id="rId19"/>
    <p:sldId id="409" r:id="rId20"/>
    <p:sldId id="410" r:id="rId21"/>
    <p:sldId id="411" r:id="rId22"/>
    <p:sldId id="412" r:id="rId23"/>
    <p:sldId id="404" r:id="rId24"/>
    <p:sldId id="405" r:id="rId25"/>
    <p:sldId id="406" r:id="rId26"/>
    <p:sldId id="407" r:id="rId27"/>
  </p:sldIdLst>
  <p:sldSz cx="9144000" cy="6858000" type="screen4x3"/>
  <p:notesSz cx="9282113" cy="699135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clrMru>
    <a:srgbClr val="00CC00"/>
    <a:srgbClr val="EAEAEA"/>
    <a:srgbClr val="DDDDDD"/>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7" d="100"/>
          <a:sy n="67" d="100"/>
        </p:scale>
        <p:origin x="-1488"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9250" name="Rectangle 2"/>
          <p:cNvSpPr>
            <a:spLocks noGrp="1" noChangeArrowheads="1"/>
          </p:cNvSpPr>
          <p:nvPr>
            <p:ph type="hdr" sz="quarter"/>
          </p:nvPr>
        </p:nvSpPr>
        <p:spPr bwMode="auto">
          <a:xfrm>
            <a:off x="0" y="0"/>
            <a:ext cx="4046538" cy="344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12" charset="0"/>
                <a:ea typeface="+mn-ea"/>
                <a:cs typeface="+mn-cs"/>
              </a:defRPr>
            </a:lvl1pPr>
          </a:lstStyle>
          <a:p>
            <a:pPr>
              <a:defRPr/>
            </a:pPr>
            <a:endParaRPr lang="en-US" dirty="0">
              <a:latin typeface="Calibri"/>
            </a:endParaRPr>
          </a:p>
        </p:txBody>
      </p:sp>
      <p:sp>
        <p:nvSpPr>
          <p:cNvPr id="309251" name="Rectangle 3"/>
          <p:cNvSpPr>
            <a:spLocks noGrp="1" noChangeArrowheads="1"/>
          </p:cNvSpPr>
          <p:nvPr>
            <p:ph type="dt" sz="quarter" idx="1"/>
          </p:nvPr>
        </p:nvSpPr>
        <p:spPr bwMode="auto">
          <a:xfrm>
            <a:off x="5260975" y="0"/>
            <a:ext cx="4046538" cy="344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12" charset="0"/>
                <a:ea typeface="+mn-ea"/>
                <a:cs typeface="+mn-cs"/>
              </a:defRPr>
            </a:lvl1pPr>
          </a:lstStyle>
          <a:p>
            <a:pPr>
              <a:defRPr/>
            </a:pPr>
            <a:endParaRPr lang="en-US" dirty="0">
              <a:latin typeface="Calibri"/>
            </a:endParaRPr>
          </a:p>
        </p:txBody>
      </p:sp>
      <p:sp>
        <p:nvSpPr>
          <p:cNvPr id="309252" name="Rectangle 4"/>
          <p:cNvSpPr>
            <a:spLocks noGrp="1" noChangeArrowheads="1"/>
          </p:cNvSpPr>
          <p:nvPr>
            <p:ph type="ftr" sz="quarter" idx="2"/>
          </p:nvPr>
        </p:nvSpPr>
        <p:spPr bwMode="auto">
          <a:xfrm>
            <a:off x="0" y="6657975"/>
            <a:ext cx="4046538" cy="344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12" charset="0"/>
                <a:ea typeface="+mn-ea"/>
                <a:cs typeface="+mn-cs"/>
              </a:defRPr>
            </a:lvl1pPr>
          </a:lstStyle>
          <a:p>
            <a:pPr>
              <a:defRPr/>
            </a:pPr>
            <a:endParaRPr lang="en-US" dirty="0">
              <a:latin typeface="Calibri"/>
            </a:endParaRPr>
          </a:p>
        </p:txBody>
      </p:sp>
      <p:sp>
        <p:nvSpPr>
          <p:cNvPr id="309253" name="Rectangle 5"/>
          <p:cNvSpPr>
            <a:spLocks noGrp="1" noChangeArrowheads="1"/>
          </p:cNvSpPr>
          <p:nvPr>
            <p:ph type="sldNum" sz="quarter" idx="3"/>
          </p:nvPr>
        </p:nvSpPr>
        <p:spPr bwMode="auto">
          <a:xfrm>
            <a:off x="5260975" y="6657975"/>
            <a:ext cx="4046538" cy="344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E23063C2-7FB8-9043-B863-3EC6DFAE0F5E}" type="slidenum">
              <a:rPr lang="en-US">
                <a:latin typeface="Calibri"/>
              </a:rPr>
              <a:pPr>
                <a:defRPr/>
              </a:pPr>
              <a:t>‹#›</a:t>
            </a:fld>
            <a:endParaRPr lang="en-US" dirty="0">
              <a:latin typeface="Calibri"/>
            </a:endParaRPr>
          </a:p>
        </p:txBody>
      </p:sp>
    </p:spTree>
    <p:extLst>
      <p:ext uri="{BB962C8B-B14F-4D97-AF65-F5344CB8AC3E}">
        <p14:creationId xmlns:p14="http://schemas.microsoft.com/office/powerpoint/2010/main" val="34057697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2994" name="Rectangle 2"/>
          <p:cNvSpPr>
            <a:spLocks noGrp="1" noChangeArrowheads="1"/>
          </p:cNvSpPr>
          <p:nvPr>
            <p:ph type="hdr" sz="quarter"/>
          </p:nvPr>
        </p:nvSpPr>
        <p:spPr bwMode="auto">
          <a:xfrm>
            <a:off x="0" y="0"/>
            <a:ext cx="4046538" cy="344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alibri"/>
                <a:ea typeface="+mn-ea"/>
                <a:cs typeface="+mn-cs"/>
              </a:defRPr>
            </a:lvl1pPr>
          </a:lstStyle>
          <a:p>
            <a:pPr>
              <a:defRPr/>
            </a:pPr>
            <a:endParaRPr lang="en-US" dirty="0"/>
          </a:p>
        </p:txBody>
      </p:sp>
      <p:sp>
        <p:nvSpPr>
          <p:cNvPr id="212995" name="Rectangle 3"/>
          <p:cNvSpPr>
            <a:spLocks noGrp="1" noChangeArrowheads="1"/>
          </p:cNvSpPr>
          <p:nvPr>
            <p:ph type="dt" idx="1"/>
          </p:nvPr>
        </p:nvSpPr>
        <p:spPr bwMode="auto">
          <a:xfrm>
            <a:off x="5260975" y="0"/>
            <a:ext cx="4046538" cy="344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alibri"/>
                <a:ea typeface="+mn-ea"/>
                <a:cs typeface="+mn-cs"/>
              </a:defRPr>
            </a:lvl1pPr>
          </a:lstStyle>
          <a:p>
            <a:pPr>
              <a:defRPr/>
            </a:pPr>
            <a:endParaRPr lang="en-US" dirty="0"/>
          </a:p>
        </p:txBody>
      </p:sp>
      <p:sp>
        <p:nvSpPr>
          <p:cNvPr id="15364" name="Rectangle 4"/>
          <p:cNvSpPr>
            <a:spLocks noGrp="1" noRot="1" noChangeAspect="1" noChangeArrowheads="1" noTextEdit="1"/>
          </p:cNvSpPr>
          <p:nvPr>
            <p:ph type="sldImg" idx="2"/>
          </p:nvPr>
        </p:nvSpPr>
        <p:spPr bwMode="auto">
          <a:xfrm>
            <a:off x="2843213" y="515938"/>
            <a:ext cx="3519487" cy="26400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12997" name="Rectangle 5"/>
          <p:cNvSpPr>
            <a:spLocks noGrp="1" noChangeArrowheads="1"/>
          </p:cNvSpPr>
          <p:nvPr>
            <p:ph type="body" sz="quarter" idx="3"/>
          </p:nvPr>
        </p:nvSpPr>
        <p:spPr bwMode="auto">
          <a:xfrm>
            <a:off x="1214438" y="3328988"/>
            <a:ext cx="6878637" cy="3155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212998" name="Rectangle 6"/>
          <p:cNvSpPr>
            <a:spLocks noGrp="1" noChangeArrowheads="1"/>
          </p:cNvSpPr>
          <p:nvPr>
            <p:ph type="ftr" sz="quarter" idx="4"/>
          </p:nvPr>
        </p:nvSpPr>
        <p:spPr bwMode="auto">
          <a:xfrm>
            <a:off x="0" y="6657975"/>
            <a:ext cx="4046538" cy="344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alibri"/>
                <a:ea typeface="+mn-ea"/>
                <a:cs typeface="+mn-cs"/>
              </a:defRPr>
            </a:lvl1pPr>
          </a:lstStyle>
          <a:p>
            <a:pPr>
              <a:defRPr/>
            </a:pPr>
            <a:endParaRPr lang="en-US" dirty="0"/>
          </a:p>
        </p:txBody>
      </p:sp>
      <p:sp>
        <p:nvSpPr>
          <p:cNvPr id="212999" name="Rectangle 7"/>
          <p:cNvSpPr>
            <a:spLocks noGrp="1" noChangeArrowheads="1"/>
          </p:cNvSpPr>
          <p:nvPr>
            <p:ph type="sldNum" sz="quarter" idx="5"/>
          </p:nvPr>
        </p:nvSpPr>
        <p:spPr bwMode="auto">
          <a:xfrm>
            <a:off x="5260975" y="6657975"/>
            <a:ext cx="4046538" cy="344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alibri"/>
              </a:defRPr>
            </a:lvl1pPr>
          </a:lstStyle>
          <a:p>
            <a:pPr>
              <a:defRPr/>
            </a:pPr>
            <a:fld id="{E5F2CAAE-8D7E-3049-AA7B-5E6F80170752}" type="slidenum">
              <a:rPr lang="en-US" smtClean="0"/>
              <a:pPr>
                <a:defRPr/>
              </a:pPr>
              <a:t>‹#›</a:t>
            </a:fld>
            <a:endParaRPr lang="en-US" dirty="0"/>
          </a:p>
        </p:txBody>
      </p:sp>
    </p:spTree>
    <p:extLst>
      <p:ext uri="{BB962C8B-B14F-4D97-AF65-F5344CB8AC3E}">
        <p14:creationId xmlns:p14="http://schemas.microsoft.com/office/powerpoint/2010/main" val="42007412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Calibri"/>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Calibri"/>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Calibri"/>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Calibri"/>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a:ln/>
        </p:spPr>
      </p:sp>
      <p:sp>
        <p:nvSpPr>
          <p:cNvPr id="1843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a:spcBef>
                <a:spcPct val="0"/>
              </a:spcBef>
            </a:pPr>
            <a:endParaRPr lang="en-US">
              <a:ea typeface="ＭＳ Ｐゴシック" charset="0"/>
              <a:cs typeface="ＭＳ Ｐゴシック" charset="0"/>
            </a:endParaRPr>
          </a:p>
        </p:txBody>
      </p:sp>
      <p:sp>
        <p:nvSpPr>
          <p:cNvPr id="1843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AEB19FA3-FA18-BF43-B243-44C51E6CB063}" type="slidenum">
              <a:rPr lang="en-US" sz="1200">
                <a:latin typeface="Calibri"/>
              </a:rPr>
              <a:pPr/>
              <a:t>2</a:t>
            </a:fld>
            <a:endParaRPr lang="en-US" sz="1200" dirty="0">
              <a:latin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D044F7CB-B480-7149-8EE6-39ABE2E949D9}" type="slidenum">
              <a:rPr lang="en-US" sz="1200">
                <a:latin typeface="Calibri"/>
              </a:rPr>
              <a:pPr/>
              <a:t>11</a:t>
            </a:fld>
            <a:endParaRPr lang="en-US" sz="1200" dirty="0">
              <a:latin typeface="Calibri"/>
            </a:endParaRPr>
          </a:p>
        </p:txBody>
      </p:sp>
      <p:sp>
        <p:nvSpPr>
          <p:cNvPr id="36867" name="Text Box 1"/>
          <p:cNvSpPr>
            <a:spLocks noGrp="1" noRot="1" noChangeAspect="1" noChangeArrowheads="1"/>
          </p:cNvSpPr>
          <p:nvPr>
            <p:ph type="sldImg"/>
          </p:nvPr>
        </p:nvSpPr>
        <p:spPr>
          <a:xfrm>
            <a:off x="2894013" y="525463"/>
            <a:ext cx="3495675" cy="2620962"/>
          </a:xfrm>
          <a:solidFill>
            <a:srgbClr val="FFFFFF"/>
          </a:solidFill>
          <a:ln/>
        </p:spPr>
      </p:sp>
      <p:sp>
        <p:nvSpPr>
          <p:cNvPr id="36868" name="Text Box 2"/>
          <p:cNvSpPr>
            <a:spLocks noGrp="1" noChangeArrowheads="1"/>
          </p:cNvSpPr>
          <p:nvPr>
            <p:ph type="body" idx="1"/>
          </p:nvPr>
        </p:nvSpPr>
        <p:spPr>
          <a:xfrm>
            <a:off x="931863" y="3321050"/>
            <a:ext cx="7421562" cy="3216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none" anchor="ctr"/>
          <a:lstStyle/>
          <a:p>
            <a:endParaRPr lang="en-US">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4B102EE8-7068-1046-A28A-8FBDB471B3BF}" type="slidenum">
              <a:rPr lang="en-US" sz="1200">
                <a:latin typeface="Calibri"/>
              </a:rPr>
              <a:pPr/>
              <a:t>12</a:t>
            </a:fld>
            <a:endParaRPr lang="en-US" sz="1200" dirty="0">
              <a:latin typeface="Calibri"/>
            </a:endParaRPr>
          </a:p>
        </p:txBody>
      </p:sp>
      <p:sp>
        <p:nvSpPr>
          <p:cNvPr id="38915" name="Text Box 1"/>
          <p:cNvSpPr>
            <a:spLocks noGrp="1" noRot="1" noChangeAspect="1" noChangeArrowheads="1"/>
          </p:cNvSpPr>
          <p:nvPr>
            <p:ph type="sldImg"/>
          </p:nvPr>
        </p:nvSpPr>
        <p:spPr>
          <a:xfrm>
            <a:off x="2894013" y="525463"/>
            <a:ext cx="3495675" cy="2620962"/>
          </a:xfrm>
          <a:solidFill>
            <a:srgbClr val="FFFFFF"/>
          </a:solidFill>
          <a:ln/>
        </p:spPr>
      </p:sp>
      <p:sp>
        <p:nvSpPr>
          <p:cNvPr id="38916" name="Text Box 2"/>
          <p:cNvSpPr>
            <a:spLocks noGrp="1" noChangeArrowheads="1"/>
          </p:cNvSpPr>
          <p:nvPr>
            <p:ph type="body" idx="1"/>
          </p:nvPr>
        </p:nvSpPr>
        <p:spPr>
          <a:xfrm>
            <a:off x="931863" y="3321050"/>
            <a:ext cx="7421562" cy="3216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none" anchor="ctr"/>
          <a:lstStyle/>
          <a:p>
            <a:endParaRPr lang="en-US">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371FD521-F32E-E04B-9E79-B6B9FAAD7E4C}" type="slidenum">
              <a:rPr lang="en-US" sz="1200">
                <a:latin typeface="Calibri"/>
              </a:rPr>
              <a:pPr/>
              <a:t>13</a:t>
            </a:fld>
            <a:endParaRPr lang="en-US" sz="1200" dirty="0">
              <a:latin typeface="Calibri"/>
            </a:endParaRPr>
          </a:p>
        </p:txBody>
      </p:sp>
      <p:sp>
        <p:nvSpPr>
          <p:cNvPr id="40963" name="Text Box 1"/>
          <p:cNvSpPr>
            <a:spLocks noGrp="1" noRot="1" noChangeAspect="1" noChangeArrowheads="1"/>
          </p:cNvSpPr>
          <p:nvPr>
            <p:ph type="sldImg"/>
          </p:nvPr>
        </p:nvSpPr>
        <p:spPr>
          <a:xfrm>
            <a:off x="2894013" y="525463"/>
            <a:ext cx="3495675" cy="2620962"/>
          </a:xfrm>
          <a:solidFill>
            <a:srgbClr val="FFFFFF"/>
          </a:solidFill>
          <a:ln/>
        </p:spPr>
      </p:sp>
      <p:sp>
        <p:nvSpPr>
          <p:cNvPr id="40964" name="Text Box 2"/>
          <p:cNvSpPr>
            <a:spLocks noGrp="1" noChangeArrowheads="1"/>
          </p:cNvSpPr>
          <p:nvPr>
            <p:ph type="body" idx="1"/>
          </p:nvPr>
        </p:nvSpPr>
        <p:spPr>
          <a:xfrm>
            <a:off x="931863" y="3321050"/>
            <a:ext cx="7421562" cy="3216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none" anchor="ctr"/>
          <a:lstStyle/>
          <a:p>
            <a:endParaRPr lang="en-US">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AD4C1CBF-05AB-3346-9A6C-0A80D3A5C04A}" type="slidenum">
              <a:rPr lang="en-US" sz="1200">
                <a:latin typeface="Calibri"/>
              </a:rPr>
              <a:pPr/>
              <a:t>14</a:t>
            </a:fld>
            <a:endParaRPr lang="en-US" sz="1200" dirty="0">
              <a:latin typeface="Calibri"/>
            </a:endParaRPr>
          </a:p>
        </p:txBody>
      </p:sp>
      <p:sp>
        <p:nvSpPr>
          <p:cNvPr id="43011" name="Text Box 1"/>
          <p:cNvSpPr>
            <a:spLocks noGrp="1" noRot="1" noChangeAspect="1" noChangeArrowheads="1"/>
          </p:cNvSpPr>
          <p:nvPr>
            <p:ph type="sldImg"/>
          </p:nvPr>
        </p:nvSpPr>
        <p:spPr>
          <a:xfrm>
            <a:off x="2894013" y="525463"/>
            <a:ext cx="3495675" cy="2620962"/>
          </a:xfrm>
          <a:solidFill>
            <a:srgbClr val="FFFFFF"/>
          </a:solidFill>
          <a:ln/>
        </p:spPr>
      </p:sp>
      <p:sp>
        <p:nvSpPr>
          <p:cNvPr id="43012" name="Text Box 2"/>
          <p:cNvSpPr>
            <a:spLocks noGrp="1" noChangeArrowheads="1"/>
          </p:cNvSpPr>
          <p:nvPr>
            <p:ph type="body" idx="1"/>
          </p:nvPr>
        </p:nvSpPr>
        <p:spPr>
          <a:xfrm>
            <a:off x="931863" y="3321050"/>
            <a:ext cx="7421562" cy="3216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none" anchor="ctr"/>
          <a:lstStyle/>
          <a:p>
            <a:endParaRPr lang="en-US">
              <a:ea typeface="ＭＳ Ｐゴシック" charset="0"/>
              <a:cs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30859863-ED4D-FB4C-8011-781CF3F55143}" type="slidenum">
              <a:rPr lang="en-US" sz="1200">
                <a:latin typeface="Calibri"/>
              </a:rPr>
              <a:pPr/>
              <a:t>16</a:t>
            </a:fld>
            <a:endParaRPr lang="en-US" sz="1200" dirty="0">
              <a:latin typeface="Calibri"/>
            </a:endParaRPr>
          </a:p>
        </p:txBody>
      </p:sp>
      <p:sp>
        <p:nvSpPr>
          <p:cNvPr id="46083" name="Text Box 1"/>
          <p:cNvSpPr>
            <a:spLocks noGrp="1" noRot="1" noChangeAspect="1" noChangeArrowheads="1"/>
          </p:cNvSpPr>
          <p:nvPr>
            <p:ph type="sldImg"/>
          </p:nvPr>
        </p:nvSpPr>
        <p:spPr>
          <a:xfrm>
            <a:off x="2894013" y="525463"/>
            <a:ext cx="3495675" cy="2620962"/>
          </a:xfrm>
          <a:solidFill>
            <a:srgbClr val="FFFFFF"/>
          </a:solidFill>
          <a:ln/>
        </p:spPr>
      </p:sp>
      <p:sp>
        <p:nvSpPr>
          <p:cNvPr id="46084" name="Text Box 2"/>
          <p:cNvSpPr>
            <a:spLocks noGrp="1" noChangeArrowheads="1"/>
          </p:cNvSpPr>
          <p:nvPr>
            <p:ph type="body" idx="1"/>
          </p:nvPr>
        </p:nvSpPr>
        <p:spPr>
          <a:xfrm>
            <a:off x="931863" y="3321050"/>
            <a:ext cx="7421562" cy="3216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none" anchor="ctr"/>
          <a:lstStyle/>
          <a:p>
            <a:endParaRPr lang="en-US">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B6217C16-7992-D54A-876B-52BCD4090932}" type="slidenum">
              <a:rPr lang="en-US" sz="1200">
                <a:latin typeface="Calibri"/>
              </a:rPr>
              <a:pPr/>
              <a:t>3</a:t>
            </a:fld>
            <a:endParaRPr lang="en-US" sz="1200" dirty="0">
              <a:latin typeface="Calibri"/>
            </a:endParaRPr>
          </a:p>
        </p:txBody>
      </p:sp>
      <p:sp>
        <p:nvSpPr>
          <p:cNvPr id="20483" name="Text Box 1"/>
          <p:cNvSpPr>
            <a:spLocks noGrp="1" noRot="1" noChangeAspect="1" noChangeArrowheads="1"/>
          </p:cNvSpPr>
          <p:nvPr>
            <p:ph type="sldImg"/>
          </p:nvPr>
        </p:nvSpPr>
        <p:spPr>
          <a:xfrm>
            <a:off x="2894013" y="525463"/>
            <a:ext cx="3495675" cy="2620962"/>
          </a:xfrm>
          <a:solidFill>
            <a:srgbClr val="FFFFFF"/>
          </a:solidFill>
          <a:ln/>
        </p:spPr>
      </p:sp>
      <p:sp>
        <p:nvSpPr>
          <p:cNvPr id="20484" name="Text Box 2"/>
          <p:cNvSpPr>
            <a:spLocks noGrp="1" noChangeArrowheads="1"/>
          </p:cNvSpPr>
          <p:nvPr>
            <p:ph type="body" idx="1"/>
          </p:nvPr>
        </p:nvSpPr>
        <p:spPr>
          <a:xfrm>
            <a:off x="931863" y="3321050"/>
            <a:ext cx="7421562" cy="3216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none" anchor="ctr"/>
          <a:lstStyle/>
          <a:p>
            <a:endParaRPr lang="en-US">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3D3C20B6-E2CE-854C-A5B9-3AE3A3802FC7}" type="slidenum">
              <a:rPr lang="en-US" sz="1200">
                <a:latin typeface="Calibri"/>
              </a:rPr>
              <a:pPr/>
              <a:t>4</a:t>
            </a:fld>
            <a:endParaRPr lang="en-US" sz="1200" dirty="0">
              <a:latin typeface="Calibri"/>
            </a:endParaRPr>
          </a:p>
        </p:txBody>
      </p:sp>
      <p:sp>
        <p:nvSpPr>
          <p:cNvPr id="22531" name="Text Box 1"/>
          <p:cNvSpPr>
            <a:spLocks noGrp="1" noRot="1" noChangeAspect="1" noChangeArrowheads="1"/>
          </p:cNvSpPr>
          <p:nvPr>
            <p:ph type="sldImg"/>
          </p:nvPr>
        </p:nvSpPr>
        <p:spPr>
          <a:xfrm>
            <a:off x="2894013" y="525463"/>
            <a:ext cx="3495675" cy="2620962"/>
          </a:xfrm>
          <a:solidFill>
            <a:srgbClr val="FFFFFF"/>
          </a:solidFill>
          <a:ln/>
        </p:spPr>
      </p:sp>
      <p:sp>
        <p:nvSpPr>
          <p:cNvPr id="22532" name="Text Box 2"/>
          <p:cNvSpPr>
            <a:spLocks noGrp="1" noChangeArrowheads="1"/>
          </p:cNvSpPr>
          <p:nvPr>
            <p:ph type="body" idx="1"/>
          </p:nvPr>
        </p:nvSpPr>
        <p:spPr>
          <a:xfrm>
            <a:off x="931863" y="3321050"/>
            <a:ext cx="7421562" cy="3216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none" anchor="ctr"/>
          <a:lstStyle/>
          <a:p>
            <a:endParaRPr lang="en-US">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984D44E7-062B-5146-B3C3-7872234CA9FE}" type="slidenum">
              <a:rPr lang="en-US" sz="1200">
                <a:latin typeface="Calibri"/>
              </a:rPr>
              <a:pPr/>
              <a:t>5</a:t>
            </a:fld>
            <a:endParaRPr lang="en-US" sz="1200" dirty="0">
              <a:latin typeface="Calibri"/>
            </a:endParaRPr>
          </a:p>
        </p:txBody>
      </p:sp>
      <p:sp>
        <p:nvSpPr>
          <p:cNvPr id="24579" name="Text Box 1"/>
          <p:cNvSpPr>
            <a:spLocks noGrp="1" noRot="1" noChangeAspect="1" noChangeArrowheads="1"/>
          </p:cNvSpPr>
          <p:nvPr>
            <p:ph type="sldImg"/>
          </p:nvPr>
        </p:nvSpPr>
        <p:spPr>
          <a:xfrm>
            <a:off x="2894013" y="525463"/>
            <a:ext cx="3495675" cy="2620962"/>
          </a:xfrm>
          <a:solidFill>
            <a:srgbClr val="FFFFFF"/>
          </a:solidFill>
          <a:ln/>
        </p:spPr>
      </p:sp>
      <p:sp>
        <p:nvSpPr>
          <p:cNvPr id="24580" name="Text Box 2"/>
          <p:cNvSpPr>
            <a:spLocks noGrp="1" noChangeArrowheads="1"/>
          </p:cNvSpPr>
          <p:nvPr>
            <p:ph type="body" idx="1"/>
          </p:nvPr>
        </p:nvSpPr>
        <p:spPr>
          <a:xfrm>
            <a:off x="931863" y="3321050"/>
            <a:ext cx="7421562" cy="3216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r>
              <a:rPr lang="en-US">
                <a:ea typeface="ＭＳ Ｐゴシック" charset="0"/>
                <a:cs typeface="ＭＳ Ｐゴシック" charset="0"/>
              </a:rPr>
              <a:t>q</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C19D6B76-F149-CA48-B05F-60CC50070268}" type="slidenum">
              <a:rPr lang="en-US" sz="1200">
                <a:latin typeface="Calibri"/>
              </a:rPr>
              <a:pPr/>
              <a:t>6</a:t>
            </a:fld>
            <a:endParaRPr lang="en-US" sz="1200" dirty="0">
              <a:latin typeface="Calibri"/>
            </a:endParaRPr>
          </a:p>
        </p:txBody>
      </p:sp>
      <p:sp>
        <p:nvSpPr>
          <p:cNvPr id="26627" name="Text Box 1"/>
          <p:cNvSpPr>
            <a:spLocks noGrp="1" noRot="1" noChangeAspect="1" noChangeArrowheads="1"/>
          </p:cNvSpPr>
          <p:nvPr>
            <p:ph type="sldImg"/>
          </p:nvPr>
        </p:nvSpPr>
        <p:spPr>
          <a:xfrm>
            <a:off x="2894013" y="525463"/>
            <a:ext cx="3495675" cy="2620962"/>
          </a:xfrm>
          <a:solidFill>
            <a:srgbClr val="FFFFFF"/>
          </a:solidFill>
          <a:ln/>
        </p:spPr>
      </p:sp>
      <p:sp>
        <p:nvSpPr>
          <p:cNvPr id="26628" name="Text Box 2"/>
          <p:cNvSpPr>
            <a:spLocks noGrp="1" noChangeArrowheads="1"/>
          </p:cNvSpPr>
          <p:nvPr>
            <p:ph type="body" idx="1"/>
          </p:nvPr>
        </p:nvSpPr>
        <p:spPr>
          <a:xfrm>
            <a:off x="931863" y="3321050"/>
            <a:ext cx="7421562" cy="3216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none" anchor="ctr"/>
          <a:lstStyle/>
          <a:p>
            <a:endParaRPr lang="en-US">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D3878BF3-EA35-D64F-ACA4-BCCC4ED45A62}" type="slidenum">
              <a:rPr lang="en-US" sz="1200">
                <a:latin typeface="Calibri"/>
              </a:rPr>
              <a:pPr/>
              <a:t>7</a:t>
            </a:fld>
            <a:endParaRPr lang="en-US" sz="1200" dirty="0">
              <a:latin typeface="Calibri"/>
            </a:endParaRPr>
          </a:p>
        </p:txBody>
      </p:sp>
      <p:sp>
        <p:nvSpPr>
          <p:cNvPr id="28675" name="Text Box 1"/>
          <p:cNvSpPr>
            <a:spLocks noGrp="1" noRot="1" noChangeAspect="1" noChangeArrowheads="1"/>
          </p:cNvSpPr>
          <p:nvPr>
            <p:ph type="sldImg"/>
          </p:nvPr>
        </p:nvSpPr>
        <p:spPr>
          <a:xfrm>
            <a:off x="2894013" y="525463"/>
            <a:ext cx="3495675" cy="2620962"/>
          </a:xfrm>
          <a:solidFill>
            <a:srgbClr val="FFFFFF"/>
          </a:solidFill>
          <a:ln/>
        </p:spPr>
      </p:sp>
      <p:sp>
        <p:nvSpPr>
          <p:cNvPr id="28676" name="Text Box 2"/>
          <p:cNvSpPr>
            <a:spLocks noGrp="1" noChangeArrowheads="1"/>
          </p:cNvSpPr>
          <p:nvPr>
            <p:ph type="body" idx="1"/>
          </p:nvPr>
        </p:nvSpPr>
        <p:spPr>
          <a:xfrm>
            <a:off x="931863" y="3321050"/>
            <a:ext cx="7421562" cy="3216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none" anchor="ctr"/>
          <a:lstStyle/>
          <a:p>
            <a:endParaRPr lang="en-US">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0A53AA39-E1E3-4F40-928D-0C663561968F}" type="slidenum">
              <a:rPr lang="en-US" sz="1200">
                <a:latin typeface="Calibri"/>
              </a:rPr>
              <a:pPr/>
              <a:t>8</a:t>
            </a:fld>
            <a:endParaRPr lang="en-US" sz="1200" dirty="0">
              <a:latin typeface="Calibri"/>
            </a:endParaRPr>
          </a:p>
        </p:txBody>
      </p:sp>
      <p:sp>
        <p:nvSpPr>
          <p:cNvPr id="30723" name="Text Box 1"/>
          <p:cNvSpPr>
            <a:spLocks noGrp="1" noRot="1" noChangeAspect="1" noChangeArrowheads="1"/>
          </p:cNvSpPr>
          <p:nvPr>
            <p:ph type="sldImg"/>
          </p:nvPr>
        </p:nvSpPr>
        <p:spPr>
          <a:xfrm>
            <a:off x="2894013" y="525463"/>
            <a:ext cx="3495675" cy="2620962"/>
          </a:xfrm>
          <a:solidFill>
            <a:srgbClr val="FFFFFF"/>
          </a:solidFill>
          <a:ln/>
        </p:spPr>
      </p:sp>
      <p:sp>
        <p:nvSpPr>
          <p:cNvPr id="30724" name="Text Box 2"/>
          <p:cNvSpPr>
            <a:spLocks noGrp="1" noChangeArrowheads="1"/>
          </p:cNvSpPr>
          <p:nvPr>
            <p:ph type="body" idx="1"/>
          </p:nvPr>
        </p:nvSpPr>
        <p:spPr>
          <a:xfrm>
            <a:off x="931863" y="3321050"/>
            <a:ext cx="7421562" cy="3216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none" anchor="ctr"/>
          <a:lstStyle/>
          <a:p>
            <a:endParaRPr lang="en-US">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19F40C82-248D-7A4A-AE3B-997B6B5DFD4C}" type="slidenum">
              <a:rPr lang="en-US" sz="1200">
                <a:latin typeface="Calibri"/>
              </a:rPr>
              <a:pPr/>
              <a:t>9</a:t>
            </a:fld>
            <a:endParaRPr lang="en-US" sz="1200" dirty="0">
              <a:latin typeface="Calibri"/>
            </a:endParaRPr>
          </a:p>
        </p:txBody>
      </p:sp>
      <p:sp>
        <p:nvSpPr>
          <p:cNvPr id="32771" name="Text Box 1"/>
          <p:cNvSpPr>
            <a:spLocks noGrp="1" noRot="1" noChangeAspect="1" noChangeArrowheads="1"/>
          </p:cNvSpPr>
          <p:nvPr>
            <p:ph type="sldImg"/>
          </p:nvPr>
        </p:nvSpPr>
        <p:spPr>
          <a:xfrm>
            <a:off x="2894013" y="525463"/>
            <a:ext cx="3495675" cy="2620962"/>
          </a:xfrm>
          <a:solidFill>
            <a:srgbClr val="FFFFFF"/>
          </a:solidFill>
          <a:ln/>
        </p:spPr>
      </p:sp>
      <p:sp>
        <p:nvSpPr>
          <p:cNvPr id="32772" name="Text Box 2"/>
          <p:cNvSpPr>
            <a:spLocks noGrp="1" noChangeArrowheads="1"/>
          </p:cNvSpPr>
          <p:nvPr>
            <p:ph type="body" idx="1"/>
          </p:nvPr>
        </p:nvSpPr>
        <p:spPr>
          <a:xfrm>
            <a:off x="931863" y="3321050"/>
            <a:ext cx="7421562" cy="3216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none" anchor="ctr"/>
          <a:lstStyle/>
          <a:p>
            <a:endParaRPr lang="en-US">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B1BF6541-604B-6D40-89DB-3D36F085BEB9}" type="slidenum">
              <a:rPr lang="en-US" sz="1200">
                <a:latin typeface="Calibri"/>
              </a:rPr>
              <a:pPr/>
              <a:t>10</a:t>
            </a:fld>
            <a:endParaRPr lang="en-US" sz="1200" dirty="0">
              <a:latin typeface="Calibri"/>
            </a:endParaRPr>
          </a:p>
        </p:txBody>
      </p:sp>
      <p:sp>
        <p:nvSpPr>
          <p:cNvPr id="34819" name="Text Box 1"/>
          <p:cNvSpPr>
            <a:spLocks noGrp="1" noRot="1" noChangeAspect="1" noChangeArrowheads="1"/>
          </p:cNvSpPr>
          <p:nvPr>
            <p:ph type="sldImg"/>
          </p:nvPr>
        </p:nvSpPr>
        <p:spPr>
          <a:xfrm>
            <a:off x="2894013" y="525463"/>
            <a:ext cx="3495675" cy="2620962"/>
          </a:xfrm>
          <a:solidFill>
            <a:srgbClr val="FFFFFF"/>
          </a:solidFill>
          <a:ln/>
        </p:spPr>
      </p:sp>
      <p:sp>
        <p:nvSpPr>
          <p:cNvPr id="34820" name="Text Box 2"/>
          <p:cNvSpPr>
            <a:spLocks noGrp="1" noChangeArrowheads="1"/>
          </p:cNvSpPr>
          <p:nvPr>
            <p:ph type="body" idx="1"/>
          </p:nvPr>
        </p:nvSpPr>
        <p:spPr>
          <a:xfrm>
            <a:off x="931863" y="3321050"/>
            <a:ext cx="7421562" cy="3216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none" anchor="ctr"/>
          <a:lstStyle/>
          <a:p>
            <a:endParaRPr lang="en-US">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175941B1-5B04-C343-8973-999E035FA71D}" type="slidenum">
              <a:rPr lang="en-US"/>
              <a:pPr>
                <a:defRPr/>
              </a:pPr>
              <a:t>‹#›</a:t>
            </a:fld>
            <a:endParaRPr lang="en-US"/>
          </a:p>
        </p:txBody>
      </p:sp>
    </p:spTree>
    <p:extLst>
      <p:ext uri="{BB962C8B-B14F-4D97-AF65-F5344CB8AC3E}">
        <p14:creationId xmlns:p14="http://schemas.microsoft.com/office/powerpoint/2010/main" val="2071448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1E2266B6-0F7A-9F46-B60C-84F7B3E2A40B}" type="slidenum">
              <a:rPr lang="en-US"/>
              <a:pPr>
                <a:defRPr/>
              </a:pPr>
              <a:t>‹#›</a:t>
            </a:fld>
            <a:endParaRPr lang="en-US"/>
          </a:p>
        </p:txBody>
      </p:sp>
    </p:spTree>
    <p:extLst>
      <p:ext uri="{BB962C8B-B14F-4D97-AF65-F5344CB8AC3E}">
        <p14:creationId xmlns:p14="http://schemas.microsoft.com/office/powerpoint/2010/main" val="499663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1D3B791E-88D2-5545-B9AC-A5710BD8C9BE}" type="slidenum">
              <a:rPr lang="en-US"/>
              <a:pPr>
                <a:defRPr/>
              </a:pPr>
              <a:t>‹#›</a:t>
            </a:fld>
            <a:endParaRPr lang="en-US"/>
          </a:p>
        </p:txBody>
      </p:sp>
    </p:spTree>
    <p:extLst>
      <p:ext uri="{BB962C8B-B14F-4D97-AF65-F5344CB8AC3E}">
        <p14:creationId xmlns:p14="http://schemas.microsoft.com/office/powerpoint/2010/main" val="4648178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B3009348-41AA-B14A-80C2-68C4430679B0}" type="slidenum">
              <a:rPr lang="en-US"/>
              <a:pPr>
                <a:defRPr/>
              </a:pPr>
              <a:t>‹#›</a:t>
            </a:fld>
            <a:endParaRPr lang="en-US"/>
          </a:p>
        </p:txBody>
      </p:sp>
    </p:spTree>
    <p:extLst>
      <p:ext uri="{BB962C8B-B14F-4D97-AF65-F5344CB8AC3E}">
        <p14:creationId xmlns:p14="http://schemas.microsoft.com/office/powerpoint/2010/main" val="3513012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72B136B1-AE2F-2148-B18F-C02AEC536A76}" type="slidenum">
              <a:rPr lang="en-US"/>
              <a:pPr>
                <a:defRPr/>
              </a:pPr>
              <a:t>‹#›</a:t>
            </a:fld>
            <a:endParaRPr lang="en-US"/>
          </a:p>
        </p:txBody>
      </p:sp>
    </p:spTree>
    <p:extLst>
      <p:ext uri="{BB962C8B-B14F-4D97-AF65-F5344CB8AC3E}">
        <p14:creationId xmlns:p14="http://schemas.microsoft.com/office/powerpoint/2010/main" val="3481374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19E6DC9E-26EA-F340-912C-3EC33178A6DF}" type="slidenum">
              <a:rPr lang="en-US"/>
              <a:pPr>
                <a:defRPr/>
              </a:pPr>
              <a:t>‹#›</a:t>
            </a:fld>
            <a:endParaRPr lang="en-US"/>
          </a:p>
        </p:txBody>
      </p:sp>
    </p:spTree>
    <p:extLst>
      <p:ext uri="{BB962C8B-B14F-4D97-AF65-F5344CB8AC3E}">
        <p14:creationId xmlns:p14="http://schemas.microsoft.com/office/powerpoint/2010/main" val="1566784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31E7B2A-4353-C44B-B34F-B92601C3E2CA}" type="slidenum">
              <a:rPr lang="en-US"/>
              <a:pPr>
                <a:defRPr/>
              </a:pPr>
              <a:t>‹#›</a:t>
            </a:fld>
            <a:endParaRPr lang="en-US"/>
          </a:p>
        </p:txBody>
      </p:sp>
    </p:spTree>
    <p:extLst>
      <p:ext uri="{BB962C8B-B14F-4D97-AF65-F5344CB8AC3E}">
        <p14:creationId xmlns:p14="http://schemas.microsoft.com/office/powerpoint/2010/main" val="3556802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F650EE47-38F9-8045-BD3B-D50DAB21D3C2}" type="slidenum">
              <a:rPr lang="en-US"/>
              <a:pPr>
                <a:defRPr/>
              </a:pPr>
              <a:t>‹#›</a:t>
            </a:fld>
            <a:endParaRPr lang="en-US"/>
          </a:p>
        </p:txBody>
      </p:sp>
    </p:spTree>
    <p:extLst>
      <p:ext uri="{BB962C8B-B14F-4D97-AF65-F5344CB8AC3E}">
        <p14:creationId xmlns:p14="http://schemas.microsoft.com/office/powerpoint/2010/main" val="3119274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0D3385F5-FEAD-D845-8616-45CEF1334409}" type="slidenum">
              <a:rPr lang="en-US"/>
              <a:pPr>
                <a:defRPr/>
              </a:pPr>
              <a:t>‹#›</a:t>
            </a:fld>
            <a:endParaRPr lang="en-US"/>
          </a:p>
        </p:txBody>
      </p:sp>
    </p:spTree>
    <p:extLst>
      <p:ext uri="{BB962C8B-B14F-4D97-AF65-F5344CB8AC3E}">
        <p14:creationId xmlns:p14="http://schemas.microsoft.com/office/powerpoint/2010/main" val="380611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A828718F-DD3B-0A4A-9044-98E0738C3941}" type="slidenum">
              <a:rPr lang="en-US"/>
              <a:pPr>
                <a:defRPr/>
              </a:pPr>
              <a:t>‹#›</a:t>
            </a:fld>
            <a:endParaRPr lang="en-US"/>
          </a:p>
        </p:txBody>
      </p:sp>
    </p:spTree>
    <p:extLst>
      <p:ext uri="{BB962C8B-B14F-4D97-AF65-F5344CB8AC3E}">
        <p14:creationId xmlns:p14="http://schemas.microsoft.com/office/powerpoint/2010/main" val="3842706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1E9EEAF1-F2C7-6046-95E1-2FB0C2B92771}" type="slidenum">
              <a:rPr lang="en-US"/>
              <a:pPr>
                <a:defRPr/>
              </a:pPr>
              <a:t>‹#›</a:t>
            </a:fld>
            <a:endParaRPr lang="en-US"/>
          </a:p>
        </p:txBody>
      </p:sp>
    </p:spTree>
    <p:extLst>
      <p:ext uri="{BB962C8B-B14F-4D97-AF65-F5344CB8AC3E}">
        <p14:creationId xmlns:p14="http://schemas.microsoft.com/office/powerpoint/2010/main" val="181107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2380C249-820C-2748-8104-756FFDFACF0A}" type="slidenum">
              <a:rPr lang="en-US"/>
              <a:pPr>
                <a:defRPr/>
              </a:pPr>
              <a:t>‹#›</a:t>
            </a:fld>
            <a:endParaRPr lang="en-US"/>
          </a:p>
        </p:txBody>
      </p:sp>
    </p:spTree>
    <p:extLst>
      <p:ext uri="{BB962C8B-B14F-4D97-AF65-F5344CB8AC3E}">
        <p14:creationId xmlns:p14="http://schemas.microsoft.com/office/powerpoint/2010/main" val="39280573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7239000" y="6553200"/>
            <a:ext cx="1905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atin typeface="Calibri"/>
              </a:defRPr>
            </a:lvl1pPr>
          </a:lstStyle>
          <a:p>
            <a:pPr>
              <a:defRPr/>
            </a:pPr>
            <a:fld id="{5297025D-2A41-894A-AF3D-DD7EC42C643E}"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000" b="1">
          <a:solidFill>
            <a:schemeClr val="tx2"/>
          </a:solidFill>
          <a:latin typeface="Calibri"/>
          <a:ea typeface="ＭＳ Ｐゴシック" charset="-128"/>
          <a:cs typeface="ＭＳ Ｐゴシック" charset="-128"/>
        </a:defRPr>
      </a:lvl1pPr>
      <a:lvl2pPr algn="ctr" rtl="0" eaLnBrk="0" fontAlgn="base" hangingPunct="0">
        <a:spcBef>
          <a:spcPct val="0"/>
        </a:spcBef>
        <a:spcAft>
          <a:spcPct val="0"/>
        </a:spcAft>
        <a:defRPr sz="40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40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40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40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4000" b="1">
          <a:solidFill>
            <a:schemeClr val="tx2"/>
          </a:solidFill>
          <a:latin typeface="Times New Roman" charset="0"/>
        </a:defRPr>
      </a:lvl6pPr>
      <a:lvl7pPr marL="914400" algn="ctr" rtl="0" eaLnBrk="0" fontAlgn="base" hangingPunct="0">
        <a:spcBef>
          <a:spcPct val="0"/>
        </a:spcBef>
        <a:spcAft>
          <a:spcPct val="0"/>
        </a:spcAft>
        <a:defRPr sz="4000" b="1">
          <a:solidFill>
            <a:schemeClr val="tx2"/>
          </a:solidFill>
          <a:latin typeface="Times New Roman" charset="0"/>
        </a:defRPr>
      </a:lvl7pPr>
      <a:lvl8pPr marL="1371600" algn="ctr" rtl="0" eaLnBrk="0" fontAlgn="base" hangingPunct="0">
        <a:spcBef>
          <a:spcPct val="0"/>
        </a:spcBef>
        <a:spcAft>
          <a:spcPct val="0"/>
        </a:spcAft>
        <a:defRPr sz="4000" b="1">
          <a:solidFill>
            <a:schemeClr val="tx2"/>
          </a:solidFill>
          <a:latin typeface="Times New Roman" charset="0"/>
        </a:defRPr>
      </a:lvl8pPr>
      <a:lvl9pPr marL="1828800" algn="ctr" rtl="0" eaLnBrk="0" fontAlgn="base" hangingPunct="0">
        <a:spcBef>
          <a:spcPct val="0"/>
        </a:spcBef>
        <a:spcAft>
          <a:spcPct val="0"/>
        </a:spcAft>
        <a:defRPr sz="4000" b="1">
          <a:solidFill>
            <a:schemeClr val="tx2"/>
          </a:solidFill>
          <a:latin typeface="Times New Roman" charset="0"/>
        </a:defRPr>
      </a:lvl9pPr>
    </p:titleStyle>
    <p:bodyStyle>
      <a:lvl1pPr marL="225425" indent="-225425" algn="l" rtl="0" eaLnBrk="0" fontAlgn="base" hangingPunct="0">
        <a:spcBef>
          <a:spcPct val="20000"/>
        </a:spcBef>
        <a:spcAft>
          <a:spcPct val="0"/>
        </a:spcAft>
        <a:buChar char="•"/>
        <a:defRPr sz="2400">
          <a:solidFill>
            <a:schemeClr val="tx1"/>
          </a:solidFill>
          <a:latin typeface="Calibri"/>
          <a:ea typeface="ＭＳ Ｐゴシック" charset="-128"/>
          <a:cs typeface="ＭＳ Ｐゴシック" charset="-128"/>
        </a:defRPr>
      </a:lvl1pPr>
      <a:lvl2pPr marL="566738" indent="-227013" algn="l" rtl="0" eaLnBrk="0" fontAlgn="base" hangingPunct="0">
        <a:spcBef>
          <a:spcPct val="20000"/>
        </a:spcBef>
        <a:spcAft>
          <a:spcPct val="0"/>
        </a:spcAft>
        <a:buChar char="–"/>
        <a:defRPr sz="2000">
          <a:solidFill>
            <a:schemeClr val="tx1"/>
          </a:solidFill>
          <a:latin typeface="Calibri"/>
          <a:ea typeface="ＭＳ Ｐゴシック" charset="-128"/>
        </a:defRPr>
      </a:lvl2pPr>
      <a:lvl3pPr marL="914400" indent="-233363" algn="l" rtl="0" eaLnBrk="0" fontAlgn="base" hangingPunct="0">
        <a:spcBef>
          <a:spcPct val="20000"/>
        </a:spcBef>
        <a:spcAft>
          <a:spcPct val="0"/>
        </a:spcAft>
        <a:buChar char="•"/>
        <a:defRPr>
          <a:solidFill>
            <a:schemeClr val="tx1"/>
          </a:solidFill>
          <a:latin typeface="Calibri"/>
          <a:ea typeface="ＭＳ Ｐゴシック" charset="-128"/>
        </a:defRPr>
      </a:lvl3pPr>
      <a:lvl4pPr marL="1254125" indent="-225425" algn="l" rtl="0" eaLnBrk="0" fontAlgn="base" hangingPunct="0">
        <a:spcBef>
          <a:spcPct val="20000"/>
        </a:spcBef>
        <a:spcAft>
          <a:spcPct val="0"/>
        </a:spcAft>
        <a:buChar char="–"/>
        <a:defRPr sz="1600">
          <a:solidFill>
            <a:schemeClr val="tx1"/>
          </a:solidFill>
          <a:latin typeface="Calibri"/>
          <a:ea typeface="ＭＳ Ｐゴシック" charset="-128"/>
        </a:defRPr>
      </a:lvl4pPr>
      <a:lvl5pPr marL="1601788" indent="-233363" algn="l" rtl="0" eaLnBrk="0" fontAlgn="base" hangingPunct="0">
        <a:spcBef>
          <a:spcPct val="20000"/>
        </a:spcBef>
        <a:spcAft>
          <a:spcPct val="0"/>
        </a:spcAft>
        <a:buChar char="»"/>
        <a:defRPr sz="1600">
          <a:solidFill>
            <a:schemeClr val="tx1"/>
          </a:solidFill>
          <a:latin typeface="Calibri"/>
          <a:ea typeface="ＭＳ Ｐゴシック" charset="-128"/>
        </a:defRPr>
      </a:lvl5pPr>
      <a:lvl6pPr marL="2058988" indent="-233363" algn="l" rtl="0" eaLnBrk="0" fontAlgn="base" hangingPunct="0">
        <a:spcBef>
          <a:spcPct val="20000"/>
        </a:spcBef>
        <a:spcAft>
          <a:spcPct val="0"/>
        </a:spcAft>
        <a:buChar char="»"/>
        <a:defRPr sz="1600">
          <a:solidFill>
            <a:schemeClr val="tx1"/>
          </a:solidFill>
          <a:latin typeface="+mn-lt"/>
          <a:ea typeface="ＭＳ Ｐゴシック" charset="-128"/>
        </a:defRPr>
      </a:lvl6pPr>
      <a:lvl7pPr marL="2516188" indent="-233363" algn="l" rtl="0" eaLnBrk="0" fontAlgn="base" hangingPunct="0">
        <a:spcBef>
          <a:spcPct val="20000"/>
        </a:spcBef>
        <a:spcAft>
          <a:spcPct val="0"/>
        </a:spcAft>
        <a:buChar char="»"/>
        <a:defRPr sz="1600">
          <a:solidFill>
            <a:schemeClr val="tx1"/>
          </a:solidFill>
          <a:latin typeface="+mn-lt"/>
          <a:ea typeface="ＭＳ Ｐゴシック" charset="-128"/>
        </a:defRPr>
      </a:lvl7pPr>
      <a:lvl8pPr marL="2973388" indent="-233363" algn="l" rtl="0" eaLnBrk="0" fontAlgn="base" hangingPunct="0">
        <a:spcBef>
          <a:spcPct val="20000"/>
        </a:spcBef>
        <a:spcAft>
          <a:spcPct val="0"/>
        </a:spcAft>
        <a:buChar char="»"/>
        <a:defRPr sz="1600">
          <a:solidFill>
            <a:schemeClr val="tx1"/>
          </a:solidFill>
          <a:latin typeface="+mn-lt"/>
          <a:ea typeface="ＭＳ Ｐゴシック" charset="-128"/>
        </a:defRPr>
      </a:lvl8pPr>
      <a:lvl9pPr marL="3430588" indent="-233363"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4" Type="http://schemas.openxmlformats.org/officeDocument/2006/relationships/oleObject" Target="../embeddings/oleObject1.bin"/><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hyperlink" Target="http://svmlight.joachims.org/"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4.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ebiquity.umbc.edu/paper/html/id/448"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685800" y="1066800"/>
            <a:ext cx="7772400" cy="3886200"/>
          </a:xfrm>
        </p:spPr>
        <p:txBody>
          <a:bodyPr/>
          <a:lstStyle/>
          <a:p>
            <a:r>
              <a:rPr lang="en-US" sz="8000" dirty="0">
                <a:ea typeface="ＭＳ Ｐゴシック" charset="0"/>
                <a:cs typeface="ＭＳ Ｐゴシック" charset="0"/>
              </a:rPr>
              <a:t>Support Vector Machines</a:t>
            </a:r>
          </a:p>
        </p:txBody>
      </p:sp>
      <p:sp>
        <p:nvSpPr>
          <p:cNvPr id="16387" name="Text Box 3"/>
          <p:cNvSpPr txBox="1">
            <a:spLocks noChangeArrowheads="1"/>
          </p:cNvSpPr>
          <p:nvPr/>
        </p:nvSpPr>
        <p:spPr bwMode="auto">
          <a:xfrm>
            <a:off x="304800" y="6096000"/>
            <a:ext cx="8534400" cy="710067"/>
          </a:xfrm>
          <a:prstGeom prst="rect">
            <a:avLst/>
          </a:prstGeom>
          <a:noFill/>
          <a:ln w="3240">
            <a:noFill/>
            <a:miter lim="800000"/>
            <a:headEnd/>
            <a:tailEnd/>
          </a:ln>
          <a:extLst>
            <a:ext uri="{909E8E84-426E-40dd-AFC4-6F175D3DCCD1}">
              <a14:hiddenFill xmlns:a14="http://schemas.microsoft.com/office/drawing/2010/main">
                <a:solidFill>
                  <a:srgbClr val="FFFFFF"/>
                </a:solidFill>
              </a14:hiddenFill>
            </a:ext>
          </a:extLst>
        </p:spPr>
        <p:txBody>
          <a:bodyPr wrap="squar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r">
              <a:spcBef>
                <a:spcPts val="625"/>
              </a:spcBef>
            </a:pPr>
            <a:r>
              <a:rPr lang="en-US" sz="2000" dirty="0">
                <a:solidFill>
                  <a:srgbClr val="000000"/>
                </a:solidFill>
                <a:latin typeface="Calibri"/>
              </a:rPr>
              <a:t>Some </a:t>
            </a:r>
            <a:r>
              <a:rPr lang="en-US" sz="2000" dirty="0" smtClean="0">
                <a:solidFill>
                  <a:srgbClr val="000000"/>
                </a:solidFill>
                <a:latin typeface="Calibri"/>
              </a:rPr>
              <a:t>slides </a:t>
            </a:r>
            <a:r>
              <a:rPr lang="en-US" sz="2000" dirty="0">
                <a:solidFill>
                  <a:srgbClr val="000000"/>
                </a:solidFill>
                <a:latin typeface="Calibri"/>
              </a:rPr>
              <a:t>borrowed from Andrew </a:t>
            </a:r>
            <a:r>
              <a:rPr lang="en-US" sz="2000" dirty="0" smtClean="0">
                <a:solidFill>
                  <a:srgbClr val="000000"/>
                </a:solidFill>
                <a:latin typeface="Calibri"/>
              </a:rPr>
              <a:t>Moore’</a:t>
            </a:r>
            <a:r>
              <a:rPr lang="en-US" altLang="ja-JP" sz="2000" dirty="0" smtClean="0">
                <a:solidFill>
                  <a:srgbClr val="000000"/>
                </a:solidFill>
                <a:latin typeface="Calibri"/>
              </a:rPr>
              <a:t>s </a:t>
            </a:r>
            <a:r>
              <a:rPr lang="en-US" altLang="ja-JP" sz="2000" dirty="0">
                <a:solidFill>
                  <a:srgbClr val="000000"/>
                </a:solidFill>
                <a:latin typeface="Calibri"/>
              </a:rPr>
              <a:t>slides on </a:t>
            </a:r>
            <a:r>
              <a:rPr lang="en-US" altLang="ja-JP" sz="2000" dirty="0" smtClean="0">
                <a:solidFill>
                  <a:srgbClr val="000000"/>
                </a:solidFill>
                <a:latin typeface="Calibri"/>
              </a:rPr>
              <a:t>SVMs.</a:t>
            </a:r>
            <a:br>
              <a:rPr lang="en-US" altLang="ja-JP" sz="2000" dirty="0" smtClean="0">
                <a:solidFill>
                  <a:srgbClr val="000000"/>
                </a:solidFill>
                <a:latin typeface="Calibri"/>
              </a:rPr>
            </a:br>
            <a:r>
              <a:rPr lang="en-US" altLang="ja-JP" sz="2000" dirty="0" smtClean="0">
                <a:solidFill>
                  <a:srgbClr val="000000"/>
                </a:solidFill>
                <a:latin typeface="Calibri"/>
              </a:rPr>
              <a:t>His repository </a:t>
            </a:r>
            <a:r>
              <a:rPr lang="en-US" altLang="ja-JP" sz="2000" dirty="0">
                <a:solidFill>
                  <a:srgbClr val="000000"/>
                </a:solidFill>
                <a:latin typeface="Calibri"/>
              </a:rPr>
              <a:t>is </a:t>
            </a:r>
            <a:r>
              <a:rPr lang="en-US" altLang="ja-JP" sz="2000" dirty="0" smtClean="0">
                <a:solidFill>
                  <a:srgbClr val="000000"/>
                </a:solidFill>
                <a:latin typeface="Calibri"/>
              </a:rPr>
              <a:t>here:</a:t>
            </a:r>
            <a:r>
              <a:rPr lang="en-US" altLang="ja-JP" sz="2000" dirty="0">
                <a:solidFill>
                  <a:srgbClr val="FF0000"/>
                </a:solidFill>
                <a:latin typeface="Calibri"/>
              </a:rPr>
              <a:t> </a:t>
            </a:r>
            <a:r>
              <a:rPr lang="en-US" altLang="ja-JP" sz="2000" dirty="0" smtClean="0">
                <a:solidFill>
                  <a:srgbClr val="FF0000"/>
                </a:solidFill>
                <a:latin typeface="Calibri"/>
              </a:rPr>
              <a:t>http</a:t>
            </a:r>
            <a:r>
              <a:rPr lang="en-US" altLang="ja-JP" sz="2000" dirty="0">
                <a:solidFill>
                  <a:srgbClr val="FF0000"/>
                </a:solidFill>
                <a:latin typeface="Calibri"/>
              </a:rPr>
              <a:t>://</a:t>
            </a:r>
            <a:r>
              <a:rPr lang="en-US" altLang="ja-JP" sz="2000" dirty="0" err="1">
                <a:solidFill>
                  <a:srgbClr val="FF0000"/>
                </a:solidFill>
                <a:latin typeface="Calibri"/>
              </a:rPr>
              <a:t>www.cs.cmu.edu</a:t>
            </a:r>
            <a:r>
              <a:rPr lang="en-US" altLang="ja-JP" sz="2000" dirty="0">
                <a:solidFill>
                  <a:srgbClr val="FF0000"/>
                </a:solidFill>
                <a:latin typeface="Calibri"/>
              </a:rPr>
              <a:t>/~</a:t>
            </a:r>
            <a:r>
              <a:rPr lang="en-US" altLang="ja-JP" sz="2000" dirty="0" err="1">
                <a:solidFill>
                  <a:srgbClr val="FF0000"/>
                </a:solidFill>
                <a:latin typeface="Calibri"/>
              </a:rPr>
              <a:t>awm</a:t>
            </a:r>
            <a:r>
              <a:rPr lang="en-US" altLang="ja-JP" sz="2000" dirty="0">
                <a:solidFill>
                  <a:srgbClr val="FF0000"/>
                </a:solidFill>
                <a:latin typeface="Calibri"/>
              </a:rPr>
              <a:t>/tutorials </a:t>
            </a:r>
            <a:r>
              <a:rPr lang="en-US" altLang="ja-JP" sz="2000" dirty="0">
                <a:solidFill>
                  <a:srgbClr val="000000"/>
                </a:solidFill>
                <a:latin typeface="Calibri"/>
              </a:rPr>
              <a:t>. </a:t>
            </a:r>
            <a:endParaRPr lang="en-US" sz="2000" dirty="0">
              <a:solidFill>
                <a:srgbClr val="000000"/>
              </a:solidFill>
              <a:latin typeface="Calibri"/>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Footer Placeholder 3"/>
          <p:cNvSpPr>
            <a:spLocks noGrp="1"/>
          </p:cNvSpPr>
          <p:nvPr>
            <p:ph type="ftr" sz="quarter" idx="4294967295"/>
          </p:nvPr>
        </p:nvSpPr>
        <p:spPr bwMode="auto">
          <a:xfrm>
            <a:off x="7239000" y="6553200"/>
            <a:ext cx="19050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000" dirty="0">
                <a:latin typeface="Calibri"/>
              </a:rPr>
              <a:t>Copyright © 2001, 2003, Andrew W. Moore</a:t>
            </a:r>
          </a:p>
        </p:txBody>
      </p:sp>
      <p:sp>
        <p:nvSpPr>
          <p:cNvPr id="33794" name="Line 1"/>
          <p:cNvSpPr>
            <a:spLocks noChangeShapeType="1"/>
          </p:cNvSpPr>
          <p:nvPr/>
        </p:nvSpPr>
        <p:spPr bwMode="auto">
          <a:xfrm flipV="1">
            <a:off x="2506663" y="1784350"/>
            <a:ext cx="2876550" cy="4584700"/>
          </a:xfrm>
          <a:prstGeom prst="line">
            <a:avLst/>
          </a:prstGeom>
          <a:noFill/>
          <a:ln w="361800">
            <a:solidFill>
              <a:srgbClr val="FFCF01"/>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33795" name="Line 2"/>
          <p:cNvSpPr>
            <a:spLocks noChangeShapeType="1"/>
          </p:cNvSpPr>
          <p:nvPr/>
        </p:nvSpPr>
        <p:spPr bwMode="auto">
          <a:xfrm flipV="1">
            <a:off x="2465388" y="1719263"/>
            <a:ext cx="2957512" cy="4714875"/>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33796" name="Rectangle 3"/>
          <p:cNvSpPr>
            <a:spLocks noGrp="1" noChangeArrowheads="1"/>
          </p:cNvSpPr>
          <p:nvPr>
            <p:ph type="title" idx="4294967295"/>
          </p:nvPr>
        </p:nvSpPr>
        <p:spPr>
          <a:xfrm>
            <a:off x="152400" y="225425"/>
            <a:ext cx="4648200" cy="7635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ea typeface="ＭＳ Ｐゴシック" charset="0"/>
                <a:cs typeface="ＭＳ Ｐゴシック" charset="0"/>
              </a:rPr>
              <a:t>Maximum Margin</a:t>
            </a:r>
          </a:p>
        </p:txBody>
      </p:sp>
      <p:sp>
        <p:nvSpPr>
          <p:cNvPr id="33797" name="Rectangle 4"/>
          <p:cNvSpPr>
            <a:spLocks noChangeArrowheads="1"/>
          </p:cNvSpPr>
          <p:nvPr/>
        </p:nvSpPr>
        <p:spPr bwMode="auto">
          <a:xfrm>
            <a:off x="5334000" y="782638"/>
            <a:ext cx="1600200" cy="642937"/>
          </a:xfrm>
          <a:prstGeom prst="rect">
            <a:avLst/>
          </a:prstGeom>
          <a:solidFill>
            <a:srgbClr val="FFCCFF"/>
          </a:solidFill>
          <a:ln w="12600">
            <a:solidFill>
              <a:srgbClr val="000000"/>
            </a:solidFill>
            <a:miter lim="800000"/>
            <a:headEnd/>
            <a:tailEnd/>
          </a:ln>
        </p:spPr>
        <p:txBody>
          <a:bodyPr lIns="90000" tIns="46800" rIns="90000" bIns="46800" anchor="ctr">
            <a:spAutoFit/>
          </a:bodyPr>
          <a:lstStyle/>
          <a:p>
            <a:pPr algn="ctr">
              <a:spcBef>
                <a:spcPts val="12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i="1" dirty="0">
                <a:solidFill>
                  <a:srgbClr val="000000"/>
                </a:solidFill>
                <a:latin typeface="Calibri"/>
              </a:rPr>
              <a:t>f </a:t>
            </a:r>
            <a:r>
              <a:rPr lang="en-US" sz="2000" dirty="0">
                <a:solidFill>
                  <a:srgbClr val="000000"/>
                </a:solidFill>
                <a:latin typeface="Calibri"/>
              </a:rPr>
              <a:t>        </a:t>
            </a:r>
          </a:p>
        </p:txBody>
      </p:sp>
      <p:sp>
        <p:nvSpPr>
          <p:cNvPr id="33798" name="Line 5"/>
          <p:cNvSpPr>
            <a:spLocks noChangeShapeType="1"/>
          </p:cNvSpPr>
          <p:nvPr/>
        </p:nvSpPr>
        <p:spPr bwMode="auto">
          <a:xfrm>
            <a:off x="3962400" y="1066800"/>
            <a:ext cx="1371600" cy="1588"/>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33799" name="Text Box 6"/>
          <p:cNvSpPr txBox="1">
            <a:spLocks noChangeArrowheads="1"/>
          </p:cNvSpPr>
          <p:nvPr/>
        </p:nvSpPr>
        <p:spPr bwMode="auto">
          <a:xfrm>
            <a:off x="3505200" y="76200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750"/>
              </a:spcBef>
            </a:pPr>
            <a:r>
              <a:rPr lang="en-US" sz="2800" b="1" i="1" dirty="0">
                <a:solidFill>
                  <a:srgbClr val="000000"/>
                </a:solidFill>
                <a:latin typeface="Calibri"/>
              </a:rPr>
              <a:t>x</a:t>
            </a:r>
          </a:p>
        </p:txBody>
      </p:sp>
      <p:sp>
        <p:nvSpPr>
          <p:cNvPr id="33800" name="Line 7"/>
          <p:cNvSpPr>
            <a:spLocks noChangeShapeType="1"/>
          </p:cNvSpPr>
          <p:nvPr/>
        </p:nvSpPr>
        <p:spPr bwMode="auto">
          <a:xfrm>
            <a:off x="6019800" y="381000"/>
            <a:ext cx="1588" cy="381000"/>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33801" name="Text Box 8"/>
          <p:cNvSpPr txBox="1">
            <a:spLocks noChangeArrowheads="1"/>
          </p:cNvSpPr>
          <p:nvPr/>
        </p:nvSpPr>
        <p:spPr bwMode="auto">
          <a:xfrm>
            <a:off x="5791200" y="0"/>
            <a:ext cx="3810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2000"/>
              </a:spcBef>
            </a:pPr>
            <a:r>
              <a:rPr lang="en-US" sz="3200">
                <a:solidFill>
                  <a:srgbClr val="00CC00"/>
                </a:solidFill>
                <a:latin typeface="Symbol" charset="0"/>
              </a:rPr>
              <a:t></a:t>
            </a:r>
          </a:p>
        </p:txBody>
      </p:sp>
      <p:sp>
        <p:nvSpPr>
          <p:cNvPr id="33802" name="Line 9"/>
          <p:cNvSpPr>
            <a:spLocks noChangeShapeType="1"/>
          </p:cNvSpPr>
          <p:nvPr/>
        </p:nvSpPr>
        <p:spPr bwMode="auto">
          <a:xfrm>
            <a:off x="6934200" y="1066800"/>
            <a:ext cx="1371600" cy="1588"/>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33803" name="Text Box 10"/>
          <p:cNvSpPr txBox="1">
            <a:spLocks noChangeArrowheads="1"/>
          </p:cNvSpPr>
          <p:nvPr/>
        </p:nvSpPr>
        <p:spPr bwMode="auto">
          <a:xfrm>
            <a:off x="8305800" y="838200"/>
            <a:ext cx="838200"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800"/>
              </a:spcBef>
            </a:pPr>
            <a:r>
              <a:rPr lang="en-US" sz="3200" dirty="0" err="1">
                <a:solidFill>
                  <a:srgbClr val="000000"/>
                </a:solidFill>
                <a:latin typeface="Calibri"/>
              </a:rPr>
              <a:t>y</a:t>
            </a:r>
            <a:r>
              <a:rPr lang="en-US" sz="3200" baseline="30000" dirty="0" err="1">
                <a:solidFill>
                  <a:srgbClr val="000000"/>
                </a:solidFill>
                <a:latin typeface="Calibri"/>
              </a:rPr>
              <a:t>est</a:t>
            </a:r>
            <a:endParaRPr lang="en-US" sz="3200" baseline="30000" dirty="0">
              <a:solidFill>
                <a:srgbClr val="000000"/>
              </a:solidFill>
              <a:latin typeface="Calibri"/>
            </a:endParaRPr>
          </a:p>
        </p:txBody>
      </p:sp>
      <p:sp>
        <p:nvSpPr>
          <p:cNvPr id="33804" name="Text Box 11"/>
          <p:cNvSpPr txBox="1">
            <a:spLocks noChangeArrowheads="1"/>
          </p:cNvSpPr>
          <p:nvPr/>
        </p:nvSpPr>
        <p:spPr bwMode="auto">
          <a:xfrm>
            <a:off x="838200" y="1905000"/>
            <a:ext cx="190500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dirty="0">
                <a:solidFill>
                  <a:srgbClr val="000000"/>
                </a:solidFill>
                <a:latin typeface="Calibri"/>
              </a:rPr>
              <a:t>denotes +1</a:t>
            </a:r>
          </a:p>
          <a:p>
            <a:pPr algn="ctr">
              <a:spcBef>
                <a:spcPts val="1250"/>
              </a:spcBef>
            </a:pPr>
            <a:r>
              <a:rPr lang="en-US" sz="2000" dirty="0">
                <a:solidFill>
                  <a:srgbClr val="000000"/>
                </a:solidFill>
                <a:latin typeface="Calibri"/>
              </a:rPr>
              <a:t>denotes -1</a:t>
            </a:r>
          </a:p>
        </p:txBody>
      </p:sp>
      <p:sp>
        <p:nvSpPr>
          <p:cNvPr id="33805" name="Oval 12"/>
          <p:cNvSpPr>
            <a:spLocks noChangeArrowheads="1"/>
          </p:cNvSpPr>
          <p:nvPr/>
        </p:nvSpPr>
        <p:spPr bwMode="auto">
          <a:xfrm rot="4800000">
            <a:off x="915194" y="2056606"/>
            <a:ext cx="58738"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3806" name="Oval 13"/>
          <p:cNvSpPr>
            <a:spLocks noChangeArrowheads="1"/>
          </p:cNvSpPr>
          <p:nvPr/>
        </p:nvSpPr>
        <p:spPr bwMode="auto">
          <a:xfrm rot="5880000">
            <a:off x="915988" y="2513012"/>
            <a:ext cx="50800"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3807" name="Line 14"/>
          <p:cNvSpPr>
            <a:spLocks noChangeShapeType="1"/>
          </p:cNvSpPr>
          <p:nvPr/>
        </p:nvSpPr>
        <p:spPr bwMode="auto">
          <a:xfrm>
            <a:off x="2590800" y="2209800"/>
            <a:ext cx="1588" cy="3505200"/>
          </a:xfrm>
          <a:prstGeom prst="line">
            <a:avLst/>
          </a:prstGeom>
          <a:noFill/>
          <a:ln w="38160">
            <a:solidFill>
              <a:srgbClr val="FF0000"/>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33808" name="Line 15"/>
          <p:cNvSpPr>
            <a:spLocks noChangeShapeType="1"/>
          </p:cNvSpPr>
          <p:nvPr/>
        </p:nvSpPr>
        <p:spPr bwMode="auto">
          <a:xfrm>
            <a:off x="2438400" y="5562600"/>
            <a:ext cx="3657600" cy="1588"/>
          </a:xfrm>
          <a:prstGeom prst="line">
            <a:avLst/>
          </a:prstGeom>
          <a:noFill/>
          <a:ln w="38160">
            <a:solidFill>
              <a:srgbClr val="FF0000"/>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33809" name="Oval 16"/>
          <p:cNvSpPr>
            <a:spLocks noChangeArrowheads="1"/>
          </p:cNvSpPr>
          <p:nvPr/>
        </p:nvSpPr>
        <p:spPr bwMode="auto">
          <a:xfrm>
            <a:off x="3717925" y="5032375"/>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3810" name="Oval 17"/>
          <p:cNvSpPr>
            <a:spLocks noChangeArrowheads="1"/>
          </p:cNvSpPr>
          <p:nvPr/>
        </p:nvSpPr>
        <p:spPr bwMode="auto">
          <a:xfrm>
            <a:off x="2486025" y="3903663"/>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3811" name="Oval 18"/>
          <p:cNvSpPr>
            <a:spLocks noChangeArrowheads="1"/>
          </p:cNvSpPr>
          <p:nvPr/>
        </p:nvSpPr>
        <p:spPr bwMode="auto">
          <a:xfrm>
            <a:off x="4340225" y="2814638"/>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3812" name="Oval 19"/>
          <p:cNvSpPr>
            <a:spLocks noChangeArrowheads="1"/>
          </p:cNvSpPr>
          <p:nvPr/>
        </p:nvSpPr>
        <p:spPr bwMode="auto">
          <a:xfrm>
            <a:off x="4403725" y="3635375"/>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3813" name="Oval 20"/>
          <p:cNvSpPr>
            <a:spLocks noChangeArrowheads="1"/>
          </p:cNvSpPr>
          <p:nvPr/>
        </p:nvSpPr>
        <p:spPr bwMode="auto">
          <a:xfrm>
            <a:off x="3409950" y="2663825"/>
            <a:ext cx="60325" cy="50800"/>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3814" name="Oval 21"/>
          <p:cNvSpPr>
            <a:spLocks noChangeArrowheads="1"/>
          </p:cNvSpPr>
          <p:nvPr/>
        </p:nvSpPr>
        <p:spPr bwMode="auto">
          <a:xfrm>
            <a:off x="3886200" y="3733800"/>
            <a:ext cx="5397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3815" name="Oval 22"/>
          <p:cNvSpPr>
            <a:spLocks noChangeArrowheads="1"/>
          </p:cNvSpPr>
          <p:nvPr/>
        </p:nvSpPr>
        <p:spPr bwMode="auto">
          <a:xfrm>
            <a:off x="3048000" y="3124200"/>
            <a:ext cx="60325" cy="58738"/>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3816" name="Oval 23"/>
          <p:cNvSpPr>
            <a:spLocks noChangeArrowheads="1"/>
          </p:cNvSpPr>
          <p:nvPr/>
        </p:nvSpPr>
        <p:spPr bwMode="auto">
          <a:xfrm>
            <a:off x="5105400" y="4114800"/>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3817" name="Oval 24"/>
          <p:cNvSpPr>
            <a:spLocks noChangeArrowheads="1"/>
          </p:cNvSpPr>
          <p:nvPr/>
        </p:nvSpPr>
        <p:spPr bwMode="auto">
          <a:xfrm rot="-1140000">
            <a:off x="3886200" y="4443413"/>
            <a:ext cx="5397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3818" name="Oval 25"/>
          <p:cNvSpPr>
            <a:spLocks noChangeArrowheads="1"/>
          </p:cNvSpPr>
          <p:nvPr/>
        </p:nvSpPr>
        <p:spPr bwMode="auto">
          <a:xfrm rot="-1140000">
            <a:off x="6003925" y="3230563"/>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3819" name="Oval 26"/>
          <p:cNvSpPr>
            <a:spLocks noChangeArrowheads="1"/>
          </p:cNvSpPr>
          <p:nvPr/>
        </p:nvSpPr>
        <p:spPr bwMode="auto">
          <a:xfrm rot="-1140000">
            <a:off x="5295900" y="4546600"/>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3820" name="Oval 27"/>
          <p:cNvSpPr>
            <a:spLocks noChangeArrowheads="1"/>
          </p:cNvSpPr>
          <p:nvPr/>
        </p:nvSpPr>
        <p:spPr bwMode="auto">
          <a:xfrm rot="-1140000">
            <a:off x="3124200" y="2668588"/>
            <a:ext cx="60325" cy="50800"/>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3821" name="Oval 28"/>
          <p:cNvSpPr>
            <a:spLocks noChangeArrowheads="1"/>
          </p:cNvSpPr>
          <p:nvPr/>
        </p:nvSpPr>
        <p:spPr bwMode="auto">
          <a:xfrm rot="-1140000">
            <a:off x="4711700" y="3586163"/>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3822" name="Oval 29"/>
          <p:cNvSpPr>
            <a:spLocks noChangeArrowheads="1"/>
          </p:cNvSpPr>
          <p:nvPr/>
        </p:nvSpPr>
        <p:spPr bwMode="auto">
          <a:xfrm rot="-1140000">
            <a:off x="5865813" y="4497388"/>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3823" name="Oval 30"/>
          <p:cNvSpPr>
            <a:spLocks noChangeArrowheads="1"/>
          </p:cNvSpPr>
          <p:nvPr/>
        </p:nvSpPr>
        <p:spPr bwMode="auto">
          <a:xfrm rot="-1140000">
            <a:off x="3113088" y="3641725"/>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3824" name="Oval 31"/>
          <p:cNvSpPr>
            <a:spLocks noChangeArrowheads="1"/>
          </p:cNvSpPr>
          <p:nvPr/>
        </p:nvSpPr>
        <p:spPr bwMode="auto">
          <a:xfrm rot="5880000">
            <a:off x="3868738" y="3059113"/>
            <a:ext cx="47625"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3825" name="Oval 32"/>
          <p:cNvSpPr>
            <a:spLocks noChangeArrowheads="1"/>
          </p:cNvSpPr>
          <p:nvPr/>
        </p:nvSpPr>
        <p:spPr bwMode="auto">
          <a:xfrm rot="5880000">
            <a:off x="4136232" y="5244306"/>
            <a:ext cx="55562"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3826" name="Oval 33"/>
          <p:cNvSpPr>
            <a:spLocks noChangeArrowheads="1"/>
          </p:cNvSpPr>
          <p:nvPr/>
        </p:nvSpPr>
        <p:spPr bwMode="auto">
          <a:xfrm rot="5880000">
            <a:off x="3116263" y="4100513"/>
            <a:ext cx="47625"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3827" name="Oval 34"/>
          <p:cNvSpPr>
            <a:spLocks noChangeArrowheads="1"/>
          </p:cNvSpPr>
          <p:nvPr/>
        </p:nvSpPr>
        <p:spPr bwMode="auto">
          <a:xfrm rot="5880000">
            <a:off x="4344988" y="2395538"/>
            <a:ext cx="47625"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3828" name="Oval 35"/>
          <p:cNvSpPr>
            <a:spLocks noChangeArrowheads="1"/>
          </p:cNvSpPr>
          <p:nvPr/>
        </p:nvSpPr>
        <p:spPr bwMode="auto">
          <a:xfrm rot="5880000">
            <a:off x="5304632" y="4145756"/>
            <a:ext cx="58738"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3829" name="Oval 36"/>
          <p:cNvSpPr>
            <a:spLocks noChangeArrowheads="1"/>
          </p:cNvSpPr>
          <p:nvPr/>
        </p:nvSpPr>
        <p:spPr bwMode="auto">
          <a:xfrm rot="5880000">
            <a:off x="4371975" y="4081463"/>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3830" name="Oval 37"/>
          <p:cNvSpPr>
            <a:spLocks noChangeArrowheads="1"/>
          </p:cNvSpPr>
          <p:nvPr/>
        </p:nvSpPr>
        <p:spPr bwMode="auto">
          <a:xfrm rot="5880000">
            <a:off x="5621338" y="3365500"/>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3831" name="Oval 38"/>
          <p:cNvSpPr>
            <a:spLocks noChangeArrowheads="1"/>
          </p:cNvSpPr>
          <p:nvPr/>
        </p:nvSpPr>
        <p:spPr bwMode="auto">
          <a:xfrm rot="5880000">
            <a:off x="3089275" y="2347913"/>
            <a:ext cx="47625"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3832" name="Oval 39"/>
          <p:cNvSpPr>
            <a:spLocks noChangeArrowheads="1"/>
          </p:cNvSpPr>
          <p:nvPr/>
        </p:nvSpPr>
        <p:spPr bwMode="auto">
          <a:xfrm rot="5880000">
            <a:off x="5262563" y="3275013"/>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3833" name="Oval 40"/>
          <p:cNvSpPr>
            <a:spLocks noChangeArrowheads="1"/>
          </p:cNvSpPr>
          <p:nvPr/>
        </p:nvSpPr>
        <p:spPr bwMode="auto">
          <a:xfrm rot="5880000">
            <a:off x="5117307" y="4720431"/>
            <a:ext cx="58738"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3834" name="Oval 41"/>
          <p:cNvSpPr>
            <a:spLocks noChangeArrowheads="1"/>
          </p:cNvSpPr>
          <p:nvPr/>
        </p:nvSpPr>
        <p:spPr bwMode="auto">
          <a:xfrm rot="4800000">
            <a:off x="3498057" y="3534569"/>
            <a:ext cx="58737"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3835" name="Oval 42"/>
          <p:cNvSpPr>
            <a:spLocks noChangeArrowheads="1"/>
          </p:cNvSpPr>
          <p:nvPr/>
        </p:nvSpPr>
        <p:spPr bwMode="auto">
          <a:xfrm rot="4800000">
            <a:off x="4651375" y="5253038"/>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3836" name="Oval 43"/>
          <p:cNvSpPr>
            <a:spLocks noChangeArrowheads="1"/>
          </p:cNvSpPr>
          <p:nvPr/>
        </p:nvSpPr>
        <p:spPr bwMode="auto">
          <a:xfrm rot="4800000">
            <a:off x="4346575" y="4872038"/>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3837" name="Oval 44"/>
          <p:cNvSpPr>
            <a:spLocks noChangeArrowheads="1"/>
          </p:cNvSpPr>
          <p:nvPr/>
        </p:nvSpPr>
        <p:spPr bwMode="auto">
          <a:xfrm rot="4800000">
            <a:off x="2817019" y="3734594"/>
            <a:ext cx="58737"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3838" name="Oval 45"/>
          <p:cNvSpPr>
            <a:spLocks noChangeArrowheads="1"/>
          </p:cNvSpPr>
          <p:nvPr/>
        </p:nvSpPr>
        <p:spPr bwMode="auto">
          <a:xfrm rot="4800000">
            <a:off x="3714751" y="2774950"/>
            <a:ext cx="50800"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3839" name="Oval 46"/>
          <p:cNvSpPr>
            <a:spLocks noChangeArrowheads="1"/>
          </p:cNvSpPr>
          <p:nvPr/>
        </p:nvSpPr>
        <p:spPr bwMode="auto">
          <a:xfrm rot="4800000">
            <a:off x="4357688" y="4364037"/>
            <a:ext cx="50800"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3840" name="Oval 47"/>
          <p:cNvSpPr>
            <a:spLocks noChangeArrowheads="1"/>
          </p:cNvSpPr>
          <p:nvPr/>
        </p:nvSpPr>
        <p:spPr bwMode="auto">
          <a:xfrm rot="4800000">
            <a:off x="2504282" y="3082131"/>
            <a:ext cx="58738"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3841" name="Oval 48"/>
          <p:cNvSpPr>
            <a:spLocks noChangeArrowheads="1"/>
          </p:cNvSpPr>
          <p:nvPr/>
        </p:nvSpPr>
        <p:spPr bwMode="auto">
          <a:xfrm rot="4800000">
            <a:off x="3937794" y="5049044"/>
            <a:ext cx="55563"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3842" name="Oval 49"/>
          <p:cNvSpPr>
            <a:spLocks noChangeArrowheads="1"/>
          </p:cNvSpPr>
          <p:nvPr/>
        </p:nvSpPr>
        <p:spPr bwMode="auto">
          <a:xfrm rot="4800000">
            <a:off x="5305426" y="4756150"/>
            <a:ext cx="50800"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3843" name="Text Box 50"/>
          <p:cNvSpPr txBox="1">
            <a:spLocks noChangeArrowheads="1"/>
          </p:cNvSpPr>
          <p:nvPr/>
        </p:nvSpPr>
        <p:spPr bwMode="auto">
          <a:xfrm>
            <a:off x="5486400" y="1676400"/>
            <a:ext cx="320040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b="1" i="1" dirty="0">
                <a:solidFill>
                  <a:srgbClr val="000000"/>
                </a:solidFill>
                <a:latin typeface="Calibri"/>
              </a:rPr>
              <a:t>f</a:t>
            </a:r>
            <a:r>
              <a:rPr lang="en-US" sz="2000" i="1" dirty="0">
                <a:solidFill>
                  <a:srgbClr val="000000"/>
                </a:solidFill>
                <a:latin typeface="Calibri"/>
              </a:rPr>
              <a:t>(</a:t>
            </a:r>
            <a:r>
              <a:rPr lang="en-US" sz="2000" b="1" i="1" dirty="0" err="1">
                <a:solidFill>
                  <a:srgbClr val="000000"/>
                </a:solidFill>
                <a:latin typeface="Calibri"/>
              </a:rPr>
              <a:t>x</a:t>
            </a:r>
            <a:r>
              <a:rPr lang="en-US" sz="2000" i="1" dirty="0" err="1">
                <a:solidFill>
                  <a:srgbClr val="000000"/>
                </a:solidFill>
                <a:latin typeface="Calibri"/>
              </a:rPr>
              <a:t>,</a:t>
            </a:r>
            <a:r>
              <a:rPr lang="en-US" sz="2000" b="1" i="1" dirty="0" err="1">
                <a:solidFill>
                  <a:srgbClr val="00CC00"/>
                </a:solidFill>
                <a:latin typeface="Calibri"/>
              </a:rPr>
              <a:t>w</a:t>
            </a:r>
            <a:r>
              <a:rPr lang="en-US" sz="2000" i="1" dirty="0" err="1">
                <a:solidFill>
                  <a:srgbClr val="00CC00"/>
                </a:solidFill>
                <a:latin typeface="Calibri"/>
              </a:rPr>
              <a:t>,b</a:t>
            </a:r>
            <a:r>
              <a:rPr lang="en-US" sz="2000" i="1" dirty="0">
                <a:solidFill>
                  <a:srgbClr val="000000"/>
                </a:solidFill>
                <a:latin typeface="Calibri"/>
              </a:rPr>
              <a:t>) = sign(</a:t>
            </a:r>
            <a:r>
              <a:rPr lang="en-US" sz="2000" b="1" i="1" dirty="0">
                <a:solidFill>
                  <a:srgbClr val="00CC00"/>
                </a:solidFill>
                <a:latin typeface="Calibri"/>
              </a:rPr>
              <a:t>w</a:t>
            </a:r>
            <a:r>
              <a:rPr lang="en-US" sz="2000" b="1" i="1" dirty="0">
                <a:solidFill>
                  <a:srgbClr val="000000"/>
                </a:solidFill>
                <a:latin typeface="Calibri"/>
              </a:rPr>
              <a:t>. x</a:t>
            </a:r>
            <a:r>
              <a:rPr lang="en-US" sz="2000" i="1" dirty="0">
                <a:solidFill>
                  <a:srgbClr val="00CC00"/>
                </a:solidFill>
                <a:latin typeface="Calibri"/>
              </a:rPr>
              <a:t> </a:t>
            </a:r>
            <a:r>
              <a:rPr lang="en-US" sz="2000" i="1" dirty="0">
                <a:solidFill>
                  <a:srgbClr val="000000"/>
                </a:solidFill>
                <a:latin typeface="Calibri"/>
              </a:rPr>
              <a:t>- </a:t>
            </a:r>
            <a:r>
              <a:rPr lang="en-US" sz="2000" i="1" dirty="0">
                <a:solidFill>
                  <a:srgbClr val="00CC00"/>
                </a:solidFill>
                <a:latin typeface="Calibri"/>
              </a:rPr>
              <a:t>b</a:t>
            </a:r>
            <a:r>
              <a:rPr lang="en-US" sz="2000" i="1" dirty="0">
                <a:solidFill>
                  <a:srgbClr val="000000"/>
                </a:solidFill>
                <a:latin typeface="Calibri"/>
              </a:rPr>
              <a:t>)</a:t>
            </a:r>
          </a:p>
        </p:txBody>
      </p:sp>
      <p:sp>
        <p:nvSpPr>
          <p:cNvPr id="33844" name="Text Box 51"/>
          <p:cNvSpPr txBox="1">
            <a:spLocks noChangeArrowheads="1"/>
          </p:cNvSpPr>
          <p:nvPr/>
        </p:nvSpPr>
        <p:spPr bwMode="auto">
          <a:xfrm>
            <a:off x="6248400" y="3200400"/>
            <a:ext cx="2438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endParaRPr lang="en-US" dirty="0">
              <a:latin typeface="Calibri"/>
            </a:endParaRPr>
          </a:p>
        </p:txBody>
      </p:sp>
      <p:sp>
        <p:nvSpPr>
          <p:cNvPr id="33845" name="Text Box 52"/>
          <p:cNvSpPr txBox="1">
            <a:spLocks noChangeArrowheads="1"/>
          </p:cNvSpPr>
          <p:nvPr/>
        </p:nvSpPr>
        <p:spPr bwMode="auto">
          <a:xfrm>
            <a:off x="6400800" y="2286000"/>
            <a:ext cx="2743200" cy="3610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1500"/>
              </a:spcBef>
            </a:pPr>
            <a:r>
              <a:rPr lang="en-US" dirty="0">
                <a:solidFill>
                  <a:srgbClr val="000000"/>
                </a:solidFill>
                <a:latin typeface="Calibri"/>
              </a:rPr>
              <a:t>The </a:t>
            </a:r>
            <a:r>
              <a:rPr lang="en-US" dirty="0">
                <a:solidFill>
                  <a:srgbClr val="FF0000"/>
                </a:solidFill>
                <a:latin typeface="Calibri"/>
              </a:rPr>
              <a:t>maximum margin linear classifier</a:t>
            </a:r>
            <a:r>
              <a:rPr lang="en-US" dirty="0">
                <a:solidFill>
                  <a:srgbClr val="000000"/>
                </a:solidFill>
                <a:latin typeface="Calibri"/>
              </a:rPr>
              <a:t> is the linear classifier with the, um, maximum margin.</a:t>
            </a:r>
          </a:p>
          <a:p>
            <a:pPr>
              <a:spcBef>
                <a:spcPts val="1500"/>
              </a:spcBef>
            </a:pPr>
            <a:r>
              <a:rPr lang="en-US" dirty="0">
                <a:solidFill>
                  <a:srgbClr val="000000"/>
                </a:solidFill>
                <a:latin typeface="Calibri"/>
              </a:rPr>
              <a:t>This is the simplest kind of SVM (Called an LSVM)</a:t>
            </a:r>
          </a:p>
        </p:txBody>
      </p:sp>
      <p:sp>
        <p:nvSpPr>
          <p:cNvPr id="33846" name="Text Box 53"/>
          <p:cNvSpPr txBox="1">
            <a:spLocks noChangeArrowheads="1"/>
          </p:cNvSpPr>
          <p:nvPr/>
        </p:nvSpPr>
        <p:spPr bwMode="auto">
          <a:xfrm>
            <a:off x="173038" y="3675063"/>
            <a:ext cx="2120900" cy="1325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1250"/>
              </a:spcBef>
            </a:pPr>
            <a:r>
              <a:rPr lang="en-US" sz="2000" dirty="0">
                <a:solidFill>
                  <a:srgbClr val="00CC00"/>
                </a:solidFill>
                <a:latin typeface="Calibri"/>
              </a:rPr>
              <a:t>Support Vectors </a:t>
            </a:r>
            <a:r>
              <a:rPr lang="en-US" sz="2000" dirty="0">
                <a:solidFill>
                  <a:srgbClr val="000000"/>
                </a:solidFill>
                <a:latin typeface="Calibri"/>
              </a:rPr>
              <a:t>are </a:t>
            </a:r>
            <a:r>
              <a:rPr lang="en-US" sz="2000" dirty="0" smtClean="0">
                <a:solidFill>
                  <a:srgbClr val="000000"/>
                </a:solidFill>
                <a:latin typeface="Calibri"/>
              </a:rPr>
              <a:t>the </a:t>
            </a:r>
            <a:r>
              <a:rPr lang="en-US" sz="2000" dirty="0" err="1">
                <a:solidFill>
                  <a:srgbClr val="000000"/>
                </a:solidFill>
                <a:latin typeface="Calibri"/>
              </a:rPr>
              <a:t>datapoints</a:t>
            </a:r>
            <a:r>
              <a:rPr lang="en-US" sz="2000" dirty="0">
                <a:solidFill>
                  <a:srgbClr val="000000"/>
                </a:solidFill>
                <a:latin typeface="Calibri"/>
              </a:rPr>
              <a:t> </a:t>
            </a:r>
            <a:r>
              <a:rPr lang="en-US" sz="2000" dirty="0" smtClean="0">
                <a:solidFill>
                  <a:srgbClr val="000000"/>
                </a:solidFill>
                <a:latin typeface="Calibri"/>
              </a:rPr>
              <a:t>that </a:t>
            </a:r>
            <a:r>
              <a:rPr lang="en-US" sz="2000" dirty="0">
                <a:solidFill>
                  <a:srgbClr val="000000"/>
                </a:solidFill>
                <a:latin typeface="Calibri"/>
              </a:rPr>
              <a:t>margin pushes up against</a:t>
            </a:r>
          </a:p>
        </p:txBody>
      </p:sp>
      <p:sp>
        <p:nvSpPr>
          <p:cNvPr id="33847" name="Freeform 54"/>
          <p:cNvSpPr>
            <a:spLocks/>
          </p:cNvSpPr>
          <p:nvPr/>
        </p:nvSpPr>
        <p:spPr bwMode="auto">
          <a:xfrm>
            <a:off x="2112963" y="3725863"/>
            <a:ext cx="1708150" cy="155575"/>
          </a:xfrm>
          <a:custGeom>
            <a:avLst/>
            <a:gdLst>
              <a:gd name="T0" fmla="*/ 0 w 1076"/>
              <a:gd name="T1" fmla="*/ 2147483647 h 98"/>
              <a:gd name="T2" fmla="*/ 2147483647 w 1076"/>
              <a:gd name="T3" fmla="*/ 2147483647 h 98"/>
              <a:gd name="T4" fmla="*/ 2147483647 w 1076"/>
              <a:gd name="T5" fmla="*/ 0 h 98"/>
              <a:gd name="T6" fmla="*/ 2147483647 w 1076"/>
              <a:gd name="T7" fmla="*/ 2147483647 h 98"/>
              <a:gd name="T8" fmla="*/ 2147483647 w 1076"/>
              <a:gd name="T9" fmla="*/ 2147483647 h 98"/>
              <a:gd name="T10" fmla="*/ 2147483647 w 1076"/>
              <a:gd name="T11" fmla="*/ 2147483647 h 98"/>
              <a:gd name="T12" fmla="*/ 2147483647 w 1076"/>
              <a:gd name="T13" fmla="*/ 2147483647 h 98"/>
              <a:gd name="T14" fmla="*/ 2147483647 w 1076"/>
              <a:gd name="T15" fmla="*/ 2147483647 h 98"/>
              <a:gd name="T16" fmla="*/ 2147483647 w 1076"/>
              <a:gd name="T17" fmla="*/ 2147483647 h 9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76"/>
              <a:gd name="T28" fmla="*/ 0 h 98"/>
              <a:gd name="T29" fmla="*/ 1076 w 1076"/>
              <a:gd name="T30" fmla="*/ 98 h 9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76" h="98">
                <a:moveTo>
                  <a:pt x="0" y="98"/>
                </a:moveTo>
                <a:cubicBezTo>
                  <a:pt x="38" y="87"/>
                  <a:pt x="66" y="53"/>
                  <a:pt x="104" y="39"/>
                </a:cubicBezTo>
                <a:cubicBezTo>
                  <a:pt x="132" y="9"/>
                  <a:pt x="172" y="6"/>
                  <a:pt x="212" y="0"/>
                </a:cubicBezTo>
                <a:cubicBezTo>
                  <a:pt x="262" y="3"/>
                  <a:pt x="286" y="0"/>
                  <a:pt x="326" y="11"/>
                </a:cubicBezTo>
                <a:lnTo>
                  <a:pt x="386" y="39"/>
                </a:lnTo>
                <a:cubicBezTo>
                  <a:pt x="386" y="39"/>
                  <a:pt x="386" y="39"/>
                  <a:pt x="386" y="39"/>
                </a:cubicBezTo>
                <a:cubicBezTo>
                  <a:pt x="428" y="52"/>
                  <a:pt x="469" y="69"/>
                  <a:pt x="511" y="82"/>
                </a:cubicBezTo>
                <a:cubicBezTo>
                  <a:pt x="670" y="74"/>
                  <a:pt x="829" y="60"/>
                  <a:pt x="989" y="55"/>
                </a:cubicBezTo>
                <a:cubicBezTo>
                  <a:pt x="1017" y="51"/>
                  <a:pt x="1048" y="44"/>
                  <a:pt x="1076" y="44"/>
                </a:cubicBezTo>
              </a:path>
            </a:pathLst>
          </a:custGeom>
          <a:noFill/>
          <a:ln w="38160">
            <a:solidFill>
              <a:srgbClr val="00CC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dirty="0">
              <a:latin typeface="Calibri"/>
            </a:endParaRPr>
          </a:p>
        </p:txBody>
      </p:sp>
      <p:sp>
        <p:nvSpPr>
          <p:cNvPr id="33848" name="Freeform 55"/>
          <p:cNvSpPr>
            <a:spLocks/>
          </p:cNvSpPr>
          <p:nvPr/>
        </p:nvSpPr>
        <p:spPr bwMode="auto">
          <a:xfrm>
            <a:off x="2079625" y="3317875"/>
            <a:ext cx="2293938" cy="485775"/>
          </a:xfrm>
          <a:custGeom>
            <a:avLst/>
            <a:gdLst>
              <a:gd name="T0" fmla="*/ 0 w 1445"/>
              <a:gd name="T1" fmla="*/ 2147483647 h 306"/>
              <a:gd name="T2" fmla="*/ 2147483647 w 1445"/>
              <a:gd name="T3" fmla="*/ 2147483647 h 306"/>
              <a:gd name="T4" fmla="*/ 2147483647 w 1445"/>
              <a:gd name="T5" fmla="*/ 2147483647 h 306"/>
              <a:gd name="T6" fmla="*/ 2147483647 w 1445"/>
              <a:gd name="T7" fmla="*/ 2147483647 h 306"/>
              <a:gd name="T8" fmla="*/ 2147483647 w 1445"/>
              <a:gd name="T9" fmla="*/ 2147483647 h 306"/>
              <a:gd name="T10" fmla="*/ 2147483647 w 1445"/>
              <a:gd name="T11" fmla="*/ 2147483647 h 306"/>
              <a:gd name="T12" fmla="*/ 2147483647 w 1445"/>
              <a:gd name="T13" fmla="*/ 2147483647 h 306"/>
              <a:gd name="T14" fmla="*/ 2147483647 w 1445"/>
              <a:gd name="T15" fmla="*/ 2147483647 h 306"/>
              <a:gd name="T16" fmla="*/ 2147483647 w 1445"/>
              <a:gd name="T17" fmla="*/ 2147483647 h 306"/>
              <a:gd name="T18" fmla="*/ 2147483647 w 1445"/>
              <a:gd name="T19" fmla="*/ 2147483647 h 306"/>
              <a:gd name="T20" fmla="*/ 2147483647 w 1445"/>
              <a:gd name="T21" fmla="*/ 2147483647 h 306"/>
              <a:gd name="T22" fmla="*/ 2147483647 w 1445"/>
              <a:gd name="T23" fmla="*/ 2147483647 h 306"/>
              <a:gd name="T24" fmla="*/ 2147483647 w 1445"/>
              <a:gd name="T25" fmla="*/ 2147483647 h 30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445"/>
              <a:gd name="T40" fmla="*/ 0 h 306"/>
              <a:gd name="T41" fmla="*/ 1445 w 1445"/>
              <a:gd name="T42" fmla="*/ 306 h 30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445" h="306">
                <a:moveTo>
                  <a:pt x="0" y="306"/>
                </a:moveTo>
                <a:cubicBezTo>
                  <a:pt x="5" y="304"/>
                  <a:pt x="12" y="305"/>
                  <a:pt x="16" y="301"/>
                </a:cubicBezTo>
                <a:cubicBezTo>
                  <a:pt x="24" y="293"/>
                  <a:pt x="21" y="278"/>
                  <a:pt x="27" y="268"/>
                </a:cubicBezTo>
                <a:cubicBezTo>
                  <a:pt x="33" y="257"/>
                  <a:pt x="41" y="247"/>
                  <a:pt x="48" y="236"/>
                </a:cubicBezTo>
                <a:cubicBezTo>
                  <a:pt x="58" y="221"/>
                  <a:pt x="117" y="177"/>
                  <a:pt x="125" y="171"/>
                </a:cubicBezTo>
                <a:cubicBezTo>
                  <a:pt x="159" y="146"/>
                  <a:pt x="186" y="117"/>
                  <a:pt x="228" y="105"/>
                </a:cubicBezTo>
                <a:cubicBezTo>
                  <a:pt x="249" y="91"/>
                  <a:pt x="273" y="79"/>
                  <a:pt x="298" y="73"/>
                </a:cubicBezTo>
                <a:cubicBezTo>
                  <a:pt x="394" y="11"/>
                  <a:pt x="526" y="10"/>
                  <a:pt x="635" y="2"/>
                </a:cubicBezTo>
                <a:cubicBezTo>
                  <a:pt x="773" y="5"/>
                  <a:pt x="907" y="0"/>
                  <a:pt x="1043" y="18"/>
                </a:cubicBezTo>
                <a:cubicBezTo>
                  <a:pt x="1068" y="27"/>
                  <a:pt x="1093" y="34"/>
                  <a:pt x="1119" y="40"/>
                </a:cubicBezTo>
                <a:cubicBezTo>
                  <a:pt x="1150" y="63"/>
                  <a:pt x="1183" y="68"/>
                  <a:pt x="1217" y="84"/>
                </a:cubicBezTo>
                <a:cubicBezTo>
                  <a:pt x="1257" y="104"/>
                  <a:pt x="1293" y="119"/>
                  <a:pt x="1336" y="132"/>
                </a:cubicBezTo>
                <a:cubicBezTo>
                  <a:pt x="1370" y="142"/>
                  <a:pt x="1410" y="165"/>
                  <a:pt x="1445" y="165"/>
                </a:cubicBezTo>
              </a:path>
            </a:pathLst>
          </a:custGeom>
          <a:noFill/>
          <a:ln w="38160">
            <a:solidFill>
              <a:srgbClr val="00CC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dirty="0">
              <a:latin typeface="Calibri"/>
            </a:endParaRPr>
          </a:p>
        </p:txBody>
      </p:sp>
      <p:sp>
        <p:nvSpPr>
          <p:cNvPr id="33849" name="Freeform 56"/>
          <p:cNvSpPr>
            <a:spLocks/>
          </p:cNvSpPr>
          <p:nvPr/>
        </p:nvSpPr>
        <p:spPr bwMode="auto">
          <a:xfrm>
            <a:off x="2105025" y="3994150"/>
            <a:ext cx="1733550" cy="449263"/>
          </a:xfrm>
          <a:custGeom>
            <a:avLst/>
            <a:gdLst>
              <a:gd name="T0" fmla="*/ 0 w 1092"/>
              <a:gd name="T1" fmla="*/ 0 h 283"/>
              <a:gd name="T2" fmla="*/ 2147483647 w 1092"/>
              <a:gd name="T3" fmla="*/ 2147483647 h 283"/>
              <a:gd name="T4" fmla="*/ 2147483647 w 1092"/>
              <a:gd name="T5" fmla="*/ 2147483647 h 283"/>
              <a:gd name="T6" fmla="*/ 2147483647 w 1092"/>
              <a:gd name="T7" fmla="*/ 2147483647 h 283"/>
              <a:gd name="T8" fmla="*/ 2147483647 w 1092"/>
              <a:gd name="T9" fmla="*/ 2147483647 h 283"/>
              <a:gd name="T10" fmla="*/ 2147483647 w 1092"/>
              <a:gd name="T11" fmla="*/ 2147483647 h 283"/>
              <a:gd name="T12" fmla="*/ 0 60000 65536"/>
              <a:gd name="T13" fmla="*/ 0 60000 65536"/>
              <a:gd name="T14" fmla="*/ 0 60000 65536"/>
              <a:gd name="T15" fmla="*/ 0 60000 65536"/>
              <a:gd name="T16" fmla="*/ 0 60000 65536"/>
              <a:gd name="T17" fmla="*/ 0 60000 65536"/>
              <a:gd name="T18" fmla="*/ 0 w 1092"/>
              <a:gd name="T19" fmla="*/ 0 h 283"/>
              <a:gd name="T20" fmla="*/ 1092 w 1092"/>
              <a:gd name="T21" fmla="*/ 283 h 283"/>
            </a:gdLst>
            <a:ahLst/>
            <a:cxnLst>
              <a:cxn ang="T12">
                <a:pos x="T0" y="T1"/>
              </a:cxn>
              <a:cxn ang="T13">
                <a:pos x="T2" y="T3"/>
              </a:cxn>
              <a:cxn ang="T14">
                <a:pos x="T4" y="T5"/>
              </a:cxn>
              <a:cxn ang="T15">
                <a:pos x="T6" y="T7"/>
              </a:cxn>
              <a:cxn ang="T16">
                <a:pos x="T8" y="T9"/>
              </a:cxn>
              <a:cxn ang="T17">
                <a:pos x="T10" y="T11"/>
              </a:cxn>
            </a:cxnLst>
            <a:rect l="T18" t="T19" r="T20" b="T21"/>
            <a:pathLst>
              <a:path w="1092" h="283">
                <a:moveTo>
                  <a:pt x="0" y="0"/>
                </a:moveTo>
                <a:cubicBezTo>
                  <a:pt x="47" y="9"/>
                  <a:pt x="84" y="40"/>
                  <a:pt x="130" y="54"/>
                </a:cubicBezTo>
                <a:cubicBezTo>
                  <a:pt x="184" y="96"/>
                  <a:pt x="261" y="129"/>
                  <a:pt x="326" y="147"/>
                </a:cubicBezTo>
                <a:cubicBezTo>
                  <a:pt x="348" y="162"/>
                  <a:pt x="373" y="163"/>
                  <a:pt x="397" y="174"/>
                </a:cubicBezTo>
                <a:cubicBezTo>
                  <a:pt x="439" y="193"/>
                  <a:pt x="481" y="209"/>
                  <a:pt x="527" y="217"/>
                </a:cubicBezTo>
                <a:cubicBezTo>
                  <a:pt x="704" y="283"/>
                  <a:pt x="907" y="272"/>
                  <a:pt x="1092" y="272"/>
                </a:cubicBezTo>
              </a:path>
            </a:pathLst>
          </a:custGeom>
          <a:noFill/>
          <a:ln w="38160">
            <a:solidFill>
              <a:srgbClr val="00CC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dirty="0">
              <a:latin typeface="Calibri"/>
            </a:endParaRPr>
          </a:p>
        </p:txBody>
      </p:sp>
      <p:sp>
        <p:nvSpPr>
          <p:cNvPr id="33850" name="Oval 57"/>
          <p:cNvSpPr>
            <a:spLocks noChangeArrowheads="1"/>
          </p:cNvSpPr>
          <p:nvPr/>
        </p:nvSpPr>
        <p:spPr bwMode="auto">
          <a:xfrm>
            <a:off x="4341813" y="3579813"/>
            <a:ext cx="152400" cy="152400"/>
          </a:xfrm>
          <a:prstGeom prst="ellipse">
            <a:avLst/>
          </a:prstGeom>
          <a:noFill/>
          <a:ln w="38160">
            <a:solidFill>
              <a:srgbClr val="00CC0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latin typeface="Calibri"/>
            </a:endParaRPr>
          </a:p>
        </p:txBody>
      </p:sp>
      <p:sp>
        <p:nvSpPr>
          <p:cNvPr id="33851" name="Oval 58"/>
          <p:cNvSpPr>
            <a:spLocks noChangeArrowheads="1"/>
          </p:cNvSpPr>
          <p:nvPr/>
        </p:nvSpPr>
        <p:spPr bwMode="auto">
          <a:xfrm>
            <a:off x="3844925" y="3689350"/>
            <a:ext cx="152400" cy="152400"/>
          </a:xfrm>
          <a:prstGeom prst="ellipse">
            <a:avLst/>
          </a:prstGeom>
          <a:noFill/>
          <a:ln w="38160">
            <a:solidFill>
              <a:srgbClr val="00CC0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latin typeface="Calibri"/>
            </a:endParaRPr>
          </a:p>
        </p:txBody>
      </p:sp>
      <p:sp>
        <p:nvSpPr>
          <p:cNvPr id="33852" name="Oval 59"/>
          <p:cNvSpPr>
            <a:spLocks noChangeArrowheads="1"/>
          </p:cNvSpPr>
          <p:nvPr/>
        </p:nvSpPr>
        <p:spPr bwMode="auto">
          <a:xfrm>
            <a:off x="3833813" y="4384675"/>
            <a:ext cx="152400" cy="152400"/>
          </a:xfrm>
          <a:prstGeom prst="ellipse">
            <a:avLst/>
          </a:prstGeom>
          <a:noFill/>
          <a:ln w="38160">
            <a:solidFill>
              <a:srgbClr val="00CC0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latin typeface="Calibri"/>
            </a:endParaRPr>
          </a:p>
        </p:txBody>
      </p:sp>
      <p:sp>
        <p:nvSpPr>
          <p:cNvPr id="33853" name="AutoShape 60"/>
          <p:cNvSpPr>
            <a:spLocks noChangeArrowheads="1"/>
          </p:cNvSpPr>
          <p:nvPr/>
        </p:nvSpPr>
        <p:spPr bwMode="auto">
          <a:xfrm>
            <a:off x="4441825" y="6097588"/>
            <a:ext cx="1758950" cy="381000"/>
          </a:xfrm>
          <a:prstGeom prst="wedgeRectCallout">
            <a:avLst>
              <a:gd name="adj1" fmla="val 64713"/>
              <a:gd name="adj2" fmla="val -86250"/>
            </a:avLst>
          </a:prstGeom>
          <a:solidFill>
            <a:srgbClr val="CCFFCC"/>
          </a:solidFill>
          <a:ln w="12600">
            <a:solidFill>
              <a:srgbClr val="000000"/>
            </a:solidFill>
            <a:miter lim="800000"/>
            <a:headEnd/>
            <a:tailEnd/>
          </a:ln>
        </p:spPr>
        <p:txBody>
          <a:bodyPr lIns="90000" tIns="46800" rIns="90000" bIns="46800"/>
          <a:lstStyle/>
          <a:p>
            <a:pPr algn="ctr">
              <a:spcBef>
                <a:spcPts val="12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dirty="0">
                <a:solidFill>
                  <a:srgbClr val="000000"/>
                </a:solidFill>
                <a:latin typeface="Calibri"/>
              </a:rPr>
              <a:t>Linear SVM</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Footer Placeholder 3"/>
          <p:cNvSpPr>
            <a:spLocks noGrp="1"/>
          </p:cNvSpPr>
          <p:nvPr>
            <p:ph type="ftr" sz="quarter" idx="4294967295"/>
          </p:nvPr>
        </p:nvSpPr>
        <p:spPr bwMode="auto">
          <a:xfrm>
            <a:off x="6629400" y="6553200"/>
            <a:ext cx="2514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000" dirty="0">
                <a:latin typeface="Calibri"/>
              </a:rPr>
              <a:t>Copyright © 2001, 2003, Andrew W. Moore</a:t>
            </a:r>
          </a:p>
        </p:txBody>
      </p:sp>
      <p:sp>
        <p:nvSpPr>
          <p:cNvPr id="35842" name="Line 1"/>
          <p:cNvSpPr>
            <a:spLocks noChangeShapeType="1"/>
          </p:cNvSpPr>
          <p:nvPr/>
        </p:nvSpPr>
        <p:spPr bwMode="auto">
          <a:xfrm flipV="1">
            <a:off x="2506663" y="1784350"/>
            <a:ext cx="2876550" cy="4584700"/>
          </a:xfrm>
          <a:prstGeom prst="line">
            <a:avLst/>
          </a:prstGeom>
          <a:noFill/>
          <a:ln w="361800">
            <a:solidFill>
              <a:srgbClr val="FFCF01"/>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35843" name="Line 2"/>
          <p:cNvSpPr>
            <a:spLocks noChangeShapeType="1"/>
          </p:cNvSpPr>
          <p:nvPr/>
        </p:nvSpPr>
        <p:spPr bwMode="auto">
          <a:xfrm flipV="1">
            <a:off x="2465388" y="1719263"/>
            <a:ext cx="2957512" cy="4714875"/>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35844" name="Rectangle 3"/>
          <p:cNvSpPr>
            <a:spLocks noGrp="1" noChangeArrowheads="1"/>
          </p:cNvSpPr>
          <p:nvPr>
            <p:ph type="title" idx="4294967295"/>
          </p:nvPr>
        </p:nvSpPr>
        <p:spPr>
          <a:xfrm>
            <a:off x="228600" y="-3175"/>
            <a:ext cx="8534400" cy="7635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ea typeface="ＭＳ Ｐゴシック" charset="0"/>
                <a:cs typeface="ＭＳ Ｐゴシック" charset="0"/>
              </a:rPr>
              <a:t>Why Maximum Margin?</a:t>
            </a:r>
          </a:p>
        </p:txBody>
      </p:sp>
      <p:sp>
        <p:nvSpPr>
          <p:cNvPr id="35845" name="Text Box 4"/>
          <p:cNvSpPr txBox="1">
            <a:spLocks noChangeArrowheads="1"/>
          </p:cNvSpPr>
          <p:nvPr/>
        </p:nvSpPr>
        <p:spPr bwMode="auto">
          <a:xfrm>
            <a:off x="838200" y="1905000"/>
            <a:ext cx="190500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dirty="0">
                <a:solidFill>
                  <a:srgbClr val="000000"/>
                </a:solidFill>
                <a:latin typeface="Calibri"/>
              </a:rPr>
              <a:t>denotes +1</a:t>
            </a:r>
          </a:p>
          <a:p>
            <a:pPr algn="ctr">
              <a:spcBef>
                <a:spcPts val="1250"/>
              </a:spcBef>
            </a:pPr>
            <a:r>
              <a:rPr lang="en-US" sz="2000" dirty="0">
                <a:solidFill>
                  <a:srgbClr val="000000"/>
                </a:solidFill>
                <a:latin typeface="Calibri"/>
              </a:rPr>
              <a:t>denotes -1</a:t>
            </a:r>
          </a:p>
        </p:txBody>
      </p:sp>
      <p:sp>
        <p:nvSpPr>
          <p:cNvPr id="35846" name="Oval 5"/>
          <p:cNvSpPr>
            <a:spLocks noChangeArrowheads="1"/>
          </p:cNvSpPr>
          <p:nvPr/>
        </p:nvSpPr>
        <p:spPr bwMode="auto">
          <a:xfrm rot="4800000">
            <a:off x="915194" y="2056606"/>
            <a:ext cx="58738"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5847" name="Oval 6"/>
          <p:cNvSpPr>
            <a:spLocks noChangeArrowheads="1"/>
          </p:cNvSpPr>
          <p:nvPr/>
        </p:nvSpPr>
        <p:spPr bwMode="auto">
          <a:xfrm rot="5880000">
            <a:off x="915988" y="2513012"/>
            <a:ext cx="50800"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5848" name="Line 7"/>
          <p:cNvSpPr>
            <a:spLocks noChangeShapeType="1"/>
          </p:cNvSpPr>
          <p:nvPr/>
        </p:nvSpPr>
        <p:spPr bwMode="auto">
          <a:xfrm>
            <a:off x="2590800" y="2209800"/>
            <a:ext cx="1588" cy="3505200"/>
          </a:xfrm>
          <a:prstGeom prst="line">
            <a:avLst/>
          </a:prstGeom>
          <a:noFill/>
          <a:ln w="38160">
            <a:solidFill>
              <a:srgbClr val="FF0000"/>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35849" name="Line 8"/>
          <p:cNvSpPr>
            <a:spLocks noChangeShapeType="1"/>
          </p:cNvSpPr>
          <p:nvPr/>
        </p:nvSpPr>
        <p:spPr bwMode="auto">
          <a:xfrm>
            <a:off x="2438400" y="5562600"/>
            <a:ext cx="3657600" cy="1588"/>
          </a:xfrm>
          <a:prstGeom prst="line">
            <a:avLst/>
          </a:prstGeom>
          <a:noFill/>
          <a:ln w="38160">
            <a:solidFill>
              <a:srgbClr val="FF0000"/>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35850" name="Oval 9"/>
          <p:cNvSpPr>
            <a:spLocks noChangeArrowheads="1"/>
          </p:cNvSpPr>
          <p:nvPr/>
        </p:nvSpPr>
        <p:spPr bwMode="auto">
          <a:xfrm>
            <a:off x="3717925" y="5032375"/>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5851" name="Oval 10"/>
          <p:cNvSpPr>
            <a:spLocks noChangeArrowheads="1"/>
          </p:cNvSpPr>
          <p:nvPr/>
        </p:nvSpPr>
        <p:spPr bwMode="auto">
          <a:xfrm>
            <a:off x="2486025" y="3903663"/>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5852" name="Oval 11"/>
          <p:cNvSpPr>
            <a:spLocks noChangeArrowheads="1"/>
          </p:cNvSpPr>
          <p:nvPr/>
        </p:nvSpPr>
        <p:spPr bwMode="auto">
          <a:xfrm>
            <a:off x="4340225" y="2814638"/>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5853" name="Oval 12"/>
          <p:cNvSpPr>
            <a:spLocks noChangeArrowheads="1"/>
          </p:cNvSpPr>
          <p:nvPr/>
        </p:nvSpPr>
        <p:spPr bwMode="auto">
          <a:xfrm>
            <a:off x="4403725" y="3635375"/>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5854" name="Oval 13"/>
          <p:cNvSpPr>
            <a:spLocks noChangeArrowheads="1"/>
          </p:cNvSpPr>
          <p:nvPr/>
        </p:nvSpPr>
        <p:spPr bwMode="auto">
          <a:xfrm>
            <a:off x="3409950" y="2663825"/>
            <a:ext cx="60325" cy="50800"/>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5855" name="Oval 14"/>
          <p:cNvSpPr>
            <a:spLocks noChangeArrowheads="1"/>
          </p:cNvSpPr>
          <p:nvPr/>
        </p:nvSpPr>
        <p:spPr bwMode="auto">
          <a:xfrm>
            <a:off x="3886200" y="3733800"/>
            <a:ext cx="5397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5856" name="Oval 15"/>
          <p:cNvSpPr>
            <a:spLocks noChangeArrowheads="1"/>
          </p:cNvSpPr>
          <p:nvPr/>
        </p:nvSpPr>
        <p:spPr bwMode="auto">
          <a:xfrm>
            <a:off x="3048000" y="3124200"/>
            <a:ext cx="60325" cy="58738"/>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5857" name="Oval 16"/>
          <p:cNvSpPr>
            <a:spLocks noChangeArrowheads="1"/>
          </p:cNvSpPr>
          <p:nvPr/>
        </p:nvSpPr>
        <p:spPr bwMode="auto">
          <a:xfrm>
            <a:off x="5105400" y="4114800"/>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5858" name="Oval 17"/>
          <p:cNvSpPr>
            <a:spLocks noChangeArrowheads="1"/>
          </p:cNvSpPr>
          <p:nvPr/>
        </p:nvSpPr>
        <p:spPr bwMode="auto">
          <a:xfrm rot="-1140000">
            <a:off x="3886200" y="4443413"/>
            <a:ext cx="5397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5859" name="Oval 18"/>
          <p:cNvSpPr>
            <a:spLocks noChangeArrowheads="1"/>
          </p:cNvSpPr>
          <p:nvPr/>
        </p:nvSpPr>
        <p:spPr bwMode="auto">
          <a:xfrm rot="-1140000">
            <a:off x="6003925" y="3230563"/>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5860" name="Oval 19"/>
          <p:cNvSpPr>
            <a:spLocks noChangeArrowheads="1"/>
          </p:cNvSpPr>
          <p:nvPr/>
        </p:nvSpPr>
        <p:spPr bwMode="auto">
          <a:xfrm rot="-1140000">
            <a:off x="5295900" y="4546600"/>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5861" name="Oval 20"/>
          <p:cNvSpPr>
            <a:spLocks noChangeArrowheads="1"/>
          </p:cNvSpPr>
          <p:nvPr/>
        </p:nvSpPr>
        <p:spPr bwMode="auto">
          <a:xfrm rot="-1140000">
            <a:off x="3124200" y="2668588"/>
            <a:ext cx="60325" cy="50800"/>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5862" name="Oval 21"/>
          <p:cNvSpPr>
            <a:spLocks noChangeArrowheads="1"/>
          </p:cNvSpPr>
          <p:nvPr/>
        </p:nvSpPr>
        <p:spPr bwMode="auto">
          <a:xfrm rot="-1140000">
            <a:off x="4711700" y="3586163"/>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5863" name="Oval 22"/>
          <p:cNvSpPr>
            <a:spLocks noChangeArrowheads="1"/>
          </p:cNvSpPr>
          <p:nvPr/>
        </p:nvSpPr>
        <p:spPr bwMode="auto">
          <a:xfrm rot="-1140000">
            <a:off x="5865813" y="4497388"/>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5864" name="Oval 23"/>
          <p:cNvSpPr>
            <a:spLocks noChangeArrowheads="1"/>
          </p:cNvSpPr>
          <p:nvPr/>
        </p:nvSpPr>
        <p:spPr bwMode="auto">
          <a:xfrm rot="-1140000">
            <a:off x="3113088" y="3641725"/>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5865" name="Oval 24"/>
          <p:cNvSpPr>
            <a:spLocks noChangeArrowheads="1"/>
          </p:cNvSpPr>
          <p:nvPr/>
        </p:nvSpPr>
        <p:spPr bwMode="auto">
          <a:xfrm rot="5880000">
            <a:off x="3868738" y="3059113"/>
            <a:ext cx="47625"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5866" name="Oval 25"/>
          <p:cNvSpPr>
            <a:spLocks noChangeArrowheads="1"/>
          </p:cNvSpPr>
          <p:nvPr/>
        </p:nvSpPr>
        <p:spPr bwMode="auto">
          <a:xfrm rot="5880000">
            <a:off x="4136232" y="5244306"/>
            <a:ext cx="55562"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5867" name="Oval 26"/>
          <p:cNvSpPr>
            <a:spLocks noChangeArrowheads="1"/>
          </p:cNvSpPr>
          <p:nvPr/>
        </p:nvSpPr>
        <p:spPr bwMode="auto">
          <a:xfrm rot="5880000">
            <a:off x="3116263" y="4100513"/>
            <a:ext cx="47625"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5868" name="Oval 27"/>
          <p:cNvSpPr>
            <a:spLocks noChangeArrowheads="1"/>
          </p:cNvSpPr>
          <p:nvPr/>
        </p:nvSpPr>
        <p:spPr bwMode="auto">
          <a:xfrm rot="5880000">
            <a:off x="4344988" y="2395538"/>
            <a:ext cx="47625"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5869" name="Oval 28"/>
          <p:cNvSpPr>
            <a:spLocks noChangeArrowheads="1"/>
          </p:cNvSpPr>
          <p:nvPr/>
        </p:nvSpPr>
        <p:spPr bwMode="auto">
          <a:xfrm rot="5880000">
            <a:off x="5304632" y="4145756"/>
            <a:ext cx="58738"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5870" name="Oval 29"/>
          <p:cNvSpPr>
            <a:spLocks noChangeArrowheads="1"/>
          </p:cNvSpPr>
          <p:nvPr/>
        </p:nvSpPr>
        <p:spPr bwMode="auto">
          <a:xfrm rot="5880000">
            <a:off x="4371975" y="4081463"/>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5871" name="Oval 30"/>
          <p:cNvSpPr>
            <a:spLocks noChangeArrowheads="1"/>
          </p:cNvSpPr>
          <p:nvPr/>
        </p:nvSpPr>
        <p:spPr bwMode="auto">
          <a:xfrm rot="5880000">
            <a:off x="5621338" y="3365500"/>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5872" name="Oval 31"/>
          <p:cNvSpPr>
            <a:spLocks noChangeArrowheads="1"/>
          </p:cNvSpPr>
          <p:nvPr/>
        </p:nvSpPr>
        <p:spPr bwMode="auto">
          <a:xfrm rot="5880000">
            <a:off x="3089275" y="2347913"/>
            <a:ext cx="47625"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5873" name="Oval 32"/>
          <p:cNvSpPr>
            <a:spLocks noChangeArrowheads="1"/>
          </p:cNvSpPr>
          <p:nvPr/>
        </p:nvSpPr>
        <p:spPr bwMode="auto">
          <a:xfrm rot="5880000">
            <a:off x="5262563" y="3275013"/>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5874" name="Oval 33"/>
          <p:cNvSpPr>
            <a:spLocks noChangeArrowheads="1"/>
          </p:cNvSpPr>
          <p:nvPr/>
        </p:nvSpPr>
        <p:spPr bwMode="auto">
          <a:xfrm rot="5880000">
            <a:off x="5117307" y="4720431"/>
            <a:ext cx="58738"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5875" name="Oval 34"/>
          <p:cNvSpPr>
            <a:spLocks noChangeArrowheads="1"/>
          </p:cNvSpPr>
          <p:nvPr/>
        </p:nvSpPr>
        <p:spPr bwMode="auto">
          <a:xfrm rot="4800000">
            <a:off x="3498057" y="3534569"/>
            <a:ext cx="58737"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5876" name="Oval 35"/>
          <p:cNvSpPr>
            <a:spLocks noChangeArrowheads="1"/>
          </p:cNvSpPr>
          <p:nvPr/>
        </p:nvSpPr>
        <p:spPr bwMode="auto">
          <a:xfrm rot="4800000">
            <a:off x="4651375" y="5253038"/>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5877" name="Oval 36"/>
          <p:cNvSpPr>
            <a:spLocks noChangeArrowheads="1"/>
          </p:cNvSpPr>
          <p:nvPr/>
        </p:nvSpPr>
        <p:spPr bwMode="auto">
          <a:xfrm rot="4800000">
            <a:off x="4346575" y="4872038"/>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5878" name="Oval 37"/>
          <p:cNvSpPr>
            <a:spLocks noChangeArrowheads="1"/>
          </p:cNvSpPr>
          <p:nvPr/>
        </p:nvSpPr>
        <p:spPr bwMode="auto">
          <a:xfrm rot="4800000">
            <a:off x="2817019" y="3734594"/>
            <a:ext cx="58737"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5879" name="Oval 38"/>
          <p:cNvSpPr>
            <a:spLocks noChangeArrowheads="1"/>
          </p:cNvSpPr>
          <p:nvPr/>
        </p:nvSpPr>
        <p:spPr bwMode="auto">
          <a:xfrm rot="4800000">
            <a:off x="3714751" y="2774950"/>
            <a:ext cx="50800"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5880" name="Oval 39"/>
          <p:cNvSpPr>
            <a:spLocks noChangeArrowheads="1"/>
          </p:cNvSpPr>
          <p:nvPr/>
        </p:nvSpPr>
        <p:spPr bwMode="auto">
          <a:xfrm rot="4800000">
            <a:off x="4357688" y="4364037"/>
            <a:ext cx="50800"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5881" name="Oval 40"/>
          <p:cNvSpPr>
            <a:spLocks noChangeArrowheads="1"/>
          </p:cNvSpPr>
          <p:nvPr/>
        </p:nvSpPr>
        <p:spPr bwMode="auto">
          <a:xfrm rot="4800000">
            <a:off x="2504282" y="3082131"/>
            <a:ext cx="58738"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5882" name="Oval 41"/>
          <p:cNvSpPr>
            <a:spLocks noChangeArrowheads="1"/>
          </p:cNvSpPr>
          <p:nvPr/>
        </p:nvSpPr>
        <p:spPr bwMode="auto">
          <a:xfrm rot="4800000">
            <a:off x="3937794" y="5049044"/>
            <a:ext cx="55563"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5883" name="Oval 42"/>
          <p:cNvSpPr>
            <a:spLocks noChangeArrowheads="1"/>
          </p:cNvSpPr>
          <p:nvPr/>
        </p:nvSpPr>
        <p:spPr bwMode="auto">
          <a:xfrm rot="4800000">
            <a:off x="5305426" y="4756150"/>
            <a:ext cx="50800"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5884" name="Text Box 43"/>
          <p:cNvSpPr txBox="1">
            <a:spLocks noChangeArrowheads="1"/>
          </p:cNvSpPr>
          <p:nvPr/>
        </p:nvSpPr>
        <p:spPr bwMode="auto">
          <a:xfrm>
            <a:off x="5486400" y="1676400"/>
            <a:ext cx="320040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b="1" i="1" dirty="0">
                <a:solidFill>
                  <a:srgbClr val="000000"/>
                </a:solidFill>
                <a:latin typeface="Calibri"/>
              </a:rPr>
              <a:t>f</a:t>
            </a:r>
            <a:r>
              <a:rPr lang="en-US" sz="2000" i="1" dirty="0">
                <a:solidFill>
                  <a:srgbClr val="000000"/>
                </a:solidFill>
                <a:latin typeface="Calibri"/>
              </a:rPr>
              <a:t>(</a:t>
            </a:r>
            <a:r>
              <a:rPr lang="en-US" sz="2000" b="1" i="1" dirty="0" err="1">
                <a:solidFill>
                  <a:srgbClr val="000000"/>
                </a:solidFill>
                <a:latin typeface="Calibri"/>
              </a:rPr>
              <a:t>x</a:t>
            </a:r>
            <a:r>
              <a:rPr lang="en-US" sz="2000" i="1" dirty="0" err="1">
                <a:solidFill>
                  <a:srgbClr val="000000"/>
                </a:solidFill>
                <a:latin typeface="Calibri"/>
              </a:rPr>
              <a:t>,</a:t>
            </a:r>
            <a:r>
              <a:rPr lang="en-US" sz="2000" b="1" i="1" dirty="0" err="1">
                <a:solidFill>
                  <a:srgbClr val="00CC00"/>
                </a:solidFill>
                <a:latin typeface="Calibri"/>
              </a:rPr>
              <a:t>w</a:t>
            </a:r>
            <a:r>
              <a:rPr lang="en-US" sz="2000" i="1" dirty="0" err="1">
                <a:solidFill>
                  <a:srgbClr val="00CC00"/>
                </a:solidFill>
                <a:latin typeface="Calibri"/>
              </a:rPr>
              <a:t>,b</a:t>
            </a:r>
            <a:r>
              <a:rPr lang="en-US" sz="2000" i="1" dirty="0">
                <a:solidFill>
                  <a:srgbClr val="000000"/>
                </a:solidFill>
                <a:latin typeface="Calibri"/>
              </a:rPr>
              <a:t>) = sign(</a:t>
            </a:r>
            <a:r>
              <a:rPr lang="en-US" sz="2000" b="1" i="1" dirty="0">
                <a:solidFill>
                  <a:srgbClr val="00CC00"/>
                </a:solidFill>
                <a:latin typeface="Calibri"/>
              </a:rPr>
              <a:t>w</a:t>
            </a:r>
            <a:r>
              <a:rPr lang="en-US" sz="2000" b="1" i="1" dirty="0">
                <a:solidFill>
                  <a:srgbClr val="000000"/>
                </a:solidFill>
                <a:latin typeface="Calibri"/>
              </a:rPr>
              <a:t>. x</a:t>
            </a:r>
            <a:r>
              <a:rPr lang="en-US" sz="2000" i="1" dirty="0">
                <a:solidFill>
                  <a:srgbClr val="00CC00"/>
                </a:solidFill>
                <a:latin typeface="Calibri"/>
              </a:rPr>
              <a:t> </a:t>
            </a:r>
            <a:r>
              <a:rPr lang="en-US" sz="2000" i="1" dirty="0">
                <a:solidFill>
                  <a:srgbClr val="000000"/>
                </a:solidFill>
                <a:latin typeface="Calibri"/>
              </a:rPr>
              <a:t>- </a:t>
            </a:r>
            <a:r>
              <a:rPr lang="en-US" sz="2000" i="1" dirty="0">
                <a:solidFill>
                  <a:srgbClr val="00CC00"/>
                </a:solidFill>
                <a:latin typeface="Calibri"/>
              </a:rPr>
              <a:t>b</a:t>
            </a:r>
            <a:r>
              <a:rPr lang="en-US" sz="2000" i="1" dirty="0">
                <a:solidFill>
                  <a:srgbClr val="000000"/>
                </a:solidFill>
                <a:latin typeface="Calibri"/>
              </a:rPr>
              <a:t>)</a:t>
            </a:r>
          </a:p>
        </p:txBody>
      </p:sp>
      <p:sp>
        <p:nvSpPr>
          <p:cNvPr id="35885" name="Text Box 44"/>
          <p:cNvSpPr txBox="1">
            <a:spLocks noChangeArrowheads="1"/>
          </p:cNvSpPr>
          <p:nvPr/>
        </p:nvSpPr>
        <p:spPr bwMode="auto">
          <a:xfrm>
            <a:off x="6248400" y="3200400"/>
            <a:ext cx="2438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endParaRPr lang="en-US" dirty="0">
              <a:latin typeface="Calibri"/>
            </a:endParaRPr>
          </a:p>
        </p:txBody>
      </p:sp>
      <p:sp>
        <p:nvSpPr>
          <p:cNvPr id="35886" name="Text Box 45"/>
          <p:cNvSpPr txBox="1">
            <a:spLocks noChangeArrowheads="1"/>
          </p:cNvSpPr>
          <p:nvPr/>
        </p:nvSpPr>
        <p:spPr bwMode="auto">
          <a:xfrm>
            <a:off x="6400800" y="2286000"/>
            <a:ext cx="2743200" cy="3610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1500"/>
              </a:spcBef>
            </a:pPr>
            <a:r>
              <a:rPr lang="en-US" dirty="0">
                <a:solidFill>
                  <a:srgbClr val="000000"/>
                </a:solidFill>
                <a:latin typeface="Calibri"/>
              </a:rPr>
              <a:t>The </a:t>
            </a:r>
            <a:r>
              <a:rPr lang="en-US" dirty="0">
                <a:solidFill>
                  <a:srgbClr val="FF0000"/>
                </a:solidFill>
                <a:latin typeface="Calibri"/>
              </a:rPr>
              <a:t>maximum margin linear classifier</a:t>
            </a:r>
            <a:r>
              <a:rPr lang="en-US" dirty="0">
                <a:solidFill>
                  <a:srgbClr val="000000"/>
                </a:solidFill>
                <a:latin typeface="Calibri"/>
              </a:rPr>
              <a:t> is the linear classifier with the, um, maximum margin.</a:t>
            </a:r>
          </a:p>
          <a:p>
            <a:pPr>
              <a:spcBef>
                <a:spcPts val="1500"/>
              </a:spcBef>
            </a:pPr>
            <a:r>
              <a:rPr lang="en-US" dirty="0">
                <a:solidFill>
                  <a:srgbClr val="000000"/>
                </a:solidFill>
                <a:latin typeface="Calibri"/>
              </a:rPr>
              <a:t>This is the simplest kind of SVM (Called an LSVM)</a:t>
            </a:r>
          </a:p>
        </p:txBody>
      </p:sp>
      <p:sp>
        <p:nvSpPr>
          <p:cNvPr id="35887" name="Text Box 46"/>
          <p:cNvSpPr txBox="1">
            <a:spLocks noChangeArrowheads="1"/>
          </p:cNvSpPr>
          <p:nvPr/>
        </p:nvSpPr>
        <p:spPr bwMode="auto">
          <a:xfrm>
            <a:off x="173038" y="3675063"/>
            <a:ext cx="2120900" cy="1633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1250"/>
              </a:spcBef>
            </a:pPr>
            <a:r>
              <a:rPr lang="en-US" sz="2000" dirty="0">
                <a:solidFill>
                  <a:srgbClr val="00CC00"/>
                </a:solidFill>
                <a:latin typeface="Calibri"/>
              </a:rPr>
              <a:t>Support Vectors </a:t>
            </a:r>
            <a:r>
              <a:rPr lang="en-US" sz="2000" dirty="0">
                <a:solidFill>
                  <a:srgbClr val="000000"/>
                </a:solidFill>
                <a:latin typeface="Calibri"/>
              </a:rPr>
              <a:t>are those </a:t>
            </a:r>
            <a:r>
              <a:rPr lang="en-US" sz="2000" dirty="0" err="1">
                <a:solidFill>
                  <a:srgbClr val="000000"/>
                </a:solidFill>
                <a:latin typeface="Calibri"/>
              </a:rPr>
              <a:t>datapoints</a:t>
            </a:r>
            <a:r>
              <a:rPr lang="en-US" sz="2000" dirty="0">
                <a:solidFill>
                  <a:srgbClr val="000000"/>
                </a:solidFill>
                <a:latin typeface="Calibri"/>
              </a:rPr>
              <a:t> that the margin pushes up against</a:t>
            </a:r>
          </a:p>
        </p:txBody>
      </p:sp>
      <p:sp>
        <p:nvSpPr>
          <p:cNvPr id="35888" name="Freeform 47"/>
          <p:cNvSpPr>
            <a:spLocks/>
          </p:cNvSpPr>
          <p:nvPr/>
        </p:nvSpPr>
        <p:spPr bwMode="auto">
          <a:xfrm>
            <a:off x="2112963" y="3725863"/>
            <a:ext cx="1708150" cy="155575"/>
          </a:xfrm>
          <a:custGeom>
            <a:avLst/>
            <a:gdLst>
              <a:gd name="T0" fmla="*/ 0 w 1076"/>
              <a:gd name="T1" fmla="*/ 2147483647 h 98"/>
              <a:gd name="T2" fmla="*/ 2147483647 w 1076"/>
              <a:gd name="T3" fmla="*/ 2147483647 h 98"/>
              <a:gd name="T4" fmla="*/ 2147483647 w 1076"/>
              <a:gd name="T5" fmla="*/ 0 h 98"/>
              <a:gd name="T6" fmla="*/ 2147483647 w 1076"/>
              <a:gd name="T7" fmla="*/ 2147483647 h 98"/>
              <a:gd name="T8" fmla="*/ 2147483647 w 1076"/>
              <a:gd name="T9" fmla="*/ 2147483647 h 98"/>
              <a:gd name="T10" fmla="*/ 2147483647 w 1076"/>
              <a:gd name="T11" fmla="*/ 2147483647 h 98"/>
              <a:gd name="T12" fmla="*/ 2147483647 w 1076"/>
              <a:gd name="T13" fmla="*/ 2147483647 h 98"/>
              <a:gd name="T14" fmla="*/ 2147483647 w 1076"/>
              <a:gd name="T15" fmla="*/ 2147483647 h 98"/>
              <a:gd name="T16" fmla="*/ 2147483647 w 1076"/>
              <a:gd name="T17" fmla="*/ 2147483647 h 9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76"/>
              <a:gd name="T28" fmla="*/ 0 h 98"/>
              <a:gd name="T29" fmla="*/ 1076 w 1076"/>
              <a:gd name="T30" fmla="*/ 98 h 9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76" h="98">
                <a:moveTo>
                  <a:pt x="0" y="98"/>
                </a:moveTo>
                <a:cubicBezTo>
                  <a:pt x="38" y="87"/>
                  <a:pt x="66" y="53"/>
                  <a:pt x="104" y="39"/>
                </a:cubicBezTo>
                <a:cubicBezTo>
                  <a:pt x="132" y="9"/>
                  <a:pt x="172" y="6"/>
                  <a:pt x="212" y="0"/>
                </a:cubicBezTo>
                <a:cubicBezTo>
                  <a:pt x="262" y="3"/>
                  <a:pt x="286" y="0"/>
                  <a:pt x="326" y="11"/>
                </a:cubicBezTo>
                <a:lnTo>
                  <a:pt x="386" y="39"/>
                </a:lnTo>
                <a:cubicBezTo>
                  <a:pt x="386" y="39"/>
                  <a:pt x="386" y="39"/>
                  <a:pt x="386" y="39"/>
                </a:cubicBezTo>
                <a:cubicBezTo>
                  <a:pt x="428" y="52"/>
                  <a:pt x="469" y="69"/>
                  <a:pt x="511" y="82"/>
                </a:cubicBezTo>
                <a:cubicBezTo>
                  <a:pt x="670" y="74"/>
                  <a:pt x="829" y="60"/>
                  <a:pt x="989" y="55"/>
                </a:cubicBezTo>
                <a:cubicBezTo>
                  <a:pt x="1017" y="51"/>
                  <a:pt x="1048" y="44"/>
                  <a:pt x="1076" y="44"/>
                </a:cubicBezTo>
              </a:path>
            </a:pathLst>
          </a:custGeom>
          <a:noFill/>
          <a:ln w="38160">
            <a:solidFill>
              <a:srgbClr val="00CC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dirty="0">
              <a:latin typeface="Calibri"/>
            </a:endParaRPr>
          </a:p>
        </p:txBody>
      </p:sp>
      <p:sp>
        <p:nvSpPr>
          <p:cNvPr id="35889" name="Freeform 48"/>
          <p:cNvSpPr>
            <a:spLocks/>
          </p:cNvSpPr>
          <p:nvPr/>
        </p:nvSpPr>
        <p:spPr bwMode="auto">
          <a:xfrm>
            <a:off x="2079625" y="3317875"/>
            <a:ext cx="2293938" cy="485775"/>
          </a:xfrm>
          <a:custGeom>
            <a:avLst/>
            <a:gdLst>
              <a:gd name="T0" fmla="*/ 0 w 1445"/>
              <a:gd name="T1" fmla="*/ 2147483647 h 306"/>
              <a:gd name="T2" fmla="*/ 2147483647 w 1445"/>
              <a:gd name="T3" fmla="*/ 2147483647 h 306"/>
              <a:gd name="T4" fmla="*/ 2147483647 w 1445"/>
              <a:gd name="T5" fmla="*/ 2147483647 h 306"/>
              <a:gd name="T6" fmla="*/ 2147483647 w 1445"/>
              <a:gd name="T7" fmla="*/ 2147483647 h 306"/>
              <a:gd name="T8" fmla="*/ 2147483647 w 1445"/>
              <a:gd name="T9" fmla="*/ 2147483647 h 306"/>
              <a:gd name="T10" fmla="*/ 2147483647 w 1445"/>
              <a:gd name="T11" fmla="*/ 2147483647 h 306"/>
              <a:gd name="T12" fmla="*/ 2147483647 w 1445"/>
              <a:gd name="T13" fmla="*/ 2147483647 h 306"/>
              <a:gd name="T14" fmla="*/ 2147483647 w 1445"/>
              <a:gd name="T15" fmla="*/ 2147483647 h 306"/>
              <a:gd name="T16" fmla="*/ 2147483647 w 1445"/>
              <a:gd name="T17" fmla="*/ 2147483647 h 306"/>
              <a:gd name="T18" fmla="*/ 2147483647 w 1445"/>
              <a:gd name="T19" fmla="*/ 2147483647 h 306"/>
              <a:gd name="T20" fmla="*/ 2147483647 w 1445"/>
              <a:gd name="T21" fmla="*/ 2147483647 h 306"/>
              <a:gd name="T22" fmla="*/ 2147483647 w 1445"/>
              <a:gd name="T23" fmla="*/ 2147483647 h 306"/>
              <a:gd name="T24" fmla="*/ 2147483647 w 1445"/>
              <a:gd name="T25" fmla="*/ 2147483647 h 30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445"/>
              <a:gd name="T40" fmla="*/ 0 h 306"/>
              <a:gd name="T41" fmla="*/ 1445 w 1445"/>
              <a:gd name="T42" fmla="*/ 306 h 30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445" h="306">
                <a:moveTo>
                  <a:pt x="0" y="306"/>
                </a:moveTo>
                <a:cubicBezTo>
                  <a:pt x="5" y="304"/>
                  <a:pt x="12" y="305"/>
                  <a:pt x="16" y="301"/>
                </a:cubicBezTo>
                <a:cubicBezTo>
                  <a:pt x="24" y="293"/>
                  <a:pt x="21" y="278"/>
                  <a:pt x="27" y="268"/>
                </a:cubicBezTo>
                <a:cubicBezTo>
                  <a:pt x="33" y="257"/>
                  <a:pt x="41" y="247"/>
                  <a:pt x="48" y="236"/>
                </a:cubicBezTo>
                <a:cubicBezTo>
                  <a:pt x="58" y="221"/>
                  <a:pt x="117" y="177"/>
                  <a:pt x="125" y="171"/>
                </a:cubicBezTo>
                <a:cubicBezTo>
                  <a:pt x="159" y="146"/>
                  <a:pt x="186" y="117"/>
                  <a:pt x="228" y="105"/>
                </a:cubicBezTo>
                <a:cubicBezTo>
                  <a:pt x="249" y="91"/>
                  <a:pt x="273" y="79"/>
                  <a:pt x="298" y="73"/>
                </a:cubicBezTo>
                <a:cubicBezTo>
                  <a:pt x="394" y="11"/>
                  <a:pt x="526" y="10"/>
                  <a:pt x="635" y="2"/>
                </a:cubicBezTo>
                <a:cubicBezTo>
                  <a:pt x="773" y="5"/>
                  <a:pt x="907" y="0"/>
                  <a:pt x="1043" y="18"/>
                </a:cubicBezTo>
                <a:cubicBezTo>
                  <a:pt x="1068" y="27"/>
                  <a:pt x="1093" y="34"/>
                  <a:pt x="1119" y="40"/>
                </a:cubicBezTo>
                <a:cubicBezTo>
                  <a:pt x="1150" y="63"/>
                  <a:pt x="1183" y="68"/>
                  <a:pt x="1217" y="84"/>
                </a:cubicBezTo>
                <a:cubicBezTo>
                  <a:pt x="1257" y="104"/>
                  <a:pt x="1293" y="119"/>
                  <a:pt x="1336" y="132"/>
                </a:cubicBezTo>
                <a:cubicBezTo>
                  <a:pt x="1370" y="142"/>
                  <a:pt x="1410" y="165"/>
                  <a:pt x="1445" y="165"/>
                </a:cubicBezTo>
              </a:path>
            </a:pathLst>
          </a:custGeom>
          <a:noFill/>
          <a:ln w="38160">
            <a:solidFill>
              <a:srgbClr val="00CC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dirty="0">
              <a:latin typeface="Calibri"/>
            </a:endParaRPr>
          </a:p>
        </p:txBody>
      </p:sp>
      <p:sp>
        <p:nvSpPr>
          <p:cNvPr id="35890" name="Freeform 49"/>
          <p:cNvSpPr>
            <a:spLocks/>
          </p:cNvSpPr>
          <p:nvPr/>
        </p:nvSpPr>
        <p:spPr bwMode="auto">
          <a:xfrm>
            <a:off x="2105025" y="3994150"/>
            <a:ext cx="1733550" cy="449263"/>
          </a:xfrm>
          <a:custGeom>
            <a:avLst/>
            <a:gdLst>
              <a:gd name="T0" fmla="*/ 0 w 1092"/>
              <a:gd name="T1" fmla="*/ 0 h 283"/>
              <a:gd name="T2" fmla="*/ 2147483647 w 1092"/>
              <a:gd name="T3" fmla="*/ 2147483647 h 283"/>
              <a:gd name="T4" fmla="*/ 2147483647 w 1092"/>
              <a:gd name="T5" fmla="*/ 2147483647 h 283"/>
              <a:gd name="T6" fmla="*/ 2147483647 w 1092"/>
              <a:gd name="T7" fmla="*/ 2147483647 h 283"/>
              <a:gd name="T8" fmla="*/ 2147483647 w 1092"/>
              <a:gd name="T9" fmla="*/ 2147483647 h 283"/>
              <a:gd name="T10" fmla="*/ 2147483647 w 1092"/>
              <a:gd name="T11" fmla="*/ 2147483647 h 283"/>
              <a:gd name="T12" fmla="*/ 0 60000 65536"/>
              <a:gd name="T13" fmla="*/ 0 60000 65536"/>
              <a:gd name="T14" fmla="*/ 0 60000 65536"/>
              <a:gd name="T15" fmla="*/ 0 60000 65536"/>
              <a:gd name="T16" fmla="*/ 0 60000 65536"/>
              <a:gd name="T17" fmla="*/ 0 60000 65536"/>
              <a:gd name="T18" fmla="*/ 0 w 1092"/>
              <a:gd name="T19" fmla="*/ 0 h 283"/>
              <a:gd name="T20" fmla="*/ 1092 w 1092"/>
              <a:gd name="T21" fmla="*/ 283 h 283"/>
            </a:gdLst>
            <a:ahLst/>
            <a:cxnLst>
              <a:cxn ang="T12">
                <a:pos x="T0" y="T1"/>
              </a:cxn>
              <a:cxn ang="T13">
                <a:pos x="T2" y="T3"/>
              </a:cxn>
              <a:cxn ang="T14">
                <a:pos x="T4" y="T5"/>
              </a:cxn>
              <a:cxn ang="T15">
                <a:pos x="T6" y="T7"/>
              </a:cxn>
              <a:cxn ang="T16">
                <a:pos x="T8" y="T9"/>
              </a:cxn>
              <a:cxn ang="T17">
                <a:pos x="T10" y="T11"/>
              </a:cxn>
            </a:cxnLst>
            <a:rect l="T18" t="T19" r="T20" b="T21"/>
            <a:pathLst>
              <a:path w="1092" h="283">
                <a:moveTo>
                  <a:pt x="0" y="0"/>
                </a:moveTo>
                <a:cubicBezTo>
                  <a:pt x="47" y="9"/>
                  <a:pt x="84" y="40"/>
                  <a:pt x="130" y="54"/>
                </a:cubicBezTo>
                <a:cubicBezTo>
                  <a:pt x="184" y="96"/>
                  <a:pt x="261" y="129"/>
                  <a:pt x="326" y="147"/>
                </a:cubicBezTo>
                <a:cubicBezTo>
                  <a:pt x="348" y="162"/>
                  <a:pt x="373" y="163"/>
                  <a:pt x="397" y="174"/>
                </a:cubicBezTo>
                <a:cubicBezTo>
                  <a:pt x="439" y="193"/>
                  <a:pt x="481" y="209"/>
                  <a:pt x="527" y="217"/>
                </a:cubicBezTo>
                <a:cubicBezTo>
                  <a:pt x="704" y="283"/>
                  <a:pt x="907" y="272"/>
                  <a:pt x="1092" y="272"/>
                </a:cubicBezTo>
              </a:path>
            </a:pathLst>
          </a:custGeom>
          <a:noFill/>
          <a:ln w="38160">
            <a:solidFill>
              <a:srgbClr val="00CC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dirty="0">
              <a:latin typeface="Calibri"/>
            </a:endParaRPr>
          </a:p>
        </p:txBody>
      </p:sp>
      <p:sp>
        <p:nvSpPr>
          <p:cNvPr id="35891" name="Oval 50"/>
          <p:cNvSpPr>
            <a:spLocks noChangeArrowheads="1"/>
          </p:cNvSpPr>
          <p:nvPr/>
        </p:nvSpPr>
        <p:spPr bwMode="auto">
          <a:xfrm>
            <a:off x="4341813" y="3579813"/>
            <a:ext cx="152400" cy="152400"/>
          </a:xfrm>
          <a:prstGeom prst="ellipse">
            <a:avLst/>
          </a:prstGeom>
          <a:noFill/>
          <a:ln w="38160">
            <a:solidFill>
              <a:srgbClr val="00CC0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latin typeface="Calibri"/>
            </a:endParaRPr>
          </a:p>
        </p:txBody>
      </p:sp>
      <p:sp>
        <p:nvSpPr>
          <p:cNvPr id="35892" name="Oval 51"/>
          <p:cNvSpPr>
            <a:spLocks noChangeArrowheads="1"/>
          </p:cNvSpPr>
          <p:nvPr/>
        </p:nvSpPr>
        <p:spPr bwMode="auto">
          <a:xfrm>
            <a:off x="3844925" y="3689350"/>
            <a:ext cx="152400" cy="152400"/>
          </a:xfrm>
          <a:prstGeom prst="ellipse">
            <a:avLst/>
          </a:prstGeom>
          <a:noFill/>
          <a:ln w="38160">
            <a:solidFill>
              <a:srgbClr val="00CC0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latin typeface="Calibri"/>
            </a:endParaRPr>
          </a:p>
        </p:txBody>
      </p:sp>
      <p:sp>
        <p:nvSpPr>
          <p:cNvPr id="35893" name="Oval 52"/>
          <p:cNvSpPr>
            <a:spLocks noChangeArrowheads="1"/>
          </p:cNvSpPr>
          <p:nvPr/>
        </p:nvSpPr>
        <p:spPr bwMode="auto">
          <a:xfrm>
            <a:off x="3833813" y="4384675"/>
            <a:ext cx="152400" cy="152400"/>
          </a:xfrm>
          <a:prstGeom prst="ellipse">
            <a:avLst/>
          </a:prstGeom>
          <a:noFill/>
          <a:ln w="38160">
            <a:solidFill>
              <a:srgbClr val="00CC0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latin typeface="Calibri"/>
            </a:endParaRPr>
          </a:p>
        </p:txBody>
      </p:sp>
      <p:sp>
        <p:nvSpPr>
          <p:cNvPr id="35894" name="Text Box 53"/>
          <p:cNvSpPr txBox="1">
            <a:spLocks noChangeArrowheads="1"/>
          </p:cNvSpPr>
          <p:nvPr/>
        </p:nvSpPr>
        <p:spPr bwMode="auto">
          <a:xfrm>
            <a:off x="5572125" y="1406525"/>
            <a:ext cx="33655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endParaRPr lang="en-US" dirty="0">
              <a:latin typeface="Calibri"/>
            </a:endParaRPr>
          </a:p>
        </p:txBody>
      </p:sp>
      <p:sp>
        <p:nvSpPr>
          <p:cNvPr id="35895" name="Text Box 54"/>
          <p:cNvSpPr txBox="1">
            <a:spLocks noChangeArrowheads="1"/>
          </p:cNvSpPr>
          <p:nvPr/>
        </p:nvSpPr>
        <p:spPr bwMode="auto">
          <a:xfrm>
            <a:off x="4044950" y="838200"/>
            <a:ext cx="4968875" cy="5475288"/>
          </a:xfrm>
          <a:prstGeom prst="rect">
            <a:avLst/>
          </a:prstGeom>
          <a:solidFill>
            <a:srgbClr val="CCFFCC"/>
          </a:solidFill>
          <a:ln w="28440">
            <a:solidFill>
              <a:srgbClr val="000000"/>
            </a:solidFill>
            <a:miter lim="800000"/>
            <a:headEnd/>
            <a:tailEnd/>
          </a:ln>
        </p:spPr>
        <p:txBody>
          <a:bodyPr lIns="90000" tIns="46800" rIns="90000" bIns="46800">
            <a:spAutoFit/>
          </a:bodyPr>
          <a:lstStyle>
            <a:lvl1pPr marL="233363" indent="-23336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Times New Roman" charset="0"/>
                <a:ea typeface="ＭＳ Ｐゴシック" charset="0"/>
                <a:cs typeface="ＭＳ Ｐゴシック" charset="0"/>
              </a:defRPr>
            </a:lvl1pPr>
            <a:lvl2pPr marL="742950" indent="-28575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Times New Roman" charset="0"/>
                <a:ea typeface="ＭＳ Ｐゴシック" charset="0"/>
              </a:defRPr>
            </a:lvl2pPr>
            <a:lvl3pPr marL="1143000" indent="-2286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Times New Roman" charset="0"/>
                <a:ea typeface="ＭＳ Ｐゴシック" charset="0"/>
              </a:defRPr>
            </a:lvl3pPr>
            <a:lvl4pPr marL="1600200" indent="-2286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Times New Roman" charset="0"/>
                <a:ea typeface="ＭＳ Ｐゴシック" charset="0"/>
              </a:defRPr>
            </a:lvl4pPr>
            <a:lvl5pPr marL="2057400" indent="-2286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Times New Roman" charset="0"/>
                <a:ea typeface="ＭＳ Ｐゴシック" charset="0"/>
              </a:defRPr>
            </a:lvl9pPr>
          </a:lstStyle>
          <a:p>
            <a:pPr>
              <a:spcBef>
                <a:spcPts val="1250"/>
              </a:spcBef>
              <a:buFont typeface="Times New Roman" charset="0"/>
              <a:buAutoNum type="arabicPeriod"/>
            </a:pPr>
            <a:r>
              <a:rPr lang="en-US" sz="2200" dirty="0">
                <a:solidFill>
                  <a:srgbClr val="000000"/>
                </a:solidFill>
                <a:latin typeface="Calibri"/>
              </a:rPr>
              <a:t>Intuitively this feels safest</a:t>
            </a:r>
          </a:p>
          <a:p>
            <a:pPr>
              <a:spcBef>
                <a:spcPts val="1250"/>
              </a:spcBef>
              <a:buFont typeface="Times New Roman" charset="0"/>
              <a:buAutoNum type="arabicPeriod"/>
            </a:pPr>
            <a:r>
              <a:rPr lang="en-US" sz="2200" dirty="0">
                <a:solidFill>
                  <a:srgbClr val="000000"/>
                </a:solidFill>
                <a:latin typeface="Calibri"/>
              </a:rPr>
              <a:t>If we’ve made a small error in the location of the boundary (it’s been jolted in its perpendicular direction) this gives us least chance of causing a misclassification</a:t>
            </a:r>
          </a:p>
          <a:p>
            <a:pPr>
              <a:spcBef>
                <a:spcPts val="1250"/>
              </a:spcBef>
              <a:buFont typeface="Times New Roman" charset="0"/>
              <a:buAutoNum type="arabicPeriod"/>
            </a:pPr>
            <a:r>
              <a:rPr lang="en-US" sz="2200" dirty="0">
                <a:solidFill>
                  <a:srgbClr val="000000"/>
                </a:solidFill>
                <a:latin typeface="Calibri"/>
              </a:rPr>
              <a:t>LOOCV is easy since the model is immune to removal of any non-support-vector </a:t>
            </a:r>
            <a:r>
              <a:rPr lang="en-US" sz="2200" dirty="0" err="1">
                <a:solidFill>
                  <a:srgbClr val="000000"/>
                </a:solidFill>
                <a:latin typeface="Calibri"/>
              </a:rPr>
              <a:t>datapoints</a:t>
            </a:r>
            <a:endParaRPr lang="en-US" sz="2200" dirty="0">
              <a:solidFill>
                <a:srgbClr val="000000"/>
              </a:solidFill>
              <a:latin typeface="Calibri"/>
            </a:endParaRPr>
          </a:p>
          <a:p>
            <a:pPr>
              <a:spcBef>
                <a:spcPts val="1250"/>
              </a:spcBef>
              <a:buFont typeface="Times New Roman" charset="0"/>
              <a:buAutoNum type="arabicPeriod"/>
            </a:pPr>
            <a:r>
              <a:rPr lang="en-US" sz="2200" dirty="0">
                <a:solidFill>
                  <a:srgbClr val="000000"/>
                </a:solidFill>
                <a:latin typeface="Calibri"/>
              </a:rPr>
              <a:t>There’s some theory (using VC dimension) that is related to (but not the same as) the proposition that this is a good thing</a:t>
            </a:r>
          </a:p>
          <a:p>
            <a:pPr>
              <a:spcBef>
                <a:spcPts val="1250"/>
              </a:spcBef>
              <a:buFont typeface="Times New Roman" charset="0"/>
              <a:buAutoNum type="arabicPeriod"/>
            </a:pPr>
            <a:r>
              <a:rPr lang="en-US" sz="2200" dirty="0">
                <a:solidFill>
                  <a:srgbClr val="000000"/>
                </a:solidFill>
                <a:latin typeface="Calibri"/>
              </a:rPr>
              <a:t>Empirically it works very very well</a:t>
            </a:r>
          </a:p>
        </p:txBody>
      </p:sp>
      <p:sp>
        <p:nvSpPr>
          <p:cNvPr id="2" name="TextBox 1"/>
          <p:cNvSpPr txBox="1"/>
          <p:nvPr/>
        </p:nvSpPr>
        <p:spPr>
          <a:xfrm>
            <a:off x="228600" y="6371466"/>
            <a:ext cx="5224658" cy="461665"/>
          </a:xfrm>
          <a:prstGeom prst="rect">
            <a:avLst/>
          </a:prstGeom>
          <a:noFill/>
        </p:spPr>
        <p:txBody>
          <a:bodyPr wrap="none" rtlCol="0">
            <a:spAutoFit/>
          </a:bodyPr>
          <a:lstStyle/>
          <a:p>
            <a:r>
              <a:rPr lang="en-US" dirty="0" smtClean="0">
                <a:solidFill>
                  <a:srgbClr val="000000"/>
                </a:solidFill>
                <a:latin typeface="Calibri"/>
              </a:rPr>
              <a:t>LOOCV = leave one out cross validation</a:t>
            </a:r>
            <a:endParaRPr lang="en-US" dirty="0">
              <a:latin typeface="Calibri"/>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Footer Placeholder 3"/>
          <p:cNvSpPr>
            <a:spLocks noGrp="1"/>
          </p:cNvSpPr>
          <p:nvPr>
            <p:ph type="ftr" sz="quarter" idx="4294967295"/>
          </p:nvPr>
        </p:nvSpPr>
        <p:spPr bwMode="auto">
          <a:xfrm>
            <a:off x="6705600" y="6553200"/>
            <a:ext cx="24384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000" dirty="0">
                <a:latin typeface="Calibri"/>
              </a:rPr>
              <a:t>Copyright © 2001, 2003, Andrew W. Moore</a:t>
            </a:r>
          </a:p>
        </p:txBody>
      </p:sp>
      <p:sp>
        <p:nvSpPr>
          <p:cNvPr id="37890" name="Rectangle 1"/>
          <p:cNvSpPr>
            <a:spLocks noGrp="1" noChangeArrowheads="1"/>
          </p:cNvSpPr>
          <p:nvPr>
            <p:ph type="title" idx="4294967295"/>
          </p:nvPr>
        </p:nvSpPr>
        <p:spPr>
          <a:xfrm>
            <a:off x="228600" y="58738"/>
            <a:ext cx="8534400" cy="703262"/>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ea typeface="ＭＳ Ｐゴシック" charset="0"/>
                <a:cs typeface="ＭＳ Ｐゴシック" charset="0"/>
              </a:rPr>
              <a:t>Specifying a line and margin</a:t>
            </a:r>
          </a:p>
        </p:txBody>
      </p:sp>
      <p:sp>
        <p:nvSpPr>
          <p:cNvPr id="37891" name="Rectangle 2"/>
          <p:cNvSpPr>
            <a:spLocks noGrp="1" noChangeArrowheads="1"/>
          </p:cNvSpPr>
          <p:nvPr>
            <p:ph type="body" idx="4294967295"/>
          </p:nvPr>
        </p:nvSpPr>
        <p:spPr>
          <a:xfrm>
            <a:off x="228600" y="4537075"/>
            <a:ext cx="8574088" cy="1939925"/>
          </a:xfrm>
        </p:spPr>
        <p:txBody>
          <a:bodyPr/>
          <a:lstStyle/>
          <a:p>
            <a:pPr marL="341313" indent="-341313">
              <a:buSzPct val="60000"/>
              <a:buFont typeface="Tahoma"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dirty="0">
                <a:ea typeface="ＭＳ Ｐゴシック" charset="0"/>
                <a:cs typeface="ＭＳ Ｐゴシック" charset="0"/>
              </a:rPr>
              <a:t>How do we represent this mathematically?</a:t>
            </a:r>
          </a:p>
          <a:p>
            <a:pPr marL="341313" indent="-341313">
              <a:buSzPct val="60000"/>
              <a:buFont typeface="Tahoma"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dirty="0">
                <a:ea typeface="ＭＳ Ｐゴシック" charset="0"/>
                <a:cs typeface="ＭＳ Ｐゴシック" charset="0"/>
              </a:rPr>
              <a:t>…in </a:t>
            </a:r>
            <a:r>
              <a:rPr lang="en-US" sz="2800" i="1" dirty="0">
                <a:ea typeface="ＭＳ Ｐゴシック" charset="0"/>
                <a:cs typeface="ＭＳ Ｐゴシック" charset="0"/>
              </a:rPr>
              <a:t>m</a:t>
            </a:r>
            <a:r>
              <a:rPr lang="en-US" sz="2800" dirty="0">
                <a:ea typeface="ＭＳ Ｐゴシック" charset="0"/>
                <a:cs typeface="ＭＳ Ｐゴシック" charset="0"/>
              </a:rPr>
              <a:t> input dimensions?</a:t>
            </a:r>
          </a:p>
        </p:txBody>
      </p:sp>
      <p:sp>
        <p:nvSpPr>
          <p:cNvPr id="37892" name="Line 3"/>
          <p:cNvSpPr>
            <a:spLocks noChangeShapeType="1"/>
          </p:cNvSpPr>
          <p:nvPr/>
        </p:nvSpPr>
        <p:spPr bwMode="auto">
          <a:xfrm flipV="1">
            <a:off x="2451100" y="1041400"/>
            <a:ext cx="2655888" cy="1336675"/>
          </a:xfrm>
          <a:prstGeom prst="line">
            <a:avLst/>
          </a:prstGeom>
          <a:noFill/>
          <a:ln w="12600">
            <a:solidFill>
              <a:srgbClr val="FF0000"/>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37893" name="Line 4"/>
          <p:cNvSpPr>
            <a:spLocks noChangeShapeType="1"/>
          </p:cNvSpPr>
          <p:nvPr/>
        </p:nvSpPr>
        <p:spPr bwMode="auto">
          <a:xfrm flipV="1">
            <a:off x="2595563" y="1331913"/>
            <a:ext cx="2655887" cy="1336675"/>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37894" name="Line 5"/>
          <p:cNvSpPr>
            <a:spLocks noChangeShapeType="1"/>
          </p:cNvSpPr>
          <p:nvPr/>
        </p:nvSpPr>
        <p:spPr bwMode="auto">
          <a:xfrm flipV="1">
            <a:off x="2741613" y="1620838"/>
            <a:ext cx="2655887" cy="1336675"/>
          </a:xfrm>
          <a:prstGeom prst="line">
            <a:avLst/>
          </a:prstGeom>
          <a:noFill/>
          <a:ln w="12600">
            <a:solidFill>
              <a:srgbClr val="3333CC"/>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37895" name="Text Box 6"/>
          <p:cNvSpPr txBox="1">
            <a:spLocks noChangeArrowheads="1"/>
          </p:cNvSpPr>
          <p:nvPr/>
        </p:nvSpPr>
        <p:spPr bwMode="auto">
          <a:xfrm>
            <a:off x="5562600" y="838200"/>
            <a:ext cx="144780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spcBef>
                <a:spcPts val="1250"/>
              </a:spcBef>
            </a:pPr>
            <a:r>
              <a:rPr lang="en-US" sz="2000" dirty="0">
                <a:solidFill>
                  <a:srgbClr val="FF0000"/>
                </a:solidFill>
                <a:latin typeface="Calibri"/>
              </a:rPr>
              <a:t>Plus-Plane</a:t>
            </a:r>
          </a:p>
        </p:txBody>
      </p:sp>
      <p:sp>
        <p:nvSpPr>
          <p:cNvPr id="37896" name="Text Box 7"/>
          <p:cNvSpPr txBox="1">
            <a:spLocks noChangeArrowheads="1"/>
          </p:cNvSpPr>
          <p:nvPr/>
        </p:nvSpPr>
        <p:spPr bwMode="auto">
          <a:xfrm>
            <a:off x="6248400" y="1600200"/>
            <a:ext cx="198120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spcBef>
                <a:spcPts val="1250"/>
              </a:spcBef>
            </a:pPr>
            <a:r>
              <a:rPr lang="en-US" sz="2000" dirty="0">
                <a:solidFill>
                  <a:srgbClr val="3333CC"/>
                </a:solidFill>
                <a:latin typeface="Calibri"/>
              </a:rPr>
              <a:t>Minus-Plane</a:t>
            </a:r>
          </a:p>
        </p:txBody>
      </p:sp>
      <p:sp>
        <p:nvSpPr>
          <p:cNvPr id="37897" name="Freeform 8"/>
          <p:cNvSpPr>
            <a:spLocks/>
          </p:cNvSpPr>
          <p:nvPr/>
        </p:nvSpPr>
        <p:spPr bwMode="auto">
          <a:xfrm>
            <a:off x="5251450" y="1687513"/>
            <a:ext cx="1055688" cy="150812"/>
          </a:xfrm>
          <a:custGeom>
            <a:avLst/>
            <a:gdLst>
              <a:gd name="T0" fmla="*/ 2147483647 w 665"/>
              <a:gd name="T1" fmla="*/ 2147483647 h 95"/>
              <a:gd name="T2" fmla="*/ 2147483647 w 665"/>
              <a:gd name="T3" fmla="*/ 2147483647 h 95"/>
              <a:gd name="T4" fmla="*/ 2147483647 w 665"/>
              <a:gd name="T5" fmla="*/ 2147483647 h 95"/>
              <a:gd name="T6" fmla="*/ 2147483647 w 665"/>
              <a:gd name="T7" fmla="*/ 2147483647 h 95"/>
              <a:gd name="T8" fmla="*/ 0 w 665"/>
              <a:gd name="T9" fmla="*/ 0 h 95"/>
              <a:gd name="T10" fmla="*/ 0 60000 65536"/>
              <a:gd name="T11" fmla="*/ 0 60000 65536"/>
              <a:gd name="T12" fmla="*/ 0 60000 65536"/>
              <a:gd name="T13" fmla="*/ 0 60000 65536"/>
              <a:gd name="T14" fmla="*/ 0 60000 65536"/>
              <a:gd name="T15" fmla="*/ 0 w 665"/>
              <a:gd name="T16" fmla="*/ 0 h 95"/>
              <a:gd name="T17" fmla="*/ 665 w 665"/>
              <a:gd name="T18" fmla="*/ 95 h 95"/>
            </a:gdLst>
            <a:ahLst/>
            <a:cxnLst>
              <a:cxn ang="T10">
                <a:pos x="T0" y="T1"/>
              </a:cxn>
              <a:cxn ang="T11">
                <a:pos x="T2" y="T3"/>
              </a:cxn>
              <a:cxn ang="T12">
                <a:pos x="T4" y="T5"/>
              </a:cxn>
              <a:cxn ang="T13">
                <a:pos x="T6" y="T7"/>
              </a:cxn>
              <a:cxn ang="T14">
                <a:pos x="T8" y="T9"/>
              </a:cxn>
            </a:cxnLst>
            <a:rect l="T15" t="T16" r="T17" b="T18"/>
            <a:pathLst>
              <a:path w="665" h="95">
                <a:moveTo>
                  <a:pt x="665" y="74"/>
                </a:moveTo>
                <a:cubicBezTo>
                  <a:pt x="347" y="95"/>
                  <a:pt x="517" y="91"/>
                  <a:pt x="155" y="82"/>
                </a:cubicBezTo>
                <a:cubicBezTo>
                  <a:pt x="119" y="74"/>
                  <a:pt x="87" y="63"/>
                  <a:pt x="52" y="52"/>
                </a:cubicBezTo>
                <a:cubicBezTo>
                  <a:pt x="37" y="42"/>
                  <a:pt x="14" y="40"/>
                  <a:pt x="8" y="23"/>
                </a:cubicBezTo>
                <a:cubicBezTo>
                  <a:pt x="5" y="15"/>
                  <a:pt x="0" y="0"/>
                  <a:pt x="0" y="0"/>
                </a:cubicBezTo>
              </a:path>
            </a:pathLst>
          </a:custGeom>
          <a:noFill/>
          <a:ln w="38160">
            <a:solidFill>
              <a:srgbClr val="3333CC"/>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dirty="0">
              <a:latin typeface="Calibri"/>
            </a:endParaRPr>
          </a:p>
        </p:txBody>
      </p:sp>
      <p:sp>
        <p:nvSpPr>
          <p:cNvPr id="37898" name="Freeform 9"/>
          <p:cNvSpPr>
            <a:spLocks/>
          </p:cNvSpPr>
          <p:nvPr/>
        </p:nvSpPr>
        <p:spPr bwMode="auto">
          <a:xfrm>
            <a:off x="4935538" y="1090613"/>
            <a:ext cx="692150" cy="128587"/>
          </a:xfrm>
          <a:custGeom>
            <a:avLst/>
            <a:gdLst>
              <a:gd name="T0" fmla="*/ 2147483647 w 436"/>
              <a:gd name="T1" fmla="*/ 0 h 81"/>
              <a:gd name="T2" fmla="*/ 2147483647 w 436"/>
              <a:gd name="T3" fmla="*/ 2147483647 h 81"/>
              <a:gd name="T4" fmla="*/ 2147483647 w 436"/>
              <a:gd name="T5" fmla="*/ 2147483647 h 81"/>
              <a:gd name="T6" fmla="*/ 2147483647 w 436"/>
              <a:gd name="T7" fmla="*/ 2147483647 h 81"/>
              <a:gd name="T8" fmla="*/ 2147483647 w 436"/>
              <a:gd name="T9" fmla="*/ 2147483647 h 81"/>
              <a:gd name="T10" fmla="*/ 0 w 436"/>
              <a:gd name="T11" fmla="*/ 2147483647 h 81"/>
              <a:gd name="T12" fmla="*/ 0 60000 65536"/>
              <a:gd name="T13" fmla="*/ 0 60000 65536"/>
              <a:gd name="T14" fmla="*/ 0 60000 65536"/>
              <a:gd name="T15" fmla="*/ 0 60000 65536"/>
              <a:gd name="T16" fmla="*/ 0 60000 65536"/>
              <a:gd name="T17" fmla="*/ 0 60000 65536"/>
              <a:gd name="T18" fmla="*/ 0 w 436"/>
              <a:gd name="T19" fmla="*/ 0 h 81"/>
              <a:gd name="T20" fmla="*/ 436 w 436"/>
              <a:gd name="T21" fmla="*/ 81 h 81"/>
            </a:gdLst>
            <a:ahLst/>
            <a:cxnLst>
              <a:cxn ang="T12">
                <a:pos x="T0" y="T1"/>
              </a:cxn>
              <a:cxn ang="T13">
                <a:pos x="T2" y="T3"/>
              </a:cxn>
              <a:cxn ang="T14">
                <a:pos x="T4" y="T5"/>
              </a:cxn>
              <a:cxn ang="T15">
                <a:pos x="T6" y="T7"/>
              </a:cxn>
              <a:cxn ang="T16">
                <a:pos x="T8" y="T9"/>
              </a:cxn>
              <a:cxn ang="T17">
                <a:pos x="T10" y="T11"/>
              </a:cxn>
            </a:cxnLst>
            <a:rect l="T18" t="T19" r="T20" b="T21"/>
            <a:pathLst>
              <a:path w="436" h="81">
                <a:moveTo>
                  <a:pt x="436" y="0"/>
                </a:moveTo>
                <a:cubicBezTo>
                  <a:pt x="411" y="8"/>
                  <a:pt x="394" y="21"/>
                  <a:pt x="369" y="29"/>
                </a:cubicBezTo>
                <a:cubicBezTo>
                  <a:pt x="340" y="49"/>
                  <a:pt x="308" y="59"/>
                  <a:pt x="273" y="66"/>
                </a:cubicBezTo>
                <a:cubicBezTo>
                  <a:pt x="246" y="71"/>
                  <a:pt x="192" y="81"/>
                  <a:pt x="192" y="81"/>
                </a:cubicBezTo>
                <a:cubicBezTo>
                  <a:pt x="127" y="76"/>
                  <a:pt x="110" y="75"/>
                  <a:pt x="59" y="59"/>
                </a:cubicBezTo>
                <a:cubicBezTo>
                  <a:pt x="38" y="45"/>
                  <a:pt x="23" y="26"/>
                  <a:pt x="0" y="15"/>
                </a:cubicBezTo>
              </a:path>
            </a:pathLst>
          </a:custGeom>
          <a:noFill/>
          <a:ln w="38160">
            <a:solidFill>
              <a:srgbClr val="FF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dirty="0">
              <a:latin typeface="Calibri"/>
            </a:endParaRPr>
          </a:p>
        </p:txBody>
      </p:sp>
      <p:sp>
        <p:nvSpPr>
          <p:cNvPr id="37899" name="Text Box 10"/>
          <p:cNvSpPr txBox="1">
            <a:spLocks noChangeArrowheads="1"/>
          </p:cNvSpPr>
          <p:nvPr/>
        </p:nvSpPr>
        <p:spPr bwMode="auto">
          <a:xfrm>
            <a:off x="6477000" y="1219200"/>
            <a:ext cx="243840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spcBef>
                <a:spcPts val="1250"/>
              </a:spcBef>
            </a:pPr>
            <a:r>
              <a:rPr lang="en-US" sz="2000" dirty="0">
                <a:solidFill>
                  <a:srgbClr val="000000"/>
                </a:solidFill>
                <a:latin typeface="Calibri"/>
              </a:rPr>
              <a:t>Classifier Boundary</a:t>
            </a:r>
          </a:p>
        </p:txBody>
      </p:sp>
      <p:sp>
        <p:nvSpPr>
          <p:cNvPr id="37900" name="Freeform 11"/>
          <p:cNvSpPr>
            <a:spLocks/>
          </p:cNvSpPr>
          <p:nvPr/>
        </p:nvSpPr>
        <p:spPr bwMode="auto">
          <a:xfrm>
            <a:off x="5064125" y="1430338"/>
            <a:ext cx="1465263" cy="69850"/>
          </a:xfrm>
          <a:custGeom>
            <a:avLst/>
            <a:gdLst>
              <a:gd name="T0" fmla="*/ 2147483647 w 923"/>
              <a:gd name="T1" fmla="*/ 0 h 44"/>
              <a:gd name="T2" fmla="*/ 2147483647 w 923"/>
              <a:gd name="T3" fmla="*/ 2147483647 h 44"/>
              <a:gd name="T4" fmla="*/ 2147483647 w 923"/>
              <a:gd name="T5" fmla="*/ 2147483647 h 44"/>
              <a:gd name="T6" fmla="*/ 0 w 923"/>
              <a:gd name="T7" fmla="*/ 2147483647 h 44"/>
              <a:gd name="T8" fmla="*/ 0 60000 65536"/>
              <a:gd name="T9" fmla="*/ 0 60000 65536"/>
              <a:gd name="T10" fmla="*/ 0 60000 65536"/>
              <a:gd name="T11" fmla="*/ 0 60000 65536"/>
              <a:gd name="T12" fmla="*/ 0 w 923"/>
              <a:gd name="T13" fmla="*/ 0 h 44"/>
              <a:gd name="T14" fmla="*/ 923 w 923"/>
              <a:gd name="T15" fmla="*/ 44 h 44"/>
            </a:gdLst>
            <a:ahLst/>
            <a:cxnLst>
              <a:cxn ang="T8">
                <a:pos x="T0" y="T1"/>
              </a:cxn>
              <a:cxn ang="T9">
                <a:pos x="T2" y="T3"/>
              </a:cxn>
              <a:cxn ang="T10">
                <a:pos x="T4" y="T5"/>
              </a:cxn>
              <a:cxn ang="T11">
                <a:pos x="T6" y="T7"/>
              </a:cxn>
            </a:cxnLst>
            <a:rect l="T12" t="T13" r="T14" b="T15"/>
            <a:pathLst>
              <a:path w="923" h="44">
                <a:moveTo>
                  <a:pt x="923" y="0"/>
                </a:moveTo>
                <a:cubicBezTo>
                  <a:pt x="857" y="34"/>
                  <a:pt x="782" y="37"/>
                  <a:pt x="709" y="44"/>
                </a:cubicBezTo>
                <a:cubicBezTo>
                  <a:pt x="593" y="42"/>
                  <a:pt x="478" y="42"/>
                  <a:pt x="362" y="37"/>
                </a:cubicBezTo>
                <a:cubicBezTo>
                  <a:pt x="241" y="32"/>
                  <a:pt x="122" y="7"/>
                  <a:pt x="0" y="7"/>
                </a:cubicBezTo>
              </a:path>
            </a:pathLst>
          </a:custGeom>
          <a:noFill/>
          <a:ln w="3816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dirty="0">
              <a:latin typeface="Calibri"/>
            </a:endParaRPr>
          </a:p>
        </p:txBody>
      </p:sp>
      <p:sp>
        <p:nvSpPr>
          <p:cNvPr id="37901" name="Text Box 12"/>
          <p:cNvSpPr txBox="1">
            <a:spLocks noChangeArrowheads="1"/>
          </p:cNvSpPr>
          <p:nvPr/>
        </p:nvSpPr>
        <p:spPr bwMode="auto">
          <a:xfrm rot="-1620000">
            <a:off x="1752600" y="1371273"/>
            <a:ext cx="3048000"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lgn="ctr">
              <a:spcBef>
                <a:spcPts val="1250"/>
              </a:spcBef>
            </a:pPr>
            <a:r>
              <a:rPr lang="ja-JP" altLang="en-US" sz="2000" dirty="0">
                <a:solidFill>
                  <a:srgbClr val="FF0000"/>
                </a:solidFill>
                <a:latin typeface="Calibri"/>
              </a:rPr>
              <a:t>“</a:t>
            </a:r>
            <a:r>
              <a:rPr lang="en-US" altLang="ja-JP" sz="2000" dirty="0">
                <a:solidFill>
                  <a:srgbClr val="FF0000"/>
                </a:solidFill>
                <a:latin typeface="Calibri"/>
              </a:rPr>
              <a:t>Predict Class = +1</a:t>
            </a:r>
            <a:r>
              <a:rPr lang="ja-JP" altLang="en-US" sz="2000" dirty="0">
                <a:solidFill>
                  <a:srgbClr val="FF0000"/>
                </a:solidFill>
                <a:latin typeface="Calibri"/>
              </a:rPr>
              <a:t>”</a:t>
            </a:r>
            <a:r>
              <a:rPr lang="en-US" altLang="ja-JP" sz="2000" dirty="0">
                <a:solidFill>
                  <a:srgbClr val="FF0000"/>
                </a:solidFill>
                <a:latin typeface="Calibri"/>
              </a:rPr>
              <a:t> zone</a:t>
            </a:r>
            <a:endParaRPr lang="en-US" sz="2000" dirty="0">
              <a:solidFill>
                <a:srgbClr val="FF0000"/>
              </a:solidFill>
              <a:latin typeface="Calibri"/>
            </a:endParaRPr>
          </a:p>
        </p:txBody>
      </p:sp>
      <p:sp>
        <p:nvSpPr>
          <p:cNvPr id="37902" name="Text Box 13"/>
          <p:cNvSpPr txBox="1">
            <a:spLocks noChangeArrowheads="1"/>
          </p:cNvSpPr>
          <p:nvPr/>
        </p:nvSpPr>
        <p:spPr bwMode="auto">
          <a:xfrm rot="-1620000">
            <a:off x="2827338" y="2393623"/>
            <a:ext cx="2887662"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lgn="ctr">
              <a:spcBef>
                <a:spcPts val="1250"/>
              </a:spcBef>
            </a:pPr>
            <a:r>
              <a:rPr lang="ja-JP" altLang="en-US" sz="2000" dirty="0">
                <a:solidFill>
                  <a:srgbClr val="3333CC"/>
                </a:solidFill>
                <a:latin typeface="Calibri"/>
              </a:rPr>
              <a:t>“</a:t>
            </a:r>
            <a:r>
              <a:rPr lang="en-US" altLang="ja-JP" sz="2000" dirty="0">
                <a:solidFill>
                  <a:srgbClr val="3333CC"/>
                </a:solidFill>
                <a:latin typeface="Calibri"/>
              </a:rPr>
              <a:t>Predict Class = -1</a:t>
            </a:r>
            <a:r>
              <a:rPr lang="ja-JP" altLang="en-US" sz="2000" dirty="0">
                <a:solidFill>
                  <a:srgbClr val="3333CC"/>
                </a:solidFill>
                <a:latin typeface="Calibri"/>
              </a:rPr>
              <a:t>”</a:t>
            </a:r>
            <a:r>
              <a:rPr lang="en-US" altLang="ja-JP" sz="2000" dirty="0">
                <a:solidFill>
                  <a:srgbClr val="3333CC"/>
                </a:solidFill>
                <a:latin typeface="Calibri"/>
              </a:rPr>
              <a:t> zone</a:t>
            </a:r>
            <a:endParaRPr lang="en-US" sz="2000" dirty="0">
              <a:solidFill>
                <a:srgbClr val="3333CC"/>
              </a:solidFill>
              <a:latin typeface="Calibri"/>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Footer Placeholder 4"/>
          <p:cNvSpPr>
            <a:spLocks noGrp="1"/>
          </p:cNvSpPr>
          <p:nvPr>
            <p:ph type="ftr" sz="quarter" idx="4294967295"/>
          </p:nvPr>
        </p:nvSpPr>
        <p:spPr bwMode="auto">
          <a:xfrm>
            <a:off x="6629400" y="6553200"/>
            <a:ext cx="2514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000" dirty="0">
                <a:latin typeface="Calibri"/>
              </a:rPr>
              <a:t>Copyright © 2001, 2003, Andrew W. Moore</a:t>
            </a:r>
          </a:p>
        </p:txBody>
      </p:sp>
      <p:sp>
        <p:nvSpPr>
          <p:cNvPr id="39938" name="Rectangle 1"/>
          <p:cNvSpPr>
            <a:spLocks noGrp="1" noChangeArrowheads="1"/>
          </p:cNvSpPr>
          <p:nvPr>
            <p:ph type="title" idx="4294967295"/>
          </p:nvPr>
        </p:nvSpPr>
        <p:spPr>
          <a:xfrm>
            <a:off x="228600" y="58738"/>
            <a:ext cx="8534400" cy="703262"/>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ea typeface="ＭＳ Ｐゴシック" charset="0"/>
                <a:cs typeface="ＭＳ Ｐゴシック" charset="0"/>
              </a:rPr>
              <a:t>Specifying a line and margin</a:t>
            </a:r>
          </a:p>
        </p:txBody>
      </p:sp>
      <p:sp>
        <p:nvSpPr>
          <p:cNvPr id="39939" name="Rectangle 2"/>
          <p:cNvSpPr>
            <a:spLocks noGrp="1" noChangeArrowheads="1"/>
          </p:cNvSpPr>
          <p:nvPr>
            <p:ph type="body" idx="4294967295"/>
          </p:nvPr>
        </p:nvSpPr>
        <p:spPr>
          <a:xfrm>
            <a:off x="304800" y="3429000"/>
            <a:ext cx="8229600" cy="1343025"/>
          </a:xfrm>
        </p:spPr>
        <p:txBody>
          <a:bodyPr/>
          <a:lstStyle/>
          <a:p>
            <a:pPr marL="341313" indent="-341313">
              <a:spcBef>
                <a:spcPts val="600"/>
              </a:spcBef>
              <a:buSzPct val="60000"/>
              <a:buFont typeface="Tahoma"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ea typeface="ＭＳ Ｐゴシック" charset="0"/>
                <a:cs typeface="ＭＳ Ｐゴシック" charset="0"/>
              </a:rPr>
              <a:t>Plus-plane   =    </a:t>
            </a:r>
            <a:r>
              <a:rPr lang="en-US" i="1" dirty="0">
                <a:ea typeface="ＭＳ Ｐゴシック" charset="0"/>
                <a:cs typeface="ＭＳ Ｐゴシック" charset="0"/>
              </a:rPr>
              <a:t>{ </a:t>
            </a:r>
            <a:r>
              <a:rPr lang="en-US" b="1" i="1" dirty="0">
                <a:ea typeface="ＭＳ Ｐゴシック" charset="0"/>
                <a:cs typeface="ＭＳ Ｐゴシック" charset="0"/>
              </a:rPr>
              <a:t>x</a:t>
            </a:r>
            <a:r>
              <a:rPr lang="en-US" i="1" dirty="0">
                <a:ea typeface="ＭＳ Ｐゴシック" charset="0"/>
                <a:cs typeface="ＭＳ Ｐゴシック" charset="0"/>
              </a:rPr>
              <a:t> : </a:t>
            </a:r>
            <a:r>
              <a:rPr lang="en-US" b="1" i="1" dirty="0">
                <a:ea typeface="ＭＳ Ｐゴシック" charset="0"/>
                <a:cs typeface="ＭＳ Ｐゴシック" charset="0"/>
              </a:rPr>
              <a:t>w</a:t>
            </a:r>
            <a:r>
              <a:rPr lang="en-US" i="1" dirty="0">
                <a:ea typeface="ＭＳ Ｐゴシック" charset="0"/>
                <a:cs typeface="ＭＳ Ｐゴシック" charset="0"/>
              </a:rPr>
              <a:t> . </a:t>
            </a:r>
            <a:r>
              <a:rPr lang="en-US" b="1" i="1" dirty="0">
                <a:ea typeface="ＭＳ Ｐゴシック" charset="0"/>
                <a:cs typeface="ＭＳ Ｐゴシック" charset="0"/>
              </a:rPr>
              <a:t>x</a:t>
            </a:r>
            <a:r>
              <a:rPr lang="en-US" i="1" dirty="0">
                <a:ea typeface="ＭＳ Ｐゴシック" charset="0"/>
                <a:cs typeface="ＭＳ Ｐゴシック" charset="0"/>
              </a:rPr>
              <a:t> + b = +1 }</a:t>
            </a:r>
          </a:p>
          <a:p>
            <a:pPr marL="341313" indent="-341313">
              <a:spcBef>
                <a:spcPts val="600"/>
              </a:spcBef>
              <a:buSzPct val="60000"/>
              <a:buFont typeface="Tahoma"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ea typeface="ＭＳ Ｐゴシック" charset="0"/>
                <a:cs typeface="ＭＳ Ｐゴシック" charset="0"/>
              </a:rPr>
              <a:t>Minus-plane =   </a:t>
            </a:r>
            <a:r>
              <a:rPr lang="en-US" i="1" dirty="0">
                <a:ea typeface="ＭＳ Ｐゴシック" charset="0"/>
                <a:cs typeface="ＭＳ Ｐゴシック" charset="0"/>
              </a:rPr>
              <a:t>{ </a:t>
            </a:r>
            <a:r>
              <a:rPr lang="en-US" b="1" i="1" dirty="0">
                <a:ea typeface="ＭＳ Ｐゴシック" charset="0"/>
                <a:cs typeface="ＭＳ Ｐゴシック" charset="0"/>
              </a:rPr>
              <a:t>x</a:t>
            </a:r>
            <a:r>
              <a:rPr lang="en-US" i="1" dirty="0">
                <a:ea typeface="ＭＳ Ｐゴシック" charset="0"/>
                <a:cs typeface="ＭＳ Ｐゴシック" charset="0"/>
              </a:rPr>
              <a:t> : </a:t>
            </a:r>
            <a:r>
              <a:rPr lang="en-US" b="1" i="1" dirty="0">
                <a:ea typeface="ＭＳ Ｐゴシック" charset="0"/>
                <a:cs typeface="ＭＳ Ｐゴシック" charset="0"/>
              </a:rPr>
              <a:t>w</a:t>
            </a:r>
            <a:r>
              <a:rPr lang="en-US" i="1" dirty="0">
                <a:ea typeface="ＭＳ Ｐゴシック" charset="0"/>
                <a:cs typeface="ＭＳ Ｐゴシック" charset="0"/>
              </a:rPr>
              <a:t> . </a:t>
            </a:r>
            <a:r>
              <a:rPr lang="en-US" b="1" i="1" dirty="0">
                <a:ea typeface="ＭＳ Ｐゴシック" charset="0"/>
                <a:cs typeface="ＭＳ Ｐゴシック" charset="0"/>
              </a:rPr>
              <a:t>x</a:t>
            </a:r>
            <a:r>
              <a:rPr lang="en-US" i="1" dirty="0">
                <a:ea typeface="ＭＳ Ｐゴシック" charset="0"/>
                <a:cs typeface="ＭＳ Ｐゴシック" charset="0"/>
              </a:rPr>
              <a:t> + b = -1 }</a:t>
            </a:r>
          </a:p>
          <a:p>
            <a:pPr marL="341313" indent="-341313">
              <a:spcBef>
                <a:spcPts val="600"/>
              </a:spcBef>
              <a:buSzPct val="60000"/>
              <a:buFont typeface="Tahoma"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i="1" dirty="0">
              <a:ea typeface="ＭＳ Ｐゴシック" charset="0"/>
              <a:cs typeface="ＭＳ Ｐゴシック" charset="0"/>
            </a:endParaRPr>
          </a:p>
        </p:txBody>
      </p:sp>
      <p:sp>
        <p:nvSpPr>
          <p:cNvPr id="39940" name="Line 3"/>
          <p:cNvSpPr>
            <a:spLocks noChangeShapeType="1"/>
          </p:cNvSpPr>
          <p:nvPr/>
        </p:nvSpPr>
        <p:spPr bwMode="auto">
          <a:xfrm flipV="1">
            <a:off x="2451100" y="1041400"/>
            <a:ext cx="2655888" cy="1336675"/>
          </a:xfrm>
          <a:prstGeom prst="line">
            <a:avLst/>
          </a:prstGeom>
          <a:noFill/>
          <a:ln w="12600">
            <a:solidFill>
              <a:srgbClr val="FF0000"/>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39941" name="Line 4"/>
          <p:cNvSpPr>
            <a:spLocks noChangeShapeType="1"/>
          </p:cNvSpPr>
          <p:nvPr/>
        </p:nvSpPr>
        <p:spPr bwMode="auto">
          <a:xfrm flipV="1">
            <a:off x="2595563" y="1331913"/>
            <a:ext cx="2655887" cy="1336675"/>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39942" name="Line 5"/>
          <p:cNvSpPr>
            <a:spLocks noChangeShapeType="1"/>
          </p:cNvSpPr>
          <p:nvPr/>
        </p:nvSpPr>
        <p:spPr bwMode="auto">
          <a:xfrm flipV="1">
            <a:off x="2741613" y="1620838"/>
            <a:ext cx="2655887" cy="1336675"/>
          </a:xfrm>
          <a:prstGeom prst="line">
            <a:avLst/>
          </a:prstGeom>
          <a:noFill/>
          <a:ln w="12600">
            <a:solidFill>
              <a:srgbClr val="3333CC"/>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39943" name="Text Box 6"/>
          <p:cNvSpPr txBox="1">
            <a:spLocks noChangeArrowheads="1"/>
          </p:cNvSpPr>
          <p:nvPr/>
        </p:nvSpPr>
        <p:spPr bwMode="auto">
          <a:xfrm>
            <a:off x="5562600" y="838200"/>
            <a:ext cx="144780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spcBef>
                <a:spcPts val="1250"/>
              </a:spcBef>
            </a:pPr>
            <a:r>
              <a:rPr lang="en-US" sz="2000" dirty="0">
                <a:solidFill>
                  <a:srgbClr val="FF0000"/>
                </a:solidFill>
                <a:latin typeface="Calibri"/>
              </a:rPr>
              <a:t>Plus-Plane</a:t>
            </a:r>
          </a:p>
        </p:txBody>
      </p:sp>
      <p:sp>
        <p:nvSpPr>
          <p:cNvPr id="39944" name="Text Box 7"/>
          <p:cNvSpPr txBox="1">
            <a:spLocks noChangeArrowheads="1"/>
          </p:cNvSpPr>
          <p:nvPr/>
        </p:nvSpPr>
        <p:spPr bwMode="auto">
          <a:xfrm>
            <a:off x="6248400" y="1600200"/>
            <a:ext cx="198120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spcBef>
                <a:spcPts val="1250"/>
              </a:spcBef>
            </a:pPr>
            <a:r>
              <a:rPr lang="en-US" sz="2000" dirty="0">
                <a:solidFill>
                  <a:srgbClr val="3333CC"/>
                </a:solidFill>
                <a:latin typeface="Calibri"/>
              </a:rPr>
              <a:t>Minus-Plane</a:t>
            </a:r>
          </a:p>
        </p:txBody>
      </p:sp>
      <p:sp>
        <p:nvSpPr>
          <p:cNvPr id="39945" name="Freeform 8"/>
          <p:cNvSpPr>
            <a:spLocks/>
          </p:cNvSpPr>
          <p:nvPr/>
        </p:nvSpPr>
        <p:spPr bwMode="auto">
          <a:xfrm>
            <a:off x="5251450" y="1687513"/>
            <a:ext cx="1055688" cy="150812"/>
          </a:xfrm>
          <a:custGeom>
            <a:avLst/>
            <a:gdLst>
              <a:gd name="T0" fmla="*/ 2147483647 w 665"/>
              <a:gd name="T1" fmla="*/ 2147483647 h 95"/>
              <a:gd name="T2" fmla="*/ 2147483647 w 665"/>
              <a:gd name="T3" fmla="*/ 2147483647 h 95"/>
              <a:gd name="T4" fmla="*/ 2147483647 w 665"/>
              <a:gd name="T5" fmla="*/ 2147483647 h 95"/>
              <a:gd name="T6" fmla="*/ 2147483647 w 665"/>
              <a:gd name="T7" fmla="*/ 2147483647 h 95"/>
              <a:gd name="T8" fmla="*/ 0 w 665"/>
              <a:gd name="T9" fmla="*/ 0 h 95"/>
              <a:gd name="T10" fmla="*/ 0 60000 65536"/>
              <a:gd name="T11" fmla="*/ 0 60000 65536"/>
              <a:gd name="T12" fmla="*/ 0 60000 65536"/>
              <a:gd name="T13" fmla="*/ 0 60000 65536"/>
              <a:gd name="T14" fmla="*/ 0 60000 65536"/>
              <a:gd name="T15" fmla="*/ 0 w 665"/>
              <a:gd name="T16" fmla="*/ 0 h 95"/>
              <a:gd name="T17" fmla="*/ 665 w 665"/>
              <a:gd name="T18" fmla="*/ 95 h 95"/>
            </a:gdLst>
            <a:ahLst/>
            <a:cxnLst>
              <a:cxn ang="T10">
                <a:pos x="T0" y="T1"/>
              </a:cxn>
              <a:cxn ang="T11">
                <a:pos x="T2" y="T3"/>
              </a:cxn>
              <a:cxn ang="T12">
                <a:pos x="T4" y="T5"/>
              </a:cxn>
              <a:cxn ang="T13">
                <a:pos x="T6" y="T7"/>
              </a:cxn>
              <a:cxn ang="T14">
                <a:pos x="T8" y="T9"/>
              </a:cxn>
            </a:cxnLst>
            <a:rect l="T15" t="T16" r="T17" b="T18"/>
            <a:pathLst>
              <a:path w="665" h="95">
                <a:moveTo>
                  <a:pt x="665" y="74"/>
                </a:moveTo>
                <a:cubicBezTo>
                  <a:pt x="347" y="95"/>
                  <a:pt x="517" y="91"/>
                  <a:pt x="155" y="82"/>
                </a:cubicBezTo>
                <a:cubicBezTo>
                  <a:pt x="119" y="74"/>
                  <a:pt x="87" y="63"/>
                  <a:pt x="52" y="52"/>
                </a:cubicBezTo>
                <a:cubicBezTo>
                  <a:pt x="37" y="42"/>
                  <a:pt x="14" y="40"/>
                  <a:pt x="8" y="23"/>
                </a:cubicBezTo>
                <a:cubicBezTo>
                  <a:pt x="5" y="15"/>
                  <a:pt x="0" y="0"/>
                  <a:pt x="0" y="0"/>
                </a:cubicBezTo>
              </a:path>
            </a:pathLst>
          </a:custGeom>
          <a:noFill/>
          <a:ln w="38160">
            <a:solidFill>
              <a:srgbClr val="3333CC"/>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dirty="0">
              <a:latin typeface="Calibri"/>
            </a:endParaRPr>
          </a:p>
        </p:txBody>
      </p:sp>
      <p:sp>
        <p:nvSpPr>
          <p:cNvPr id="39946" name="Freeform 9"/>
          <p:cNvSpPr>
            <a:spLocks/>
          </p:cNvSpPr>
          <p:nvPr/>
        </p:nvSpPr>
        <p:spPr bwMode="auto">
          <a:xfrm>
            <a:off x="4935538" y="1090613"/>
            <a:ext cx="692150" cy="128587"/>
          </a:xfrm>
          <a:custGeom>
            <a:avLst/>
            <a:gdLst>
              <a:gd name="T0" fmla="*/ 2147483647 w 436"/>
              <a:gd name="T1" fmla="*/ 0 h 81"/>
              <a:gd name="T2" fmla="*/ 2147483647 w 436"/>
              <a:gd name="T3" fmla="*/ 2147483647 h 81"/>
              <a:gd name="T4" fmla="*/ 2147483647 w 436"/>
              <a:gd name="T5" fmla="*/ 2147483647 h 81"/>
              <a:gd name="T6" fmla="*/ 2147483647 w 436"/>
              <a:gd name="T7" fmla="*/ 2147483647 h 81"/>
              <a:gd name="T8" fmla="*/ 2147483647 w 436"/>
              <a:gd name="T9" fmla="*/ 2147483647 h 81"/>
              <a:gd name="T10" fmla="*/ 0 w 436"/>
              <a:gd name="T11" fmla="*/ 2147483647 h 81"/>
              <a:gd name="T12" fmla="*/ 0 60000 65536"/>
              <a:gd name="T13" fmla="*/ 0 60000 65536"/>
              <a:gd name="T14" fmla="*/ 0 60000 65536"/>
              <a:gd name="T15" fmla="*/ 0 60000 65536"/>
              <a:gd name="T16" fmla="*/ 0 60000 65536"/>
              <a:gd name="T17" fmla="*/ 0 60000 65536"/>
              <a:gd name="T18" fmla="*/ 0 w 436"/>
              <a:gd name="T19" fmla="*/ 0 h 81"/>
              <a:gd name="T20" fmla="*/ 436 w 436"/>
              <a:gd name="T21" fmla="*/ 81 h 81"/>
            </a:gdLst>
            <a:ahLst/>
            <a:cxnLst>
              <a:cxn ang="T12">
                <a:pos x="T0" y="T1"/>
              </a:cxn>
              <a:cxn ang="T13">
                <a:pos x="T2" y="T3"/>
              </a:cxn>
              <a:cxn ang="T14">
                <a:pos x="T4" y="T5"/>
              </a:cxn>
              <a:cxn ang="T15">
                <a:pos x="T6" y="T7"/>
              </a:cxn>
              <a:cxn ang="T16">
                <a:pos x="T8" y="T9"/>
              </a:cxn>
              <a:cxn ang="T17">
                <a:pos x="T10" y="T11"/>
              </a:cxn>
            </a:cxnLst>
            <a:rect l="T18" t="T19" r="T20" b="T21"/>
            <a:pathLst>
              <a:path w="436" h="81">
                <a:moveTo>
                  <a:pt x="436" y="0"/>
                </a:moveTo>
                <a:cubicBezTo>
                  <a:pt x="411" y="8"/>
                  <a:pt x="394" y="21"/>
                  <a:pt x="369" y="29"/>
                </a:cubicBezTo>
                <a:cubicBezTo>
                  <a:pt x="340" y="49"/>
                  <a:pt x="308" y="59"/>
                  <a:pt x="273" y="66"/>
                </a:cubicBezTo>
                <a:cubicBezTo>
                  <a:pt x="246" y="71"/>
                  <a:pt x="192" y="81"/>
                  <a:pt x="192" y="81"/>
                </a:cubicBezTo>
                <a:cubicBezTo>
                  <a:pt x="127" y="76"/>
                  <a:pt x="110" y="75"/>
                  <a:pt x="59" y="59"/>
                </a:cubicBezTo>
                <a:cubicBezTo>
                  <a:pt x="38" y="45"/>
                  <a:pt x="23" y="26"/>
                  <a:pt x="0" y="15"/>
                </a:cubicBezTo>
              </a:path>
            </a:pathLst>
          </a:custGeom>
          <a:noFill/>
          <a:ln w="38160">
            <a:solidFill>
              <a:srgbClr val="FF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dirty="0">
              <a:latin typeface="Calibri"/>
            </a:endParaRPr>
          </a:p>
        </p:txBody>
      </p:sp>
      <p:sp>
        <p:nvSpPr>
          <p:cNvPr id="39947" name="Text Box 10"/>
          <p:cNvSpPr txBox="1">
            <a:spLocks noChangeArrowheads="1"/>
          </p:cNvSpPr>
          <p:nvPr/>
        </p:nvSpPr>
        <p:spPr bwMode="auto">
          <a:xfrm>
            <a:off x="6477000" y="1219200"/>
            <a:ext cx="243840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spcBef>
                <a:spcPts val="1250"/>
              </a:spcBef>
            </a:pPr>
            <a:r>
              <a:rPr lang="en-US" sz="2000" dirty="0">
                <a:solidFill>
                  <a:srgbClr val="000000"/>
                </a:solidFill>
                <a:latin typeface="Calibri"/>
              </a:rPr>
              <a:t>Classifier Boundary</a:t>
            </a:r>
          </a:p>
        </p:txBody>
      </p:sp>
      <p:sp>
        <p:nvSpPr>
          <p:cNvPr id="39948" name="Freeform 11"/>
          <p:cNvSpPr>
            <a:spLocks/>
          </p:cNvSpPr>
          <p:nvPr/>
        </p:nvSpPr>
        <p:spPr bwMode="auto">
          <a:xfrm>
            <a:off x="5064125" y="1430338"/>
            <a:ext cx="1465263" cy="69850"/>
          </a:xfrm>
          <a:custGeom>
            <a:avLst/>
            <a:gdLst>
              <a:gd name="T0" fmla="*/ 2147483647 w 923"/>
              <a:gd name="T1" fmla="*/ 0 h 44"/>
              <a:gd name="T2" fmla="*/ 2147483647 w 923"/>
              <a:gd name="T3" fmla="*/ 2147483647 h 44"/>
              <a:gd name="T4" fmla="*/ 2147483647 w 923"/>
              <a:gd name="T5" fmla="*/ 2147483647 h 44"/>
              <a:gd name="T6" fmla="*/ 0 w 923"/>
              <a:gd name="T7" fmla="*/ 2147483647 h 44"/>
              <a:gd name="T8" fmla="*/ 0 60000 65536"/>
              <a:gd name="T9" fmla="*/ 0 60000 65536"/>
              <a:gd name="T10" fmla="*/ 0 60000 65536"/>
              <a:gd name="T11" fmla="*/ 0 60000 65536"/>
              <a:gd name="T12" fmla="*/ 0 w 923"/>
              <a:gd name="T13" fmla="*/ 0 h 44"/>
              <a:gd name="T14" fmla="*/ 923 w 923"/>
              <a:gd name="T15" fmla="*/ 44 h 44"/>
            </a:gdLst>
            <a:ahLst/>
            <a:cxnLst>
              <a:cxn ang="T8">
                <a:pos x="T0" y="T1"/>
              </a:cxn>
              <a:cxn ang="T9">
                <a:pos x="T2" y="T3"/>
              </a:cxn>
              <a:cxn ang="T10">
                <a:pos x="T4" y="T5"/>
              </a:cxn>
              <a:cxn ang="T11">
                <a:pos x="T6" y="T7"/>
              </a:cxn>
            </a:cxnLst>
            <a:rect l="T12" t="T13" r="T14" b="T15"/>
            <a:pathLst>
              <a:path w="923" h="44">
                <a:moveTo>
                  <a:pt x="923" y="0"/>
                </a:moveTo>
                <a:cubicBezTo>
                  <a:pt x="857" y="34"/>
                  <a:pt x="782" y="37"/>
                  <a:pt x="709" y="44"/>
                </a:cubicBezTo>
                <a:cubicBezTo>
                  <a:pt x="593" y="42"/>
                  <a:pt x="478" y="42"/>
                  <a:pt x="362" y="37"/>
                </a:cubicBezTo>
                <a:cubicBezTo>
                  <a:pt x="241" y="32"/>
                  <a:pt x="122" y="7"/>
                  <a:pt x="0" y="7"/>
                </a:cubicBezTo>
              </a:path>
            </a:pathLst>
          </a:custGeom>
          <a:noFill/>
          <a:ln w="3816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dirty="0">
              <a:latin typeface="Calibri"/>
            </a:endParaRPr>
          </a:p>
        </p:txBody>
      </p:sp>
      <p:sp>
        <p:nvSpPr>
          <p:cNvPr id="39949" name="Text Box 12"/>
          <p:cNvSpPr txBox="1">
            <a:spLocks noChangeArrowheads="1"/>
          </p:cNvSpPr>
          <p:nvPr/>
        </p:nvSpPr>
        <p:spPr bwMode="auto">
          <a:xfrm rot="-1620000">
            <a:off x="1752600" y="1371273"/>
            <a:ext cx="3048000"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lgn="ctr">
              <a:spcBef>
                <a:spcPts val="1250"/>
              </a:spcBef>
            </a:pPr>
            <a:r>
              <a:rPr lang="ja-JP" altLang="en-US" sz="2000" dirty="0">
                <a:solidFill>
                  <a:srgbClr val="FF0000"/>
                </a:solidFill>
                <a:latin typeface="Calibri"/>
              </a:rPr>
              <a:t>“</a:t>
            </a:r>
            <a:r>
              <a:rPr lang="en-US" altLang="ja-JP" sz="2000" dirty="0">
                <a:solidFill>
                  <a:srgbClr val="FF0000"/>
                </a:solidFill>
                <a:latin typeface="Calibri"/>
              </a:rPr>
              <a:t>Predict Class = +1</a:t>
            </a:r>
            <a:r>
              <a:rPr lang="ja-JP" altLang="en-US" sz="2000" dirty="0">
                <a:solidFill>
                  <a:srgbClr val="FF0000"/>
                </a:solidFill>
                <a:latin typeface="Calibri"/>
              </a:rPr>
              <a:t>”</a:t>
            </a:r>
            <a:r>
              <a:rPr lang="en-US" altLang="ja-JP" sz="2000" dirty="0">
                <a:solidFill>
                  <a:srgbClr val="FF0000"/>
                </a:solidFill>
                <a:latin typeface="Calibri"/>
              </a:rPr>
              <a:t> zone</a:t>
            </a:r>
            <a:endParaRPr lang="en-US" sz="2000" dirty="0">
              <a:solidFill>
                <a:srgbClr val="FF0000"/>
              </a:solidFill>
              <a:latin typeface="Calibri"/>
            </a:endParaRPr>
          </a:p>
        </p:txBody>
      </p:sp>
      <p:sp>
        <p:nvSpPr>
          <p:cNvPr id="39950" name="Text Box 13"/>
          <p:cNvSpPr txBox="1">
            <a:spLocks noChangeArrowheads="1"/>
          </p:cNvSpPr>
          <p:nvPr/>
        </p:nvSpPr>
        <p:spPr bwMode="auto">
          <a:xfrm rot="-1620000">
            <a:off x="2827338" y="2393623"/>
            <a:ext cx="2887662"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lgn="ctr">
              <a:spcBef>
                <a:spcPts val="1250"/>
              </a:spcBef>
            </a:pPr>
            <a:r>
              <a:rPr lang="ja-JP" altLang="en-US" sz="2000" dirty="0">
                <a:solidFill>
                  <a:srgbClr val="3333CC"/>
                </a:solidFill>
                <a:latin typeface="Calibri"/>
              </a:rPr>
              <a:t>“</a:t>
            </a:r>
            <a:r>
              <a:rPr lang="en-US" altLang="ja-JP" sz="2000" dirty="0">
                <a:solidFill>
                  <a:srgbClr val="3333CC"/>
                </a:solidFill>
                <a:latin typeface="Calibri"/>
              </a:rPr>
              <a:t>Predict Class = -1</a:t>
            </a:r>
            <a:r>
              <a:rPr lang="ja-JP" altLang="en-US" sz="2000" dirty="0">
                <a:solidFill>
                  <a:srgbClr val="3333CC"/>
                </a:solidFill>
                <a:latin typeface="Calibri"/>
              </a:rPr>
              <a:t>”</a:t>
            </a:r>
            <a:r>
              <a:rPr lang="en-US" altLang="ja-JP" sz="2000" dirty="0">
                <a:solidFill>
                  <a:srgbClr val="3333CC"/>
                </a:solidFill>
                <a:latin typeface="Calibri"/>
              </a:rPr>
              <a:t> zone</a:t>
            </a:r>
            <a:endParaRPr lang="en-US" sz="2000" dirty="0">
              <a:solidFill>
                <a:srgbClr val="3333CC"/>
              </a:solidFill>
              <a:latin typeface="Calibri"/>
            </a:endParaRPr>
          </a:p>
        </p:txBody>
      </p:sp>
      <p:graphicFrame>
        <p:nvGraphicFramePr>
          <p:cNvPr id="15374" name="Group 14"/>
          <p:cNvGraphicFramePr>
            <a:graphicFrameLocks noGrp="1"/>
          </p:cNvGraphicFramePr>
          <p:nvPr/>
        </p:nvGraphicFramePr>
        <p:xfrm>
          <a:off x="762000" y="4495800"/>
          <a:ext cx="7280275" cy="1946275"/>
        </p:xfrm>
        <a:graphic>
          <a:graphicData uri="http://schemas.openxmlformats.org/drawingml/2006/table">
            <a:tbl>
              <a:tblPr/>
              <a:tblGrid>
                <a:gridCol w="1819275"/>
                <a:gridCol w="1822450"/>
                <a:gridCol w="627063"/>
                <a:gridCol w="3011487"/>
              </a:tblGrid>
              <a:tr h="556942">
                <a:tc>
                  <a:txBody>
                    <a:bodyPr/>
                    <a:lstStyle/>
                    <a:p>
                      <a:pPr marL="0" marR="0" lvl="0" indent="0" algn="l" defTabSz="457200" rtl="0" eaLnBrk="1" fontAlgn="base" latinLnBrk="0" hangingPunct="1">
                        <a:lnSpc>
                          <a:spcPct val="101000"/>
                        </a:lnSpc>
                        <a:spcBef>
                          <a:spcPts val="600"/>
                        </a:spcBef>
                        <a:spcAft>
                          <a:spcPct val="0"/>
                        </a:spcAft>
                        <a:buClr>
                          <a:srgbClr val="000000"/>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400" b="0" i="0" u="none" strike="noStrike" cap="none" normalizeH="0" baseline="0" dirty="0">
                          <a:ln>
                            <a:noFill/>
                          </a:ln>
                          <a:solidFill>
                            <a:srgbClr val="000000"/>
                          </a:solidFill>
                          <a:effectLst/>
                          <a:latin typeface="Tahoma" charset="0"/>
                          <a:ea typeface="ＭＳ Ｐゴシック" charset="0"/>
                          <a:cs typeface="MS Gothic" charset="0"/>
                        </a:rPr>
                        <a:t>Classify as..</a:t>
                      </a:r>
                    </a:p>
                  </a:txBody>
                  <a:tcPr marL="90000" marR="90000" marT="46778" marB="46778"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1000"/>
                        </a:lnSpc>
                        <a:spcBef>
                          <a:spcPts val="600"/>
                        </a:spcBef>
                        <a:spcAft>
                          <a:spcPct val="0"/>
                        </a:spcAft>
                        <a:buClr>
                          <a:srgbClr val="000000"/>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400" b="0" i="0" u="none" strike="noStrike" cap="none" normalizeH="0" baseline="0">
                          <a:ln>
                            <a:noFill/>
                          </a:ln>
                          <a:solidFill>
                            <a:srgbClr val="FF0000"/>
                          </a:solidFill>
                          <a:effectLst/>
                          <a:latin typeface="Tahoma" charset="0"/>
                          <a:ea typeface="ＭＳ Ｐゴシック" charset="0"/>
                          <a:cs typeface="MS Gothic" charset="0"/>
                        </a:rPr>
                        <a:t>+1</a:t>
                      </a:r>
                    </a:p>
                  </a:txBody>
                  <a:tcPr marL="90000" marR="90000" marT="46778" marB="46778"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1000"/>
                        </a:lnSpc>
                        <a:spcBef>
                          <a:spcPts val="600"/>
                        </a:spcBef>
                        <a:spcAft>
                          <a:spcPct val="0"/>
                        </a:spcAft>
                        <a:buClr>
                          <a:srgbClr val="000000"/>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400" b="0" i="0" u="none" strike="noStrike" cap="none" normalizeH="0" baseline="0">
                          <a:ln>
                            <a:noFill/>
                          </a:ln>
                          <a:solidFill>
                            <a:srgbClr val="FF0000"/>
                          </a:solidFill>
                          <a:effectLst/>
                          <a:latin typeface="Tahoma" charset="0"/>
                          <a:ea typeface="ＭＳ Ｐゴシック" charset="0"/>
                          <a:cs typeface="MS Gothic" charset="0"/>
                        </a:rPr>
                        <a:t>if</a:t>
                      </a:r>
                    </a:p>
                  </a:txBody>
                  <a:tcPr marL="90000" marR="90000" marT="46778" marB="46778"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1000"/>
                        </a:lnSpc>
                        <a:spcBef>
                          <a:spcPts val="600"/>
                        </a:spcBef>
                        <a:spcAft>
                          <a:spcPct val="0"/>
                        </a:spcAft>
                        <a:buClr>
                          <a:srgbClr val="000000"/>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400" b="1" i="1" u="none" strike="noStrike" cap="none" normalizeH="0" baseline="0">
                          <a:ln>
                            <a:noFill/>
                          </a:ln>
                          <a:solidFill>
                            <a:srgbClr val="FF0000"/>
                          </a:solidFill>
                          <a:effectLst/>
                          <a:latin typeface="Tahoma" charset="0"/>
                          <a:ea typeface="ＭＳ Ｐゴシック" charset="0"/>
                          <a:cs typeface="MS Gothic" charset="0"/>
                        </a:rPr>
                        <a:t>w</a:t>
                      </a:r>
                      <a:r>
                        <a:rPr kumimoji="0" lang="en-US" sz="2400" b="0" i="1" u="none" strike="noStrike" cap="none" normalizeH="0" baseline="0">
                          <a:ln>
                            <a:noFill/>
                          </a:ln>
                          <a:solidFill>
                            <a:srgbClr val="FF0000"/>
                          </a:solidFill>
                          <a:effectLst/>
                          <a:latin typeface="Tahoma" charset="0"/>
                          <a:ea typeface="ＭＳ Ｐゴシック" charset="0"/>
                          <a:cs typeface="MS Gothic" charset="0"/>
                        </a:rPr>
                        <a:t> . </a:t>
                      </a:r>
                      <a:r>
                        <a:rPr kumimoji="0" lang="en-US" sz="2400" b="1" i="1" u="none" strike="noStrike" cap="none" normalizeH="0" baseline="0">
                          <a:ln>
                            <a:noFill/>
                          </a:ln>
                          <a:solidFill>
                            <a:srgbClr val="FF0000"/>
                          </a:solidFill>
                          <a:effectLst/>
                          <a:latin typeface="Tahoma" charset="0"/>
                          <a:ea typeface="ＭＳ Ｐゴシック" charset="0"/>
                          <a:cs typeface="MS Gothic" charset="0"/>
                        </a:rPr>
                        <a:t>x</a:t>
                      </a:r>
                      <a:r>
                        <a:rPr kumimoji="0" lang="en-US" sz="2400" b="0" i="1" u="none" strike="noStrike" cap="none" normalizeH="0" baseline="0">
                          <a:ln>
                            <a:noFill/>
                          </a:ln>
                          <a:solidFill>
                            <a:srgbClr val="FF0000"/>
                          </a:solidFill>
                          <a:effectLst/>
                          <a:latin typeface="Tahoma" charset="0"/>
                          <a:ea typeface="ＭＳ Ｐゴシック" charset="0"/>
                          <a:cs typeface="MS Gothic" charset="0"/>
                        </a:rPr>
                        <a:t> + b &gt;= 1</a:t>
                      </a:r>
                    </a:p>
                  </a:txBody>
                  <a:tcPr marL="90000" marR="90000" marT="46778" marB="46778" horzOverflow="overflow">
                    <a:lnL>
                      <a:noFill/>
                    </a:lnL>
                    <a:lnR>
                      <a:noFill/>
                    </a:lnR>
                    <a:lnT>
                      <a:noFill/>
                    </a:lnT>
                    <a:lnB>
                      <a:noFill/>
                    </a:lnB>
                    <a:lnTlToBr>
                      <a:noFill/>
                    </a:lnTlToBr>
                    <a:lnBlToTr>
                      <a:noFill/>
                    </a:lnBlToTr>
                    <a:noFill/>
                  </a:tcPr>
                </a:tc>
              </a:tr>
              <a:tr h="556942">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Calibri"/>
                        <a:ea typeface="ＭＳ Ｐゴシック" charset="0"/>
                        <a:cs typeface="ＭＳ Ｐゴシック" charset="0"/>
                      </a:endParaRPr>
                    </a:p>
                  </a:txBody>
                  <a:tcPr marT="45698" marB="45698" anchor="ct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1000"/>
                        </a:lnSpc>
                        <a:spcBef>
                          <a:spcPts val="600"/>
                        </a:spcBef>
                        <a:spcAft>
                          <a:spcPct val="0"/>
                        </a:spcAft>
                        <a:buClr>
                          <a:srgbClr val="000000"/>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400" b="0" i="0" u="none" strike="noStrike" cap="none" normalizeH="0" baseline="0">
                          <a:ln>
                            <a:noFill/>
                          </a:ln>
                          <a:solidFill>
                            <a:srgbClr val="3333CC"/>
                          </a:solidFill>
                          <a:effectLst/>
                          <a:latin typeface="Tahoma" charset="0"/>
                          <a:ea typeface="ＭＳ Ｐゴシック" charset="0"/>
                          <a:cs typeface="MS Gothic" charset="0"/>
                        </a:rPr>
                        <a:t>-1</a:t>
                      </a:r>
                    </a:p>
                  </a:txBody>
                  <a:tcPr marL="90000" marR="90000" marT="46778" marB="46778"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1000"/>
                        </a:lnSpc>
                        <a:spcBef>
                          <a:spcPts val="600"/>
                        </a:spcBef>
                        <a:spcAft>
                          <a:spcPct val="0"/>
                        </a:spcAft>
                        <a:buClr>
                          <a:srgbClr val="000000"/>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400" b="0" i="0" u="none" strike="noStrike" cap="none" normalizeH="0" baseline="0">
                          <a:ln>
                            <a:noFill/>
                          </a:ln>
                          <a:solidFill>
                            <a:srgbClr val="3333CC"/>
                          </a:solidFill>
                          <a:effectLst/>
                          <a:latin typeface="Tahoma" charset="0"/>
                          <a:ea typeface="ＭＳ Ｐゴシック" charset="0"/>
                          <a:cs typeface="MS Gothic" charset="0"/>
                        </a:rPr>
                        <a:t>if</a:t>
                      </a:r>
                    </a:p>
                  </a:txBody>
                  <a:tcPr marL="90000" marR="90000" marT="46778" marB="46778"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1000"/>
                        </a:lnSpc>
                        <a:spcBef>
                          <a:spcPts val="600"/>
                        </a:spcBef>
                        <a:spcAft>
                          <a:spcPct val="0"/>
                        </a:spcAft>
                        <a:buClr>
                          <a:srgbClr val="000000"/>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400" b="1" i="1" u="none" strike="noStrike" cap="none" normalizeH="0" baseline="0">
                          <a:ln>
                            <a:noFill/>
                          </a:ln>
                          <a:solidFill>
                            <a:srgbClr val="3333CC"/>
                          </a:solidFill>
                          <a:effectLst/>
                          <a:latin typeface="Tahoma" charset="0"/>
                          <a:ea typeface="ＭＳ Ｐゴシック" charset="0"/>
                          <a:cs typeface="MS Gothic" charset="0"/>
                        </a:rPr>
                        <a:t>w</a:t>
                      </a:r>
                      <a:r>
                        <a:rPr kumimoji="0" lang="en-US" sz="2400" b="0" i="1" u="none" strike="noStrike" cap="none" normalizeH="0" baseline="0">
                          <a:ln>
                            <a:noFill/>
                          </a:ln>
                          <a:solidFill>
                            <a:srgbClr val="3333CC"/>
                          </a:solidFill>
                          <a:effectLst/>
                          <a:latin typeface="Tahoma" charset="0"/>
                          <a:ea typeface="ＭＳ Ｐゴシック" charset="0"/>
                          <a:cs typeface="MS Gothic" charset="0"/>
                        </a:rPr>
                        <a:t> . </a:t>
                      </a:r>
                      <a:r>
                        <a:rPr kumimoji="0" lang="en-US" sz="2400" b="1" i="1" u="none" strike="noStrike" cap="none" normalizeH="0" baseline="0">
                          <a:ln>
                            <a:noFill/>
                          </a:ln>
                          <a:solidFill>
                            <a:srgbClr val="3333CC"/>
                          </a:solidFill>
                          <a:effectLst/>
                          <a:latin typeface="Tahoma" charset="0"/>
                          <a:ea typeface="ＭＳ Ｐゴシック" charset="0"/>
                          <a:cs typeface="MS Gothic" charset="0"/>
                        </a:rPr>
                        <a:t>x</a:t>
                      </a:r>
                      <a:r>
                        <a:rPr kumimoji="0" lang="en-US" sz="2400" b="0" i="1" u="none" strike="noStrike" cap="none" normalizeH="0" baseline="0">
                          <a:ln>
                            <a:noFill/>
                          </a:ln>
                          <a:solidFill>
                            <a:srgbClr val="3333CC"/>
                          </a:solidFill>
                          <a:effectLst/>
                          <a:latin typeface="Tahoma" charset="0"/>
                          <a:ea typeface="ＭＳ Ｐゴシック" charset="0"/>
                          <a:cs typeface="MS Gothic" charset="0"/>
                        </a:rPr>
                        <a:t> + b &lt;= -1</a:t>
                      </a:r>
                    </a:p>
                  </a:txBody>
                  <a:tcPr marL="90000" marR="90000" marT="46778" marB="46778" horzOverflow="overflow">
                    <a:lnL>
                      <a:noFill/>
                    </a:lnL>
                    <a:lnR>
                      <a:noFill/>
                    </a:lnR>
                    <a:lnT>
                      <a:noFill/>
                    </a:lnT>
                    <a:lnB>
                      <a:noFill/>
                    </a:lnB>
                    <a:lnTlToBr>
                      <a:noFill/>
                    </a:lnTlToBr>
                    <a:lnBlToTr>
                      <a:noFill/>
                    </a:lnBlToTr>
                    <a:noFill/>
                  </a:tcPr>
                </a:tc>
              </a:tr>
              <a:tr h="832390">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Calibri"/>
                        <a:ea typeface="ＭＳ Ｐゴシック" charset="0"/>
                        <a:cs typeface="ＭＳ Ｐゴシック" charset="0"/>
                      </a:endParaRPr>
                    </a:p>
                  </a:txBody>
                  <a:tcPr marT="45698" marB="45698" anchor="ct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1000"/>
                        </a:lnSpc>
                        <a:spcBef>
                          <a:spcPts val="600"/>
                        </a:spcBef>
                        <a:spcAft>
                          <a:spcPct val="0"/>
                        </a:spcAft>
                        <a:buClr>
                          <a:srgbClr val="000000"/>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400" b="0" i="0" u="none" strike="noStrike" cap="none" normalizeH="0" baseline="0">
                          <a:ln>
                            <a:noFill/>
                          </a:ln>
                          <a:solidFill>
                            <a:srgbClr val="000000"/>
                          </a:solidFill>
                          <a:effectLst/>
                          <a:latin typeface="Tahoma" charset="0"/>
                          <a:ea typeface="ＭＳ Ｐゴシック" charset="0"/>
                          <a:cs typeface="MS Gothic" charset="0"/>
                        </a:rPr>
                        <a:t>Universe explodes</a:t>
                      </a:r>
                    </a:p>
                  </a:txBody>
                  <a:tcPr marL="90000" marR="90000" marT="46778" marB="46778"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1000"/>
                        </a:lnSpc>
                        <a:spcBef>
                          <a:spcPts val="600"/>
                        </a:spcBef>
                        <a:spcAft>
                          <a:spcPct val="0"/>
                        </a:spcAft>
                        <a:buClr>
                          <a:srgbClr val="000000"/>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400" b="0" i="0" u="none" strike="noStrike" cap="none" normalizeH="0" baseline="0">
                          <a:ln>
                            <a:noFill/>
                          </a:ln>
                          <a:solidFill>
                            <a:srgbClr val="000000"/>
                          </a:solidFill>
                          <a:effectLst/>
                          <a:latin typeface="Tahoma" charset="0"/>
                          <a:ea typeface="ＭＳ Ｐゴシック" charset="0"/>
                          <a:cs typeface="MS Gothic" charset="0"/>
                        </a:rPr>
                        <a:t>if</a:t>
                      </a:r>
                    </a:p>
                  </a:txBody>
                  <a:tcPr marL="90000" marR="90000" marT="46778" marB="46778"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1000"/>
                        </a:lnSpc>
                        <a:spcBef>
                          <a:spcPts val="600"/>
                        </a:spcBef>
                        <a:spcAft>
                          <a:spcPct val="0"/>
                        </a:spcAft>
                        <a:buClr>
                          <a:srgbClr val="000000"/>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400" b="0" i="1" u="none" strike="noStrike" cap="none" normalizeH="0" baseline="0">
                          <a:ln>
                            <a:noFill/>
                          </a:ln>
                          <a:solidFill>
                            <a:srgbClr val="000000"/>
                          </a:solidFill>
                          <a:effectLst/>
                          <a:latin typeface="Tahoma" charset="0"/>
                          <a:ea typeface="ＭＳ Ｐゴシック" charset="0"/>
                          <a:cs typeface="MS Gothic" charset="0"/>
                        </a:rPr>
                        <a:t>-1 &lt; </a:t>
                      </a:r>
                      <a:r>
                        <a:rPr kumimoji="0" lang="en-US" sz="2400" b="1" i="1" u="none" strike="noStrike" cap="none" normalizeH="0" baseline="0">
                          <a:ln>
                            <a:noFill/>
                          </a:ln>
                          <a:solidFill>
                            <a:srgbClr val="000000"/>
                          </a:solidFill>
                          <a:effectLst/>
                          <a:latin typeface="Tahoma" charset="0"/>
                          <a:ea typeface="ＭＳ Ｐゴシック" charset="0"/>
                          <a:cs typeface="MS Gothic" charset="0"/>
                        </a:rPr>
                        <a:t>w</a:t>
                      </a:r>
                      <a:r>
                        <a:rPr kumimoji="0" lang="en-US" sz="2400" b="0" i="1" u="none" strike="noStrike" cap="none" normalizeH="0" baseline="0">
                          <a:ln>
                            <a:noFill/>
                          </a:ln>
                          <a:solidFill>
                            <a:srgbClr val="000000"/>
                          </a:solidFill>
                          <a:effectLst/>
                          <a:latin typeface="Tahoma" charset="0"/>
                          <a:ea typeface="ＭＳ Ｐゴシック" charset="0"/>
                          <a:cs typeface="MS Gothic" charset="0"/>
                        </a:rPr>
                        <a:t> . </a:t>
                      </a:r>
                      <a:r>
                        <a:rPr kumimoji="0" lang="en-US" sz="2400" b="1" i="1" u="none" strike="noStrike" cap="none" normalizeH="0" baseline="0">
                          <a:ln>
                            <a:noFill/>
                          </a:ln>
                          <a:solidFill>
                            <a:srgbClr val="000000"/>
                          </a:solidFill>
                          <a:effectLst/>
                          <a:latin typeface="Tahoma" charset="0"/>
                          <a:ea typeface="ＭＳ Ｐゴシック" charset="0"/>
                          <a:cs typeface="MS Gothic" charset="0"/>
                        </a:rPr>
                        <a:t>x</a:t>
                      </a:r>
                      <a:r>
                        <a:rPr kumimoji="0" lang="en-US" sz="2400" b="0" i="1" u="none" strike="noStrike" cap="none" normalizeH="0" baseline="0">
                          <a:ln>
                            <a:noFill/>
                          </a:ln>
                          <a:solidFill>
                            <a:srgbClr val="000000"/>
                          </a:solidFill>
                          <a:effectLst/>
                          <a:latin typeface="Tahoma" charset="0"/>
                          <a:ea typeface="ＭＳ Ｐゴシック" charset="0"/>
                          <a:cs typeface="MS Gothic" charset="0"/>
                        </a:rPr>
                        <a:t> + b &lt; 1</a:t>
                      </a:r>
                    </a:p>
                  </a:txBody>
                  <a:tcPr marL="90000" marR="90000" marT="46778" marB="46778" horzOverflow="overflow">
                    <a:lnL>
                      <a:noFill/>
                    </a:lnL>
                    <a:lnR>
                      <a:noFill/>
                    </a:lnR>
                    <a:lnT>
                      <a:noFill/>
                    </a:lnT>
                    <a:lnB>
                      <a:noFill/>
                    </a:lnB>
                    <a:lnTlToBr>
                      <a:noFill/>
                    </a:lnTlToBr>
                    <a:lnBlToTr>
                      <a:noFill/>
                    </a:lnBlToTr>
                    <a:noFill/>
                  </a:tcPr>
                </a:tc>
              </a:tr>
            </a:tbl>
          </a:graphicData>
        </a:graphic>
      </p:graphicFrame>
      <p:sp>
        <p:nvSpPr>
          <p:cNvPr id="39964" name="Text Box 27"/>
          <p:cNvSpPr txBox="1">
            <a:spLocks noChangeArrowheads="1"/>
          </p:cNvSpPr>
          <p:nvPr/>
        </p:nvSpPr>
        <p:spPr bwMode="auto">
          <a:xfrm rot="-1800000">
            <a:off x="1598613" y="2438203"/>
            <a:ext cx="990600" cy="3099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lgn="ctr">
              <a:spcBef>
                <a:spcPts val="875"/>
              </a:spcBef>
            </a:pPr>
            <a:r>
              <a:rPr lang="en-US" sz="1400" dirty="0" err="1">
                <a:solidFill>
                  <a:srgbClr val="FF0000"/>
                </a:solidFill>
                <a:latin typeface="Calibri"/>
              </a:rPr>
              <a:t>wx+b</a:t>
            </a:r>
            <a:r>
              <a:rPr lang="en-US" sz="1400" dirty="0">
                <a:solidFill>
                  <a:srgbClr val="FF0000"/>
                </a:solidFill>
                <a:latin typeface="Calibri"/>
              </a:rPr>
              <a:t>=1</a:t>
            </a:r>
          </a:p>
        </p:txBody>
      </p:sp>
      <p:sp>
        <p:nvSpPr>
          <p:cNvPr id="39965" name="Text Box 28"/>
          <p:cNvSpPr txBox="1">
            <a:spLocks noChangeArrowheads="1"/>
          </p:cNvSpPr>
          <p:nvPr/>
        </p:nvSpPr>
        <p:spPr bwMode="auto">
          <a:xfrm rot="-1800000">
            <a:off x="1752600" y="2708078"/>
            <a:ext cx="990600" cy="3099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lgn="ctr">
              <a:spcBef>
                <a:spcPts val="875"/>
              </a:spcBef>
            </a:pPr>
            <a:r>
              <a:rPr lang="en-US" sz="1400" dirty="0" err="1">
                <a:solidFill>
                  <a:srgbClr val="000000"/>
                </a:solidFill>
                <a:latin typeface="Calibri"/>
              </a:rPr>
              <a:t>wx+b</a:t>
            </a:r>
            <a:r>
              <a:rPr lang="en-US" sz="1400" dirty="0">
                <a:solidFill>
                  <a:srgbClr val="000000"/>
                </a:solidFill>
                <a:latin typeface="Calibri"/>
              </a:rPr>
              <a:t>=0</a:t>
            </a:r>
          </a:p>
        </p:txBody>
      </p:sp>
      <p:sp>
        <p:nvSpPr>
          <p:cNvPr id="39966" name="Text Box 29"/>
          <p:cNvSpPr txBox="1">
            <a:spLocks noChangeArrowheads="1"/>
          </p:cNvSpPr>
          <p:nvPr/>
        </p:nvSpPr>
        <p:spPr bwMode="auto">
          <a:xfrm rot="-1800000">
            <a:off x="1903413" y="2952553"/>
            <a:ext cx="990600" cy="3099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lgn="ctr">
              <a:spcBef>
                <a:spcPts val="875"/>
              </a:spcBef>
            </a:pPr>
            <a:r>
              <a:rPr lang="en-US" sz="1400" dirty="0" err="1">
                <a:solidFill>
                  <a:srgbClr val="3333CC"/>
                </a:solidFill>
                <a:latin typeface="Calibri"/>
              </a:rPr>
              <a:t>wx+b</a:t>
            </a:r>
            <a:r>
              <a:rPr lang="en-US" sz="1400" dirty="0">
                <a:solidFill>
                  <a:srgbClr val="3333CC"/>
                </a:solidFill>
                <a:latin typeface="Calibri"/>
              </a:rPr>
              <a:t>=-1</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Footer Placeholder 4"/>
          <p:cNvSpPr>
            <a:spLocks noGrp="1"/>
          </p:cNvSpPr>
          <p:nvPr>
            <p:ph type="ftr" sz="quarter" idx="4294967295"/>
          </p:nvPr>
        </p:nvSpPr>
        <p:spPr bwMode="auto">
          <a:xfrm>
            <a:off x="6324600" y="6553200"/>
            <a:ext cx="28194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000" dirty="0">
                <a:latin typeface="Calibri"/>
              </a:rPr>
              <a:t>Copyright © 2001, 2003, Andrew W. Moore</a:t>
            </a:r>
          </a:p>
        </p:txBody>
      </p:sp>
      <p:sp>
        <p:nvSpPr>
          <p:cNvPr id="41986" name="Rectangle 1"/>
          <p:cNvSpPr>
            <a:spLocks noGrp="1" noChangeArrowheads="1"/>
          </p:cNvSpPr>
          <p:nvPr>
            <p:ph type="title" idx="4294967295"/>
          </p:nvPr>
        </p:nvSpPr>
        <p:spPr>
          <a:xfrm>
            <a:off x="228600" y="76200"/>
            <a:ext cx="8534400" cy="685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dirty="0">
                <a:ea typeface="ＭＳ Ｐゴシック" charset="0"/>
                <a:cs typeface="ＭＳ Ｐゴシック" charset="0"/>
              </a:rPr>
              <a:t>Learning the Maximum Margin Classifier</a:t>
            </a:r>
          </a:p>
        </p:txBody>
      </p:sp>
      <p:sp>
        <p:nvSpPr>
          <p:cNvPr id="43013" name="Rectangle 2"/>
          <p:cNvSpPr>
            <a:spLocks noGrp="1" noChangeArrowheads="1"/>
          </p:cNvSpPr>
          <p:nvPr>
            <p:ph type="body" idx="4294967295"/>
          </p:nvPr>
        </p:nvSpPr>
        <p:spPr>
          <a:xfrm>
            <a:off x="0" y="3381375"/>
            <a:ext cx="8616950" cy="3324225"/>
          </a:xfrm>
        </p:spPr>
        <p:txBody>
          <a:bodyPr/>
          <a:lstStyle/>
          <a:p>
            <a:pPr marL="233363" indent="-233363">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sz="2800" dirty="0">
                <a:ea typeface="ＭＳ Ｐゴシック" charset="0"/>
                <a:cs typeface="ＭＳ Ｐゴシック" charset="0"/>
              </a:rPr>
              <a:t>Given a guess of </a:t>
            </a:r>
            <a:r>
              <a:rPr lang="en-US" sz="2800" b="1" i="1" dirty="0">
                <a:ea typeface="ＭＳ Ｐゴシック" charset="0"/>
                <a:cs typeface="ＭＳ Ｐゴシック" charset="0"/>
              </a:rPr>
              <a:t>w</a:t>
            </a:r>
            <a:r>
              <a:rPr lang="en-US" sz="2800" dirty="0">
                <a:ea typeface="ＭＳ Ｐゴシック" charset="0"/>
                <a:cs typeface="ＭＳ Ｐゴシック" charset="0"/>
              </a:rPr>
              <a:t> and </a:t>
            </a:r>
            <a:r>
              <a:rPr lang="en-US" sz="2800" i="1" dirty="0">
                <a:ea typeface="ＭＳ Ｐゴシック" charset="0"/>
                <a:cs typeface="ＭＳ Ｐゴシック" charset="0"/>
              </a:rPr>
              <a:t>b</a:t>
            </a:r>
            <a:r>
              <a:rPr lang="en-US" sz="2800" dirty="0">
                <a:ea typeface="ＭＳ Ｐゴシック" charset="0"/>
                <a:cs typeface="ＭＳ Ｐゴシック" charset="0"/>
              </a:rPr>
              <a:t> we can</a:t>
            </a:r>
          </a:p>
          <a:p>
            <a:pPr marL="682626" lvl="1" indent="-341313">
              <a:spcBef>
                <a:spcPts val="600"/>
              </a:spcBef>
              <a:buSzPct val="60000"/>
              <a:buFont typeface="Tahoma"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sz="2400" dirty="0">
                <a:ea typeface="ＭＳ Ｐゴシック" charset="0"/>
                <a:cs typeface="ＭＳ Ｐゴシック" charset="0"/>
              </a:rPr>
              <a:t>Compute whether all data points in the correct half-planes</a:t>
            </a:r>
          </a:p>
          <a:p>
            <a:pPr marL="682626" lvl="1" indent="-341313">
              <a:spcBef>
                <a:spcPts val="600"/>
              </a:spcBef>
              <a:buSzPct val="60000"/>
              <a:buFont typeface="Tahoma"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sz="2400" dirty="0">
                <a:ea typeface="ＭＳ Ｐゴシック" charset="0"/>
                <a:cs typeface="ＭＳ Ｐゴシック" charset="0"/>
              </a:rPr>
              <a:t>Compute the width of the margin</a:t>
            </a:r>
          </a:p>
          <a:p>
            <a:pPr>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sz="2800" dirty="0">
                <a:ea typeface="ＭＳ Ｐゴシック" charset="0"/>
                <a:cs typeface="ＭＳ Ｐゴシック" charset="0"/>
              </a:rPr>
              <a:t>W</a:t>
            </a:r>
            <a:r>
              <a:rPr lang="en-US" sz="2800" dirty="0" smtClean="0">
                <a:ea typeface="ＭＳ Ｐゴシック" charset="0"/>
                <a:cs typeface="ＭＳ Ｐゴシック" charset="0"/>
              </a:rPr>
              <a:t>rite </a:t>
            </a:r>
            <a:r>
              <a:rPr lang="en-US" sz="2800" dirty="0">
                <a:ea typeface="ＭＳ Ｐゴシック" charset="0"/>
                <a:cs typeface="ＭＳ Ｐゴシック" charset="0"/>
              </a:rPr>
              <a:t>a program to search the space of </a:t>
            </a:r>
            <a:r>
              <a:rPr lang="en-US" sz="2800" b="1" dirty="0" err="1" smtClean="0">
                <a:ea typeface="ＭＳ Ｐゴシック" charset="0"/>
                <a:cs typeface="ＭＳ Ｐゴシック" charset="0"/>
              </a:rPr>
              <a:t>w</a:t>
            </a:r>
            <a:r>
              <a:rPr lang="en-US" sz="2800" dirty="0" err="1" smtClean="0">
                <a:ea typeface="ＭＳ Ｐゴシック" charset="0"/>
                <a:cs typeface="ＭＳ Ｐゴシック" charset="0"/>
              </a:rPr>
              <a:t>s</a:t>
            </a:r>
            <a:r>
              <a:rPr lang="en-US" sz="2800" dirty="0" smtClean="0">
                <a:ea typeface="ＭＳ Ｐゴシック" charset="0"/>
                <a:cs typeface="ＭＳ Ｐゴシック" charset="0"/>
              </a:rPr>
              <a:t> </a:t>
            </a:r>
            <a:r>
              <a:rPr lang="en-US" sz="2800" dirty="0">
                <a:ea typeface="ＭＳ Ｐゴシック" charset="0"/>
                <a:cs typeface="ＭＳ Ｐゴシック" charset="0"/>
              </a:rPr>
              <a:t>and </a:t>
            </a:r>
            <a:r>
              <a:rPr lang="en-US" sz="2800" i="1" dirty="0" err="1" smtClean="0">
                <a:ea typeface="ＭＳ Ｐゴシック" charset="0"/>
                <a:cs typeface="ＭＳ Ｐゴシック" charset="0"/>
              </a:rPr>
              <a:t>b</a:t>
            </a:r>
            <a:r>
              <a:rPr lang="en-US" sz="2800" dirty="0" err="1" smtClean="0">
                <a:ea typeface="ＭＳ Ｐゴシック" charset="0"/>
                <a:cs typeface="ＭＳ Ｐゴシック" charset="0"/>
              </a:rPr>
              <a:t>s</a:t>
            </a:r>
            <a:r>
              <a:rPr lang="en-US" sz="2800" dirty="0" smtClean="0">
                <a:ea typeface="ＭＳ Ｐゴシック" charset="0"/>
                <a:cs typeface="ＭＳ Ｐゴシック" charset="0"/>
              </a:rPr>
              <a:t> </a:t>
            </a:r>
            <a:r>
              <a:rPr lang="en-US" sz="2800" dirty="0">
                <a:ea typeface="ＭＳ Ｐゴシック" charset="0"/>
                <a:cs typeface="ＭＳ Ｐゴシック" charset="0"/>
              </a:rPr>
              <a:t>to find </a:t>
            </a:r>
            <a:r>
              <a:rPr lang="en-US" sz="2800" dirty="0" smtClean="0">
                <a:ea typeface="ＭＳ Ｐゴシック" charset="0"/>
                <a:cs typeface="ＭＳ Ｐゴシック" charset="0"/>
              </a:rPr>
              <a:t>widest margin matching </a:t>
            </a:r>
            <a:r>
              <a:rPr lang="en-US" sz="2800" dirty="0">
                <a:ea typeface="ＭＳ Ｐゴシック" charset="0"/>
                <a:cs typeface="ＭＳ Ｐゴシック" charset="0"/>
              </a:rPr>
              <a:t>all the </a:t>
            </a:r>
            <a:r>
              <a:rPr lang="en-US" sz="2800" dirty="0" err="1">
                <a:ea typeface="ＭＳ Ｐゴシック" charset="0"/>
                <a:cs typeface="ＭＳ Ｐゴシック" charset="0"/>
              </a:rPr>
              <a:t>datapoints</a:t>
            </a:r>
            <a:r>
              <a:rPr lang="en-US" sz="2800" dirty="0">
                <a:ea typeface="ＭＳ Ｐゴシック" charset="0"/>
                <a:cs typeface="ＭＳ Ｐゴシック" charset="0"/>
              </a:rPr>
              <a:t>. </a:t>
            </a:r>
            <a:endParaRPr lang="en-US" sz="2800" dirty="0" smtClean="0">
              <a:ea typeface="ＭＳ Ｐゴシック" charset="0"/>
              <a:cs typeface="ＭＳ Ｐゴシック" charset="0"/>
            </a:endParaRPr>
          </a:p>
          <a:p>
            <a:pPr>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sz="2800" i="1" dirty="0" smtClean="0">
                <a:solidFill>
                  <a:srgbClr val="009900"/>
                </a:solidFill>
                <a:ea typeface="ＭＳ Ｐゴシック" charset="0"/>
                <a:cs typeface="ＭＳ Ｐゴシック" charset="0"/>
              </a:rPr>
              <a:t>How? --  </a:t>
            </a:r>
            <a:r>
              <a:rPr lang="en-US" sz="2800" dirty="0" smtClean="0">
                <a:solidFill>
                  <a:srgbClr val="009900"/>
                </a:solidFill>
                <a:ea typeface="ＭＳ Ｐゴシック" charset="0"/>
                <a:cs typeface="ＭＳ Ｐゴシック" charset="0"/>
              </a:rPr>
              <a:t>Gradient </a:t>
            </a:r>
            <a:r>
              <a:rPr lang="en-US" sz="2800" dirty="0">
                <a:solidFill>
                  <a:srgbClr val="009900"/>
                </a:solidFill>
                <a:ea typeface="ＭＳ Ｐゴシック" charset="0"/>
                <a:cs typeface="ＭＳ Ｐゴシック" charset="0"/>
              </a:rPr>
              <a:t>descent? Simulated Annealing? Matrix Inversion? EM? </a:t>
            </a:r>
            <a:r>
              <a:rPr lang="en-US" sz="2800" dirty="0" smtClean="0">
                <a:solidFill>
                  <a:srgbClr val="009900"/>
                </a:solidFill>
                <a:ea typeface="ＭＳ Ｐゴシック" charset="0"/>
                <a:cs typeface="ＭＳ Ｐゴシック" charset="0"/>
              </a:rPr>
              <a:t>Newton’s </a:t>
            </a:r>
            <a:r>
              <a:rPr lang="en-US" sz="2800" dirty="0">
                <a:solidFill>
                  <a:srgbClr val="009900"/>
                </a:solidFill>
                <a:ea typeface="ＭＳ Ｐゴシック" charset="0"/>
                <a:cs typeface="ＭＳ Ｐゴシック" charset="0"/>
              </a:rPr>
              <a:t>Method?</a:t>
            </a:r>
          </a:p>
        </p:txBody>
      </p:sp>
      <p:sp>
        <p:nvSpPr>
          <p:cNvPr id="41988" name="Line 3"/>
          <p:cNvSpPr>
            <a:spLocks noChangeShapeType="1"/>
          </p:cNvSpPr>
          <p:nvPr/>
        </p:nvSpPr>
        <p:spPr bwMode="auto">
          <a:xfrm flipV="1">
            <a:off x="2451100" y="1041400"/>
            <a:ext cx="2655888" cy="1336675"/>
          </a:xfrm>
          <a:prstGeom prst="line">
            <a:avLst/>
          </a:prstGeom>
          <a:noFill/>
          <a:ln w="12600">
            <a:solidFill>
              <a:srgbClr val="FF0000"/>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41989" name="Line 4"/>
          <p:cNvSpPr>
            <a:spLocks noChangeShapeType="1"/>
          </p:cNvSpPr>
          <p:nvPr/>
        </p:nvSpPr>
        <p:spPr bwMode="auto">
          <a:xfrm flipV="1">
            <a:off x="2595563" y="1331913"/>
            <a:ext cx="2655887" cy="1336675"/>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41990" name="Line 5"/>
          <p:cNvSpPr>
            <a:spLocks noChangeShapeType="1"/>
          </p:cNvSpPr>
          <p:nvPr/>
        </p:nvSpPr>
        <p:spPr bwMode="auto">
          <a:xfrm flipV="1">
            <a:off x="2741613" y="1620838"/>
            <a:ext cx="2655887" cy="1336675"/>
          </a:xfrm>
          <a:prstGeom prst="line">
            <a:avLst/>
          </a:prstGeom>
          <a:noFill/>
          <a:ln w="12600">
            <a:solidFill>
              <a:srgbClr val="3333CC"/>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41991" name="Text Box 6"/>
          <p:cNvSpPr txBox="1">
            <a:spLocks noChangeArrowheads="1"/>
          </p:cNvSpPr>
          <p:nvPr/>
        </p:nvSpPr>
        <p:spPr bwMode="auto">
          <a:xfrm rot="19980000">
            <a:off x="1752600" y="1371273"/>
            <a:ext cx="3048000"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lgn="ctr">
              <a:spcBef>
                <a:spcPts val="1250"/>
              </a:spcBef>
            </a:pPr>
            <a:r>
              <a:rPr lang="ja-JP" altLang="en-US" sz="2000" dirty="0">
                <a:solidFill>
                  <a:srgbClr val="FF0000"/>
                </a:solidFill>
                <a:latin typeface="Calibri"/>
              </a:rPr>
              <a:t>“</a:t>
            </a:r>
            <a:r>
              <a:rPr lang="en-US" altLang="ja-JP" sz="2000" dirty="0">
                <a:solidFill>
                  <a:srgbClr val="FF0000"/>
                </a:solidFill>
                <a:latin typeface="Calibri"/>
              </a:rPr>
              <a:t>Predict Class = +1</a:t>
            </a:r>
            <a:r>
              <a:rPr lang="ja-JP" altLang="en-US" sz="2000" dirty="0">
                <a:solidFill>
                  <a:srgbClr val="FF0000"/>
                </a:solidFill>
                <a:latin typeface="Calibri"/>
              </a:rPr>
              <a:t>”</a:t>
            </a:r>
            <a:r>
              <a:rPr lang="en-US" altLang="ja-JP" sz="2000" dirty="0">
                <a:solidFill>
                  <a:srgbClr val="FF0000"/>
                </a:solidFill>
                <a:latin typeface="Calibri"/>
              </a:rPr>
              <a:t> zone</a:t>
            </a:r>
            <a:endParaRPr lang="en-US" sz="2000" dirty="0">
              <a:solidFill>
                <a:srgbClr val="FF0000"/>
              </a:solidFill>
              <a:latin typeface="Calibri"/>
            </a:endParaRPr>
          </a:p>
        </p:txBody>
      </p:sp>
      <p:sp>
        <p:nvSpPr>
          <p:cNvPr id="41992" name="Text Box 7"/>
          <p:cNvSpPr txBox="1">
            <a:spLocks noChangeArrowheads="1"/>
          </p:cNvSpPr>
          <p:nvPr/>
        </p:nvSpPr>
        <p:spPr bwMode="auto">
          <a:xfrm rot="19980000">
            <a:off x="2827338" y="2393623"/>
            <a:ext cx="2887662"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lgn="ctr">
              <a:spcBef>
                <a:spcPts val="1250"/>
              </a:spcBef>
            </a:pPr>
            <a:r>
              <a:rPr lang="ja-JP" altLang="en-US" sz="2000" dirty="0">
                <a:solidFill>
                  <a:srgbClr val="3333CC"/>
                </a:solidFill>
                <a:latin typeface="Calibri"/>
              </a:rPr>
              <a:t>“</a:t>
            </a:r>
            <a:r>
              <a:rPr lang="en-US" altLang="ja-JP" sz="2000" dirty="0">
                <a:solidFill>
                  <a:srgbClr val="3333CC"/>
                </a:solidFill>
                <a:latin typeface="Calibri"/>
              </a:rPr>
              <a:t>Predict Class = -1</a:t>
            </a:r>
            <a:r>
              <a:rPr lang="ja-JP" altLang="en-US" sz="2000" dirty="0">
                <a:solidFill>
                  <a:srgbClr val="3333CC"/>
                </a:solidFill>
                <a:latin typeface="Calibri"/>
              </a:rPr>
              <a:t>”</a:t>
            </a:r>
            <a:r>
              <a:rPr lang="en-US" altLang="ja-JP" sz="2000" dirty="0">
                <a:solidFill>
                  <a:srgbClr val="3333CC"/>
                </a:solidFill>
                <a:latin typeface="Calibri"/>
              </a:rPr>
              <a:t> zone</a:t>
            </a:r>
            <a:endParaRPr lang="en-US" sz="2000" dirty="0">
              <a:solidFill>
                <a:srgbClr val="3333CC"/>
              </a:solidFill>
              <a:latin typeface="Calibri"/>
            </a:endParaRPr>
          </a:p>
        </p:txBody>
      </p:sp>
      <p:sp>
        <p:nvSpPr>
          <p:cNvPr id="41993" name="Text Box 8"/>
          <p:cNvSpPr txBox="1">
            <a:spLocks noChangeArrowheads="1"/>
          </p:cNvSpPr>
          <p:nvPr/>
        </p:nvSpPr>
        <p:spPr bwMode="auto">
          <a:xfrm rot="19800000">
            <a:off x="1598613" y="2438203"/>
            <a:ext cx="990600" cy="3099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lgn="ctr">
              <a:spcBef>
                <a:spcPts val="875"/>
              </a:spcBef>
            </a:pPr>
            <a:r>
              <a:rPr lang="en-US" sz="1400" dirty="0" err="1">
                <a:solidFill>
                  <a:srgbClr val="FF0000"/>
                </a:solidFill>
                <a:latin typeface="Calibri"/>
              </a:rPr>
              <a:t>wx+b</a:t>
            </a:r>
            <a:r>
              <a:rPr lang="en-US" sz="1400" dirty="0">
                <a:solidFill>
                  <a:srgbClr val="FF0000"/>
                </a:solidFill>
                <a:latin typeface="Calibri"/>
              </a:rPr>
              <a:t>=1</a:t>
            </a:r>
          </a:p>
        </p:txBody>
      </p:sp>
      <p:sp>
        <p:nvSpPr>
          <p:cNvPr id="41994" name="Text Box 9"/>
          <p:cNvSpPr txBox="1">
            <a:spLocks noChangeArrowheads="1"/>
          </p:cNvSpPr>
          <p:nvPr/>
        </p:nvSpPr>
        <p:spPr bwMode="auto">
          <a:xfrm rot="19800000">
            <a:off x="1752600" y="2708078"/>
            <a:ext cx="990600" cy="3099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lgn="ctr">
              <a:spcBef>
                <a:spcPts val="875"/>
              </a:spcBef>
            </a:pPr>
            <a:r>
              <a:rPr lang="en-US" sz="1400" dirty="0" err="1">
                <a:solidFill>
                  <a:srgbClr val="000000"/>
                </a:solidFill>
                <a:latin typeface="Calibri"/>
              </a:rPr>
              <a:t>wx+b</a:t>
            </a:r>
            <a:r>
              <a:rPr lang="en-US" sz="1400" dirty="0">
                <a:solidFill>
                  <a:srgbClr val="000000"/>
                </a:solidFill>
                <a:latin typeface="Calibri"/>
              </a:rPr>
              <a:t>=0</a:t>
            </a:r>
          </a:p>
        </p:txBody>
      </p:sp>
      <p:sp>
        <p:nvSpPr>
          <p:cNvPr id="41995" name="Text Box 10"/>
          <p:cNvSpPr txBox="1">
            <a:spLocks noChangeArrowheads="1"/>
          </p:cNvSpPr>
          <p:nvPr/>
        </p:nvSpPr>
        <p:spPr bwMode="auto">
          <a:xfrm rot="19800000">
            <a:off x="1903413" y="2952553"/>
            <a:ext cx="990600" cy="3099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lgn="ctr">
              <a:spcBef>
                <a:spcPts val="875"/>
              </a:spcBef>
            </a:pPr>
            <a:r>
              <a:rPr lang="en-US" sz="1400" dirty="0" err="1">
                <a:solidFill>
                  <a:srgbClr val="3333CC"/>
                </a:solidFill>
                <a:latin typeface="Calibri"/>
              </a:rPr>
              <a:t>wx+b</a:t>
            </a:r>
            <a:r>
              <a:rPr lang="en-US" sz="1400" dirty="0">
                <a:solidFill>
                  <a:srgbClr val="3333CC"/>
                </a:solidFill>
                <a:latin typeface="Calibri"/>
              </a:rPr>
              <a:t>=-1</a:t>
            </a:r>
          </a:p>
        </p:txBody>
      </p:sp>
      <p:sp>
        <p:nvSpPr>
          <p:cNvPr id="41996" name="Line 11"/>
          <p:cNvSpPr>
            <a:spLocks noChangeShapeType="1"/>
          </p:cNvSpPr>
          <p:nvPr/>
        </p:nvSpPr>
        <p:spPr bwMode="auto">
          <a:xfrm>
            <a:off x="5170488" y="1019175"/>
            <a:ext cx="327025" cy="598488"/>
          </a:xfrm>
          <a:prstGeom prst="line">
            <a:avLst/>
          </a:prstGeom>
          <a:noFill/>
          <a:ln w="93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41997" name="Text Box 12"/>
          <p:cNvSpPr txBox="1">
            <a:spLocks noChangeArrowheads="1"/>
          </p:cNvSpPr>
          <p:nvPr/>
        </p:nvSpPr>
        <p:spPr bwMode="auto">
          <a:xfrm>
            <a:off x="5286375" y="973138"/>
            <a:ext cx="2592388" cy="39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spcBef>
                <a:spcPts val="1250"/>
              </a:spcBef>
            </a:pPr>
            <a:r>
              <a:rPr lang="en-US" sz="2000" i="1" dirty="0">
                <a:solidFill>
                  <a:srgbClr val="000000"/>
                </a:solidFill>
                <a:latin typeface="Calibri"/>
              </a:rPr>
              <a:t>M =</a:t>
            </a:r>
            <a:r>
              <a:rPr lang="en-US" sz="2000" dirty="0">
                <a:solidFill>
                  <a:srgbClr val="000000"/>
                </a:solidFill>
                <a:latin typeface="Calibri"/>
              </a:rPr>
              <a:t> Margin Width =</a:t>
            </a:r>
          </a:p>
        </p:txBody>
      </p:sp>
      <p:sp>
        <p:nvSpPr>
          <p:cNvPr id="41998" name="Oval 13"/>
          <p:cNvSpPr>
            <a:spLocks noChangeArrowheads="1"/>
          </p:cNvSpPr>
          <p:nvPr/>
        </p:nvSpPr>
        <p:spPr bwMode="auto">
          <a:xfrm>
            <a:off x="4483100" y="2022475"/>
            <a:ext cx="76200" cy="76200"/>
          </a:xfrm>
          <a:prstGeom prst="ellipse">
            <a:avLst/>
          </a:prstGeom>
          <a:solidFill>
            <a:srgbClr val="9900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dirty="0">
              <a:latin typeface="Calibri"/>
            </a:endParaRPr>
          </a:p>
        </p:txBody>
      </p:sp>
      <p:sp>
        <p:nvSpPr>
          <p:cNvPr id="41999" name="Text Box 14"/>
          <p:cNvSpPr txBox="1">
            <a:spLocks noChangeArrowheads="1"/>
          </p:cNvSpPr>
          <p:nvPr/>
        </p:nvSpPr>
        <p:spPr bwMode="auto">
          <a:xfrm>
            <a:off x="4583113" y="2006600"/>
            <a:ext cx="515937" cy="402291"/>
          </a:xfrm>
          <a:prstGeom prst="rect">
            <a:avLst/>
          </a:prstGeom>
          <a:solidFill>
            <a:srgbClr val="FFFFFF"/>
          </a:solidFill>
          <a:ln w="19080">
            <a:solidFill>
              <a:srgbClr val="990099"/>
            </a:solidFill>
            <a:miter lim="800000"/>
            <a:headEnd/>
            <a:tailEnd/>
          </a:ln>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spcBef>
                <a:spcPts val="1500"/>
              </a:spcBef>
            </a:pPr>
            <a:r>
              <a:rPr lang="en-US" sz="2000" b="1" i="1" dirty="0">
                <a:solidFill>
                  <a:srgbClr val="990099"/>
                </a:solidFill>
                <a:latin typeface="Calibri"/>
              </a:rPr>
              <a:t>x</a:t>
            </a:r>
            <a:r>
              <a:rPr lang="en-US" i="1" baseline="30000" dirty="0">
                <a:solidFill>
                  <a:srgbClr val="990099"/>
                </a:solidFill>
                <a:latin typeface="Calibri"/>
              </a:rPr>
              <a:t>-</a:t>
            </a:r>
          </a:p>
        </p:txBody>
      </p:sp>
      <p:sp>
        <p:nvSpPr>
          <p:cNvPr id="42000" name="Oval 15"/>
          <p:cNvSpPr>
            <a:spLocks noChangeArrowheads="1"/>
          </p:cNvSpPr>
          <p:nvPr/>
        </p:nvSpPr>
        <p:spPr bwMode="auto">
          <a:xfrm>
            <a:off x="4189413" y="1460500"/>
            <a:ext cx="76200" cy="76200"/>
          </a:xfrm>
          <a:prstGeom prst="ellipse">
            <a:avLst/>
          </a:prstGeom>
          <a:solidFill>
            <a:srgbClr val="CC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dirty="0">
              <a:latin typeface="Calibri"/>
            </a:endParaRPr>
          </a:p>
        </p:txBody>
      </p:sp>
      <p:sp>
        <p:nvSpPr>
          <p:cNvPr id="42001" name="Text Box 16"/>
          <p:cNvSpPr txBox="1">
            <a:spLocks noChangeArrowheads="1"/>
          </p:cNvSpPr>
          <p:nvPr/>
        </p:nvSpPr>
        <p:spPr bwMode="auto">
          <a:xfrm>
            <a:off x="4300538" y="1022350"/>
            <a:ext cx="515937" cy="402291"/>
          </a:xfrm>
          <a:prstGeom prst="rect">
            <a:avLst/>
          </a:prstGeom>
          <a:solidFill>
            <a:srgbClr val="FFFFFF"/>
          </a:solidFill>
          <a:ln w="19080">
            <a:solidFill>
              <a:srgbClr val="CC3300"/>
            </a:solidFill>
            <a:miter lim="800000"/>
            <a:headEnd/>
            <a:tailEnd/>
          </a:ln>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spcBef>
                <a:spcPts val="1500"/>
              </a:spcBef>
            </a:pPr>
            <a:r>
              <a:rPr lang="en-US" sz="2000" b="1" i="1" dirty="0">
                <a:solidFill>
                  <a:srgbClr val="CC3300"/>
                </a:solidFill>
                <a:latin typeface="Calibri"/>
              </a:rPr>
              <a:t>x</a:t>
            </a:r>
            <a:r>
              <a:rPr lang="en-US" i="1" baseline="30000" dirty="0">
                <a:solidFill>
                  <a:srgbClr val="CC3300"/>
                </a:solidFill>
                <a:latin typeface="Calibri"/>
              </a:rPr>
              <a:t>+</a:t>
            </a:r>
          </a:p>
        </p:txBody>
      </p:sp>
      <p:graphicFrame>
        <p:nvGraphicFramePr>
          <p:cNvPr id="42002" name="Object 2"/>
          <p:cNvGraphicFramePr>
            <a:graphicFrameLocks noChangeAspect="1"/>
          </p:cNvGraphicFramePr>
          <p:nvPr/>
        </p:nvGraphicFramePr>
        <p:xfrm>
          <a:off x="7840663" y="842963"/>
          <a:ext cx="720725" cy="679450"/>
        </p:xfrm>
        <a:graphic>
          <a:graphicData uri="http://schemas.openxmlformats.org/presentationml/2006/ole">
            <mc:AlternateContent xmlns:mc="http://schemas.openxmlformats.org/markup-compatibility/2006">
              <mc:Choice xmlns:v="urn:schemas-microsoft-com:vml" Requires="v">
                <p:oleObj spid="_x0000_s42018" name="Equation" r:id="rId4" imgW="444500" imgH="431800" progId="Equation.3">
                  <p:embed/>
                </p:oleObj>
              </mc:Choice>
              <mc:Fallback>
                <p:oleObj name="Equation" r:id="rId4" imgW="444500" imgH="43180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40663" y="842963"/>
                        <a:ext cx="720725" cy="67945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7"/>
          <p:cNvSpPr>
            <a:spLocks noGrp="1"/>
          </p:cNvSpPr>
          <p:nvPr>
            <p:ph type="title"/>
          </p:nvPr>
        </p:nvSpPr>
        <p:spPr>
          <a:xfrm>
            <a:off x="685800" y="76200"/>
            <a:ext cx="7772400" cy="1143000"/>
          </a:xfrm>
        </p:spPr>
        <p:txBody>
          <a:bodyPr/>
          <a:lstStyle/>
          <a:p>
            <a:r>
              <a:rPr lang="en-US" dirty="0">
                <a:ea typeface="ＭＳ Ｐゴシック" charset="0"/>
                <a:cs typeface="ＭＳ Ｐゴシック" charset="0"/>
              </a:rPr>
              <a:t>Learning SVMs</a:t>
            </a:r>
          </a:p>
        </p:txBody>
      </p:sp>
      <p:sp>
        <p:nvSpPr>
          <p:cNvPr id="44034" name="Content Placeholder 8"/>
          <p:cNvSpPr>
            <a:spLocks noGrp="1"/>
          </p:cNvSpPr>
          <p:nvPr>
            <p:ph idx="1"/>
          </p:nvPr>
        </p:nvSpPr>
        <p:spPr>
          <a:xfrm>
            <a:off x="685800" y="1143000"/>
            <a:ext cx="8077200" cy="5257800"/>
          </a:xfrm>
        </p:spPr>
        <p:txBody>
          <a:bodyPr/>
          <a:lstStyle/>
          <a:p>
            <a:r>
              <a:rPr lang="en-US" dirty="0">
                <a:ea typeface="ＭＳ Ｐゴシック" charset="0"/>
                <a:cs typeface="ＭＳ Ｐゴシック" charset="0"/>
              </a:rPr>
              <a:t>Trick #1: Just find the points that would be closest to the optimal separating plane (</a:t>
            </a:r>
            <a:r>
              <a:rPr lang="ja-JP" altLang="en-US" dirty="0">
                <a:ea typeface="ＭＳ Ｐゴシック" charset="0"/>
                <a:cs typeface="ＭＳ Ｐゴシック" charset="0"/>
              </a:rPr>
              <a:t>“</a:t>
            </a:r>
            <a:r>
              <a:rPr lang="en-US" altLang="ja-JP" dirty="0">
                <a:ea typeface="ＭＳ Ｐゴシック" charset="0"/>
                <a:cs typeface="ＭＳ Ｐゴシック" charset="0"/>
              </a:rPr>
              <a:t>support vectors</a:t>
            </a:r>
            <a:r>
              <a:rPr lang="ja-JP" altLang="en-US" dirty="0">
                <a:ea typeface="ＭＳ Ｐゴシック" charset="0"/>
                <a:cs typeface="ＭＳ Ｐゴシック" charset="0"/>
              </a:rPr>
              <a:t>”</a:t>
            </a:r>
            <a:r>
              <a:rPr lang="en-US" altLang="ja-JP" dirty="0">
                <a:ea typeface="ＭＳ Ｐゴシック" charset="0"/>
                <a:cs typeface="ＭＳ Ｐゴシック" charset="0"/>
              </a:rPr>
              <a:t>) and work directly from those instances</a:t>
            </a:r>
          </a:p>
          <a:p>
            <a:r>
              <a:rPr lang="en-US" dirty="0">
                <a:ea typeface="ＭＳ Ｐゴシック" charset="0"/>
                <a:cs typeface="ＭＳ Ｐゴシック" charset="0"/>
              </a:rPr>
              <a:t>Trick #2: Represent as a </a:t>
            </a:r>
            <a:r>
              <a:rPr lang="en-US" b="1" dirty="0">
                <a:ea typeface="ＭＳ Ｐゴシック" charset="0"/>
                <a:cs typeface="ＭＳ Ｐゴシック" charset="0"/>
              </a:rPr>
              <a:t>quadratic optimization problem</a:t>
            </a:r>
            <a:r>
              <a:rPr lang="en-US" dirty="0">
                <a:ea typeface="ＭＳ Ｐゴシック" charset="0"/>
                <a:cs typeface="ＭＳ Ｐゴシック" charset="0"/>
              </a:rPr>
              <a:t>, and use quadratic programming techniques</a:t>
            </a:r>
          </a:p>
          <a:p>
            <a:r>
              <a:rPr lang="en-US" dirty="0">
                <a:ea typeface="ＭＳ Ｐゴシック" charset="0"/>
                <a:cs typeface="ＭＳ Ｐゴシック" charset="0"/>
              </a:rPr>
              <a:t>Trick #3 (</a:t>
            </a:r>
            <a:r>
              <a:rPr lang="ja-JP" altLang="en-US" dirty="0">
                <a:ea typeface="ＭＳ Ｐゴシック" charset="0"/>
                <a:cs typeface="ＭＳ Ｐゴシック" charset="0"/>
              </a:rPr>
              <a:t>“</a:t>
            </a:r>
            <a:r>
              <a:rPr lang="en-US" altLang="ja-JP" dirty="0">
                <a:ea typeface="ＭＳ Ｐゴシック" charset="0"/>
                <a:cs typeface="ＭＳ Ｐゴシック" charset="0"/>
              </a:rPr>
              <a:t>kernel trick</a:t>
            </a:r>
            <a:r>
              <a:rPr lang="ja-JP" altLang="en-US" dirty="0">
                <a:ea typeface="ＭＳ Ｐゴシック" charset="0"/>
                <a:cs typeface="ＭＳ Ｐゴシック" charset="0"/>
              </a:rPr>
              <a:t>”</a:t>
            </a:r>
            <a:r>
              <a:rPr lang="en-US" altLang="ja-JP" dirty="0">
                <a:ea typeface="ＭＳ Ｐゴシック" charset="0"/>
                <a:cs typeface="ＭＳ Ｐゴシック" charset="0"/>
              </a:rPr>
              <a:t>):  </a:t>
            </a:r>
          </a:p>
          <a:p>
            <a:pPr marL="454025" lvl="1" indent="-220663"/>
            <a:r>
              <a:rPr lang="en-US" sz="2400" dirty="0">
                <a:ea typeface="ＭＳ Ｐゴシック" charset="0"/>
              </a:rPr>
              <a:t>Instead of using the raw features, represent data in a high-dimensional feature space constructed from a set of </a:t>
            </a:r>
            <a:r>
              <a:rPr lang="en-US" sz="2400" i="1" dirty="0">
                <a:ea typeface="ＭＳ Ｐゴシック" charset="0"/>
              </a:rPr>
              <a:t>basis functions </a:t>
            </a:r>
            <a:r>
              <a:rPr lang="en-US" sz="2400" dirty="0">
                <a:ea typeface="ＭＳ Ｐゴシック" charset="0"/>
              </a:rPr>
              <a:t>(e.g., polynomial and Gaussian combinations of the base features)</a:t>
            </a:r>
          </a:p>
          <a:p>
            <a:pPr marL="454025" lvl="1" indent="-220663"/>
            <a:r>
              <a:rPr lang="en-US" sz="2400" dirty="0">
                <a:ea typeface="ＭＳ Ｐゴシック" charset="0"/>
              </a:rPr>
              <a:t>Find separating plane / SVM in that high-dimensional space</a:t>
            </a:r>
          </a:p>
          <a:p>
            <a:pPr marL="454025" lvl="1" indent="-220663"/>
            <a:r>
              <a:rPr lang="en-US" sz="2400" dirty="0">
                <a:ea typeface="ＭＳ Ｐゴシック" charset="0"/>
              </a:rPr>
              <a:t>Voila:  A nonlinear classifier!</a:t>
            </a:r>
          </a:p>
        </p:txBody>
      </p:sp>
      <p:pic>
        <p:nvPicPr>
          <p:cNvPr id="2" name="Picture 1"/>
          <p:cNvPicPr>
            <a:picLocks noChangeAspect="1"/>
          </p:cNvPicPr>
          <p:nvPr/>
        </p:nvPicPr>
        <p:blipFill>
          <a:blip r:embed="rId2"/>
          <a:stretch>
            <a:fillRect/>
          </a:stretch>
        </p:blipFill>
        <p:spPr>
          <a:xfrm>
            <a:off x="4038600" y="3733800"/>
            <a:ext cx="4070350" cy="1841500"/>
          </a:xfrm>
          <a:prstGeom prst="rect">
            <a:avLst/>
          </a:prstGeom>
          <a:ln>
            <a:solidFill>
              <a:schemeClr val="tx1">
                <a:lumMod val="50000"/>
                <a:lumOff val="50000"/>
              </a:schemeClr>
            </a:solidFill>
          </a:ln>
          <a:effectLst>
            <a:outerShdw blurRad="50800" dist="38100" dir="2700000" algn="tl" rotWithShape="0">
              <a:srgbClr val="000000">
                <a:alpha val="43000"/>
              </a:srgbClr>
            </a:outerShdw>
          </a:effectLst>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Grp="1" noChangeArrowheads="1"/>
          </p:cNvSpPr>
          <p:nvPr>
            <p:ph type="title" idx="4294967295"/>
          </p:nvPr>
        </p:nvSpPr>
        <p:spPr>
          <a:xfrm>
            <a:off x="304800" y="304800"/>
            <a:ext cx="8534400" cy="7635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ea typeface="ＭＳ Ｐゴシック" charset="0"/>
                <a:cs typeface="ＭＳ Ｐゴシック" charset="0"/>
              </a:rPr>
              <a:t>SVM Performance</a:t>
            </a:r>
          </a:p>
        </p:txBody>
      </p:sp>
      <p:sp>
        <p:nvSpPr>
          <p:cNvPr id="45058" name="Rectangle 2"/>
          <p:cNvSpPr>
            <a:spLocks noGrp="1" noChangeArrowheads="1"/>
          </p:cNvSpPr>
          <p:nvPr>
            <p:ph type="body" idx="4294967295"/>
          </p:nvPr>
        </p:nvSpPr>
        <p:spPr>
          <a:xfrm>
            <a:off x="762000" y="1219200"/>
            <a:ext cx="8001000" cy="4876800"/>
          </a:xfrm>
        </p:spPr>
        <p:txBody>
          <a:bodyPr/>
          <a:lstStyle/>
          <a:p>
            <a:pPr marL="341313" indent="-341313">
              <a:buSzPct val="60000"/>
              <a:buFont typeface="Tahoma"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200" dirty="0">
                <a:ea typeface="ＭＳ Ｐゴシック" charset="0"/>
                <a:cs typeface="ＭＳ Ｐゴシック" charset="0"/>
              </a:rPr>
              <a:t>Can handle very large features spaces (e.g., 100K features)</a:t>
            </a:r>
          </a:p>
          <a:p>
            <a:pPr marL="341313" indent="-341313">
              <a:buSzPct val="60000"/>
              <a:buFont typeface="Tahoma"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200" dirty="0">
                <a:ea typeface="ＭＳ Ｐゴシック" charset="0"/>
                <a:cs typeface="ＭＳ Ｐゴシック" charset="0"/>
              </a:rPr>
              <a:t>Relatively fast</a:t>
            </a:r>
          </a:p>
          <a:p>
            <a:pPr marL="341313" indent="-341313">
              <a:buSzPct val="60000"/>
              <a:buFont typeface="Tahoma"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200" dirty="0">
                <a:ea typeface="ＭＳ Ｐゴシック" charset="0"/>
                <a:cs typeface="ＭＳ Ｐゴシック" charset="0"/>
              </a:rPr>
              <a:t>Anecdotally they work very very well indeed</a:t>
            </a:r>
          </a:p>
          <a:p>
            <a:pPr marL="341313" indent="-341313">
              <a:buSzPct val="60000"/>
              <a:buFont typeface="Tahoma"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200" dirty="0">
                <a:ea typeface="ＭＳ Ｐゴシック" charset="0"/>
                <a:cs typeface="ＭＳ Ｐゴシック" charset="0"/>
              </a:rPr>
              <a:t>Example: They are currently the best-known classifier on a well-studied hand-written-character recognition benchmark</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381000"/>
            <a:ext cx="7772400" cy="1143000"/>
          </a:xfrm>
        </p:spPr>
        <p:txBody>
          <a:bodyPr/>
          <a:lstStyle/>
          <a:p>
            <a:r>
              <a:rPr lang="en-US" dirty="0">
                <a:ea typeface="ＭＳ Ｐゴシック" charset="0"/>
                <a:cs typeface="ＭＳ Ｐゴシック" charset="0"/>
              </a:rPr>
              <a:t>Binary vs. multi classification</a:t>
            </a:r>
          </a:p>
        </p:txBody>
      </p:sp>
      <p:sp>
        <p:nvSpPr>
          <p:cNvPr id="47106" name="Content Placeholder 2"/>
          <p:cNvSpPr>
            <a:spLocks noGrp="1"/>
          </p:cNvSpPr>
          <p:nvPr>
            <p:ph idx="1"/>
          </p:nvPr>
        </p:nvSpPr>
        <p:spPr>
          <a:xfrm>
            <a:off x="457200" y="1447800"/>
            <a:ext cx="8229600" cy="4724400"/>
          </a:xfrm>
        </p:spPr>
        <p:txBody>
          <a:bodyPr/>
          <a:lstStyle/>
          <a:p>
            <a:r>
              <a:rPr lang="en-US" sz="3200" dirty="0">
                <a:ea typeface="ＭＳ Ｐゴシック" charset="0"/>
                <a:cs typeface="ＭＳ Ｐゴシック" charset="0"/>
              </a:rPr>
              <a:t>SVMs can only do binary classification</a:t>
            </a:r>
          </a:p>
          <a:p>
            <a:r>
              <a:rPr lang="en-US" sz="3200" dirty="0">
                <a:ea typeface="ＭＳ Ｐゴシック" charset="0"/>
                <a:cs typeface="ＭＳ Ｐゴシック" charset="0"/>
              </a:rPr>
              <a:t>Two approaches to multi classification:</a:t>
            </a:r>
          </a:p>
          <a:p>
            <a:pPr lvl="1" indent="-334963"/>
            <a:r>
              <a:rPr lang="en-US" sz="3200" dirty="0">
                <a:ea typeface="ＭＳ Ｐゴシック" charset="0"/>
                <a:cs typeface="ＭＳ Ｐゴシック" charset="0"/>
              </a:rPr>
              <a:t>One-</a:t>
            </a:r>
            <a:r>
              <a:rPr lang="en-US" sz="3200" dirty="0" err="1">
                <a:ea typeface="ＭＳ Ｐゴシック" charset="0"/>
                <a:cs typeface="ＭＳ Ｐゴシック" charset="0"/>
              </a:rPr>
              <a:t>vs</a:t>
            </a:r>
            <a:r>
              <a:rPr lang="en-US" sz="3200" dirty="0">
                <a:ea typeface="ＭＳ Ｐゴシック" charset="0"/>
                <a:cs typeface="ＭＳ Ｐゴシック" charset="0"/>
              </a:rPr>
              <a:t>-all: can turn an n-way classification into n binary classification tasks</a:t>
            </a:r>
          </a:p>
          <a:p>
            <a:pPr lvl="2"/>
            <a:r>
              <a:rPr lang="en-US" sz="2800" dirty="0">
                <a:ea typeface="ＭＳ Ｐゴシック" charset="0"/>
              </a:rPr>
              <a:t>E.g., for zoo problem, do mammal vs. not-mammal, fish vs. not-fish, …</a:t>
            </a:r>
          </a:p>
          <a:p>
            <a:pPr lvl="2"/>
            <a:r>
              <a:rPr lang="en-US" sz="2800" dirty="0" smtClean="0">
                <a:ea typeface="ＭＳ Ｐゴシック" charset="0"/>
              </a:rPr>
              <a:t>Pick </a:t>
            </a:r>
            <a:r>
              <a:rPr lang="en-US" sz="2800" dirty="0">
                <a:ea typeface="ＭＳ Ｐゴシック" charset="0"/>
              </a:rPr>
              <a:t>one that results in the highest score</a:t>
            </a:r>
          </a:p>
          <a:p>
            <a:pPr lvl="1" indent="-334963"/>
            <a:r>
              <a:rPr lang="en-US" sz="3200" dirty="0">
                <a:ea typeface="ＭＳ Ｐゴシック" charset="0"/>
                <a:cs typeface="ＭＳ Ｐゴシック" charset="0"/>
              </a:rPr>
              <a:t>N*(N-1)/2 One-</a:t>
            </a:r>
            <a:r>
              <a:rPr lang="en-US" sz="3200" dirty="0" err="1">
                <a:ea typeface="ＭＳ Ｐゴシック" charset="0"/>
                <a:cs typeface="ＭＳ Ｐゴシック" charset="0"/>
              </a:rPr>
              <a:t>vs</a:t>
            </a:r>
            <a:r>
              <a:rPr lang="en-US" sz="3200" dirty="0">
                <a:ea typeface="ＭＳ Ｐゴシック" charset="0"/>
                <a:cs typeface="ＭＳ Ｐゴシック" charset="0"/>
              </a:rPr>
              <a:t>-one classifiers that vote on results</a:t>
            </a:r>
          </a:p>
          <a:p>
            <a:pPr lvl="2"/>
            <a:r>
              <a:rPr lang="en-US" sz="2800" dirty="0">
                <a:ea typeface="ＭＳ Ｐゴシック" charset="0"/>
              </a:rPr>
              <a:t>Mammal vs. fish, mammal vs. reptile, etc… </a:t>
            </a:r>
          </a:p>
          <a:p>
            <a:endParaRPr lang="en-US" sz="2800" dirty="0">
              <a:ea typeface="ＭＳ Ｐゴシック" charset="0"/>
              <a:cs typeface="ＭＳ Ｐゴシック" charset="0"/>
            </a:endParaRPr>
          </a:p>
          <a:p>
            <a:endParaRPr lang="en-US" sz="2800" dirty="0">
              <a:ea typeface="ＭＳ Ｐゴシック" charset="0"/>
              <a:cs typeface="ＭＳ Ｐゴシック" charset="0"/>
            </a:endParaRPr>
          </a:p>
          <a:p>
            <a:pPr lvl="1"/>
            <a:endParaRPr lang="en-US" sz="2800" dirty="0">
              <a:ea typeface="ＭＳ Ｐゴシック" charset="0"/>
            </a:endParaRPr>
          </a:p>
        </p:txBody>
      </p:sp>
      <p:sp>
        <p:nvSpPr>
          <p:cNvPr id="47107"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4ECE950B-9DA9-4645-B3DC-811306916075}" type="slidenum">
              <a:rPr lang="en-US" sz="1000">
                <a:latin typeface="Calibri"/>
              </a:rPr>
              <a:pPr/>
              <a:t>17</a:t>
            </a:fld>
            <a:endParaRPr lang="en-US" sz="1000" dirty="0">
              <a:latin typeface="Calibri"/>
            </a:endParaRP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dirty="0" smtClean="0"/>
              <a:t>Feature Engineering</a:t>
            </a:r>
            <a:endParaRPr lang="en-US" dirty="0"/>
          </a:p>
        </p:txBody>
      </p:sp>
      <p:sp>
        <p:nvSpPr>
          <p:cNvPr id="3" name="Content Placeholder 2"/>
          <p:cNvSpPr>
            <a:spLocks noGrp="1"/>
          </p:cNvSpPr>
          <p:nvPr>
            <p:ph idx="1"/>
          </p:nvPr>
        </p:nvSpPr>
        <p:spPr>
          <a:xfrm>
            <a:off x="685800" y="1524000"/>
            <a:ext cx="7924800" cy="5105400"/>
          </a:xfrm>
        </p:spPr>
        <p:txBody>
          <a:bodyPr/>
          <a:lstStyle/>
          <a:p>
            <a:r>
              <a:rPr lang="en-US" sz="3200" dirty="0" smtClean="0"/>
              <a:t>Finding </a:t>
            </a:r>
            <a:r>
              <a:rPr lang="en-US" sz="3200" dirty="0"/>
              <a:t>features </a:t>
            </a:r>
            <a:r>
              <a:rPr lang="en-US" sz="3200" dirty="0" smtClean="0"/>
              <a:t>for data instances that </a:t>
            </a:r>
            <a:r>
              <a:rPr lang="en-US" sz="3200" dirty="0"/>
              <a:t>make machine learning algorithms more </a:t>
            </a:r>
            <a:r>
              <a:rPr lang="en-US" sz="3200" dirty="0" smtClean="0"/>
              <a:t>effective</a:t>
            </a:r>
          </a:p>
          <a:p>
            <a:r>
              <a:rPr lang="en-US" sz="3200" dirty="0" smtClean="0"/>
              <a:t>Usually a combination of domain knowledge and experimentation</a:t>
            </a:r>
          </a:p>
          <a:p>
            <a:r>
              <a:rPr lang="en-US" sz="3200" dirty="0" smtClean="0"/>
              <a:t>For example, consider the problem of classifying an email message as spam or not</a:t>
            </a:r>
          </a:p>
          <a:p>
            <a:r>
              <a:rPr lang="en-US" sz="3200" dirty="0" smtClean="0"/>
              <a:t>What are good features?</a:t>
            </a:r>
            <a:endParaRPr lang="en-US" sz="3200" dirty="0"/>
          </a:p>
        </p:txBody>
      </p:sp>
    </p:spTree>
    <p:extLst>
      <p:ext uri="{BB962C8B-B14F-4D97-AF65-F5344CB8AC3E}">
        <p14:creationId xmlns:p14="http://schemas.microsoft.com/office/powerpoint/2010/main" val="420339705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dirty="0" smtClean="0"/>
              <a:t>Spam Features</a:t>
            </a:r>
            <a:endParaRPr lang="en-US" dirty="0"/>
          </a:p>
        </p:txBody>
      </p:sp>
      <p:sp>
        <p:nvSpPr>
          <p:cNvPr id="3" name="Content Placeholder 2"/>
          <p:cNvSpPr>
            <a:spLocks noGrp="1"/>
          </p:cNvSpPr>
          <p:nvPr>
            <p:ph idx="1"/>
          </p:nvPr>
        </p:nvSpPr>
        <p:spPr>
          <a:xfrm>
            <a:off x="685800" y="1524000"/>
            <a:ext cx="7924800" cy="5105400"/>
          </a:xfrm>
        </p:spPr>
        <p:txBody>
          <a:bodyPr/>
          <a:lstStyle/>
          <a:p>
            <a:r>
              <a:rPr lang="en-US" sz="3200" dirty="0" smtClean="0"/>
              <a:t>Finding </a:t>
            </a:r>
            <a:r>
              <a:rPr lang="en-US" sz="3200" dirty="0"/>
              <a:t>features </a:t>
            </a:r>
            <a:r>
              <a:rPr lang="en-US" sz="3200" dirty="0" smtClean="0"/>
              <a:t>for data instances that </a:t>
            </a:r>
            <a:r>
              <a:rPr lang="en-US" sz="3200" dirty="0"/>
              <a:t>make machine learning algorithms more </a:t>
            </a:r>
            <a:r>
              <a:rPr lang="en-US" sz="3200" dirty="0" smtClean="0"/>
              <a:t>effective</a:t>
            </a:r>
          </a:p>
          <a:p>
            <a:r>
              <a:rPr lang="en-US" sz="3200" dirty="0" smtClean="0"/>
              <a:t>Usually a combination of domain knowledge and experimentation</a:t>
            </a:r>
          </a:p>
          <a:p>
            <a:r>
              <a:rPr lang="en-US" sz="3200" dirty="0" smtClean="0"/>
              <a:t>For example, consider the problem of classifying an email message as spam or not</a:t>
            </a:r>
          </a:p>
          <a:p>
            <a:r>
              <a:rPr lang="en-US" sz="3200" dirty="0" smtClean="0"/>
              <a:t>What are good features?</a:t>
            </a:r>
            <a:endParaRPr lang="en-US" sz="3200" dirty="0"/>
          </a:p>
        </p:txBody>
      </p:sp>
    </p:spTree>
    <p:extLst>
      <p:ext uri="{BB962C8B-B14F-4D97-AF65-F5344CB8AC3E}">
        <p14:creationId xmlns:p14="http://schemas.microsoft.com/office/powerpoint/2010/main" val="167271446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a:xfrm>
            <a:off x="685800" y="304800"/>
            <a:ext cx="7772400" cy="1143000"/>
          </a:xfrm>
        </p:spPr>
        <p:txBody>
          <a:bodyPr/>
          <a:lstStyle/>
          <a:p>
            <a:pPr eaLnBrk="1" hangingPunct="1"/>
            <a:r>
              <a:rPr lang="en-US" dirty="0">
                <a:ea typeface="ＭＳ Ｐゴシック" charset="0"/>
                <a:cs typeface="ＭＳ Ｐゴシック" charset="0"/>
              </a:rPr>
              <a:t>Support Vector Machines</a:t>
            </a:r>
          </a:p>
        </p:txBody>
      </p:sp>
      <p:sp>
        <p:nvSpPr>
          <p:cNvPr id="17410" name="Rectangle 3"/>
          <p:cNvSpPr>
            <a:spLocks noGrp="1" noChangeArrowheads="1"/>
          </p:cNvSpPr>
          <p:nvPr>
            <p:ph type="body" idx="1"/>
          </p:nvPr>
        </p:nvSpPr>
        <p:spPr>
          <a:xfrm>
            <a:off x="381000" y="1295400"/>
            <a:ext cx="8534400" cy="4953000"/>
          </a:xfrm>
        </p:spPr>
        <p:txBody>
          <a:bodyPr/>
          <a:lstStyle/>
          <a:p>
            <a:pPr eaLnBrk="1" hangingPunct="1">
              <a:lnSpc>
                <a:spcPct val="90000"/>
              </a:lnSpc>
            </a:pPr>
            <a:r>
              <a:rPr lang="en-US" sz="3200" dirty="0">
                <a:ea typeface="ＭＳ Ｐゴシック" charset="0"/>
                <a:cs typeface="ＭＳ Ｐゴシック" charset="0"/>
              </a:rPr>
              <a:t>Very popular ML technique</a:t>
            </a:r>
          </a:p>
          <a:p>
            <a:pPr lvl="1" eaLnBrk="1" hangingPunct="1">
              <a:lnSpc>
                <a:spcPct val="90000"/>
              </a:lnSpc>
            </a:pPr>
            <a:r>
              <a:rPr lang="en-US" sz="2800" dirty="0">
                <a:ea typeface="ＭＳ Ｐゴシック" charset="0"/>
              </a:rPr>
              <a:t>Became popular in the late 90s (</a:t>
            </a:r>
            <a:r>
              <a:rPr lang="en-US" sz="2800" dirty="0" err="1">
                <a:ea typeface="ＭＳ Ｐゴシック" charset="0"/>
              </a:rPr>
              <a:t>Vapnik</a:t>
            </a:r>
            <a:r>
              <a:rPr lang="en-US" sz="2800" dirty="0">
                <a:ea typeface="ＭＳ Ｐゴシック" charset="0"/>
              </a:rPr>
              <a:t> 1995; 1998)</a:t>
            </a:r>
          </a:p>
          <a:p>
            <a:pPr lvl="1" eaLnBrk="1" hangingPunct="1">
              <a:lnSpc>
                <a:spcPct val="90000"/>
              </a:lnSpc>
            </a:pPr>
            <a:r>
              <a:rPr lang="en-US" sz="2800" dirty="0">
                <a:ea typeface="ＭＳ Ｐゴシック" charset="0"/>
              </a:rPr>
              <a:t>Invented in the late 70s (</a:t>
            </a:r>
            <a:r>
              <a:rPr lang="en-US" sz="2800" dirty="0" err="1">
                <a:ea typeface="ＭＳ Ｐゴシック" charset="0"/>
              </a:rPr>
              <a:t>Vapnik</a:t>
            </a:r>
            <a:r>
              <a:rPr lang="en-US" sz="2800" dirty="0">
                <a:ea typeface="ＭＳ Ｐゴシック" charset="0"/>
              </a:rPr>
              <a:t>, 1979)</a:t>
            </a:r>
          </a:p>
          <a:p>
            <a:pPr eaLnBrk="1" hangingPunct="1">
              <a:lnSpc>
                <a:spcPct val="90000"/>
              </a:lnSpc>
            </a:pPr>
            <a:r>
              <a:rPr lang="en-US" sz="3200" dirty="0">
                <a:ea typeface="ＭＳ Ｐゴシック" charset="0"/>
                <a:cs typeface="ＭＳ Ｐゴシック" charset="0"/>
              </a:rPr>
              <a:t>Controls complexity and </a:t>
            </a:r>
            <a:r>
              <a:rPr lang="en-US" sz="3200" dirty="0" err="1">
                <a:ea typeface="ＭＳ Ｐゴシック" charset="0"/>
                <a:cs typeface="ＭＳ Ｐゴシック" charset="0"/>
              </a:rPr>
              <a:t>overfitting</a:t>
            </a:r>
            <a:r>
              <a:rPr lang="en-US" sz="3200" dirty="0">
                <a:ea typeface="ＭＳ Ｐゴシック" charset="0"/>
                <a:cs typeface="ＭＳ Ｐゴシック" charset="0"/>
              </a:rPr>
              <a:t>, so works well on a wide range of practical problems</a:t>
            </a:r>
          </a:p>
          <a:p>
            <a:pPr eaLnBrk="1" hangingPunct="1">
              <a:lnSpc>
                <a:spcPct val="90000"/>
              </a:lnSpc>
            </a:pPr>
            <a:r>
              <a:rPr lang="en-US" sz="3200" dirty="0">
                <a:ea typeface="ＭＳ Ｐゴシック" charset="0"/>
                <a:cs typeface="ＭＳ Ｐゴシック" charset="0"/>
              </a:rPr>
              <a:t>Can handle high dimensional vector spaces, which makes feature selection less critical</a:t>
            </a:r>
          </a:p>
          <a:p>
            <a:pPr eaLnBrk="1" hangingPunct="1">
              <a:lnSpc>
                <a:spcPct val="90000"/>
              </a:lnSpc>
            </a:pPr>
            <a:r>
              <a:rPr lang="en-US" sz="3200" dirty="0">
                <a:ea typeface="ＭＳ Ｐゴシック" charset="0"/>
                <a:cs typeface="ＭＳ Ｐゴシック" charset="0"/>
              </a:rPr>
              <a:t>Very fast and memory efficient implementations, e.g., </a:t>
            </a:r>
            <a:r>
              <a:rPr lang="en-US" sz="3200" dirty="0">
                <a:ea typeface="ＭＳ Ｐゴシック" charset="0"/>
                <a:cs typeface="ＭＳ Ｐゴシック" charset="0"/>
                <a:hlinkClick r:id="rId3"/>
              </a:rPr>
              <a:t>svm_light</a:t>
            </a:r>
            <a:endParaRPr lang="en-US" sz="3200" dirty="0">
              <a:ea typeface="ＭＳ Ｐゴシック" charset="0"/>
              <a:cs typeface="ＭＳ Ｐゴシック" charset="0"/>
            </a:endParaRPr>
          </a:p>
          <a:p>
            <a:pPr eaLnBrk="1" hangingPunct="1">
              <a:lnSpc>
                <a:spcPct val="90000"/>
              </a:lnSpc>
            </a:pPr>
            <a:r>
              <a:rPr lang="en-US" altLang="ja-JP" sz="3200" dirty="0">
                <a:ea typeface="ＭＳ Ｐゴシック" charset="0"/>
                <a:cs typeface="ＭＳ Ｐゴシック" charset="0"/>
              </a:rPr>
              <a:t>Not </a:t>
            </a:r>
            <a:r>
              <a:rPr lang="en-US" altLang="ja-JP" sz="3200" dirty="0" smtClean="0">
                <a:ea typeface="ＭＳ Ｐゴシック" charset="0"/>
                <a:cs typeface="ＭＳ Ｐゴシック" charset="0"/>
              </a:rPr>
              <a:t>always </a:t>
            </a:r>
            <a:r>
              <a:rPr lang="en-US" altLang="ja-JP" sz="3200" dirty="0">
                <a:ea typeface="ＭＳ Ｐゴシック" charset="0"/>
                <a:cs typeface="ＭＳ Ｐゴシック" charset="0"/>
              </a:rPr>
              <a:t>best solution, especially for problems with small vector spaces</a:t>
            </a:r>
            <a:endParaRPr lang="en-US" sz="3200" dirty="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610600" cy="1143000"/>
          </a:xfrm>
        </p:spPr>
        <p:txBody>
          <a:bodyPr/>
          <a:lstStyle/>
          <a:p>
            <a:r>
              <a:rPr lang="en-US" dirty="0" smtClean="0"/>
              <a:t>Example of a Spam Message</a:t>
            </a:r>
            <a:endParaRPr lang="en-US" dirty="0"/>
          </a:p>
        </p:txBody>
      </p:sp>
      <p:sp>
        <p:nvSpPr>
          <p:cNvPr id="3" name="Content Placeholder 2"/>
          <p:cNvSpPr>
            <a:spLocks noGrp="1"/>
          </p:cNvSpPr>
          <p:nvPr>
            <p:ph idx="1"/>
          </p:nvPr>
        </p:nvSpPr>
        <p:spPr>
          <a:xfrm>
            <a:off x="533400" y="1295400"/>
            <a:ext cx="8077200" cy="5181600"/>
          </a:xfrm>
        </p:spPr>
        <p:txBody>
          <a:bodyPr/>
          <a:lstStyle/>
          <a:p>
            <a:pPr marL="0" indent="0">
              <a:buNone/>
            </a:pPr>
            <a:r>
              <a:rPr lang="en-US" sz="2000" dirty="0"/>
              <a:t>Received: from nm37-vm8.bullet.mail.gq1.yahoo.com (nm37-vm8.bullet.mail.gq1.yahoo.com [98.136.217.44])</a:t>
            </a:r>
          </a:p>
          <a:p>
            <a:pPr marL="0" indent="0">
              <a:buNone/>
            </a:pPr>
            <a:r>
              <a:rPr lang="en-US" sz="2000" dirty="0"/>
              <a:t>Date: Mon, 2 May 2016 15:26:36 +0000 (UTC)</a:t>
            </a:r>
          </a:p>
          <a:p>
            <a:pPr marL="0" indent="0">
              <a:buNone/>
            </a:pPr>
            <a:r>
              <a:rPr lang="en-US" sz="2000" dirty="0"/>
              <a:t>From: "</a:t>
            </a:r>
            <a:r>
              <a:rPr lang="en-US" sz="2000" dirty="0" err="1"/>
              <a:t>Mrs.Sabeen</a:t>
            </a:r>
            <a:r>
              <a:rPr lang="en-US" sz="2000" dirty="0"/>
              <a:t> </a:t>
            </a:r>
            <a:r>
              <a:rPr lang="en-US" sz="2000" dirty="0" err="1"/>
              <a:t>Gharam</a:t>
            </a:r>
            <a:r>
              <a:rPr lang="en-US" sz="2000" dirty="0"/>
              <a:t>" &lt;SabeenGharam1@outlook.com&gt;</a:t>
            </a:r>
          </a:p>
          <a:p>
            <a:pPr marL="0" indent="0">
              <a:buNone/>
            </a:pPr>
            <a:r>
              <a:rPr lang="en-US" sz="2000" dirty="0"/>
              <a:t>Reply-To: "</a:t>
            </a:r>
            <a:r>
              <a:rPr lang="en-US" sz="2000" dirty="0" err="1"/>
              <a:t>Mrs.Sabeen</a:t>
            </a:r>
            <a:r>
              <a:rPr lang="en-US" sz="2000" dirty="0"/>
              <a:t> </a:t>
            </a:r>
            <a:r>
              <a:rPr lang="en-US" sz="2000" dirty="0" err="1"/>
              <a:t>Gharam</a:t>
            </a:r>
            <a:r>
              <a:rPr lang="en-US" sz="2000" dirty="0"/>
              <a:t>" &lt;aramsabeen1@gmail.com&gt;</a:t>
            </a:r>
          </a:p>
          <a:p>
            <a:pPr marL="0" indent="0">
              <a:buNone/>
            </a:pPr>
            <a:r>
              <a:rPr lang="en-US" sz="2000" dirty="0"/>
              <a:t>Subject: CAN YOU HANDLE INVESTMENT?</a:t>
            </a:r>
          </a:p>
          <a:p>
            <a:pPr marL="0" indent="0">
              <a:buNone/>
            </a:pPr>
            <a:endParaRPr lang="en-US" sz="1000" dirty="0"/>
          </a:p>
          <a:p>
            <a:pPr marL="0" indent="0">
              <a:buNone/>
            </a:pPr>
            <a:r>
              <a:rPr lang="en-US" sz="2000" dirty="0" err="1"/>
              <a:t>Â</a:t>
            </a:r>
            <a:r>
              <a:rPr lang="en-US" sz="2000" dirty="0"/>
              <a:t> CAN YOU HANDLE INVESTMENT</a:t>
            </a:r>
            <a:r>
              <a:rPr lang="en-US" sz="2000" dirty="0" smtClean="0"/>
              <a:t>?</a:t>
            </a:r>
            <a:endParaRPr lang="en-US" sz="2000" dirty="0"/>
          </a:p>
          <a:p>
            <a:pPr marL="0" indent="0">
              <a:buNone/>
            </a:pPr>
            <a:r>
              <a:rPr lang="en-US" sz="2000" dirty="0"/>
              <a:t>My name is Mrs. </a:t>
            </a:r>
            <a:r>
              <a:rPr lang="en-US" sz="2000" dirty="0" err="1"/>
              <a:t>Sabeen</a:t>
            </a:r>
            <a:r>
              <a:rPr lang="en-US" sz="2000" dirty="0"/>
              <a:t> </a:t>
            </a:r>
            <a:r>
              <a:rPr lang="en-US" sz="2000" dirty="0" err="1"/>
              <a:t>Gharam</a:t>
            </a:r>
            <a:r>
              <a:rPr lang="en-US" sz="2000" dirty="0"/>
              <a:t> Aram widow of late Mohamed Assad Aram  from </a:t>
            </a:r>
            <a:r>
              <a:rPr lang="en-US" sz="2000" dirty="0" err="1"/>
              <a:t>idlib</a:t>
            </a:r>
            <a:r>
              <a:rPr lang="en-US" sz="2000" dirty="0"/>
              <a:t> in </a:t>
            </a:r>
            <a:r>
              <a:rPr lang="en-US" sz="2000" dirty="0" err="1"/>
              <a:t>syria</a:t>
            </a:r>
            <a:r>
              <a:rPr lang="en-US" sz="2000" dirty="0"/>
              <a:t> </a:t>
            </a:r>
            <a:r>
              <a:rPr lang="en-US" sz="2000" dirty="0" err="1"/>
              <a:t>arab</a:t>
            </a:r>
            <a:r>
              <a:rPr lang="en-US" sz="2000" dirty="0"/>
              <a:t> republic, am in an urgent need of an individual or organization abroad that is willing to help to secure, move and invest my late husband's fund which he has offshore; the investment will depend on the agreement with me</a:t>
            </a:r>
            <a:r>
              <a:rPr lang="en-US" sz="2000" dirty="0" smtClean="0"/>
              <a:t>.</a:t>
            </a:r>
            <a:endParaRPr lang="en-US" sz="2000" dirty="0"/>
          </a:p>
          <a:p>
            <a:pPr marL="0" indent="0">
              <a:buNone/>
            </a:pPr>
            <a:r>
              <a:rPr lang="en-US" sz="2000" dirty="0" err="1"/>
              <a:t>Mrs.Sabeen</a:t>
            </a:r>
            <a:r>
              <a:rPr lang="en-US" sz="2000" dirty="0"/>
              <a:t> </a:t>
            </a:r>
            <a:r>
              <a:rPr lang="en-US" sz="2000" dirty="0" err="1"/>
              <a:t>Gharam</a:t>
            </a:r>
            <a:r>
              <a:rPr lang="en-US" sz="2000" dirty="0"/>
              <a:t> Aram</a:t>
            </a:r>
          </a:p>
          <a:p>
            <a:pPr marL="0" indent="0">
              <a:buNone/>
            </a:pPr>
            <a:endParaRPr lang="en-US" sz="2000" dirty="0"/>
          </a:p>
          <a:p>
            <a:pPr marL="0" indent="0">
              <a:buNone/>
            </a:pPr>
            <a:endParaRPr lang="en-US" sz="2000" dirty="0"/>
          </a:p>
          <a:p>
            <a:pPr marL="0" indent="0">
              <a:buNone/>
            </a:pPr>
            <a:endParaRPr lang="en-US" sz="2000" dirty="0"/>
          </a:p>
        </p:txBody>
      </p:sp>
    </p:spTree>
    <p:extLst>
      <p:ext uri="{BB962C8B-B14F-4D97-AF65-F5344CB8AC3E}">
        <p14:creationId xmlns:p14="http://schemas.microsoft.com/office/powerpoint/2010/main" val="11340889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p>
            <a:r>
              <a:rPr lang="en-US" dirty="0" smtClean="0"/>
              <a:t>Possible Features</a:t>
            </a:r>
            <a:endParaRPr lang="en-US" dirty="0"/>
          </a:p>
        </p:txBody>
      </p:sp>
      <p:sp>
        <p:nvSpPr>
          <p:cNvPr id="3" name="Content Placeholder 2"/>
          <p:cNvSpPr>
            <a:spLocks noGrp="1"/>
          </p:cNvSpPr>
          <p:nvPr>
            <p:ph idx="1"/>
          </p:nvPr>
        </p:nvSpPr>
        <p:spPr>
          <a:xfrm>
            <a:off x="685800" y="1524000"/>
            <a:ext cx="8077200" cy="5105400"/>
          </a:xfrm>
        </p:spPr>
        <p:txBody>
          <a:bodyPr/>
          <a:lstStyle/>
          <a:p>
            <a:r>
              <a:rPr lang="en-US" sz="2800" dirty="0" smtClean="0"/>
              <a:t>Each of the words in the message</a:t>
            </a:r>
          </a:p>
          <a:p>
            <a:r>
              <a:rPr lang="en-US" sz="2800" dirty="0" smtClean="0"/>
              <a:t>Is there a TO: header?</a:t>
            </a:r>
          </a:p>
          <a:p>
            <a:r>
              <a:rPr lang="en-US" sz="2800" dirty="0" smtClean="0"/>
              <a:t>Does FROM: match REPLY-TO:?</a:t>
            </a:r>
          </a:p>
          <a:p>
            <a:r>
              <a:rPr lang="en-US" sz="2800" dirty="0" smtClean="0"/>
              <a:t>Is FROM: address a free email service?</a:t>
            </a:r>
          </a:p>
          <a:p>
            <a:r>
              <a:rPr lang="en-US" sz="2800" dirty="0" smtClean="0"/>
              <a:t>Is the subject in all caps?</a:t>
            </a:r>
          </a:p>
          <a:p>
            <a:r>
              <a:rPr lang="en-US" sz="2800" dirty="0" smtClean="0"/>
              <a:t>Length of message in log(#bytes)</a:t>
            </a:r>
          </a:p>
          <a:p>
            <a:r>
              <a:rPr lang="en-US" sz="2800" dirty="0" smtClean="0"/>
              <a:t>Are their attachments?</a:t>
            </a:r>
          </a:p>
          <a:p>
            <a:r>
              <a:rPr lang="en-US" sz="2800" dirty="0" smtClean="0"/>
              <a:t>Extension of any attached file (e.g., zip, </a:t>
            </a:r>
            <a:r>
              <a:rPr lang="en-US" sz="2800" dirty="0" err="1" smtClean="0"/>
              <a:t>pdf</a:t>
            </a:r>
            <a:r>
              <a:rPr lang="en-US" sz="2800" dirty="0" smtClean="0"/>
              <a:t>, doc, ..</a:t>
            </a:r>
          </a:p>
          <a:p>
            <a:r>
              <a:rPr lang="en-US" sz="2800" dirty="0" smtClean="0"/>
              <a:t>TLD of FROM: address (e.g., .com, .</a:t>
            </a:r>
            <a:r>
              <a:rPr lang="en-US" sz="2800" dirty="0" err="1" smtClean="0"/>
              <a:t>edu</a:t>
            </a:r>
            <a:r>
              <a:rPr lang="en-US" sz="2800" dirty="0" smtClean="0"/>
              <a:t>, .org, </a:t>
            </a:r>
            <a:r>
              <a:rPr lang="is-IS" sz="2800" dirty="0" smtClean="0"/>
              <a:t>…)</a:t>
            </a:r>
          </a:p>
          <a:p>
            <a:r>
              <a:rPr lang="is-IS" sz="2800" dirty="0" smtClean="0"/>
              <a:t>... </a:t>
            </a:r>
            <a:r>
              <a:rPr lang="en-US" sz="2800" dirty="0"/>
              <a:t>d</a:t>
            </a:r>
            <a:r>
              <a:rPr lang="is-IS" sz="2800" dirty="0" smtClean="0"/>
              <a:t>ozens more ...</a:t>
            </a:r>
            <a:endParaRPr lang="en-US" sz="2800" dirty="0"/>
          </a:p>
        </p:txBody>
      </p:sp>
    </p:spTree>
    <p:extLst>
      <p:ext uri="{BB962C8B-B14F-4D97-AF65-F5344CB8AC3E}">
        <p14:creationId xmlns:p14="http://schemas.microsoft.com/office/powerpoint/2010/main" val="557144793"/>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r>
              <a:rPr lang="en-US" dirty="0" smtClean="0"/>
              <a:t>Evaluating Features</a:t>
            </a:r>
            <a:endParaRPr lang="en-US" dirty="0"/>
          </a:p>
        </p:txBody>
      </p:sp>
      <p:sp>
        <p:nvSpPr>
          <p:cNvPr id="3" name="Content Placeholder 2"/>
          <p:cNvSpPr>
            <a:spLocks noGrp="1"/>
          </p:cNvSpPr>
          <p:nvPr>
            <p:ph idx="1"/>
          </p:nvPr>
        </p:nvSpPr>
        <p:spPr>
          <a:xfrm>
            <a:off x="685800" y="1295400"/>
            <a:ext cx="7848600" cy="4876800"/>
          </a:xfrm>
        </p:spPr>
        <p:txBody>
          <a:bodyPr/>
          <a:lstStyle/>
          <a:p>
            <a:r>
              <a:rPr lang="en-US" sz="2800" dirty="0" smtClean="0"/>
              <a:t>Choose some features, generate training data, train system, evaluation using 10-fold cross validation</a:t>
            </a:r>
          </a:p>
          <a:p>
            <a:r>
              <a:rPr lang="en-US" sz="2800" dirty="0" smtClean="0"/>
              <a:t>Some systems can show you the features that contribute the most to classification</a:t>
            </a:r>
          </a:p>
          <a:p>
            <a:r>
              <a:rPr lang="en-US" sz="2800" dirty="0" smtClean="0"/>
              <a:t>If not, perform </a:t>
            </a:r>
            <a:r>
              <a:rPr lang="en-US" sz="2800" i="1" dirty="0" smtClean="0"/>
              <a:t>ablation</a:t>
            </a:r>
            <a:r>
              <a:rPr lang="en-US" sz="2800" dirty="0" smtClean="0"/>
              <a:t> experiments by dropping a feature and re-training</a:t>
            </a:r>
          </a:p>
          <a:p>
            <a:r>
              <a:rPr lang="en-US" sz="2800" dirty="0" smtClean="0"/>
              <a:t>And try adding a new feature and training</a:t>
            </a:r>
          </a:p>
          <a:p>
            <a:r>
              <a:rPr lang="en-US" sz="2800" dirty="0" smtClean="0"/>
              <a:t>You can also automate this to try adding/removing various subsets of features</a:t>
            </a:r>
          </a:p>
          <a:p>
            <a:r>
              <a:rPr lang="en-US" sz="2800" dirty="0" smtClean="0"/>
              <a:t>Rely on your own knowledge and intuition also</a:t>
            </a:r>
            <a:endParaRPr lang="en-US" sz="2800" dirty="0"/>
          </a:p>
        </p:txBody>
      </p:sp>
    </p:spTree>
    <p:extLst>
      <p:ext uri="{BB962C8B-B14F-4D97-AF65-F5344CB8AC3E}">
        <p14:creationId xmlns:p14="http://schemas.microsoft.com/office/powerpoint/2010/main" val="673013591"/>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a:xfrm>
            <a:off x="33338" y="152400"/>
            <a:ext cx="9144000" cy="838200"/>
          </a:xfrm>
        </p:spPr>
        <p:txBody>
          <a:bodyPr/>
          <a:lstStyle/>
          <a:p>
            <a:r>
              <a:rPr lang="en-US" sz="3600" dirty="0">
                <a:ea typeface="ＭＳ Ｐゴシック" charset="0"/>
                <a:cs typeface="ＭＳ Ｐゴシック" charset="0"/>
              </a:rPr>
              <a:t>Feature Engineering for Text Classification</a:t>
            </a:r>
          </a:p>
        </p:txBody>
      </p:sp>
      <p:sp>
        <p:nvSpPr>
          <p:cNvPr id="48130" name="Content Placeholder 2"/>
          <p:cNvSpPr>
            <a:spLocks noGrp="1"/>
          </p:cNvSpPr>
          <p:nvPr>
            <p:ph idx="1"/>
          </p:nvPr>
        </p:nvSpPr>
        <p:spPr>
          <a:xfrm>
            <a:off x="152400" y="1143000"/>
            <a:ext cx="4114800" cy="5029200"/>
          </a:xfrm>
        </p:spPr>
        <p:txBody>
          <a:bodyPr/>
          <a:lstStyle/>
          <a:p>
            <a:pPr marL="177800" indent="-177800"/>
            <a:r>
              <a:rPr lang="en-US" sz="2800" dirty="0">
                <a:ea typeface="ＭＳ Ｐゴシック" charset="0"/>
                <a:cs typeface="ＭＳ Ｐゴシック" charset="0"/>
              </a:rPr>
              <a:t>Typical features: words and/or phrases along with term frequency or (better) TF-IDF scores</a:t>
            </a:r>
          </a:p>
          <a:p>
            <a:pPr marL="177800" indent="-177800"/>
            <a:r>
              <a:rPr lang="en-US" sz="2800" dirty="0">
                <a:ea typeface="ＭＳ Ｐゴシック" charset="0"/>
                <a:cs typeface="ＭＳ Ｐゴシック" charset="0"/>
              </a:rPr>
              <a:t>ΔTFIDF amplifies the training set signals by using the ratio of the IDF for the negative and positive collections</a:t>
            </a:r>
          </a:p>
          <a:p>
            <a:pPr marL="177800" indent="-177800"/>
            <a:r>
              <a:rPr lang="en-US" sz="2800" dirty="0">
                <a:ea typeface="ＭＳ Ｐゴシック" charset="0"/>
                <a:cs typeface="ＭＳ Ｐゴシック" charset="0"/>
              </a:rPr>
              <a:t>Results in a significant boost in accuracy</a:t>
            </a:r>
          </a:p>
        </p:txBody>
      </p:sp>
      <p:sp>
        <p:nvSpPr>
          <p:cNvPr id="48131" name="Content Placeholder 2"/>
          <p:cNvSpPr txBox="1">
            <a:spLocks/>
          </p:cNvSpPr>
          <p:nvPr/>
        </p:nvSpPr>
        <p:spPr bwMode="auto">
          <a:xfrm>
            <a:off x="4876800" y="2743200"/>
            <a:ext cx="41148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nSpc>
                <a:spcPct val="90000"/>
              </a:lnSpc>
            </a:pPr>
            <a:r>
              <a:rPr lang="en-US" b="1">
                <a:latin typeface="Futura Md" charset="0"/>
              </a:rPr>
              <a:t>Text: </a:t>
            </a:r>
            <a:r>
              <a:rPr lang="en-US">
                <a:latin typeface="Futura Md" charset="0"/>
              </a:rPr>
              <a:t>The quick brown fox jumped over the lazy white dog.</a:t>
            </a:r>
          </a:p>
          <a:p>
            <a:pPr>
              <a:lnSpc>
                <a:spcPct val="90000"/>
              </a:lnSpc>
            </a:pPr>
            <a:r>
              <a:rPr lang="en-US" b="1">
                <a:latin typeface="Futura Md" charset="0"/>
              </a:rPr>
              <a:t>Features: </a:t>
            </a:r>
            <a:r>
              <a:rPr lang="en-US">
                <a:latin typeface="Futura Md" charset="0"/>
              </a:rPr>
              <a:t>the 2, quick 1, brown 1, fox 1, jumped 1, over 1, lazy 1, white 1, dog 1, the quick 1, quick brown 1, brown fox 1, fox jumped 1, jumped over 1, over the 1, lazy white 1, white dog 1</a:t>
            </a:r>
          </a:p>
        </p:txBody>
      </p:sp>
      <p:pic>
        <p:nvPicPr>
          <p:cNvPr id="48132" name="Picture 4" descr="Fox Jumps Dog"/>
          <p:cNvPicPr>
            <a:picLocks noChangeAspect="1" noChangeArrowheads="1"/>
          </p:cNvPicPr>
          <p:nvPr/>
        </p:nvPicPr>
        <p:blipFill>
          <a:blip r:embed="rId2">
            <a:extLst>
              <a:ext uri="{28A0092B-C50C-407E-A947-70E740481C1C}">
                <a14:useLocalDpi xmlns:a14="http://schemas.microsoft.com/office/drawing/2010/main" val="0"/>
              </a:ext>
            </a:extLst>
          </a:blip>
          <a:srcRect b="31445"/>
          <a:stretch>
            <a:fillRect/>
          </a:stretch>
        </p:blipFill>
        <p:spPr bwMode="auto">
          <a:xfrm>
            <a:off x="5486400" y="1066800"/>
            <a:ext cx="2717800" cy="162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p:txBody>
          <a:bodyPr/>
          <a:lstStyle/>
          <a:p>
            <a:r>
              <a:rPr lang="en-US" dirty="0">
                <a:ea typeface="ＭＳ Ｐゴシック" charset="0"/>
                <a:cs typeface="ＭＳ Ｐゴシック" charset="0"/>
              </a:rPr>
              <a:t>ΔTFIDF </a:t>
            </a:r>
            <a:r>
              <a:rPr lang="en-US" dirty="0" err="1">
                <a:ea typeface="ＭＳ Ｐゴシック" charset="0"/>
                <a:cs typeface="ＭＳ Ｐゴシック" charset="0"/>
              </a:rPr>
              <a:t>BoW</a:t>
            </a:r>
            <a:r>
              <a:rPr lang="en-US" dirty="0">
                <a:ea typeface="ＭＳ Ｐゴシック" charset="0"/>
                <a:cs typeface="ＭＳ Ｐゴシック" charset="0"/>
              </a:rPr>
              <a:t> Feature Set</a:t>
            </a:r>
          </a:p>
        </p:txBody>
      </p:sp>
      <p:sp>
        <p:nvSpPr>
          <p:cNvPr id="49154" name="Rectangle 3"/>
          <p:cNvSpPr>
            <a:spLocks noGrp="1" noChangeArrowheads="1"/>
          </p:cNvSpPr>
          <p:nvPr>
            <p:ph type="body" idx="1"/>
          </p:nvPr>
        </p:nvSpPr>
        <p:spPr>
          <a:xfrm>
            <a:off x="685800" y="1981200"/>
            <a:ext cx="8077200" cy="4114800"/>
          </a:xfrm>
        </p:spPr>
        <p:txBody>
          <a:bodyPr/>
          <a:lstStyle/>
          <a:p>
            <a:r>
              <a:rPr lang="en-US" sz="2800" dirty="0">
                <a:ea typeface="ＭＳ Ｐゴシック" charset="0"/>
                <a:cs typeface="ＭＳ Ｐゴシック" charset="0"/>
              </a:rPr>
              <a:t>Value of feature t in document d is </a:t>
            </a:r>
          </a:p>
          <a:p>
            <a:r>
              <a:rPr lang="en-US" sz="2800" dirty="0">
                <a:ea typeface="ＭＳ Ｐゴシック" charset="0"/>
                <a:cs typeface="ＭＳ Ｐゴシック" charset="0"/>
              </a:rPr>
              <a:t>Where</a:t>
            </a:r>
          </a:p>
          <a:p>
            <a:pPr lvl="1"/>
            <a:r>
              <a:rPr lang="en-US" sz="2400" dirty="0" err="1">
                <a:ea typeface="ＭＳ Ｐゴシック" charset="0"/>
              </a:rPr>
              <a:t>C</a:t>
            </a:r>
            <a:r>
              <a:rPr lang="en-US" sz="2400" baseline="-25000" dirty="0" err="1">
                <a:ea typeface="ＭＳ Ｐゴシック" charset="0"/>
              </a:rPr>
              <a:t>t,d</a:t>
            </a:r>
            <a:r>
              <a:rPr lang="en-US" sz="2400" dirty="0">
                <a:ea typeface="ＭＳ Ｐゴシック" charset="0"/>
              </a:rPr>
              <a:t> = count of term t in document d</a:t>
            </a:r>
          </a:p>
          <a:p>
            <a:pPr lvl="1"/>
            <a:r>
              <a:rPr lang="en-US" sz="2400" dirty="0" err="1">
                <a:ea typeface="ＭＳ Ｐゴシック" charset="0"/>
              </a:rPr>
              <a:t>N</a:t>
            </a:r>
            <a:r>
              <a:rPr lang="en-US" sz="2400" baseline="-25000" dirty="0" err="1">
                <a:ea typeface="ＭＳ Ｐゴシック" charset="0"/>
              </a:rPr>
              <a:t>t</a:t>
            </a:r>
            <a:r>
              <a:rPr lang="en-US" sz="2400" baseline="-25000" dirty="0">
                <a:ea typeface="ＭＳ Ｐゴシック" charset="0"/>
              </a:rPr>
              <a:t> </a:t>
            </a:r>
            <a:r>
              <a:rPr lang="en-US" sz="2400" dirty="0">
                <a:ea typeface="ＭＳ Ｐゴシック" charset="0"/>
              </a:rPr>
              <a:t>= number of negative labeled training docs with term t</a:t>
            </a:r>
          </a:p>
          <a:p>
            <a:pPr lvl="1"/>
            <a:r>
              <a:rPr lang="en-US" sz="2400" dirty="0" err="1">
                <a:ea typeface="ＭＳ Ｐゴシック" charset="0"/>
              </a:rPr>
              <a:t>P</a:t>
            </a:r>
            <a:r>
              <a:rPr lang="en-US" sz="2400" baseline="-25000" dirty="0" err="1">
                <a:ea typeface="ＭＳ Ｐゴシック" charset="0"/>
              </a:rPr>
              <a:t>t</a:t>
            </a:r>
            <a:r>
              <a:rPr lang="en-US" sz="2400" dirty="0">
                <a:ea typeface="ＭＳ Ｐゴシック" charset="0"/>
              </a:rPr>
              <a:t> = number of positive labeled training docs with term t</a:t>
            </a:r>
          </a:p>
          <a:p>
            <a:r>
              <a:rPr lang="en-US" sz="2800" dirty="0">
                <a:ea typeface="ＭＳ Ｐゴシック" charset="0"/>
                <a:cs typeface="ＭＳ Ｐゴシック" charset="0"/>
              </a:rPr>
              <a:t>Normalize to avoid bias towards longer documents</a:t>
            </a:r>
          </a:p>
          <a:p>
            <a:r>
              <a:rPr lang="en-US" sz="2800" dirty="0">
                <a:ea typeface="ＭＳ Ｐゴシック" charset="0"/>
                <a:cs typeface="ＭＳ Ｐゴシック" charset="0"/>
              </a:rPr>
              <a:t>Gives greater weight to rare (significant) words</a:t>
            </a:r>
          </a:p>
          <a:p>
            <a:r>
              <a:rPr lang="en-US" sz="2800" dirty="0">
                <a:ea typeface="ＭＳ Ｐゴシック" charset="0"/>
                <a:cs typeface="ＭＳ Ｐゴシック" charset="0"/>
              </a:rPr>
              <a:t>Downplays very common words</a:t>
            </a:r>
          </a:p>
          <a:p>
            <a:r>
              <a:rPr lang="en-US" sz="2800" dirty="0">
                <a:ea typeface="ＭＳ Ｐゴシック" charset="0"/>
                <a:cs typeface="ＭＳ Ｐゴシック" charset="0"/>
              </a:rPr>
              <a:t>Similar to Unigram + Bigram </a:t>
            </a:r>
            <a:r>
              <a:rPr lang="en-US" sz="2800" dirty="0" err="1">
                <a:ea typeface="ＭＳ Ｐゴシック" charset="0"/>
                <a:cs typeface="ＭＳ Ｐゴシック" charset="0"/>
              </a:rPr>
              <a:t>BoW</a:t>
            </a:r>
            <a:r>
              <a:rPr lang="en-US" sz="2800" dirty="0">
                <a:ea typeface="ＭＳ Ｐゴシック" charset="0"/>
                <a:cs typeface="ＭＳ Ｐゴシック" charset="0"/>
              </a:rPr>
              <a:t> in other aspects</a:t>
            </a:r>
          </a:p>
        </p:txBody>
      </p:sp>
      <p:graphicFrame>
        <p:nvGraphicFramePr>
          <p:cNvPr id="49155" name="Object 2"/>
          <p:cNvGraphicFramePr>
            <a:graphicFrameLocks noChangeAspect="1"/>
          </p:cNvGraphicFramePr>
          <p:nvPr>
            <p:extLst>
              <p:ext uri="{D42A27DB-BD31-4B8C-83A1-F6EECF244321}">
                <p14:modId xmlns:p14="http://schemas.microsoft.com/office/powerpoint/2010/main" val="3195448848"/>
              </p:ext>
            </p:extLst>
          </p:nvPr>
        </p:nvGraphicFramePr>
        <p:xfrm>
          <a:off x="6224587" y="1676400"/>
          <a:ext cx="2767013" cy="1346200"/>
        </p:xfrm>
        <a:graphic>
          <a:graphicData uri="http://schemas.openxmlformats.org/presentationml/2006/ole">
            <mc:AlternateContent xmlns:mc="http://schemas.openxmlformats.org/markup-compatibility/2006">
              <mc:Choice xmlns:v="urn:schemas-microsoft-com:vml" Requires="v">
                <p:oleObj spid="_x0000_s49172" name="Equation" r:id="rId3" imgW="939800" imgH="457200" progId="Equation.3">
                  <p:embed/>
                </p:oleObj>
              </mc:Choice>
              <mc:Fallback>
                <p:oleObj name="Equation" r:id="rId3" imgW="939800" imgH="4572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24587" y="1676400"/>
                        <a:ext cx="2767013" cy="134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0" y="0"/>
            <a:ext cx="8991600" cy="1143000"/>
          </a:xfrm>
        </p:spPr>
        <p:txBody>
          <a:bodyPr/>
          <a:lstStyle/>
          <a:p>
            <a:r>
              <a:rPr lang="en-US" dirty="0">
                <a:ea typeface="ＭＳ Ｐゴシック" charset="0"/>
                <a:cs typeface="ＭＳ Ｐゴシック" charset="0"/>
              </a:rPr>
              <a:t>Example: ΔTFIDF </a:t>
            </a:r>
            <a:r>
              <a:rPr lang="en-US" dirty="0" err="1">
                <a:ea typeface="ＭＳ Ｐゴシック" charset="0"/>
                <a:cs typeface="ＭＳ Ｐゴシック" charset="0"/>
              </a:rPr>
              <a:t>vs</a:t>
            </a:r>
            <a:r>
              <a:rPr lang="en-US" dirty="0">
                <a:ea typeface="ＭＳ Ｐゴシック" charset="0"/>
                <a:cs typeface="ＭＳ Ｐゴシック" charset="0"/>
              </a:rPr>
              <a:t> TFIDF </a:t>
            </a:r>
            <a:r>
              <a:rPr lang="en-US" dirty="0" err="1">
                <a:ea typeface="ＭＳ Ｐゴシック" charset="0"/>
                <a:cs typeface="ＭＳ Ｐゴシック" charset="0"/>
              </a:rPr>
              <a:t>vs</a:t>
            </a:r>
            <a:r>
              <a:rPr lang="en-US" dirty="0">
                <a:ea typeface="ＭＳ Ｐゴシック" charset="0"/>
                <a:cs typeface="ＭＳ Ｐゴシック" charset="0"/>
              </a:rPr>
              <a:t> TF</a:t>
            </a:r>
          </a:p>
        </p:txBody>
      </p:sp>
      <p:sp>
        <p:nvSpPr>
          <p:cNvPr id="4" name="Content Placeholder 3"/>
          <p:cNvSpPr>
            <a:spLocks noGrp="1"/>
          </p:cNvSpPr>
          <p:nvPr>
            <p:ph idx="1"/>
          </p:nvPr>
        </p:nvSpPr>
        <p:spPr>
          <a:xfrm>
            <a:off x="4343400" y="1143000"/>
            <a:ext cx="4572000" cy="4953000"/>
          </a:xfrm>
          <a:solidFill>
            <a:schemeClr val="bg1">
              <a:lumMod val="85000"/>
            </a:schemeClr>
          </a:solidFill>
        </p:spPr>
        <p:txBody>
          <a:bodyPr/>
          <a:lstStyle/>
          <a:p>
            <a:pPr>
              <a:buFontTx/>
              <a:buNone/>
              <a:tabLst>
                <a:tab pos="1943100" algn="l"/>
                <a:tab pos="3367088" algn="l"/>
              </a:tabLst>
              <a:defRPr/>
            </a:pPr>
            <a:r>
              <a:rPr lang="en-US" sz="3200" b="1" dirty="0" err="1">
                <a:ea typeface="ＭＳ Ｐゴシック" charset="0"/>
                <a:cs typeface="ＭＳ Ｐゴシック" charset="0"/>
              </a:rPr>
              <a:t>Δtfidf</a:t>
            </a:r>
            <a:r>
              <a:rPr lang="en-US" sz="3200" b="1" dirty="0">
                <a:ea typeface="ＭＳ Ｐゴシック" charset="0"/>
                <a:cs typeface="ＭＳ Ｐゴシック" charset="0"/>
              </a:rPr>
              <a:t>	</a:t>
            </a:r>
            <a:r>
              <a:rPr lang="en-US" sz="3200" b="1" dirty="0" err="1">
                <a:ea typeface="ＭＳ Ｐゴシック" charset="0"/>
                <a:cs typeface="ＭＳ Ｐゴシック" charset="0"/>
              </a:rPr>
              <a:t>tfidf</a:t>
            </a:r>
            <a:r>
              <a:rPr lang="en-US" sz="3200" b="1" dirty="0">
                <a:ea typeface="ＭＳ Ｐゴシック" charset="0"/>
                <a:cs typeface="ＭＳ Ｐゴシック" charset="0"/>
              </a:rPr>
              <a:t>	</a:t>
            </a:r>
            <a:r>
              <a:rPr lang="en-US" sz="3200" b="1" dirty="0" err="1">
                <a:ea typeface="ＭＳ Ｐゴシック" charset="0"/>
                <a:cs typeface="ＭＳ Ｐゴシック" charset="0"/>
              </a:rPr>
              <a:t>tf</a:t>
            </a:r>
            <a:endParaRPr lang="en-US" sz="3200" b="1" dirty="0">
              <a:ea typeface="ＭＳ Ｐゴシック" charset="0"/>
              <a:cs typeface="ＭＳ Ｐゴシック" charset="0"/>
            </a:endParaRPr>
          </a:p>
          <a:p>
            <a:pPr>
              <a:buFontTx/>
              <a:buNone/>
              <a:tabLst>
                <a:tab pos="1943100" algn="l"/>
                <a:tab pos="3367088" algn="l"/>
              </a:tabLst>
              <a:defRPr/>
            </a:pPr>
            <a:r>
              <a:rPr lang="en-US" sz="1600" dirty="0">
                <a:ea typeface="ＭＳ Ｐゴシック" charset="0"/>
                <a:cs typeface="ＭＳ Ｐゴシック" charset="0"/>
              </a:rPr>
              <a:t>, city	angels	,</a:t>
            </a:r>
          </a:p>
          <a:p>
            <a:pPr>
              <a:buFontTx/>
              <a:buNone/>
              <a:tabLst>
                <a:tab pos="1943100" algn="l"/>
                <a:tab pos="3367088" algn="l"/>
              </a:tabLst>
              <a:defRPr/>
            </a:pPr>
            <a:r>
              <a:rPr lang="en-US" sz="1600" dirty="0">
                <a:ea typeface="ＭＳ Ｐゴシック" charset="0"/>
                <a:cs typeface="ＭＳ Ｐゴシック" charset="0"/>
              </a:rPr>
              <a:t>cage is	angels is	the</a:t>
            </a:r>
          </a:p>
          <a:p>
            <a:pPr>
              <a:buFontTx/>
              <a:buNone/>
              <a:tabLst>
                <a:tab pos="1943100" algn="l"/>
                <a:tab pos="3367088" algn="l"/>
              </a:tabLst>
              <a:defRPr/>
            </a:pPr>
            <a:r>
              <a:rPr lang="en-US" sz="1600" dirty="0">
                <a:ea typeface="ＭＳ Ｐゴシック" charset="0"/>
                <a:cs typeface="ＭＳ Ｐゴシック" charset="0"/>
              </a:rPr>
              <a:t>mediocrity	, city	.</a:t>
            </a:r>
          </a:p>
          <a:p>
            <a:pPr>
              <a:buFontTx/>
              <a:buNone/>
              <a:tabLst>
                <a:tab pos="1943100" algn="l"/>
                <a:tab pos="3367088" algn="l"/>
              </a:tabLst>
              <a:defRPr/>
            </a:pPr>
            <a:r>
              <a:rPr lang="en-US" sz="1600" dirty="0">
                <a:ea typeface="ＭＳ Ｐゴシック" charset="0"/>
                <a:cs typeface="ＭＳ Ｐゴシック" charset="0"/>
              </a:rPr>
              <a:t>criticized	of angels	to</a:t>
            </a:r>
          </a:p>
          <a:p>
            <a:pPr>
              <a:buFontTx/>
              <a:buNone/>
              <a:tabLst>
                <a:tab pos="1943100" algn="l"/>
                <a:tab pos="3367088" algn="l"/>
              </a:tabLst>
              <a:defRPr/>
            </a:pPr>
            <a:r>
              <a:rPr lang="en-US" sz="1600" dirty="0">
                <a:ea typeface="ＭＳ Ｐゴシック" charset="0"/>
                <a:cs typeface="ＭＳ Ｐゴシック" charset="0"/>
              </a:rPr>
              <a:t>exhilarating	</a:t>
            </a:r>
            <a:r>
              <a:rPr lang="en-US" sz="1600" dirty="0" err="1">
                <a:ea typeface="ＭＳ Ｐゴシック" charset="0"/>
                <a:cs typeface="ＭＳ Ｐゴシック" charset="0"/>
              </a:rPr>
              <a:t>maggie</a:t>
            </a:r>
            <a:r>
              <a:rPr lang="en-US" sz="1600" dirty="0">
                <a:ea typeface="ＭＳ Ｐゴシック" charset="0"/>
                <a:cs typeface="ＭＳ Ｐゴシック" charset="0"/>
              </a:rPr>
              <a:t> ,	of</a:t>
            </a:r>
          </a:p>
          <a:p>
            <a:pPr>
              <a:buFontTx/>
              <a:buNone/>
              <a:tabLst>
                <a:tab pos="1943100" algn="l"/>
                <a:tab pos="3367088" algn="l"/>
              </a:tabLst>
              <a:defRPr/>
            </a:pPr>
            <a:r>
              <a:rPr lang="en-US" sz="1600" dirty="0">
                <a:ea typeface="ＭＳ Ｐゴシック" charset="0"/>
                <a:cs typeface="ＭＳ Ｐゴシック" charset="0"/>
              </a:rPr>
              <a:t>well worth	city of	a</a:t>
            </a:r>
          </a:p>
          <a:p>
            <a:pPr>
              <a:buFontTx/>
              <a:buNone/>
              <a:tabLst>
                <a:tab pos="1943100" algn="l"/>
                <a:tab pos="3367088" algn="l"/>
              </a:tabLst>
              <a:defRPr/>
            </a:pPr>
            <a:r>
              <a:rPr lang="en-US" sz="1600" dirty="0">
                <a:ea typeface="ＭＳ Ｐゴシック" charset="0"/>
                <a:cs typeface="ＭＳ Ｐゴシック" charset="0"/>
              </a:rPr>
              <a:t>out well	</a:t>
            </a:r>
            <a:r>
              <a:rPr lang="en-US" sz="1600" dirty="0" err="1">
                <a:ea typeface="ＭＳ Ｐゴシック" charset="0"/>
                <a:cs typeface="ＭＳ Ｐゴシック" charset="0"/>
              </a:rPr>
              <a:t>maggie</a:t>
            </a:r>
            <a:r>
              <a:rPr lang="en-US" sz="1600" dirty="0">
                <a:ea typeface="ＭＳ Ｐゴシック" charset="0"/>
                <a:cs typeface="ＭＳ Ｐゴシック" charset="0"/>
              </a:rPr>
              <a:t>	and</a:t>
            </a:r>
          </a:p>
          <a:p>
            <a:pPr>
              <a:buFontTx/>
              <a:buNone/>
              <a:tabLst>
                <a:tab pos="1943100" algn="l"/>
                <a:tab pos="3367088" algn="l"/>
              </a:tabLst>
              <a:defRPr/>
            </a:pPr>
            <a:r>
              <a:rPr lang="en-US" sz="1600" dirty="0">
                <a:ea typeface="ＭＳ Ｐゴシック" charset="0"/>
                <a:cs typeface="ＭＳ Ｐゴシック" charset="0"/>
              </a:rPr>
              <a:t>should know	angel who	is</a:t>
            </a:r>
          </a:p>
          <a:p>
            <a:pPr>
              <a:buFontTx/>
              <a:buNone/>
              <a:tabLst>
                <a:tab pos="1943100" algn="l"/>
                <a:tab pos="3367088" algn="l"/>
              </a:tabLst>
              <a:defRPr/>
            </a:pPr>
            <a:r>
              <a:rPr lang="en-US" sz="1600" dirty="0">
                <a:ea typeface="ＭＳ Ｐゴシック" charset="0"/>
                <a:cs typeface="ＭＳ Ｐゴシック" charset="0"/>
              </a:rPr>
              <a:t>really enjoyed	movie goers	that</a:t>
            </a:r>
          </a:p>
          <a:p>
            <a:pPr>
              <a:buFontTx/>
              <a:buNone/>
              <a:tabLst>
                <a:tab pos="1943100" algn="l"/>
                <a:tab pos="3367088" algn="l"/>
              </a:tabLst>
              <a:defRPr/>
            </a:pPr>
            <a:r>
              <a:rPr lang="en-US" sz="1600" dirty="0" err="1">
                <a:ea typeface="ＭＳ Ｐゴシック" charset="0"/>
                <a:cs typeface="ＭＳ Ｐゴシック" charset="0"/>
              </a:rPr>
              <a:t>maggie</a:t>
            </a:r>
            <a:r>
              <a:rPr lang="en-US" sz="1600" dirty="0">
                <a:ea typeface="ＭＳ Ｐゴシック" charset="0"/>
                <a:cs typeface="ＭＳ Ｐゴシック" charset="0"/>
              </a:rPr>
              <a:t> ,	cage is	it</a:t>
            </a:r>
          </a:p>
          <a:p>
            <a:pPr>
              <a:buFontTx/>
              <a:buNone/>
              <a:tabLst>
                <a:tab pos="1943100" algn="l"/>
                <a:tab pos="3367088" algn="l"/>
              </a:tabLst>
              <a:defRPr/>
            </a:pPr>
            <a:r>
              <a:rPr lang="en-US" sz="1600" dirty="0">
                <a:ea typeface="ＭＳ Ｐゴシック" charset="0"/>
                <a:cs typeface="ＭＳ Ｐゴシック" charset="0"/>
              </a:rPr>
              <a:t>it's nice	</a:t>
            </a:r>
            <a:r>
              <a:rPr lang="en-US" sz="1600" dirty="0" err="1">
                <a:ea typeface="ＭＳ Ｐゴシック" charset="0"/>
                <a:cs typeface="ＭＳ Ｐゴシック" charset="0"/>
              </a:rPr>
              <a:t>seth</a:t>
            </a:r>
            <a:r>
              <a:rPr lang="en-US" sz="1600" dirty="0">
                <a:ea typeface="ＭＳ Ｐゴシック" charset="0"/>
                <a:cs typeface="ＭＳ Ｐゴシック" charset="0"/>
              </a:rPr>
              <a:t> ,	who</a:t>
            </a:r>
          </a:p>
          <a:p>
            <a:pPr>
              <a:buFontTx/>
              <a:buNone/>
              <a:tabLst>
                <a:tab pos="1943100" algn="l"/>
                <a:tab pos="3367088" algn="l"/>
              </a:tabLst>
              <a:defRPr/>
            </a:pPr>
            <a:r>
              <a:rPr lang="en-US" sz="1600" dirty="0">
                <a:ea typeface="ＭＳ Ｐゴシック" charset="0"/>
                <a:cs typeface="ＭＳ Ｐゴシック" charset="0"/>
              </a:rPr>
              <a:t>is beautifully	goers	in</a:t>
            </a:r>
          </a:p>
          <a:p>
            <a:pPr>
              <a:buFontTx/>
              <a:buNone/>
              <a:tabLst>
                <a:tab pos="1943100" algn="l"/>
                <a:tab pos="3367088" algn="l"/>
              </a:tabLst>
              <a:defRPr/>
            </a:pPr>
            <a:r>
              <a:rPr lang="en-US" sz="1600" dirty="0">
                <a:ea typeface="ＭＳ Ｐゴシック" charset="0"/>
                <a:cs typeface="ＭＳ Ｐゴシック" charset="0"/>
              </a:rPr>
              <a:t>wonderfully	angels ,	more</a:t>
            </a:r>
          </a:p>
          <a:p>
            <a:pPr>
              <a:buFontTx/>
              <a:buNone/>
              <a:tabLst>
                <a:tab pos="1943100" algn="l"/>
                <a:tab pos="3367088" algn="l"/>
              </a:tabLst>
              <a:defRPr/>
            </a:pPr>
            <a:r>
              <a:rPr lang="en-US" sz="1600" dirty="0">
                <a:ea typeface="ＭＳ Ｐゴシック" charset="0"/>
                <a:cs typeface="ＭＳ Ｐゴシック" charset="0"/>
              </a:rPr>
              <a:t>of angels	us with	you</a:t>
            </a:r>
          </a:p>
          <a:p>
            <a:pPr>
              <a:buFontTx/>
              <a:buNone/>
              <a:tabLst>
                <a:tab pos="1943100" algn="l"/>
                <a:tab pos="3367088" algn="l"/>
              </a:tabLst>
              <a:defRPr/>
            </a:pPr>
            <a:r>
              <a:rPr lang="en-US" sz="1600" dirty="0">
                <a:ea typeface="ＭＳ Ｐゴシック" charset="0"/>
                <a:cs typeface="ＭＳ Ｐゴシック" charset="0"/>
              </a:rPr>
              <a:t>Underneath the	city	but</a:t>
            </a:r>
          </a:p>
          <a:p>
            <a:pPr>
              <a:buFontTx/>
              <a:buNone/>
              <a:tabLst>
                <a:tab pos="1943100" algn="l"/>
                <a:tab pos="3367088" algn="l"/>
              </a:tabLst>
              <a:defRPr/>
            </a:pPr>
            <a:endParaRPr lang="en-US" sz="1600" dirty="0">
              <a:ea typeface="ＭＳ Ｐゴシック" charset="0"/>
              <a:cs typeface="ＭＳ Ｐゴシック" charset="0"/>
            </a:endParaRPr>
          </a:p>
          <a:p>
            <a:pPr>
              <a:buFontTx/>
              <a:buNone/>
              <a:tabLst>
                <a:tab pos="1943100" algn="l"/>
                <a:tab pos="3367088" algn="l"/>
              </a:tabLst>
              <a:defRPr/>
            </a:pPr>
            <a:endParaRPr lang="en-US" sz="1600" dirty="0">
              <a:ea typeface="ＭＳ Ｐゴシック" charset="0"/>
              <a:cs typeface="ＭＳ Ｐゴシック" charset="0"/>
            </a:endParaRPr>
          </a:p>
        </p:txBody>
      </p:sp>
      <p:pic>
        <p:nvPicPr>
          <p:cNvPr id="50179"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219200"/>
            <a:ext cx="2522538" cy="347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80" name="TextBox 5"/>
          <p:cNvSpPr txBox="1">
            <a:spLocks noChangeArrowheads="1"/>
          </p:cNvSpPr>
          <p:nvPr/>
        </p:nvSpPr>
        <p:spPr bwMode="auto">
          <a:xfrm>
            <a:off x="685800" y="4724400"/>
            <a:ext cx="27432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15 features with highest values for a review of </a:t>
            </a:r>
            <a:r>
              <a:rPr lang="en-US" i="1" dirty="0">
                <a:latin typeface="Calibri"/>
              </a:rPr>
              <a:t>City of Angels</a:t>
            </a:r>
            <a:endParaRPr lang="en-US" dirty="0">
              <a:latin typeface="Calibri"/>
            </a:endParaRPr>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a:xfrm>
            <a:off x="0" y="76200"/>
            <a:ext cx="9144000" cy="838200"/>
          </a:xfrm>
        </p:spPr>
        <p:txBody>
          <a:bodyPr/>
          <a:lstStyle/>
          <a:p>
            <a:r>
              <a:rPr lang="en-US" sz="3600" dirty="0">
                <a:ea typeface="ＭＳ Ｐゴシック" charset="0"/>
                <a:cs typeface="ＭＳ Ｐゴシック" charset="0"/>
              </a:rPr>
              <a:t>Improvement over TFIDF (</a:t>
            </a:r>
            <a:r>
              <a:rPr lang="en-US" sz="3600" dirty="0" err="1">
                <a:ea typeface="ＭＳ Ｐゴシック" charset="0"/>
                <a:cs typeface="ＭＳ Ｐゴシック" charset="0"/>
              </a:rPr>
              <a:t>Uni</a:t>
            </a:r>
            <a:r>
              <a:rPr lang="en-US" sz="3600" dirty="0">
                <a:ea typeface="ＭＳ Ｐゴシック" charset="0"/>
                <a:cs typeface="ＭＳ Ｐゴシック" charset="0"/>
              </a:rPr>
              <a:t>- + Bi-grams)</a:t>
            </a:r>
          </a:p>
        </p:txBody>
      </p:sp>
      <p:sp>
        <p:nvSpPr>
          <p:cNvPr id="51202" name="Rectangle 3"/>
          <p:cNvSpPr>
            <a:spLocks noGrp="1" noChangeArrowheads="1"/>
          </p:cNvSpPr>
          <p:nvPr>
            <p:ph type="body" idx="1"/>
          </p:nvPr>
        </p:nvSpPr>
        <p:spPr>
          <a:xfrm>
            <a:off x="381000" y="1143000"/>
            <a:ext cx="8686800" cy="4724400"/>
          </a:xfrm>
        </p:spPr>
        <p:txBody>
          <a:bodyPr/>
          <a:lstStyle/>
          <a:p>
            <a:pPr marL="231775" indent="-231775"/>
            <a:r>
              <a:rPr lang="en-US" sz="3200" b="1" dirty="0">
                <a:ea typeface="ＭＳ Ｐゴシック" charset="0"/>
                <a:cs typeface="ＭＳ Ｐゴシック" charset="0"/>
              </a:rPr>
              <a:t>Movie Reviews: </a:t>
            </a:r>
            <a:r>
              <a:rPr lang="en-US" sz="3200" dirty="0">
                <a:ea typeface="ＭＳ Ｐゴシック" charset="0"/>
                <a:cs typeface="ＭＳ Ｐゴシック" charset="0"/>
              </a:rPr>
              <a:t>88.1% </a:t>
            </a:r>
            <a:r>
              <a:rPr lang="en-US" sz="3200" dirty="0" smtClean="0">
                <a:ea typeface="ＭＳ Ｐゴシック" charset="0"/>
                <a:cs typeface="ＭＳ Ｐゴシック" charset="0"/>
              </a:rPr>
              <a:t>accuracy </a:t>
            </a:r>
            <a:r>
              <a:rPr lang="en-US" sz="3200" dirty="0">
                <a:ea typeface="ＭＳ Ｐゴシック" charset="0"/>
                <a:cs typeface="ＭＳ Ｐゴシック" charset="0"/>
              </a:rPr>
              <a:t>vs. </a:t>
            </a:r>
            <a:r>
              <a:rPr lang="en-US" sz="3200" dirty="0" smtClean="0">
                <a:ea typeface="ＭＳ Ｐゴシック" charset="0"/>
                <a:cs typeface="ＭＳ Ｐゴシック" charset="0"/>
              </a:rPr>
              <a:t>84.6%</a:t>
            </a:r>
            <a:endParaRPr lang="en-US" sz="3200" dirty="0">
              <a:ea typeface="ＭＳ Ｐゴシック" charset="0"/>
              <a:cs typeface="ＭＳ Ｐゴシック" charset="0"/>
            </a:endParaRPr>
          </a:p>
          <a:p>
            <a:pPr marL="231775" indent="-231775"/>
            <a:r>
              <a:rPr lang="en-US" sz="3200" b="1" dirty="0">
                <a:ea typeface="ＭＳ Ｐゴシック" charset="0"/>
                <a:cs typeface="ＭＳ Ｐゴシック" charset="0"/>
              </a:rPr>
              <a:t>Subjectivity Detection </a:t>
            </a:r>
            <a:r>
              <a:rPr lang="en-US" sz="3200" dirty="0">
                <a:ea typeface="ＭＳ Ｐゴシック" charset="0"/>
                <a:cs typeface="ＭＳ Ｐゴシック" charset="0"/>
              </a:rPr>
              <a:t>(Opinionated or not): </a:t>
            </a:r>
            <a:r>
              <a:rPr lang="en-US" sz="3200" dirty="0" smtClean="0">
                <a:ea typeface="ＭＳ Ｐゴシック" charset="0"/>
                <a:cs typeface="ＭＳ Ｐゴシック" charset="0"/>
              </a:rPr>
              <a:t>91.3% </a:t>
            </a:r>
            <a:r>
              <a:rPr lang="en-US" sz="3200" dirty="0">
                <a:ea typeface="ＭＳ Ｐゴシック" charset="0"/>
                <a:cs typeface="ＭＳ Ｐゴシック" charset="0"/>
              </a:rPr>
              <a:t>vs. 89.4</a:t>
            </a:r>
            <a:r>
              <a:rPr lang="en-US" sz="3200" dirty="0" smtClean="0">
                <a:ea typeface="ＭＳ Ｐゴシック" charset="0"/>
                <a:cs typeface="ＭＳ Ｐゴシック" charset="0"/>
              </a:rPr>
              <a:t>%</a:t>
            </a:r>
            <a:endParaRPr lang="en-US" sz="3200" dirty="0">
              <a:ea typeface="ＭＳ Ｐゴシック" charset="0"/>
              <a:cs typeface="ＭＳ Ｐゴシック" charset="0"/>
            </a:endParaRPr>
          </a:p>
          <a:p>
            <a:pPr marL="231775" indent="-231775"/>
            <a:r>
              <a:rPr lang="en-US" sz="3200" b="1" dirty="0">
                <a:ea typeface="ＭＳ Ｐゴシック" charset="0"/>
                <a:cs typeface="ＭＳ Ｐゴシック" charset="0"/>
              </a:rPr>
              <a:t>Congressional Support for Bill </a:t>
            </a:r>
            <a:r>
              <a:rPr lang="en-US" sz="3200" dirty="0">
                <a:ea typeface="ＭＳ Ｐゴシック" charset="0"/>
                <a:cs typeface="ＭＳ Ｐゴシック" charset="0"/>
              </a:rPr>
              <a:t>(Voted for/ </a:t>
            </a:r>
            <a:r>
              <a:rPr lang="en-US" sz="3200" dirty="0" smtClean="0">
                <a:ea typeface="ＭＳ Ｐゴシック" charset="0"/>
                <a:cs typeface="ＭＳ Ｐゴシック" charset="0"/>
              </a:rPr>
              <a:t>against</a:t>
            </a:r>
            <a:r>
              <a:rPr lang="en-US" sz="3200" dirty="0">
                <a:ea typeface="ＭＳ Ｐゴシック" charset="0"/>
                <a:cs typeface="ＭＳ Ｐゴシック" charset="0"/>
              </a:rPr>
              <a:t>): </a:t>
            </a:r>
            <a:r>
              <a:rPr lang="en-US" sz="3200" dirty="0" smtClean="0">
                <a:ea typeface="ＭＳ Ｐゴシック" charset="0"/>
                <a:cs typeface="ＭＳ Ｐゴシック" charset="0"/>
              </a:rPr>
              <a:t>72.5% </a:t>
            </a:r>
            <a:r>
              <a:rPr lang="en-US" sz="3200" dirty="0">
                <a:ea typeface="ＭＳ Ｐゴシック" charset="0"/>
                <a:cs typeface="ＭＳ Ｐゴシック" charset="0"/>
              </a:rPr>
              <a:t>vs. </a:t>
            </a:r>
            <a:r>
              <a:rPr lang="en-US" sz="3200" dirty="0" smtClean="0">
                <a:ea typeface="ＭＳ Ｐゴシック" charset="0"/>
                <a:cs typeface="ＭＳ Ｐゴシック" charset="0"/>
              </a:rPr>
              <a:t>66.8%</a:t>
            </a:r>
            <a:endParaRPr lang="en-US" sz="3200" dirty="0">
              <a:ea typeface="ＭＳ Ｐゴシック" charset="0"/>
              <a:cs typeface="ＭＳ Ｐゴシック" charset="0"/>
            </a:endParaRPr>
          </a:p>
          <a:p>
            <a:pPr marL="231775" indent="-231775"/>
            <a:r>
              <a:rPr lang="en-US" sz="3200" b="1" dirty="0">
                <a:ea typeface="ＭＳ Ｐゴシック" charset="0"/>
                <a:cs typeface="ＭＳ Ｐゴシック" charset="0"/>
              </a:rPr>
              <a:t>Enron Email Spam Detection</a:t>
            </a:r>
            <a:r>
              <a:rPr lang="en-US" sz="3200" dirty="0">
                <a:ea typeface="ＭＳ Ｐゴシック" charset="0"/>
                <a:cs typeface="ＭＳ Ｐゴシック" charset="0"/>
              </a:rPr>
              <a:t>: (Spam or not): </a:t>
            </a:r>
            <a:r>
              <a:rPr lang="en-US" sz="3200" dirty="0" smtClean="0">
                <a:ea typeface="ＭＳ Ｐゴシック" charset="0"/>
                <a:cs typeface="ＭＳ Ｐゴシック" charset="0"/>
              </a:rPr>
              <a:t>98.9% </a:t>
            </a:r>
            <a:r>
              <a:rPr lang="en-US" sz="3200" dirty="0">
                <a:ea typeface="ＭＳ Ｐゴシック" charset="0"/>
                <a:cs typeface="ＭＳ Ｐゴシック" charset="0"/>
              </a:rPr>
              <a:t>vs. </a:t>
            </a:r>
            <a:r>
              <a:rPr lang="en-US" sz="3200" dirty="0" smtClean="0">
                <a:ea typeface="ＭＳ Ｐゴシック" charset="0"/>
                <a:cs typeface="ＭＳ Ｐゴシック" charset="0"/>
              </a:rPr>
              <a:t>96.6%</a:t>
            </a:r>
            <a:endParaRPr lang="en-US" sz="3200" dirty="0">
              <a:ea typeface="ＭＳ Ｐゴシック" charset="0"/>
              <a:cs typeface="ＭＳ Ｐゴシック" charset="0"/>
            </a:endParaRPr>
          </a:p>
          <a:p>
            <a:pPr marL="231775" indent="-231775"/>
            <a:r>
              <a:rPr lang="en-US" sz="3200" dirty="0">
                <a:ea typeface="ＭＳ Ｐゴシック" charset="0"/>
                <a:cs typeface="ＭＳ Ｐゴシック" charset="0"/>
              </a:rPr>
              <a:t>All tests used 10 fold cross </a:t>
            </a:r>
            <a:r>
              <a:rPr lang="en-US" sz="3200" dirty="0" smtClean="0">
                <a:ea typeface="ＭＳ Ｐゴシック" charset="0"/>
                <a:cs typeface="ＭＳ Ｐゴシック" charset="0"/>
              </a:rPr>
              <a:t>validation</a:t>
            </a:r>
            <a:endParaRPr lang="en-US" sz="3200" dirty="0">
              <a:ea typeface="ＭＳ Ｐゴシック" charset="0"/>
              <a:cs typeface="ＭＳ Ｐゴシック" charset="0"/>
            </a:endParaRPr>
          </a:p>
        </p:txBody>
      </p:sp>
      <p:sp>
        <p:nvSpPr>
          <p:cNvPr id="2" name="TextBox 1"/>
          <p:cNvSpPr txBox="1"/>
          <p:nvPr/>
        </p:nvSpPr>
        <p:spPr>
          <a:xfrm>
            <a:off x="381000" y="5934670"/>
            <a:ext cx="8382000" cy="646331"/>
          </a:xfrm>
          <a:prstGeom prst="rect">
            <a:avLst/>
          </a:prstGeom>
          <a:noFill/>
        </p:spPr>
        <p:txBody>
          <a:bodyPr wrap="square" rtlCol="0">
            <a:spAutoFit/>
          </a:bodyPr>
          <a:lstStyle/>
          <a:p>
            <a:r>
              <a:rPr lang="en-US" sz="1800" dirty="0"/>
              <a:t>Justin Martineau and Tim Finin, </a:t>
            </a:r>
            <a:r>
              <a:rPr lang="en-US" sz="1800" dirty="0">
                <a:hlinkClick r:id="rId2"/>
              </a:rPr>
              <a:t>Delta TFIDF: An Improved Feature Space </a:t>
            </a:r>
            <a:r>
              <a:rPr lang="en-US" sz="1800" dirty="0" smtClean="0">
                <a:hlinkClick r:id="rId2"/>
              </a:rPr>
              <a:t>for</a:t>
            </a:r>
            <a:br>
              <a:rPr lang="en-US" sz="1800" dirty="0" smtClean="0">
                <a:hlinkClick r:id="rId2"/>
              </a:rPr>
            </a:br>
            <a:r>
              <a:rPr lang="en-US" sz="1800" dirty="0" smtClean="0">
                <a:hlinkClick r:id="rId2"/>
              </a:rPr>
              <a:t>Sentiment Analysis</a:t>
            </a:r>
            <a:r>
              <a:rPr lang="en-US" sz="1800" dirty="0" smtClean="0"/>
              <a:t>, </a:t>
            </a:r>
            <a:r>
              <a:rPr lang="en-US" sz="1800" dirty="0"/>
              <a:t>3rd Conf. on Weblogs and Social Media, AAAI Press, May 2009.</a:t>
            </a:r>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3"/>
          <p:cNvSpPr>
            <a:spLocks noGrp="1"/>
          </p:cNvSpPr>
          <p:nvPr>
            <p:ph type="ftr" sz="quarter" idx="4294967295"/>
          </p:nvPr>
        </p:nvSpPr>
        <p:spPr bwMode="auto">
          <a:xfrm>
            <a:off x="6629400" y="6553200"/>
            <a:ext cx="2514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000" dirty="0">
                <a:latin typeface="Calibri"/>
              </a:rPr>
              <a:t>Copyright © 2001, 2003, Andrew W. Moore</a:t>
            </a:r>
          </a:p>
        </p:txBody>
      </p:sp>
      <p:sp>
        <p:nvSpPr>
          <p:cNvPr id="19458" name="Rectangle 1"/>
          <p:cNvSpPr>
            <a:spLocks noGrp="1" noChangeArrowheads="1"/>
          </p:cNvSpPr>
          <p:nvPr>
            <p:ph type="title" idx="4294967295"/>
          </p:nvPr>
        </p:nvSpPr>
        <p:spPr>
          <a:xfrm>
            <a:off x="152400" y="225425"/>
            <a:ext cx="4648200" cy="7635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ea typeface="ＭＳ Ｐゴシック" charset="0"/>
                <a:cs typeface="ＭＳ Ｐゴシック" charset="0"/>
              </a:rPr>
              <a:t> Linear Classifiers</a:t>
            </a:r>
          </a:p>
        </p:txBody>
      </p:sp>
      <p:sp>
        <p:nvSpPr>
          <p:cNvPr id="19459" name="Rectangle 2"/>
          <p:cNvSpPr>
            <a:spLocks noChangeArrowheads="1"/>
          </p:cNvSpPr>
          <p:nvPr/>
        </p:nvSpPr>
        <p:spPr bwMode="auto">
          <a:xfrm>
            <a:off x="5334000" y="782638"/>
            <a:ext cx="1600200" cy="642937"/>
          </a:xfrm>
          <a:prstGeom prst="rect">
            <a:avLst/>
          </a:prstGeom>
          <a:solidFill>
            <a:srgbClr val="FFCCFF"/>
          </a:solidFill>
          <a:ln w="12600">
            <a:solidFill>
              <a:srgbClr val="000000"/>
            </a:solidFill>
            <a:miter lim="800000"/>
            <a:headEnd/>
            <a:tailEnd/>
          </a:ln>
        </p:spPr>
        <p:txBody>
          <a:bodyPr lIns="90000" tIns="46800" rIns="90000" bIns="46800" anchor="ctr">
            <a:spAutoFit/>
          </a:bodyPr>
          <a:lstStyle/>
          <a:p>
            <a:pPr algn="ctr">
              <a:spcBef>
                <a:spcPts val="12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i="1" dirty="0">
                <a:solidFill>
                  <a:srgbClr val="000000"/>
                </a:solidFill>
                <a:latin typeface="Calibri"/>
              </a:rPr>
              <a:t>f </a:t>
            </a:r>
            <a:r>
              <a:rPr lang="en-US" sz="2000" dirty="0">
                <a:solidFill>
                  <a:srgbClr val="000000"/>
                </a:solidFill>
                <a:latin typeface="Calibri"/>
              </a:rPr>
              <a:t>        </a:t>
            </a:r>
          </a:p>
        </p:txBody>
      </p:sp>
      <p:sp>
        <p:nvSpPr>
          <p:cNvPr id="19460" name="Line 3"/>
          <p:cNvSpPr>
            <a:spLocks noChangeShapeType="1"/>
          </p:cNvSpPr>
          <p:nvPr/>
        </p:nvSpPr>
        <p:spPr bwMode="auto">
          <a:xfrm>
            <a:off x="3962400" y="1066800"/>
            <a:ext cx="1371600" cy="1588"/>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19461" name="Text Box 4"/>
          <p:cNvSpPr txBox="1">
            <a:spLocks noChangeArrowheads="1"/>
          </p:cNvSpPr>
          <p:nvPr/>
        </p:nvSpPr>
        <p:spPr bwMode="auto">
          <a:xfrm>
            <a:off x="3505200" y="76200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750"/>
              </a:spcBef>
            </a:pPr>
            <a:r>
              <a:rPr lang="en-US" sz="2800" b="1" i="1" dirty="0">
                <a:solidFill>
                  <a:srgbClr val="000000"/>
                </a:solidFill>
                <a:latin typeface="Calibri"/>
              </a:rPr>
              <a:t>x</a:t>
            </a:r>
          </a:p>
        </p:txBody>
      </p:sp>
      <p:sp>
        <p:nvSpPr>
          <p:cNvPr id="19462" name="Line 5"/>
          <p:cNvSpPr>
            <a:spLocks noChangeShapeType="1"/>
          </p:cNvSpPr>
          <p:nvPr/>
        </p:nvSpPr>
        <p:spPr bwMode="auto">
          <a:xfrm>
            <a:off x="6019800" y="381000"/>
            <a:ext cx="1588" cy="381000"/>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19463" name="Text Box 6"/>
          <p:cNvSpPr txBox="1">
            <a:spLocks noChangeArrowheads="1"/>
          </p:cNvSpPr>
          <p:nvPr/>
        </p:nvSpPr>
        <p:spPr bwMode="auto">
          <a:xfrm>
            <a:off x="5791200" y="0"/>
            <a:ext cx="3810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2000"/>
              </a:spcBef>
            </a:pPr>
            <a:r>
              <a:rPr lang="en-US" sz="3200">
                <a:solidFill>
                  <a:srgbClr val="00CC00"/>
                </a:solidFill>
                <a:latin typeface="Symbol" charset="0"/>
              </a:rPr>
              <a:t></a:t>
            </a:r>
          </a:p>
        </p:txBody>
      </p:sp>
      <p:sp>
        <p:nvSpPr>
          <p:cNvPr id="19464" name="Line 7"/>
          <p:cNvSpPr>
            <a:spLocks noChangeShapeType="1"/>
          </p:cNvSpPr>
          <p:nvPr/>
        </p:nvSpPr>
        <p:spPr bwMode="auto">
          <a:xfrm>
            <a:off x="6934200" y="1066800"/>
            <a:ext cx="1371600" cy="1588"/>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19465" name="Text Box 8"/>
          <p:cNvSpPr txBox="1">
            <a:spLocks noChangeArrowheads="1"/>
          </p:cNvSpPr>
          <p:nvPr/>
        </p:nvSpPr>
        <p:spPr bwMode="auto">
          <a:xfrm>
            <a:off x="8305800" y="838200"/>
            <a:ext cx="838200"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800"/>
              </a:spcBef>
            </a:pPr>
            <a:r>
              <a:rPr lang="en-US" sz="3200" dirty="0" err="1">
                <a:solidFill>
                  <a:srgbClr val="000000"/>
                </a:solidFill>
                <a:latin typeface="Calibri"/>
              </a:rPr>
              <a:t>y</a:t>
            </a:r>
            <a:r>
              <a:rPr lang="en-US" sz="3200" baseline="30000" dirty="0" err="1">
                <a:solidFill>
                  <a:srgbClr val="000000"/>
                </a:solidFill>
                <a:latin typeface="Calibri"/>
              </a:rPr>
              <a:t>est</a:t>
            </a:r>
            <a:endParaRPr lang="en-US" sz="3200" baseline="30000" dirty="0">
              <a:solidFill>
                <a:srgbClr val="000000"/>
              </a:solidFill>
              <a:latin typeface="Calibri"/>
            </a:endParaRPr>
          </a:p>
        </p:txBody>
      </p:sp>
      <p:sp>
        <p:nvSpPr>
          <p:cNvPr id="19466" name="Text Box 9"/>
          <p:cNvSpPr txBox="1">
            <a:spLocks noChangeArrowheads="1"/>
          </p:cNvSpPr>
          <p:nvPr/>
        </p:nvSpPr>
        <p:spPr bwMode="auto">
          <a:xfrm>
            <a:off x="228600" y="1828800"/>
            <a:ext cx="1905000" cy="993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dirty="0">
                <a:solidFill>
                  <a:srgbClr val="000000"/>
                </a:solidFill>
                <a:latin typeface="Calibri"/>
              </a:rPr>
              <a:t>denotes +1</a:t>
            </a:r>
          </a:p>
          <a:p>
            <a:pPr algn="ctr">
              <a:spcBef>
                <a:spcPts val="1250"/>
              </a:spcBef>
            </a:pPr>
            <a:r>
              <a:rPr lang="en-US" dirty="0">
                <a:solidFill>
                  <a:srgbClr val="000000"/>
                </a:solidFill>
                <a:latin typeface="Calibri"/>
              </a:rPr>
              <a:t>denotes -1</a:t>
            </a:r>
          </a:p>
        </p:txBody>
      </p:sp>
      <p:sp>
        <p:nvSpPr>
          <p:cNvPr id="19467" name="Oval 10"/>
          <p:cNvSpPr>
            <a:spLocks noChangeArrowheads="1"/>
          </p:cNvSpPr>
          <p:nvPr/>
        </p:nvSpPr>
        <p:spPr bwMode="auto">
          <a:xfrm rot="4800000">
            <a:off x="305594" y="2056606"/>
            <a:ext cx="58738" cy="60325"/>
          </a:xfrm>
          <a:prstGeom prst="ellipse">
            <a:avLst/>
          </a:prstGeom>
          <a:solidFill>
            <a:srgbClr val="333399"/>
          </a:solidFill>
          <a:ln w="9360">
            <a:solidFill>
              <a:srgbClr val="000000"/>
            </a:solidFill>
            <a:miter lim="800000"/>
            <a:headEnd/>
            <a:tailEnd/>
          </a:ln>
        </p:spPr>
        <p:txBody>
          <a:bodyPr wrap="none" anchor="ctr"/>
          <a:lstStyle/>
          <a:p>
            <a:endParaRPr lang="en-US" sz="2800" dirty="0">
              <a:latin typeface="Calibri"/>
            </a:endParaRPr>
          </a:p>
        </p:txBody>
      </p:sp>
      <p:sp>
        <p:nvSpPr>
          <p:cNvPr id="19468" name="Oval 11"/>
          <p:cNvSpPr>
            <a:spLocks noChangeArrowheads="1"/>
          </p:cNvSpPr>
          <p:nvPr/>
        </p:nvSpPr>
        <p:spPr bwMode="auto">
          <a:xfrm rot="5880000">
            <a:off x="306388" y="2513012"/>
            <a:ext cx="50800" cy="53975"/>
          </a:xfrm>
          <a:prstGeom prst="ellipse">
            <a:avLst/>
          </a:prstGeom>
          <a:solidFill>
            <a:srgbClr val="FFFFFF"/>
          </a:solidFill>
          <a:ln w="9360">
            <a:solidFill>
              <a:srgbClr val="000000"/>
            </a:solidFill>
            <a:miter lim="800000"/>
            <a:headEnd/>
            <a:tailEnd/>
          </a:ln>
        </p:spPr>
        <p:txBody>
          <a:bodyPr wrap="none" anchor="ctr"/>
          <a:lstStyle/>
          <a:p>
            <a:endParaRPr lang="en-US" sz="2800" dirty="0">
              <a:latin typeface="Calibri"/>
            </a:endParaRPr>
          </a:p>
        </p:txBody>
      </p:sp>
      <p:sp>
        <p:nvSpPr>
          <p:cNvPr id="19469" name="Line 12"/>
          <p:cNvSpPr>
            <a:spLocks noChangeShapeType="1"/>
          </p:cNvSpPr>
          <p:nvPr/>
        </p:nvSpPr>
        <p:spPr bwMode="auto">
          <a:xfrm>
            <a:off x="2590800" y="2209800"/>
            <a:ext cx="1588" cy="3505200"/>
          </a:xfrm>
          <a:prstGeom prst="line">
            <a:avLst/>
          </a:prstGeom>
          <a:noFill/>
          <a:ln w="38160">
            <a:solidFill>
              <a:srgbClr val="FF0000"/>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19470" name="Line 13"/>
          <p:cNvSpPr>
            <a:spLocks noChangeShapeType="1"/>
          </p:cNvSpPr>
          <p:nvPr/>
        </p:nvSpPr>
        <p:spPr bwMode="auto">
          <a:xfrm>
            <a:off x="2438400" y="5562600"/>
            <a:ext cx="3657600" cy="1588"/>
          </a:xfrm>
          <a:prstGeom prst="line">
            <a:avLst/>
          </a:prstGeom>
          <a:noFill/>
          <a:ln w="38160">
            <a:solidFill>
              <a:srgbClr val="FF0000"/>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19471" name="Oval 14"/>
          <p:cNvSpPr>
            <a:spLocks noChangeArrowheads="1"/>
          </p:cNvSpPr>
          <p:nvPr/>
        </p:nvSpPr>
        <p:spPr bwMode="auto">
          <a:xfrm>
            <a:off x="3717925" y="5032375"/>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19472" name="Oval 15"/>
          <p:cNvSpPr>
            <a:spLocks noChangeArrowheads="1"/>
          </p:cNvSpPr>
          <p:nvPr/>
        </p:nvSpPr>
        <p:spPr bwMode="auto">
          <a:xfrm>
            <a:off x="2438400" y="3903663"/>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19473" name="Oval 16"/>
          <p:cNvSpPr>
            <a:spLocks noChangeArrowheads="1"/>
          </p:cNvSpPr>
          <p:nvPr/>
        </p:nvSpPr>
        <p:spPr bwMode="auto">
          <a:xfrm>
            <a:off x="4340225" y="2814638"/>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19474" name="Oval 17"/>
          <p:cNvSpPr>
            <a:spLocks noChangeArrowheads="1"/>
          </p:cNvSpPr>
          <p:nvPr/>
        </p:nvSpPr>
        <p:spPr bwMode="auto">
          <a:xfrm>
            <a:off x="4403725" y="3635375"/>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19475" name="Oval 18"/>
          <p:cNvSpPr>
            <a:spLocks noChangeArrowheads="1"/>
          </p:cNvSpPr>
          <p:nvPr/>
        </p:nvSpPr>
        <p:spPr bwMode="auto">
          <a:xfrm>
            <a:off x="3409950" y="2663825"/>
            <a:ext cx="60325" cy="50800"/>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19476" name="Oval 19"/>
          <p:cNvSpPr>
            <a:spLocks noChangeArrowheads="1"/>
          </p:cNvSpPr>
          <p:nvPr/>
        </p:nvSpPr>
        <p:spPr bwMode="auto">
          <a:xfrm>
            <a:off x="3886200" y="3733800"/>
            <a:ext cx="5397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19477" name="Oval 20"/>
          <p:cNvSpPr>
            <a:spLocks noChangeArrowheads="1"/>
          </p:cNvSpPr>
          <p:nvPr/>
        </p:nvSpPr>
        <p:spPr bwMode="auto">
          <a:xfrm>
            <a:off x="3048000" y="3124200"/>
            <a:ext cx="60325" cy="58738"/>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19478" name="Oval 21"/>
          <p:cNvSpPr>
            <a:spLocks noChangeArrowheads="1"/>
          </p:cNvSpPr>
          <p:nvPr/>
        </p:nvSpPr>
        <p:spPr bwMode="auto">
          <a:xfrm>
            <a:off x="5105400" y="4114800"/>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19479" name="Oval 22"/>
          <p:cNvSpPr>
            <a:spLocks noChangeArrowheads="1"/>
          </p:cNvSpPr>
          <p:nvPr/>
        </p:nvSpPr>
        <p:spPr bwMode="auto">
          <a:xfrm rot="-1140000">
            <a:off x="3886200" y="4443413"/>
            <a:ext cx="5397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19480" name="Oval 23"/>
          <p:cNvSpPr>
            <a:spLocks noChangeArrowheads="1"/>
          </p:cNvSpPr>
          <p:nvPr/>
        </p:nvSpPr>
        <p:spPr bwMode="auto">
          <a:xfrm rot="-1140000">
            <a:off x="6003925" y="3230563"/>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19481" name="Oval 24"/>
          <p:cNvSpPr>
            <a:spLocks noChangeArrowheads="1"/>
          </p:cNvSpPr>
          <p:nvPr/>
        </p:nvSpPr>
        <p:spPr bwMode="auto">
          <a:xfrm rot="-1140000">
            <a:off x="5295900" y="4546600"/>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19482" name="Oval 25"/>
          <p:cNvSpPr>
            <a:spLocks noChangeArrowheads="1"/>
          </p:cNvSpPr>
          <p:nvPr/>
        </p:nvSpPr>
        <p:spPr bwMode="auto">
          <a:xfrm rot="-1140000">
            <a:off x="3124200" y="2668588"/>
            <a:ext cx="60325" cy="50800"/>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19483" name="Oval 26"/>
          <p:cNvSpPr>
            <a:spLocks noChangeArrowheads="1"/>
          </p:cNvSpPr>
          <p:nvPr/>
        </p:nvSpPr>
        <p:spPr bwMode="auto">
          <a:xfrm rot="-1140000">
            <a:off x="4711700" y="3586163"/>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19484" name="Oval 27"/>
          <p:cNvSpPr>
            <a:spLocks noChangeArrowheads="1"/>
          </p:cNvSpPr>
          <p:nvPr/>
        </p:nvSpPr>
        <p:spPr bwMode="auto">
          <a:xfrm rot="-1140000">
            <a:off x="5865813" y="4497388"/>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19485" name="Oval 28"/>
          <p:cNvSpPr>
            <a:spLocks noChangeArrowheads="1"/>
          </p:cNvSpPr>
          <p:nvPr/>
        </p:nvSpPr>
        <p:spPr bwMode="auto">
          <a:xfrm rot="-1140000">
            <a:off x="3113088" y="3641725"/>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19486" name="Oval 29"/>
          <p:cNvSpPr>
            <a:spLocks noChangeArrowheads="1"/>
          </p:cNvSpPr>
          <p:nvPr/>
        </p:nvSpPr>
        <p:spPr bwMode="auto">
          <a:xfrm rot="5880000">
            <a:off x="3868738" y="3059113"/>
            <a:ext cx="47625"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19487" name="Oval 30"/>
          <p:cNvSpPr>
            <a:spLocks noChangeArrowheads="1"/>
          </p:cNvSpPr>
          <p:nvPr/>
        </p:nvSpPr>
        <p:spPr bwMode="auto">
          <a:xfrm rot="5880000">
            <a:off x="4136232" y="5244306"/>
            <a:ext cx="55562"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19488" name="Oval 31"/>
          <p:cNvSpPr>
            <a:spLocks noChangeArrowheads="1"/>
          </p:cNvSpPr>
          <p:nvPr/>
        </p:nvSpPr>
        <p:spPr bwMode="auto">
          <a:xfrm rot="5880000">
            <a:off x="3116263" y="4100513"/>
            <a:ext cx="47625"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19489" name="Oval 32"/>
          <p:cNvSpPr>
            <a:spLocks noChangeArrowheads="1"/>
          </p:cNvSpPr>
          <p:nvPr/>
        </p:nvSpPr>
        <p:spPr bwMode="auto">
          <a:xfrm rot="5880000">
            <a:off x="4344988" y="2395538"/>
            <a:ext cx="47625"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19490" name="Oval 33"/>
          <p:cNvSpPr>
            <a:spLocks noChangeArrowheads="1"/>
          </p:cNvSpPr>
          <p:nvPr/>
        </p:nvSpPr>
        <p:spPr bwMode="auto">
          <a:xfrm rot="5880000">
            <a:off x="5304632" y="4145756"/>
            <a:ext cx="58738"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19491" name="Oval 34"/>
          <p:cNvSpPr>
            <a:spLocks noChangeArrowheads="1"/>
          </p:cNvSpPr>
          <p:nvPr/>
        </p:nvSpPr>
        <p:spPr bwMode="auto">
          <a:xfrm rot="5880000">
            <a:off x="4371975" y="4081463"/>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19492" name="Oval 35"/>
          <p:cNvSpPr>
            <a:spLocks noChangeArrowheads="1"/>
          </p:cNvSpPr>
          <p:nvPr/>
        </p:nvSpPr>
        <p:spPr bwMode="auto">
          <a:xfrm rot="5880000">
            <a:off x="5621338" y="3365500"/>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19493" name="Oval 36"/>
          <p:cNvSpPr>
            <a:spLocks noChangeArrowheads="1"/>
          </p:cNvSpPr>
          <p:nvPr/>
        </p:nvSpPr>
        <p:spPr bwMode="auto">
          <a:xfrm rot="5880000">
            <a:off x="3089275" y="2347913"/>
            <a:ext cx="47625"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19494" name="Oval 37"/>
          <p:cNvSpPr>
            <a:spLocks noChangeArrowheads="1"/>
          </p:cNvSpPr>
          <p:nvPr/>
        </p:nvSpPr>
        <p:spPr bwMode="auto">
          <a:xfrm rot="5880000">
            <a:off x="5262563" y="3275013"/>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19495" name="Oval 38"/>
          <p:cNvSpPr>
            <a:spLocks noChangeArrowheads="1"/>
          </p:cNvSpPr>
          <p:nvPr/>
        </p:nvSpPr>
        <p:spPr bwMode="auto">
          <a:xfrm rot="5880000">
            <a:off x="5117307" y="4720431"/>
            <a:ext cx="58738"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19496" name="Oval 39"/>
          <p:cNvSpPr>
            <a:spLocks noChangeArrowheads="1"/>
          </p:cNvSpPr>
          <p:nvPr/>
        </p:nvSpPr>
        <p:spPr bwMode="auto">
          <a:xfrm rot="4800000">
            <a:off x="3498057" y="3534569"/>
            <a:ext cx="58737"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19497" name="Oval 40"/>
          <p:cNvSpPr>
            <a:spLocks noChangeArrowheads="1"/>
          </p:cNvSpPr>
          <p:nvPr/>
        </p:nvSpPr>
        <p:spPr bwMode="auto">
          <a:xfrm rot="4800000">
            <a:off x="4651375" y="5253038"/>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19498" name="Oval 41"/>
          <p:cNvSpPr>
            <a:spLocks noChangeArrowheads="1"/>
          </p:cNvSpPr>
          <p:nvPr/>
        </p:nvSpPr>
        <p:spPr bwMode="auto">
          <a:xfrm rot="4800000">
            <a:off x="4346575" y="4872038"/>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19499" name="Oval 42"/>
          <p:cNvSpPr>
            <a:spLocks noChangeArrowheads="1"/>
          </p:cNvSpPr>
          <p:nvPr/>
        </p:nvSpPr>
        <p:spPr bwMode="auto">
          <a:xfrm rot="4800000">
            <a:off x="2817019" y="3734594"/>
            <a:ext cx="58737"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19500" name="Oval 43"/>
          <p:cNvSpPr>
            <a:spLocks noChangeArrowheads="1"/>
          </p:cNvSpPr>
          <p:nvPr/>
        </p:nvSpPr>
        <p:spPr bwMode="auto">
          <a:xfrm rot="4800000">
            <a:off x="3714751" y="2774950"/>
            <a:ext cx="50800"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19501" name="Oval 44"/>
          <p:cNvSpPr>
            <a:spLocks noChangeArrowheads="1"/>
          </p:cNvSpPr>
          <p:nvPr/>
        </p:nvSpPr>
        <p:spPr bwMode="auto">
          <a:xfrm rot="4800000">
            <a:off x="4357688" y="4364037"/>
            <a:ext cx="50800"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19502" name="Oval 45"/>
          <p:cNvSpPr>
            <a:spLocks noChangeArrowheads="1"/>
          </p:cNvSpPr>
          <p:nvPr/>
        </p:nvSpPr>
        <p:spPr bwMode="auto">
          <a:xfrm rot="4800000">
            <a:off x="2456657" y="3082131"/>
            <a:ext cx="58738"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19503" name="Oval 46"/>
          <p:cNvSpPr>
            <a:spLocks noChangeArrowheads="1"/>
          </p:cNvSpPr>
          <p:nvPr/>
        </p:nvSpPr>
        <p:spPr bwMode="auto">
          <a:xfrm rot="4800000">
            <a:off x="3937794" y="5049044"/>
            <a:ext cx="55563"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19504" name="Oval 47"/>
          <p:cNvSpPr>
            <a:spLocks noChangeArrowheads="1"/>
          </p:cNvSpPr>
          <p:nvPr/>
        </p:nvSpPr>
        <p:spPr bwMode="auto">
          <a:xfrm rot="4800000">
            <a:off x="5305426" y="4756150"/>
            <a:ext cx="50800"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19505" name="Text Box 48"/>
          <p:cNvSpPr txBox="1">
            <a:spLocks noChangeArrowheads="1"/>
          </p:cNvSpPr>
          <p:nvPr/>
        </p:nvSpPr>
        <p:spPr bwMode="auto">
          <a:xfrm>
            <a:off x="5486400" y="1676400"/>
            <a:ext cx="320040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b="1" i="1" dirty="0">
                <a:solidFill>
                  <a:srgbClr val="000000"/>
                </a:solidFill>
                <a:latin typeface="Calibri"/>
              </a:rPr>
              <a:t>f</a:t>
            </a:r>
            <a:r>
              <a:rPr lang="en-US" sz="2000" i="1" dirty="0">
                <a:solidFill>
                  <a:srgbClr val="000000"/>
                </a:solidFill>
                <a:latin typeface="Calibri"/>
              </a:rPr>
              <a:t>(</a:t>
            </a:r>
            <a:r>
              <a:rPr lang="en-US" sz="2000" b="1" i="1" dirty="0" err="1">
                <a:solidFill>
                  <a:srgbClr val="000000"/>
                </a:solidFill>
                <a:latin typeface="Calibri"/>
              </a:rPr>
              <a:t>x</a:t>
            </a:r>
            <a:r>
              <a:rPr lang="en-US" sz="2000" i="1" dirty="0" err="1">
                <a:solidFill>
                  <a:srgbClr val="000000"/>
                </a:solidFill>
                <a:latin typeface="Calibri"/>
              </a:rPr>
              <a:t>,</a:t>
            </a:r>
            <a:r>
              <a:rPr lang="en-US" sz="2000" b="1" i="1" dirty="0" err="1">
                <a:solidFill>
                  <a:srgbClr val="00CC00"/>
                </a:solidFill>
                <a:latin typeface="Calibri"/>
              </a:rPr>
              <a:t>w</a:t>
            </a:r>
            <a:r>
              <a:rPr lang="en-US" sz="2000" i="1" dirty="0" err="1">
                <a:solidFill>
                  <a:srgbClr val="00CC00"/>
                </a:solidFill>
                <a:latin typeface="Calibri"/>
              </a:rPr>
              <a:t>,b</a:t>
            </a:r>
            <a:r>
              <a:rPr lang="en-US" sz="2000" i="1" dirty="0">
                <a:solidFill>
                  <a:srgbClr val="000000"/>
                </a:solidFill>
                <a:latin typeface="Calibri"/>
              </a:rPr>
              <a:t>) = sign(</a:t>
            </a:r>
            <a:r>
              <a:rPr lang="en-US" sz="2000" b="1" i="1" dirty="0">
                <a:solidFill>
                  <a:srgbClr val="00CC00"/>
                </a:solidFill>
                <a:latin typeface="Calibri"/>
              </a:rPr>
              <a:t>w</a:t>
            </a:r>
            <a:r>
              <a:rPr lang="en-US" sz="2000" b="1" i="1" dirty="0">
                <a:solidFill>
                  <a:srgbClr val="000000"/>
                </a:solidFill>
                <a:latin typeface="Calibri"/>
              </a:rPr>
              <a:t>. x</a:t>
            </a:r>
            <a:r>
              <a:rPr lang="en-US" sz="2000" i="1" dirty="0">
                <a:solidFill>
                  <a:srgbClr val="00CC00"/>
                </a:solidFill>
                <a:latin typeface="Calibri"/>
              </a:rPr>
              <a:t> </a:t>
            </a:r>
            <a:r>
              <a:rPr lang="en-US" sz="2000" i="1" dirty="0">
                <a:solidFill>
                  <a:srgbClr val="000000"/>
                </a:solidFill>
                <a:latin typeface="Calibri"/>
              </a:rPr>
              <a:t>- </a:t>
            </a:r>
            <a:r>
              <a:rPr lang="en-US" sz="2000" i="1" dirty="0">
                <a:solidFill>
                  <a:srgbClr val="00CC00"/>
                </a:solidFill>
                <a:latin typeface="Calibri"/>
              </a:rPr>
              <a:t>b</a:t>
            </a:r>
            <a:r>
              <a:rPr lang="en-US" sz="2000" i="1" dirty="0">
                <a:solidFill>
                  <a:srgbClr val="000000"/>
                </a:solidFill>
                <a:latin typeface="Calibri"/>
              </a:rPr>
              <a:t>)</a:t>
            </a:r>
          </a:p>
        </p:txBody>
      </p:sp>
      <p:sp>
        <p:nvSpPr>
          <p:cNvPr id="19506" name="Text Box 49"/>
          <p:cNvSpPr txBox="1">
            <a:spLocks noChangeArrowheads="1"/>
          </p:cNvSpPr>
          <p:nvPr/>
        </p:nvSpPr>
        <p:spPr bwMode="auto">
          <a:xfrm>
            <a:off x="6248400" y="3200400"/>
            <a:ext cx="2438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endParaRPr lang="en-US" dirty="0">
              <a:latin typeface="Calibri"/>
            </a:endParaRPr>
          </a:p>
        </p:txBody>
      </p:sp>
      <p:sp>
        <p:nvSpPr>
          <p:cNvPr id="19507" name="Text Box 50"/>
          <p:cNvSpPr txBox="1">
            <a:spLocks noChangeArrowheads="1"/>
          </p:cNvSpPr>
          <p:nvPr/>
        </p:nvSpPr>
        <p:spPr bwMode="auto">
          <a:xfrm>
            <a:off x="6629400" y="3429000"/>
            <a:ext cx="2209800" cy="1387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1250"/>
              </a:spcBef>
            </a:pPr>
            <a:r>
              <a:rPr lang="en-US" sz="2800" dirty="0">
                <a:solidFill>
                  <a:srgbClr val="000000"/>
                </a:solidFill>
                <a:latin typeface="Calibri"/>
              </a:rPr>
              <a:t>How would you classify this data?</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3"/>
          <p:cNvSpPr>
            <a:spLocks noGrp="1"/>
          </p:cNvSpPr>
          <p:nvPr>
            <p:ph type="ftr" sz="quarter" idx="4294967295"/>
          </p:nvPr>
        </p:nvSpPr>
        <p:spPr bwMode="auto">
          <a:xfrm>
            <a:off x="6629400" y="6553200"/>
            <a:ext cx="2514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000" dirty="0">
                <a:latin typeface="Calibri"/>
              </a:rPr>
              <a:t>Copyright © 2001, 2003, Andrew W. Moore</a:t>
            </a:r>
          </a:p>
        </p:txBody>
      </p:sp>
      <p:sp>
        <p:nvSpPr>
          <p:cNvPr id="21506" name="Rectangle 1"/>
          <p:cNvSpPr>
            <a:spLocks noGrp="1" noChangeArrowheads="1"/>
          </p:cNvSpPr>
          <p:nvPr>
            <p:ph type="title" idx="4294967295"/>
          </p:nvPr>
        </p:nvSpPr>
        <p:spPr>
          <a:xfrm>
            <a:off x="152400" y="225425"/>
            <a:ext cx="4648200" cy="7635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ea typeface="ＭＳ Ｐゴシック" charset="0"/>
                <a:cs typeface="ＭＳ Ｐゴシック" charset="0"/>
              </a:rPr>
              <a:t> Linear Classifiers</a:t>
            </a:r>
          </a:p>
        </p:txBody>
      </p:sp>
      <p:sp>
        <p:nvSpPr>
          <p:cNvPr id="21507" name="Rectangle 2"/>
          <p:cNvSpPr>
            <a:spLocks noChangeArrowheads="1"/>
          </p:cNvSpPr>
          <p:nvPr/>
        </p:nvSpPr>
        <p:spPr bwMode="auto">
          <a:xfrm>
            <a:off x="5334000" y="782638"/>
            <a:ext cx="1600200" cy="642937"/>
          </a:xfrm>
          <a:prstGeom prst="rect">
            <a:avLst/>
          </a:prstGeom>
          <a:solidFill>
            <a:srgbClr val="FFCCFF"/>
          </a:solidFill>
          <a:ln w="12600">
            <a:solidFill>
              <a:srgbClr val="000000"/>
            </a:solidFill>
            <a:miter lim="800000"/>
            <a:headEnd/>
            <a:tailEnd/>
          </a:ln>
        </p:spPr>
        <p:txBody>
          <a:bodyPr lIns="90000" tIns="46800" rIns="90000" bIns="46800" anchor="ctr">
            <a:spAutoFit/>
          </a:bodyPr>
          <a:lstStyle/>
          <a:p>
            <a:pPr algn="ctr">
              <a:spcBef>
                <a:spcPts val="12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i="1" dirty="0">
                <a:solidFill>
                  <a:srgbClr val="000000"/>
                </a:solidFill>
                <a:latin typeface="Calibri"/>
              </a:rPr>
              <a:t>f </a:t>
            </a:r>
            <a:r>
              <a:rPr lang="en-US" sz="2000" dirty="0">
                <a:solidFill>
                  <a:srgbClr val="000000"/>
                </a:solidFill>
                <a:latin typeface="Calibri"/>
              </a:rPr>
              <a:t>        </a:t>
            </a:r>
          </a:p>
        </p:txBody>
      </p:sp>
      <p:sp>
        <p:nvSpPr>
          <p:cNvPr id="21508" name="Line 3"/>
          <p:cNvSpPr>
            <a:spLocks noChangeShapeType="1"/>
          </p:cNvSpPr>
          <p:nvPr/>
        </p:nvSpPr>
        <p:spPr bwMode="auto">
          <a:xfrm>
            <a:off x="3962400" y="1066800"/>
            <a:ext cx="1371600" cy="1588"/>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21509" name="Text Box 4"/>
          <p:cNvSpPr txBox="1">
            <a:spLocks noChangeArrowheads="1"/>
          </p:cNvSpPr>
          <p:nvPr/>
        </p:nvSpPr>
        <p:spPr bwMode="auto">
          <a:xfrm>
            <a:off x="3505200" y="76200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750"/>
              </a:spcBef>
            </a:pPr>
            <a:r>
              <a:rPr lang="en-US" sz="2800" b="1" i="1" dirty="0">
                <a:solidFill>
                  <a:srgbClr val="000000"/>
                </a:solidFill>
                <a:latin typeface="Calibri"/>
              </a:rPr>
              <a:t>x</a:t>
            </a:r>
          </a:p>
        </p:txBody>
      </p:sp>
      <p:sp>
        <p:nvSpPr>
          <p:cNvPr id="21510" name="Line 5"/>
          <p:cNvSpPr>
            <a:spLocks noChangeShapeType="1"/>
          </p:cNvSpPr>
          <p:nvPr/>
        </p:nvSpPr>
        <p:spPr bwMode="auto">
          <a:xfrm>
            <a:off x="6019800" y="381000"/>
            <a:ext cx="1588" cy="381000"/>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21511" name="Text Box 6"/>
          <p:cNvSpPr txBox="1">
            <a:spLocks noChangeArrowheads="1"/>
          </p:cNvSpPr>
          <p:nvPr/>
        </p:nvSpPr>
        <p:spPr bwMode="auto">
          <a:xfrm>
            <a:off x="5791200" y="0"/>
            <a:ext cx="3810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2000"/>
              </a:spcBef>
            </a:pPr>
            <a:r>
              <a:rPr lang="en-US" sz="3200">
                <a:solidFill>
                  <a:srgbClr val="00CC00"/>
                </a:solidFill>
                <a:latin typeface="Symbol" charset="0"/>
              </a:rPr>
              <a:t></a:t>
            </a:r>
          </a:p>
        </p:txBody>
      </p:sp>
      <p:sp>
        <p:nvSpPr>
          <p:cNvPr id="21512" name="Line 7"/>
          <p:cNvSpPr>
            <a:spLocks noChangeShapeType="1"/>
          </p:cNvSpPr>
          <p:nvPr/>
        </p:nvSpPr>
        <p:spPr bwMode="auto">
          <a:xfrm>
            <a:off x="6934200" y="1066800"/>
            <a:ext cx="1371600" cy="1588"/>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21513" name="Text Box 8"/>
          <p:cNvSpPr txBox="1">
            <a:spLocks noChangeArrowheads="1"/>
          </p:cNvSpPr>
          <p:nvPr/>
        </p:nvSpPr>
        <p:spPr bwMode="auto">
          <a:xfrm>
            <a:off x="8305800" y="838200"/>
            <a:ext cx="838200"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800"/>
              </a:spcBef>
            </a:pPr>
            <a:r>
              <a:rPr lang="en-US" sz="3200" dirty="0" err="1">
                <a:solidFill>
                  <a:srgbClr val="000000"/>
                </a:solidFill>
                <a:latin typeface="Calibri"/>
              </a:rPr>
              <a:t>y</a:t>
            </a:r>
            <a:r>
              <a:rPr lang="en-US" sz="3200" baseline="30000" dirty="0" err="1">
                <a:solidFill>
                  <a:srgbClr val="000000"/>
                </a:solidFill>
                <a:latin typeface="Calibri"/>
              </a:rPr>
              <a:t>est</a:t>
            </a:r>
            <a:endParaRPr lang="en-US" sz="3200" baseline="30000" dirty="0">
              <a:solidFill>
                <a:srgbClr val="000000"/>
              </a:solidFill>
              <a:latin typeface="Calibri"/>
            </a:endParaRPr>
          </a:p>
        </p:txBody>
      </p:sp>
      <p:sp>
        <p:nvSpPr>
          <p:cNvPr id="21514" name="Text Box 9"/>
          <p:cNvSpPr txBox="1">
            <a:spLocks noChangeArrowheads="1"/>
          </p:cNvSpPr>
          <p:nvPr/>
        </p:nvSpPr>
        <p:spPr bwMode="auto">
          <a:xfrm>
            <a:off x="838200" y="1905000"/>
            <a:ext cx="190500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dirty="0">
                <a:solidFill>
                  <a:srgbClr val="000000"/>
                </a:solidFill>
                <a:latin typeface="Calibri"/>
              </a:rPr>
              <a:t>denotes +1</a:t>
            </a:r>
          </a:p>
          <a:p>
            <a:pPr algn="ctr">
              <a:spcBef>
                <a:spcPts val="1250"/>
              </a:spcBef>
            </a:pPr>
            <a:r>
              <a:rPr lang="en-US" sz="2000" dirty="0">
                <a:solidFill>
                  <a:srgbClr val="000000"/>
                </a:solidFill>
                <a:latin typeface="Calibri"/>
              </a:rPr>
              <a:t>denotes -1</a:t>
            </a:r>
          </a:p>
        </p:txBody>
      </p:sp>
      <p:sp>
        <p:nvSpPr>
          <p:cNvPr id="21515" name="Oval 10"/>
          <p:cNvSpPr>
            <a:spLocks noChangeArrowheads="1"/>
          </p:cNvSpPr>
          <p:nvPr/>
        </p:nvSpPr>
        <p:spPr bwMode="auto">
          <a:xfrm rot="4800000">
            <a:off x="915194" y="2056606"/>
            <a:ext cx="58738"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1516" name="Oval 11"/>
          <p:cNvSpPr>
            <a:spLocks noChangeArrowheads="1"/>
          </p:cNvSpPr>
          <p:nvPr/>
        </p:nvSpPr>
        <p:spPr bwMode="auto">
          <a:xfrm rot="5880000">
            <a:off x="915988" y="2513012"/>
            <a:ext cx="50800"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1517" name="Line 12"/>
          <p:cNvSpPr>
            <a:spLocks noChangeShapeType="1"/>
          </p:cNvSpPr>
          <p:nvPr/>
        </p:nvSpPr>
        <p:spPr bwMode="auto">
          <a:xfrm>
            <a:off x="2590800" y="2209800"/>
            <a:ext cx="1588" cy="3505200"/>
          </a:xfrm>
          <a:prstGeom prst="line">
            <a:avLst/>
          </a:prstGeom>
          <a:noFill/>
          <a:ln w="38160">
            <a:solidFill>
              <a:srgbClr val="FF0000"/>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21518" name="Line 13"/>
          <p:cNvSpPr>
            <a:spLocks noChangeShapeType="1"/>
          </p:cNvSpPr>
          <p:nvPr/>
        </p:nvSpPr>
        <p:spPr bwMode="auto">
          <a:xfrm>
            <a:off x="2438400" y="5562600"/>
            <a:ext cx="3657600" cy="1588"/>
          </a:xfrm>
          <a:prstGeom prst="line">
            <a:avLst/>
          </a:prstGeom>
          <a:noFill/>
          <a:ln w="38160">
            <a:solidFill>
              <a:srgbClr val="FF0000"/>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21519" name="Oval 14"/>
          <p:cNvSpPr>
            <a:spLocks noChangeArrowheads="1"/>
          </p:cNvSpPr>
          <p:nvPr/>
        </p:nvSpPr>
        <p:spPr bwMode="auto">
          <a:xfrm>
            <a:off x="3717925" y="5032375"/>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1520" name="Oval 15"/>
          <p:cNvSpPr>
            <a:spLocks noChangeArrowheads="1"/>
          </p:cNvSpPr>
          <p:nvPr/>
        </p:nvSpPr>
        <p:spPr bwMode="auto">
          <a:xfrm>
            <a:off x="2486025" y="3903663"/>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1521" name="Oval 16"/>
          <p:cNvSpPr>
            <a:spLocks noChangeArrowheads="1"/>
          </p:cNvSpPr>
          <p:nvPr/>
        </p:nvSpPr>
        <p:spPr bwMode="auto">
          <a:xfrm>
            <a:off x="4340225" y="2814638"/>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1522" name="Oval 17"/>
          <p:cNvSpPr>
            <a:spLocks noChangeArrowheads="1"/>
          </p:cNvSpPr>
          <p:nvPr/>
        </p:nvSpPr>
        <p:spPr bwMode="auto">
          <a:xfrm>
            <a:off x="4403725" y="3635375"/>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1523" name="Oval 18"/>
          <p:cNvSpPr>
            <a:spLocks noChangeArrowheads="1"/>
          </p:cNvSpPr>
          <p:nvPr/>
        </p:nvSpPr>
        <p:spPr bwMode="auto">
          <a:xfrm>
            <a:off x="3409950" y="2663825"/>
            <a:ext cx="60325" cy="50800"/>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1524" name="Oval 19"/>
          <p:cNvSpPr>
            <a:spLocks noChangeArrowheads="1"/>
          </p:cNvSpPr>
          <p:nvPr/>
        </p:nvSpPr>
        <p:spPr bwMode="auto">
          <a:xfrm>
            <a:off x="3886200" y="3733800"/>
            <a:ext cx="5397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1525" name="Oval 20"/>
          <p:cNvSpPr>
            <a:spLocks noChangeArrowheads="1"/>
          </p:cNvSpPr>
          <p:nvPr/>
        </p:nvSpPr>
        <p:spPr bwMode="auto">
          <a:xfrm>
            <a:off x="3048000" y="3124200"/>
            <a:ext cx="60325" cy="58738"/>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1526" name="Oval 21"/>
          <p:cNvSpPr>
            <a:spLocks noChangeArrowheads="1"/>
          </p:cNvSpPr>
          <p:nvPr/>
        </p:nvSpPr>
        <p:spPr bwMode="auto">
          <a:xfrm>
            <a:off x="5105400" y="4114800"/>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1527" name="Oval 22"/>
          <p:cNvSpPr>
            <a:spLocks noChangeArrowheads="1"/>
          </p:cNvSpPr>
          <p:nvPr/>
        </p:nvSpPr>
        <p:spPr bwMode="auto">
          <a:xfrm rot="-1140000">
            <a:off x="3886200" y="4443413"/>
            <a:ext cx="5397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1528" name="Oval 23"/>
          <p:cNvSpPr>
            <a:spLocks noChangeArrowheads="1"/>
          </p:cNvSpPr>
          <p:nvPr/>
        </p:nvSpPr>
        <p:spPr bwMode="auto">
          <a:xfrm rot="-1140000">
            <a:off x="6003925" y="3230563"/>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1529" name="Oval 24"/>
          <p:cNvSpPr>
            <a:spLocks noChangeArrowheads="1"/>
          </p:cNvSpPr>
          <p:nvPr/>
        </p:nvSpPr>
        <p:spPr bwMode="auto">
          <a:xfrm rot="-1140000">
            <a:off x="5295900" y="4546600"/>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1530" name="Oval 25"/>
          <p:cNvSpPr>
            <a:spLocks noChangeArrowheads="1"/>
          </p:cNvSpPr>
          <p:nvPr/>
        </p:nvSpPr>
        <p:spPr bwMode="auto">
          <a:xfrm rot="-1140000">
            <a:off x="3124200" y="2668588"/>
            <a:ext cx="60325" cy="50800"/>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1531" name="Oval 26"/>
          <p:cNvSpPr>
            <a:spLocks noChangeArrowheads="1"/>
          </p:cNvSpPr>
          <p:nvPr/>
        </p:nvSpPr>
        <p:spPr bwMode="auto">
          <a:xfrm rot="-1140000">
            <a:off x="4711700" y="3586163"/>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1532" name="Oval 27"/>
          <p:cNvSpPr>
            <a:spLocks noChangeArrowheads="1"/>
          </p:cNvSpPr>
          <p:nvPr/>
        </p:nvSpPr>
        <p:spPr bwMode="auto">
          <a:xfrm rot="-1140000">
            <a:off x="5865813" y="4497388"/>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1533" name="Oval 28"/>
          <p:cNvSpPr>
            <a:spLocks noChangeArrowheads="1"/>
          </p:cNvSpPr>
          <p:nvPr/>
        </p:nvSpPr>
        <p:spPr bwMode="auto">
          <a:xfrm rot="-1140000">
            <a:off x="3113088" y="3641725"/>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1534" name="Oval 29"/>
          <p:cNvSpPr>
            <a:spLocks noChangeArrowheads="1"/>
          </p:cNvSpPr>
          <p:nvPr/>
        </p:nvSpPr>
        <p:spPr bwMode="auto">
          <a:xfrm rot="5880000">
            <a:off x="3868738" y="3059113"/>
            <a:ext cx="47625"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1535" name="Oval 30"/>
          <p:cNvSpPr>
            <a:spLocks noChangeArrowheads="1"/>
          </p:cNvSpPr>
          <p:nvPr/>
        </p:nvSpPr>
        <p:spPr bwMode="auto">
          <a:xfrm rot="5880000">
            <a:off x="4136232" y="5244306"/>
            <a:ext cx="55562"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1536" name="Oval 31"/>
          <p:cNvSpPr>
            <a:spLocks noChangeArrowheads="1"/>
          </p:cNvSpPr>
          <p:nvPr/>
        </p:nvSpPr>
        <p:spPr bwMode="auto">
          <a:xfrm rot="5880000">
            <a:off x="3116263" y="4100513"/>
            <a:ext cx="47625"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1537" name="Oval 32"/>
          <p:cNvSpPr>
            <a:spLocks noChangeArrowheads="1"/>
          </p:cNvSpPr>
          <p:nvPr/>
        </p:nvSpPr>
        <p:spPr bwMode="auto">
          <a:xfrm rot="5880000">
            <a:off x="4344988" y="2395538"/>
            <a:ext cx="47625"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1538" name="Oval 33"/>
          <p:cNvSpPr>
            <a:spLocks noChangeArrowheads="1"/>
          </p:cNvSpPr>
          <p:nvPr/>
        </p:nvSpPr>
        <p:spPr bwMode="auto">
          <a:xfrm rot="5880000">
            <a:off x="5304632" y="4145756"/>
            <a:ext cx="58738"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1539" name="Oval 34"/>
          <p:cNvSpPr>
            <a:spLocks noChangeArrowheads="1"/>
          </p:cNvSpPr>
          <p:nvPr/>
        </p:nvSpPr>
        <p:spPr bwMode="auto">
          <a:xfrm rot="5880000">
            <a:off x="4371975" y="4081463"/>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1540" name="Oval 35"/>
          <p:cNvSpPr>
            <a:spLocks noChangeArrowheads="1"/>
          </p:cNvSpPr>
          <p:nvPr/>
        </p:nvSpPr>
        <p:spPr bwMode="auto">
          <a:xfrm rot="5880000">
            <a:off x="5621338" y="3365500"/>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1541" name="Oval 36"/>
          <p:cNvSpPr>
            <a:spLocks noChangeArrowheads="1"/>
          </p:cNvSpPr>
          <p:nvPr/>
        </p:nvSpPr>
        <p:spPr bwMode="auto">
          <a:xfrm rot="5880000">
            <a:off x="3089275" y="2347913"/>
            <a:ext cx="47625"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1542" name="Oval 37"/>
          <p:cNvSpPr>
            <a:spLocks noChangeArrowheads="1"/>
          </p:cNvSpPr>
          <p:nvPr/>
        </p:nvSpPr>
        <p:spPr bwMode="auto">
          <a:xfrm rot="5880000">
            <a:off x="5262563" y="3275013"/>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1543" name="Oval 38"/>
          <p:cNvSpPr>
            <a:spLocks noChangeArrowheads="1"/>
          </p:cNvSpPr>
          <p:nvPr/>
        </p:nvSpPr>
        <p:spPr bwMode="auto">
          <a:xfrm rot="5880000">
            <a:off x="5117307" y="4720431"/>
            <a:ext cx="58738"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1544" name="Oval 39"/>
          <p:cNvSpPr>
            <a:spLocks noChangeArrowheads="1"/>
          </p:cNvSpPr>
          <p:nvPr/>
        </p:nvSpPr>
        <p:spPr bwMode="auto">
          <a:xfrm rot="4800000">
            <a:off x="3498057" y="3534569"/>
            <a:ext cx="58737"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1545" name="Oval 40"/>
          <p:cNvSpPr>
            <a:spLocks noChangeArrowheads="1"/>
          </p:cNvSpPr>
          <p:nvPr/>
        </p:nvSpPr>
        <p:spPr bwMode="auto">
          <a:xfrm rot="4800000">
            <a:off x="4651375" y="5253038"/>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1546" name="Oval 41"/>
          <p:cNvSpPr>
            <a:spLocks noChangeArrowheads="1"/>
          </p:cNvSpPr>
          <p:nvPr/>
        </p:nvSpPr>
        <p:spPr bwMode="auto">
          <a:xfrm rot="4800000">
            <a:off x="4346575" y="4872038"/>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1547" name="Oval 42"/>
          <p:cNvSpPr>
            <a:spLocks noChangeArrowheads="1"/>
          </p:cNvSpPr>
          <p:nvPr/>
        </p:nvSpPr>
        <p:spPr bwMode="auto">
          <a:xfrm rot="4800000">
            <a:off x="2817019" y="3734594"/>
            <a:ext cx="58737"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1548" name="Oval 43"/>
          <p:cNvSpPr>
            <a:spLocks noChangeArrowheads="1"/>
          </p:cNvSpPr>
          <p:nvPr/>
        </p:nvSpPr>
        <p:spPr bwMode="auto">
          <a:xfrm rot="4800000">
            <a:off x="3714751" y="2774950"/>
            <a:ext cx="50800"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1549" name="Oval 44"/>
          <p:cNvSpPr>
            <a:spLocks noChangeArrowheads="1"/>
          </p:cNvSpPr>
          <p:nvPr/>
        </p:nvSpPr>
        <p:spPr bwMode="auto">
          <a:xfrm rot="4800000">
            <a:off x="4357688" y="4364037"/>
            <a:ext cx="50800"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1550" name="Oval 45"/>
          <p:cNvSpPr>
            <a:spLocks noChangeArrowheads="1"/>
          </p:cNvSpPr>
          <p:nvPr/>
        </p:nvSpPr>
        <p:spPr bwMode="auto">
          <a:xfrm rot="4800000">
            <a:off x="2504282" y="3082131"/>
            <a:ext cx="58738"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1551" name="Oval 46"/>
          <p:cNvSpPr>
            <a:spLocks noChangeArrowheads="1"/>
          </p:cNvSpPr>
          <p:nvPr/>
        </p:nvSpPr>
        <p:spPr bwMode="auto">
          <a:xfrm rot="4800000">
            <a:off x="3937794" y="5049044"/>
            <a:ext cx="55563"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1552" name="Oval 47"/>
          <p:cNvSpPr>
            <a:spLocks noChangeArrowheads="1"/>
          </p:cNvSpPr>
          <p:nvPr/>
        </p:nvSpPr>
        <p:spPr bwMode="auto">
          <a:xfrm rot="4800000">
            <a:off x="5305426" y="4756150"/>
            <a:ext cx="50800"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1553" name="Text Box 48"/>
          <p:cNvSpPr txBox="1">
            <a:spLocks noChangeArrowheads="1"/>
          </p:cNvSpPr>
          <p:nvPr/>
        </p:nvSpPr>
        <p:spPr bwMode="auto">
          <a:xfrm>
            <a:off x="5486400" y="1676400"/>
            <a:ext cx="320040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b="1" i="1" dirty="0">
                <a:solidFill>
                  <a:srgbClr val="000000"/>
                </a:solidFill>
                <a:latin typeface="Calibri"/>
              </a:rPr>
              <a:t>f</a:t>
            </a:r>
            <a:r>
              <a:rPr lang="en-US" sz="2000" i="1" dirty="0">
                <a:solidFill>
                  <a:srgbClr val="000000"/>
                </a:solidFill>
                <a:latin typeface="Calibri"/>
              </a:rPr>
              <a:t>(</a:t>
            </a:r>
            <a:r>
              <a:rPr lang="en-US" sz="2000" b="1" i="1" dirty="0" err="1">
                <a:solidFill>
                  <a:srgbClr val="000000"/>
                </a:solidFill>
                <a:latin typeface="Calibri"/>
              </a:rPr>
              <a:t>x</a:t>
            </a:r>
            <a:r>
              <a:rPr lang="en-US" sz="2000" i="1" dirty="0" err="1">
                <a:solidFill>
                  <a:srgbClr val="000000"/>
                </a:solidFill>
                <a:latin typeface="Calibri"/>
              </a:rPr>
              <a:t>,</a:t>
            </a:r>
            <a:r>
              <a:rPr lang="en-US" sz="2000" b="1" i="1" dirty="0" err="1">
                <a:solidFill>
                  <a:srgbClr val="00CC00"/>
                </a:solidFill>
                <a:latin typeface="Calibri"/>
              </a:rPr>
              <a:t>w</a:t>
            </a:r>
            <a:r>
              <a:rPr lang="en-US" sz="2000" i="1" dirty="0" err="1">
                <a:solidFill>
                  <a:srgbClr val="00CC00"/>
                </a:solidFill>
                <a:latin typeface="Calibri"/>
              </a:rPr>
              <a:t>,b</a:t>
            </a:r>
            <a:r>
              <a:rPr lang="en-US" sz="2000" i="1" dirty="0">
                <a:solidFill>
                  <a:srgbClr val="000000"/>
                </a:solidFill>
                <a:latin typeface="Calibri"/>
              </a:rPr>
              <a:t>) = sign(</a:t>
            </a:r>
            <a:r>
              <a:rPr lang="en-US" sz="2000" b="1" i="1" dirty="0">
                <a:solidFill>
                  <a:srgbClr val="00CC00"/>
                </a:solidFill>
                <a:latin typeface="Calibri"/>
              </a:rPr>
              <a:t>w</a:t>
            </a:r>
            <a:r>
              <a:rPr lang="en-US" sz="2000" b="1" i="1" dirty="0">
                <a:solidFill>
                  <a:srgbClr val="000000"/>
                </a:solidFill>
                <a:latin typeface="Calibri"/>
              </a:rPr>
              <a:t>. x</a:t>
            </a:r>
            <a:r>
              <a:rPr lang="en-US" sz="2000" i="1" dirty="0">
                <a:solidFill>
                  <a:srgbClr val="00CC00"/>
                </a:solidFill>
                <a:latin typeface="Calibri"/>
              </a:rPr>
              <a:t> </a:t>
            </a:r>
            <a:r>
              <a:rPr lang="en-US" sz="2000" i="1" dirty="0">
                <a:solidFill>
                  <a:srgbClr val="000000"/>
                </a:solidFill>
                <a:latin typeface="Calibri"/>
              </a:rPr>
              <a:t>- </a:t>
            </a:r>
            <a:r>
              <a:rPr lang="en-US" sz="2000" i="1" dirty="0">
                <a:solidFill>
                  <a:srgbClr val="00CC00"/>
                </a:solidFill>
                <a:latin typeface="Calibri"/>
              </a:rPr>
              <a:t>b</a:t>
            </a:r>
            <a:r>
              <a:rPr lang="en-US" sz="2000" i="1" dirty="0">
                <a:solidFill>
                  <a:srgbClr val="000000"/>
                </a:solidFill>
                <a:latin typeface="Calibri"/>
              </a:rPr>
              <a:t>)</a:t>
            </a:r>
          </a:p>
        </p:txBody>
      </p:sp>
      <p:sp>
        <p:nvSpPr>
          <p:cNvPr id="21554" name="Line 49"/>
          <p:cNvSpPr>
            <a:spLocks noChangeShapeType="1"/>
          </p:cNvSpPr>
          <p:nvPr/>
        </p:nvSpPr>
        <p:spPr bwMode="auto">
          <a:xfrm flipV="1">
            <a:off x="2590800" y="2208213"/>
            <a:ext cx="3124200" cy="3051175"/>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21555" name="Text Box 50"/>
          <p:cNvSpPr txBox="1">
            <a:spLocks noChangeArrowheads="1"/>
          </p:cNvSpPr>
          <p:nvPr/>
        </p:nvSpPr>
        <p:spPr bwMode="auto">
          <a:xfrm>
            <a:off x="6248400" y="3200400"/>
            <a:ext cx="2438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endParaRPr lang="en-US" dirty="0">
              <a:latin typeface="Calibri"/>
            </a:endParaRPr>
          </a:p>
        </p:txBody>
      </p:sp>
      <p:sp>
        <p:nvSpPr>
          <p:cNvPr id="54" name="Text Box 50"/>
          <p:cNvSpPr txBox="1">
            <a:spLocks noChangeArrowheads="1"/>
          </p:cNvSpPr>
          <p:nvPr/>
        </p:nvSpPr>
        <p:spPr bwMode="auto">
          <a:xfrm>
            <a:off x="6629400" y="3429000"/>
            <a:ext cx="2209800" cy="1387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1250"/>
              </a:spcBef>
            </a:pPr>
            <a:r>
              <a:rPr lang="en-US" sz="2800" dirty="0">
                <a:solidFill>
                  <a:srgbClr val="000000"/>
                </a:solidFill>
                <a:latin typeface="Calibri"/>
              </a:rPr>
              <a:t>How would you classify this data?</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3"/>
          <p:cNvSpPr>
            <a:spLocks noGrp="1"/>
          </p:cNvSpPr>
          <p:nvPr>
            <p:ph type="ftr" sz="quarter" idx="4294967295"/>
          </p:nvPr>
        </p:nvSpPr>
        <p:spPr bwMode="auto">
          <a:xfrm>
            <a:off x="7239000" y="6553200"/>
            <a:ext cx="19050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000" dirty="0">
                <a:latin typeface="Calibri"/>
              </a:rPr>
              <a:t>Copyright © 2001, 2003, Andrew W. Moore</a:t>
            </a:r>
          </a:p>
        </p:txBody>
      </p:sp>
      <p:sp>
        <p:nvSpPr>
          <p:cNvPr id="23554" name="Rectangle 1"/>
          <p:cNvSpPr>
            <a:spLocks noGrp="1" noChangeArrowheads="1"/>
          </p:cNvSpPr>
          <p:nvPr>
            <p:ph type="title" idx="4294967295"/>
          </p:nvPr>
        </p:nvSpPr>
        <p:spPr>
          <a:xfrm>
            <a:off x="152400" y="225425"/>
            <a:ext cx="4648200" cy="7635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ea typeface="ＭＳ Ｐゴシック" charset="0"/>
                <a:cs typeface="ＭＳ Ｐゴシック" charset="0"/>
              </a:rPr>
              <a:t> Linear Classifiers</a:t>
            </a:r>
          </a:p>
        </p:txBody>
      </p:sp>
      <p:sp>
        <p:nvSpPr>
          <p:cNvPr id="23555" name="Rectangle 2"/>
          <p:cNvSpPr>
            <a:spLocks noChangeArrowheads="1"/>
          </p:cNvSpPr>
          <p:nvPr/>
        </p:nvSpPr>
        <p:spPr bwMode="auto">
          <a:xfrm>
            <a:off x="5334000" y="782638"/>
            <a:ext cx="1600200" cy="642937"/>
          </a:xfrm>
          <a:prstGeom prst="rect">
            <a:avLst/>
          </a:prstGeom>
          <a:solidFill>
            <a:srgbClr val="FFCCFF"/>
          </a:solidFill>
          <a:ln w="12600">
            <a:solidFill>
              <a:srgbClr val="000000"/>
            </a:solidFill>
            <a:miter lim="800000"/>
            <a:headEnd/>
            <a:tailEnd/>
          </a:ln>
        </p:spPr>
        <p:txBody>
          <a:bodyPr lIns="90000" tIns="46800" rIns="90000" bIns="46800" anchor="ctr">
            <a:spAutoFit/>
          </a:bodyPr>
          <a:lstStyle/>
          <a:p>
            <a:pPr algn="ctr">
              <a:spcBef>
                <a:spcPts val="12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i="1" dirty="0">
                <a:solidFill>
                  <a:srgbClr val="000000"/>
                </a:solidFill>
                <a:latin typeface="Calibri"/>
              </a:rPr>
              <a:t>f </a:t>
            </a:r>
            <a:r>
              <a:rPr lang="en-US" sz="2000" dirty="0">
                <a:solidFill>
                  <a:srgbClr val="000000"/>
                </a:solidFill>
                <a:latin typeface="Calibri"/>
              </a:rPr>
              <a:t>        </a:t>
            </a:r>
          </a:p>
        </p:txBody>
      </p:sp>
      <p:sp>
        <p:nvSpPr>
          <p:cNvPr id="23556" name="Line 3"/>
          <p:cNvSpPr>
            <a:spLocks noChangeShapeType="1"/>
          </p:cNvSpPr>
          <p:nvPr/>
        </p:nvSpPr>
        <p:spPr bwMode="auto">
          <a:xfrm>
            <a:off x="3962400" y="1066800"/>
            <a:ext cx="1371600" cy="1588"/>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23557" name="Text Box 4"/>
          <p:cNvSpPr txBox="1">
            <a:spLocks noChangeArrowheads="1"/>
          </p:cNvSpPr>
          <p:nvPr/>
        </p:nvSpPr>
        <p:spPr bwMode="auto">
          <a:xfrm>
            <a:off x="3505200" y="76200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750"/>
              </a:spcBef>
            </a:pPr>
            <a:r>
              <a:rPr lang="en-US" sz="2800" b="1" i="1" dirty="0">
                <a:solidFill>
                  <a:srgbClr val="000000"/>
                </a:solidFill>
                <a:latin typeface="Calibri"/>
              </a:rPr>
              <a:t>x</a:t>
            </a:r>
          </a:p>
        </p:txBody>
      </p:sp>
      <p:sp>
        <p:nvSpPr>
          <p:cNvPr id="23558" name="Line 5"/>
          <p:cNvSpPr>
            <a:spLocks noChangeShapeType="1"/>
          </p:cNvSpPr>
          <p:nvPr/>
        </p:nvSpPr>
        <p:spPr bwMode="auto">
          <a:xfrm>
            <a:off x="6019800" y="381000"/>
            <a:ext cx="1588" cy="381000"/>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23559" name="Text Box 6"/>
          <p:cNvSpPr txBox="1">
            <a:spLocks noChangeArrowheads="1"/>
          </p:cNvSpPr>
          <p:nvPr/>
        </p:nvSpPr>
        <p:spPr bwMode="auto">
          <a:xfrm>
            <a:off x="5791200" y="0"/>
            <a:ext cx="3810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2000"/>
              </a:spcBef>
            </a:pPr>
            <a:r>
              <a:rPr lang="en-US" sz="3200">
                <a:solidFill>
                  <a:srgbClr val="00CC00"/>
                </a:solidFill>
                <a:latin typeface="Symbol" charset="0"/>
              </a:rPr>
              <a:t></a:t>
            </a:r>
          </a:p>
        </p:txBody>
      </p:sp>
      <p:sp>
        <p:nvSpPr>
          <p:cNvPr id="23560" name="Line 7"/>
          <p:cNvSpPr>
            <a:spLocks noChangeShapeType="1"/>
          </p:cNvSpPr>
          <p:nvPr/>
        </p:nvSpPr>
        <p:spPr bwMode="auto">
          <a:xfrm>
            <a:off x="6934200" y="1066800"/>
            <a:ext cx="1371600" cy="1588"/>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23561" name="Text Box 8"/>
          <p:cNvSpPr txBox="1">
            <a:spLocks noChangeArrowheads="1"/>
          </p:cNvSpPr>
          <p:nvPr/>
        </p:nvSpPr>
        <p:spPr bwMode="auto">
          <a:xfrm>
            <a:off x="8305800" y="838200"/>
            <a:ext cx="838200"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800"/>
              </a:spcBef>
            </a:pPr>
            <a:r>
              <a:rPr lang="en-US" sz="3200" dirty="0" err="1">
                <a:solidFill>
                  <a:srgbClr val="000000"/>
                </a:solidFill>
                <a:latin typeface="Calibri"/>
              </a:rPr>
              <a:t>y</a:t>
            </a:r>
            <a:r>
              <a:rPr lang="en-US" sz="3200" baseline="30000" dirty="0" err="1">
                <a:solidFill>
                  <a:srgbClr val="000000"/>
                </a:solidFill>
                <a:latin typeface="Calibri"/>
              </a:rPr>
              <a:t>est</a:t>
            </a:r>
            <a:endParaRPr lang="en-US" sz="3200" baseline="30000" dirty="0">
              <a:solidFill>
                <a:srgbClr val="000000"/>
              </a:solidFill>
              <a:latin typeface="Calibri"/>
            </a:endParaRPr>
          </a:p>
        </p:txBody>
      </p:sp>
      <p:sp>
        <p:nvSpPr>
          <p:cNvPr id="23562" name="Text Box 9"/>
          <p:cNvSpPr txBox="1">
            <a:spLocks noChangeArrowheads="1"/>
          </p:cNvSpPr>
          <p:nvPr/>
        </p:nvSpPr>
        <p:spPr bwMode="auto">
          <a:xfrm>
            <a:off x="838200" y="1905000"/>
            <a:ext cx="190500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dirty="0">
                <a:solidFill>
                  <a:srgbClr val="000000"/>
                </a:solidFill>
                <a:latin typeface="Calibri"/>
              </a:rPr>
              <a:t>denotes +1</a:t>
            </a:r>
          </a:p>
          <a:p>
            <a:pPr algn="ctr">
              <a:spcBef>
                <a:spcPts val="1250"/>
              </a:spcBef>
            </a:pPr>
            <a:r>
              <a:rPr lang="en-US" sz="2000" dirty="0">
                <a:solidFill>
                  <a:srgbClr val="000000"/>
                </a:solidFill>
                <a:latin typeface="Calibri"/>
              </a:rPr>
              <a:t>denotes -1</a:t>
            </a:r>
          </a:p>
        </p:txBody>
      </p:sp>
      <p:sp>
        <p:nvSpPr>
          <p:cNvPr id="23563" name="Oval 10"/>
          <p:cNvSpPr>
            <a:spLocks noChangeArrowheads="1"/>
          </p:cNvSpPr>
          <p:nvPr/>
        </p:nvSpPr>
        <p:spPr bwMode="auto">
          <a:xfrm rot="4800000">
            <a:off x="915194" y="2056606"/>
            <a:ext cx="58738"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3564" name="Oval 11"/>
          <p:cNvSpPr>
            <a:spLocks noChangeArrowheads="1"/>
          </p:cNvSpPr>
          <p:nvPr/>
        </p:nvSpPr>
        <p:spPr bwMode="auto">
          <a:xfrm rot="5880000">
            <a:off x="915988" y="2513012"/>
            <a:ext cx="50800"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3565" name="Line 12"/>
          <p:cNvSpPr>
            <a:spLocks noChangeShapeType="1"/>
          </p:cNvSpPr>
          <p:nvPr/>
        </p:nvSpPr>
        <p:spPr bwMode="auto">
          <a:xfrm>
            <a:off x="2590800" y="2209800"/>
            <a:ext cx="1588" cy="3505200"/>
          </a:xfrm>
          <a:prstGeom prst="line">
            <a:avLst/>
          </a:prstGeom>
          <a:noFill/>
          <a:ln w="38160">
            <a:solidFill>
              <a:srgbClr val="FF0000"/>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23566" name="Line 13"/>
          <p:cNvSpPr>
            <a:spLocks noChangeShapeType="1"/>
          </p:cNvSpPr>
          <p:nvPr/>
        </p:nvSpPr>
        <p:spPr bwMode="auto">
          <a:xfrm>
            <a:off x="2438400" y="5562600"/>
            <a:ext cx="3657600" cy="1588"/>
          </a:xfrm>
          <a:prstGeom prst="line">
            <a:avLst/>
          </a:prstGeom>
          <a:noFill/>
          <a:ln w="38160">
            <a:solidFill>
              <a:srgbClr val="FF0000"/>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23567" name="Oval 14"/>
          <p:cNvSpPr>
            <a:spLocks noChangeArrowheads="1"/>
          </p:cNvSpPr>
          <p:nvPr/>
        </p:nvSpPr>
        <p:spPr bwMode="auto">
          <a:xfrm>
            <a:off x="3717925" y="5032375"/>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3568" name="Oval 15"/>
          <p:cNvSpPr>
            <a:spLocks noChangeArrowheads="1"/>
          </p:cNvSpPr>
          <p:nvPr/>
        </p:nvSpPr>
        <p:spPr bwMode="auto">
          <a:xfrm>
            <a:off x="2486025" y="3903663"/>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3569" name="Oval 16"/>
          <p:cNvSpPr>
            <a:spLocks noChangeArrowheads="1"/>
          </p:cNvSpPr>
          <p:nvPr/>
        </p:nvSpPr>
        <p:spPr bwMode="auto">
          <a:xfrm>
            <a:off x="4340225" y="2814638"/>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3570" name="Oval 17"/>
          <p:cNvSpPr>
            <a:spLocks noChangeArrowheads="1"/>
          </p:cNvSpPr>
          <p:nvPr/>
        </p:nvSpPr>
        <p:spPr bwMode="auto">
          <a:xfrm>
            <a:off x="4403725" y="3635375"/>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3571" name="Oval 18"/>
          <p:cNvSpPr>
            <a:spLocks noChangeArrowheads="1"/>
          </p:cNvSpPr>
          <p:nvPr/>
        </p:nvSpPr>
        <p:spPr bwMode="auto">
          <a:xfrm>
            <a:off x="3409950" y="2663825"/>
            <a:ext cx="60325" cy="50800"/>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3572" name="Oval 19"/>
          <p:cNvSpPr>
            <a:spLocks noChangeArrowheads="1"/>
          </p:cNvSpPr>
          <p:nvPr/>
        </p:nvSpPr>
        <p:spPr bwMode="auto">
          <a:xfrm>
            <a:off x="3886200" y="3733800"/>
            <a:ext cx="5397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3573" name="Oval 20"/>
          <p:cNvSpPr>
            <a:spLocks noChangeArrowheads="1"/>
          </p:cNvSpPr>
          <p:nvPr/>
        </p:nvSpPr>
        <p:spPr bwMode="auto">
          <a:xfrm>
            <a:off x="3048000" y="3124200"/>
            <a:ext cx="60325" cy="58738"/>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3574" name="Oval 21"/>
          <p:cNvSpPr>
            <a:spLocks noChangeArrowheads="1"/>
          </p:cNvSpPr>
          <p:nvPr/>
        </p:nvSpPr>
        <p:spPr bwMode="auto">
          <a:xfrm>
            <a:off x="5105400" y="4114800"/>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3575" name="Oval 22"/>
          <p:cNvSpPr>
            <a:spLocks noChangeArrowheads="1"/>
          </p:cNvSpPr>
          <p:nvPr/>
        </p:nvSpPr>
        <p:spPr bwMode="auto">
          <a:xfrm rot="-1140000">
            <a:off x="3886200" y="4443413"/>
            <a:ext cx="5397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3576" name="Oval 23"/>
          <p:cNvSpPr>
            <a:spLocks noChangeArrowheads="1"/>
          </p:cNvSpPr>
          <p:nvPr/>
        </p:nvSpPr>
        <p:spPr bwMode="auto">
          <a:xfrm rot="-1140000">
            <a:off x="6003925" y="3230563"/>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3577" name="Oval 24"/>
          <p:cNvSpPr>
            <a:spLocks noChangeArrowheads="1"/>
          </p:cNvSpPr>
          <p:nvPr/>
        </p:nvSpPr>
        <p:spPr bwMode="auto">
          <a:xfrm rot="-1140000">
            <a:off x="5295900" y="4546600"/>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3578" name="Oval 25"/>
          <p:cNvSpPr>
            <a:spLocks noChangeArrowheads="1"/>
          </p:cNvSpPr>
          <p:nvPr/>
        </p:nvSpPr>
        <p:spPr bwMode="auto">
          <a:xfrm rot="-1140000">
            <a:off x="3124200" y="2668588"/>
            <a:ext cx="60325" cy="50800"/>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3579" name="Oval 26"/>
          <p:cNvSpPr>
            <a:spLocks noChangeArrowheads="1"/>
          </p:cNvSpPr>
          <p:nvPr/>
        </p:nvSpPr>
        <p:spPr bwMode="auto">
          <a:xfrm rot="-1140000">
            <a:off x="4711700" y="3586163"/>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3580" name="Oval 27"/>
          <p:cNvSpPr>
            <a:spLocks noChangeArrowheads="1"/>
          </p:cNvSpPr>
          <p:nvPr/>
        </p:nvSpPr>
        <p:spPr bwMode="auto">
          <a:xfrm rot="-1140000">
            <a:off x="5865813" y="4497388"/>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3581" name="Oval 28"/>
          <p:cNvSpPr>
            <a:spLocks noChangeArrowheads="1"/>
          </p:cNvSpPr>
          <p:nvPr/>
        </p:nvSpPr>
        <p:spPr bwMode="auto">
          <a:xfrm rot="-1140000">
            <a:off x="3113088" y="3641725"/>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3582" name="Oval 29"/>
          <p:cNvSpPr>
            <a:spLocks noChangeArrowheads="1"/>
          </p:cNvSpPr>
          <p:nvPr/>
        </p:nvSpPr>
        <p:spPr bwMode="auto">
          <a:xfrm rot="5880000">
            <a:off x="3868738" y="3059113"/>
            <a:ext cx="47625"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3583" name="Oval 30"/>
          <p:cNvSpPr>
            <a:spLocks noChangeArrowheads="1"/>
          </p:cNvSpPr>
          <p:nvPr/>
        </p:nvSpPr>
        <p:spPr bwMode="auto">
          <a:xfrm rot="5880000">
            <a:off x="4136232" y="5244306"/>
            <a:ext cx="55562"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3584" name="Oval 31"/>
          <p:cNvSpPr>
            <a:spLocks noChangeArrowheads="1"/>
          </p:cNvSpPr>
          <p:nvPr/>
        </p:nvSpPr>
        <p:spPr bwMode="auto">
          <a:xfrm rot="5880000">
            <a:off x="3116263" y="4100513"/>
            <a:ext cx="47625"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3585" name="Oval 32"/>
          <p:cNvSpPr>
            <a:spLocks noChangeArrowheads="1"/>
          </p:cNvSpPr>
          <p:nvPr/>
        </p:nvSpPr>
        <p:spPr bwMode="auto">
          <a:xfrm rot="5880000">
            <a:off x="4344988" y="2395538"/>
            <a:ext cx="47625"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3586" name="Oval 33"/>
          <p:cNvSpPr>
            <a:spLocks noChangeArrowheads="1"/>
          </p:cNvSpPr>
          <p:nvPr/>
        </p:nvSpPr>
        <p:spPr bwMode="auto">
          <a:xfrm rot="5880000">
            <a:off x="5304632" y="4145756"/>
            <a:ext cx="58738"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3587" name="Oval 34"/>
          <p:cNvSpPr>
            <a:spLocks noChangeArrowheads="1"/>
          </p:cNvSpPr>
          <p:nvPr/>
        </p:nvSpPr>
        <p:spPr bwMode="auto">
          <a:xfrm rot="5880000">
            <a:off x="4371975" y="4081463"/>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3588" name="Oval 35"/>
          <p:cNvSpPr>
            <a:spLocks noChangeArrowheads="1"/>
          </p:cNvSpPr>
          <p:nvPr/>
        </p:nvSpPr>
        <p:spPr bwMode="auto">
          <a:xfrm rot="5880000">
            <a:off x="5621338" y="3365500"/>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3589" name="Oval 36"/>
          <p:cNvSpPr>
            <a:spLocks noChangeArrowheads="1"/>
          </p:cNvSpPr>
          <p:nvPr/>
        </p:nvSpPr>
        <p:spPr bwMode="auto">
          <a:xfrm rot="5880000">
            <a:off x="3089275" y="2347913"/>
            <a:ext cx="47625"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3590" name="Oval 37"/>
          <p:cNvSpPr>
            <a:spLocks noChangeArrowheads="1"/>
          </p:cNvSpPr>
          <p:nvPr/>
        </p:nvSpPr>
        <p:spPr bwMode="auto">
          <a:xfrm rot="5880000">
            <a:off x="5262563" y="3275013"/>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3591" name="Oval 38"/>
          <p:cNvSpPr>
            <a:spLocks noChangeArrowheads="1"/>
          </p:cNvSpPr>
          <p:nvPr/>
        </p:nvSpPr>
        <p:spPr bwMode="auto">
          <a:xfrm rot="5880000">
            <a:off x="5117307" y="4720431"/>
            <a:ext cx="58738"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3592" name="Oval 39"/>
          <p:cNvSpPr>
            <a:spLocks noChangeArrowheads="1"/>
          </p:cNvSpPr>
          <p:nvPr/>
        </p:nvSpPr>
        <p:spPr bwMode="auto">
          <a:xfrm rot="4800000">
            <a:off x="3498057" y="3534569"/>
            <a:ext cx="58737"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3593" name="Oval 40"/>
          <p:cNvSpPr>
            <a:spLocks noChangeArrowheads="1"/>
          </p:cNvSpPr>
          <p:nvPr/>
        </p:nvSpPr>
        <p:spPr bwMode="auto">
          <a:xfrm rot="4800000">
            <a:off x="4651375" y="5253038"/>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3594" name="Oval 41"/>
          <p:cNvSpPr>
            <a:spLocks noChangeArrowheads="1"/>
          </p:cNvSpPr>
          <p:nvPr/>
        </p:nvSpPr>
        <p:spPr bwMode="auto">
          <a:xfrm rot="4800000">
            <a:off x="4346575" y="4872038"/>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3595" name="Oval 42"/>
          <p:cNvSpPr>
            <a:spLocks noChangeArrowheads="1"/>
          </p:cNvSpPr>
          <p:nvPr/>
        </p:nvSpPr>
        <p:spPr bwMode="auto">
          <a:xfrm rot="4800000">
            <a:off x="2817019" y="3734594"/>
            <a:ext cx="58737"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3596" name="Oval 43"/>
          <p:cNvSpPr>
            <a:spLocks noChangeArrowheads="1"/>
          </p:cNvSpPr>
          <p:nvPr/>
        </p:nvSpPr>
        <p:spPr bwMode="auto">
          <a:xfrm rot="4800000">
            <a:off x="3714751" y="2774950"/>
            <a:ext cx="50800"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3597" name="Oval 44"/>
          <p:cNvSpPr>
            <a:spLocks noChangeArrowheads="1"/>
          </p:cNvSpPr>
          <p:nvPr/>
        </p:nvSpPr>
        <p:spPr bwMode="auto">
          <a:xfrm rot="4800000">
            <a:off x="4357688" y="4364037"/>
            <a:ext cx="50800"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3598" name="Oval 45"/>
          <p:cNvSpPr>
            <a:spLocks noChangeArrowheads="1"/>
          </p:cNvSpPr>
          <p:nvPr/>
        </p:nvSpPr>
        <p:spPr bwMode="auto">
          <a:xfrm rot="4800000">
            <a:off x="2504282" y="3082131"/>
            <a:ext cx="58738"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3599" name="Oval 46"/>
          <p:cNvSpPr>
            <a:spLocks noChangeArrowheads="1"/>
          </p:cNvSpPr>
          <p:nvPr/>
        </p:nvSpPr>
        <p:spPr bwMode="auto">
          <a:xfrm rot="4800000">
            <a:off x="3937794" y="5049044"/>
            <a:ext cx="55563"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3600" name="Oval 47"/>
          <p:cNvSpPr>
            <a:spLocks noChangeArrowheads="1"/>
          </p:cNvSpPr>
          <p:nvPr/>
        </p:nvSpPr>
        <p:spPr bwMode="auto">
          <a:xfrm rot="4800000">
            <a:off x="5305426" y="4756150"/>
            <a:ext cx="50800"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3601" name="Text Box 48"/>
          <p:cNvSpPr txBox="1">
            <a:spLocks noChangeArrowheads="1"/>
          </p:cNvSpPr>
          <p:nvPr/>
        </p:nvSpPr>
        <p:spPr bwMode="auto">
          <a:xfrm>
            <a:off x="5486400" y="1676400"/>
            <a:ext cx="320040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b="1" i="1" dirty="0">
                <a:solidFill>
                  <a:srgbClr val="000000"/>
                </a:solidFill>
                <a:latin typeface="Calibri"/>
              </a:rPr>
              <a:t>f</a:t>
            </a:r>
            <a:r>
              <a:rPr lang="en-US" sz="2000" i="1" dirty="0">
                <a:solidFill>
                  <a:srgbClr val="000000"/>
                </a:solidFill>
                <a:latin typeface="Calibri"/>
              </a:rPr>
              <a:t>(</a:t>
            </a:r>
            <a:r>
              <a:rPr lang="en-US" sz="2000" b="1" i="1" dirty="0" err="1">
                <a:solidFill>
                  <a:srgbClr val="000000"/>
                </a:solidFill>
                <a:latin typeface="Calibri"/>
              </a:rPr>
              <a:t>x</a:t>
            </a:r>
            <a:r>
              <a:rPr lang="en-US" sz="2000" i="1" dirty="0" err="1">
                <a:solidFill>
                  <a:srgbClr val="000000"/>
                </a:solidFill>
                <a:latin typeface="Calibri"/>
              </a:rPr>
              <a:t>,</a:t>
            </a:r>
            <a:r>
              <a:rPr lang="en-US" sz="2000" b="1" i="1" dirty="0" err="1">
                <a:solidFill>
                  <a:srgbClr val="00CC00"/>
                </a:solidFill>
                <a:latin typeface="Calibri"/>
              </a:rPr>
              <a:t>w</a:t>
            </a:r>
            <a:r>
              <a:rPr lang="en-US" sz="2000" i="1" dirty="0" err="1">
                <a:solidFill>
                  <a:srgbClr val="00CC00"/>
                </a:solidFill>
                <a:latin typeface="Calibri"/>
              </a:rPr>
              <a:t>,b</a:t>
            </a:r>
            <a:r>
              <a:rPr lang="en-US" sz="2000" i="1" dirty="0">
                <a:solidFill>
                  <a:srgbClr val="000000"/>
                </a:solidFill>
                <a:latin typeface="Calibri"/>
              </a:rPr>
              <a:t>) = sign(</a:t>
            </a:r>
            <a:r>
              <a:rPr lang="en-US" sz="2000" b="1" i="1" dirty="0">
                <a:solidFill>
                  <a:srgbClr val="00CC00"/>
                </a:solidFill>
                <a:latin typeface="Calibri"/>
              </a:rPr>
              <a:t>w</a:t>
            </a:r>
            <a:r>
              <a:rPr lang="en-US" sz="2000" b="1" i="1" dirty="0">
                <a:solidFill>
                  <a:srgbClr val="000000"/>
                </a:solidFill>
                <a:latin typeface="Calibri"/>
              </a:rPr>
              <a:t>. x</a:t>
            </a:r>
            <a:r>
              <a:rPr lang="en-US" sz="2000" i="1" dirty="0">
                <a:solidFill>
                  <a:srgbClr val="00CC00"/>
                </a:solidFill>
                <a:latin typeface="Calibri"/>
              </a:rPr>
              <a:t> </a:t>
            </a:r>
            <a:r>
              <a:rPr lang="en-US" sz="2000" i="1" dirty="0">
                <a:solidFill>
                  <a:srgbClr val="000000"/>
                </a:solidFill>
                <a:latin typeface="Calibri"/>
              </a:rPr>
              <a:t>- </a:t>
            </a:r>
            <a:r>
              <a:rPr lang="en-US" sz="2000" i="1" dirty="0">
                <a:solidFill>
                  <a:srgbClr val="00CC00"/>
                </a:solidFill>
                <a:latin typeface="Calibri"/>
              </a:rPr>
              <a:t>b</a:t>
            </a:r>
            <a:r>
              <a:rPr lang="en-US" sz="2000" i="1" dirty="0">
                <a:solidFill>
                  <a:srgbClr val="000000"/>
                </a:solidFill>
                <a:latin typeface="Calibri"/>
              </a:rPr>
              <a:t>)</a:t>
            </a:r>
          </a:p>
        </p:txBody>
      </p:sp>
      <p:sp>
        <p:nvSpPr>
          <p:cNvPr id="23602" name="Line 49"/>
          <p:cNvSpPr>
            <a:spLocks noChangeShapeType="1"/>
          </p:cNvSpPr>
          <p:nvPr/>
        </p:nvSpPr>
        <p:spPr bwMode="auto">
          <a:xfrm flipV="1">
            <a:off x="2286000" y="2360613"/>
            <a:ext cx="4038600" cy="2593975"/>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23603" name="Text Box 50"/>
          <p:cNvSpPr txBox="1">
            <a:spLocks noChangeArrowheads="1"/>
          </p:cNvSpPr>
          <p:nvPr/>
        </p:nvSpPr>
        <p:spPr bwMode="auto">
          <a:xfrm>
            <a:off x="6248400" y="3200400"/>
            <a:ext cx="2438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endParaRPr lang="en-US" dirty="0">
              <a:latin typeface="Calibri"/>
            </a:endParaRPr>
          </a:p>
        </p:txBody>
      </p:sp>
      <p:sp>
        <p:nvSpPr>
          <p:cNvPr id="54" name="Text Box 50"/>
          <p:cNvSpPr txBox="1">
            <a:spLocks noChangeArrowheads="1"/>
          </p:cNvSpPr>
          <p:nvPr/>
        </p:nvSpPr>
        <p:spPr bwMode="auto">
          <a:xfrm>
            <a:off x="6629400" y="3429000"/>
            <a:ext cx="2209800" cy="1387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1250"/>
              </a:spcBef>
            </a:pPr>
            <a:r>
              <a:rPr lang="en-US" sz="2800" dirty="0">
                <a:solidFill>
                  <a:srgbClr val="000000"/>
                </a:solidFill>
                <a:latin typeface="Calibri"/>
              </a:rPr>
              <a:t>How would you classify this data?</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Footer Placeholder 3"/>
          <p:cNvSpPr>
            <a:spLocks noGrp="1"/>
          </p:cNvSpPr>
          <p:nvPr>
            <p:ph type="ftr" sz="quarter" idx="4294967295"/>
          </p:nvPr>
        </p:nvSpPr>
        <p:spPr bwMode="auto">
          <a:xfrm>
            <a:off x="6705600" y="6553200"/>
            <a:ext cx="24384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000" dirty="0">
                <a:latin typeface="Calibri"/>
              </a:rPr>
              <a:t>Copyright © 2001, 2003, Andrew W. Moore</a:t>
            </a:r>
          </a:p>
        </p:txBody>
      </p:sp>
      <p:sp>
        <p:nvSpPr>
          <p:cNvPr id="25602" name="Rectangle 1"/>
          <p:cNvSpPr>
            <a:spLocks noGrp="1" noChangeArrowheads="1"/>
          </p:cNvSpPr>
          <p:nvPr>
            <p:ph type="title" idx="4294967295"/>
          </p:nvPr>
        </p:nvSpPr>
        <p:spPr>
          <a:xfrm>
            <a:off x="152400" y="225425"/>
            <a:ext cx="4648200" cy="7635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ea typeface="ＭＳ Ｐゴシック" charset="0"/>
                <a:cs typeface="ＭＳ Ｐゴシック" charset="0"/>
              </a:rPr>
              <a:t> Linear Classifiers</a:t>
            </a:r>
          </a:p>
        </p:txBody>
      </p:sp>
      <p:sp>
        <p:nvSpPr>
          <p:cNvPr id="25603" name="Rectangle 2"/>
          <p:cNvSpPr>
            <a:spLocks noChangeArrowheads="1"/>
          </p:cNvSpPr>
          <p:nvPr/>
        </p:nvSpPr>
        <p:spPr bwMode="auto">
          <a:xfrm>
            <a:off x="5334000" y="782638"/>
            <a:ext cx="1600200" cy="642937"/>
          </a:xfrm>
          <a:prstGeom prst="rect">
            <a:avLst/>
          </a:prstGeom>
          <a:solidFill>
            <a:srgbClr val="FFCCFF"/>
          </a:solidFill>
          <a:ln w="12600">
            <a:solidFill>
              <a:srgbClr val="000000"/>
            </a:solidFill>
            <a:miter lim="800000"/>
            <a:headEnd/>
            <a:tailEnd/>
          </a:ln>
        </p:spPr>
        <p:txBody>
          <a:bodyPr lIns="90000" tIns="46800" rIns="90000" bIns="46800" anchor="ctr">
            <a:spAutoFit/>
          </a:bodyPr>
          <a:lstStyle/>
          <a:p>
            <a:pPr algn="ctr">
              <a:spcBef>
                <a:spcPts val="12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i="1" dirty="0">
                <a:solidFill>
                  <a:srgbClr val="000000"/>
                </a:solidFill>
                <a:latin typeface="Calibri"/>
              </a:rPr>
              <a:t>f </a:t>
            </a:r>
            <a:r>
              <a:rPr lang="en-US" sz="2000" dirty="0">
                <a:solidFill>
                  <a:srgbClr val="000000"/>
                </a:solidFill>
                <a:latin typeface="Calibri"/>
              </a:rPr>
              <a:t>        </a:t>
            </a:r>
          </a:p>
        </p:txBody>
      </p:sp>
      <p:sp>
        <p:nvSpPr>
          <p:cNvPr id="25604" name="Line 3"/>
          <p:cNvSpPr>
            <a:spLocks noChangeShapeType="1"/>
          </p:cNvSpPr>
          <p:nvPr/>
        </p:nvSpPr>
        <p:spPr bwMode="auto">
          <a:xfrm>
            <a:off x="3962400" y="1066800"/>
            <a:ext cx="1371600" cy="1588"/>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25605" name="Text Box 4"/>
          <p:cNvSpPr txBox="1">
            <a:spLocks noChangeArrowheads="1"/>
          </p:cNvSpPr>
          <p:nvPr/>
        </p:nvSpPr>
        <p:spPr bwMode="auto">
          <a:xfrm>
            <a:off x="3505200" y="76200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750"/>
              </a:spcBef>
            </a:pPr>
            <a:r>
              <a:rPr lang="en-US" sz="2800" b="1" i="1" dirty="0">
                <a:solidFill>
                  <a:srgbClr val="000000"/>
                </a:solidFill>
                <a:latin typeface="Calibri"/>
              </a:rPr>
              <a:t>x</a:t>
            </a:r>
          </a:p>
        </p:txBody>
      </p:sp>
      <p:sp>
        <p:nvSpPr>
          <p:cNvPr id="25606" name="Line 5"/>
          <p:cNvSpPr>
            <a:spLocks noChangeShapeType="1"/>
          </p:cNvSpPr>
          <p:nvPr/>
        </p:nvSpPr>
        <p:spPr bwMode="auto">
          <a:xfrm>
            <a:off x="6019800" y="381000"/>
            <a:ext cx="1588" cy="381000"/>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25607" name="Text Box 6"/>
          <p:cNvSpPr txBox="1">
            <a:spLocks noChangeArrowheads="1"/>
          </p:cNvSpPr>
          <p:nvPr/>
        </p:nvSpPr>
        <p:spPr bwMode="auto">
          <a:xfrm>
            <a:off x="5791200" y="0"/>
            <a:ext cx="3810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2000"/>
              </a:spcBef>
            </a:pPr>
            <a:r>
              <a:rPr lang="en-US" sz="3200">
                <a:solidFill>
                  <a:srgbClr val="00CC00"/>
                </a:solidFill>
                <a:latin typeface="Symbol" charset="0"/>
              </a:rPr>
              <a:t></a:t>
            </a:r>
          </a:p>
        </p:txBody>
      </p:sp>
      <p:sp>
        <p:nvSpPr>
          <p:cNvPr id="25608" name="Line 7"/>
          <p:cNvSpPr>
            <a:spLocks noChangeShapeType="1"/>
          </p:cNvSpPr>
          <p:nvPr/>
        </p:nvSpPr>
        <p:spPr bwMode="auto">
          <a:xfrm>
            <a:off x="6934200" y="1066800"/>
            <a:ext cx="1371600" cy="1588"/>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25609" name="Text Box 8"/>
          <p:cNvSpPr txBox="1">
            <a:spLocks noChangeArrowheads="1"/>
          </p:cNvSpPr>
          <p:nvPr/>
        </p:nvSpPr>
        <p:spPr bwMode="auto">
          <a:xfrm>
            <a:off x="8305800" y="838200"/>
            <a:ext cx="838200"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800"/>
              </a:spcBef>
            </a:pPr>
            <a:r>
              <a:rPr lang="en-US" sz="3200" dirty="0" err="1">
                <a:solidFill>
                  <a:srgbClr val="000000"/>
                </a:solidFill>
                <a:latin typeface="Calibri"/>
              </a:rPr>
              <a:t>y</a:t>
            </a:r>
            <a:r>
              <a:rPr lang="en-US" sz="3200" baseline="30000" dirty="0" err="1">
                <a:solidFill>
                  <a:srgbClr val="000000"/>
                </a:solidFill>
                <a:latin typeface="Calibri"/>
              </a:rPr>
              <a:t>est</a:t>
            </a:r>
            <a:endParaRPr lang="en-US" sz="3200" baseline="30000" dirty="0">
              <a:solidFill>
                <a:srgbClr val="000000"/>
              </a:solidFill>
              <a:latin typeface="Calibri"/>
            </a:endParaRPr>
          </a:p>
        </p:txBody>
      </p:sp>
      <p:sp>
        <p:nvSpPr>
          <p:cNvPr id="25610" name="Text Box 9"/>
          <p:cNvSpPr txBox="1">
            <a:spLocks noChangeArrowheads="1"/>
          </p:cNvSpPr>
          <p:nvPr/>
        </p:nvSpPr>
        <p:spPr bwMode="auto">
          <a:xfrm>
            <a:off x="838200" y="1905000"/>
            <a:ext cx="190500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dirty="0">
                <a:solidFill>
                  <a:srgbClr val="000000"/>
                </a:solidFill>
                <a:latin typeface="Calibri"/>
              </a:rPr>
              <a:t>denotes +1</a:t>
            </a:r>
          </a:p>
          <a:p>
            <a:pPr algn="ctr">
              <a:spcBef>
                <a:spcPts val="1250"/>
              </a:spcBef>
            </a:pPr>
            <a:r>
              <a:rPr lang="en-US" sz="2000" dirty="0">
                <a:solidFill>
                  <a:srgbClr val="000000"/>
                </a:solidFill>
                <a:latin typeface="Calibri"/>
              </a:rPr>
              <a:t>denotes -1</a:t>
            </a:r>
          </a:p>
        </p:txBody>
      </p:sp>
      <p:sp>
        <p:nvSpPr>
          <p:cNvPr id="25611" name="Oval 10"/>
          <p:cNvSpPr>
            <a:spLocks noChangeArrowheads="1"/>
          </p:cNvSpPr>
          <p:nvPr/>
        </p:nvSpPr>
        <p:spPr bwMode="auto">
          <a:xfrm rot="4800000">
            <a:off x="915194" y="2056606"/>
            <a:ext cx="58738"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5612" name="Oval 11"/>
          <p:cNvSpPr>
            <a:spLocks noChangeArrowheads="1"/>
          </p:cNvSpPr>
          <p:nvPr/>
        </p:nvSpPr>
        <p:spPr bwMode="auto">
          <a:xfrm rot="5880000">
            <a:off x="915988" y="2513012"/>
            <a:ext cx="50800"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5613" name="Line 12"/>
          <p:cNvSpPr>
            <a:spLocks noChangeShapeType="1"/>
          </p:cNvSpPr>
          <p:nvPr/>
        </p:nvSpPr>
        <p:spPr bwMode="auto">
          <a:xfrm>
            <a:off x="2590800" y="2209800"/>
            <a:ext cx="1588" cy="3505200"/>
          </a:xfrm>
          <a:prstGeom prst="line">
            <a:avLst/>
          </a:prstGeom>
          <a:noFill/>
          <a:ln w="38160">
            <a:solidFill>
              <a:srgbClr val="FF0000"/>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25614" name="Line 13"/>
          <p:cNvSpPr>
            <a:spLocks noChangeShapeType="1"/>
          </p:cNvSpPr>
          <p:nvPr/>
        </p:nvSpPr>
        <p:spPr bwMode="auto">
          <a:xfrm>
            <a:off x="2438400" y="5562600"/>
            <a:ext cx="3657600" cy="1588"/>
          </a:xfrm>
          <a:prstGeom prst="line">
            <a:avLst/>
          </a:prstGeom>
          <a:noFill/>
          <a:ln w="38160">
            <a:solidFill>
              <a:srgbClr val="FF0000"/>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25615" name="Oval 14"/>
          <p:cNvSpPr>
            <a:spLocks noChangeArrowheads="1"/>
          </p:cNvSpPr>
          <p:nvPr/>
        </p:nvSpPr>
        <p:spPr bwMode="auto">
          <a:xfrm>
            <a:off x="3717925" y="5032375"/>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5616" name="Oval 15"/>
          <p:cNvSpPr>
            <a:spLocks noChangeArrowheads="1"/>
          </p:cNvSpPr>
          <p:nvPr/>
        </p:nvSpPr>
        <p:spPr bwMode="auto">
          <a:xfrm>
            <a:off x="2486025" y="3903663"/>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5617" name="Oval 16"/>
          <p:cNvSpPr>
            <a:spLocks noChangeArrowheads="1"/>
          </p:cNvSpPr>
          <p:nvPr/>
        </p:nvSpPr>
        <p:spPr bwMode="auto">
          <a:xfrm>
            <a:off x="4340225" y="2814638"/>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5618" name="Oval 17"/>
          <p:cNvSpPr>
            <a:spLocks noChangeArrowheads="1"/>
          </p:cNvSpPr>
          <p:nvPr/>
        </p:nvSpPr>
        <p:spPr bwMode="auto">
          <a:xfrm>
            <a:off x="4403725" y="3635375"/>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5619" name="Oval 18"/>
          <p:cNvSpPr>
            <a:spLocks noChangeArrowheads="1"/>
          </p:cNvSpPr>
          <p:nvPr/>
        </p:nvSpPr>
        <p:spPr bwMode="auto">
          <a:xfrm>
            <a:off x="3409950" y="2663825"/>
            <a:ext cx="60325" cy="50800"/>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5620" name="Oval 19"/>
          <p:cNvSpPr>
            <a:spLocks noChangeArrowheads="1"/>
          </p:cNvSpPr>
          <p:nvPr/>
        </p:nvSpPr>
        <p:spPr bwMode="auto">
          <a:xfrm>
            <a:off x="3886200" y="3733800"/>
            <a:ext cx="5397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5621" name="Oval 20"/>
          <p:cNvSpPr>
            <a:spLocks noChangeArrowheads="1"/>
          </p:cNvSpPr>
          <p:nvPr/>
        </p:nvSpPr>
        <p:spPr bwMode="auto">
          <a:xfrm>
            <a:off x="3048000" y="3124200"/>
            <a:ext cx="60325" cy="58738"/>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5622" name="Oval 21"/>
          <p:cNvSpPr>
            <a:spLocks noChangeArrowheads="1"/>
          </p:cNvSpPr>
          <p:nvPr/>
        </p:nvSpPr>
        <p:spPr bwMode="auto">
          <a:xfrm>
            <a:off x="5105400" y="4114800"/>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5623" name="Oval 22"/>
          <p:cNvSpPr>
            <a:spLocks noChangeArrowheads="1"/>
          </p:cNvSpPr>
          <p:nvPr/>
        </p:nvSpPr>
        <p:spPr bwMode="auto">
          <a:xfrm rot="-1140000">
            <a:off x="3886200" y="4443413"/>
            <a:ext cx="5397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5624" name="Oval 23"/>
          <p:cNvSpPr>
            <a:spLocks noChangeArrowheads="1"/>
          </p:cNvSpPr>
          <p:nvPr/>
        </p:nvSpPr>
        <p:spPr bwMode="auto">
          <a:xfrm rot="-1140000">
            <a:off x="6003925" y="3230563"/>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5625" name="Oval 24"/>
          <p:cNvSpPr>
            <a:spLocks noChangeArrowheads="1"/>
          </p:cNvSpPr>
          <p:nvPr/>
        </p:nvSpPr>
        <p:spPr bwMode="auto">
          <a:xfrm rot="-1140000">
            <a:off x="5295900" y="4546600"/>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5626" name="Oval 25"/>
          <p:cNvSpPr>
            <a:spLocks noChangeArrowheads="1"/>
          </p:cNvSpPr>
          <p:nvPr/>
        </p:nvSpPr>
        <p:spPr bwMode="auto">
          <a:xfrm rot="-1140000">
            <a:off x="3124200" y="2668588"/>
            <a:ext cx="60325" cy="50800"/>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5627" name="Oval 26"/>
          <p:cNvSpPr>
            <a:spLocks noChangeArrowheads="1"/>
          </p:cNvSpPr>
          <p:nvPr/>
        </p:nvSpPr>
        <p:spPr bwMode="auto">
          <a:xfrm rot="-1140000">
            <a:off x="4711700" y="3586163"/>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5628" name="Oval 27"/>
          <p:cNvSpPr>
            <a:spLocks noChangeArrowheads="1"/>
          </p:cNvSpPr>
          <p:nvPr/>
        </p:nvSpPr>
        <p:spPr bwMode="auto">
          <a:xfrm rot="-1140000">
            <a:off x="5865813" y="4497388"/>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5629" name="Oval 28"/>
          <p:cNvSpPr>
            <a:spLocks noChangeArrowheads="1"/>
          </p:cNvSpPr>
          <p:nvPr/>
        </p:nvSpPr>
        <p:spPr bwMode="auto">
          <a:xfrm rot="-1140000">
            <a:off x="3113088" y="3641725"/>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5630" name="Oval 29"/>
          <p:cNvSpPr>
            <a:spLocks noChangeArrowheads="1"/>
          </p:cNvSpPr>
          <p:nvPr/>
        </p:nvSpPr>
        <p:spPr bwMode="auto">
          <a:xfrm rot="5880000">
            <a:off x="3868738" y="3059113"/>
            <a:ext cx="47625"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5631" name="Oval 30"/>
          <p:cNvSpPr>
            <a:spLocks noChangeArrowheads="1"/>
          </p:cNvSpPr>
          <p:nvPr/>
        </p:nvSpPr>
        <p:spPr bwMode="auto">
          <a:xfrm rot="5880000">
            <a:off x="4136232" y="5244306"/>
            <a:ext cx="55562"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5632" name="Oval 31"/>
          <p:cNvSpPr>
            <a:spLocks noChangeArrowheads="1"/>
          </p:cNvSpPr>
          <p:nvPr/>
        </p:nvSpPr>
        <p:spPr bwMode="auto">
          <a:xfrm rot="5880000">
            <a:off x="3116263" y="4100513"/>
            <a:ext cx="47625"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5633" name="Oval 32"/>
          <p:cNvSpPr>
            <a:spLocks noChangeArrowheads="1"/>
          </p:cNvSpPr>
          <p:nvPr/>
        </p:nvSpPr>
        <p:spPr bwMode="auto">
          <a:xfrm rot="5880000">
            <a:off x="4344988" y="2395538"/>
            <a:ext cx="47625"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5634" name="Oval 33"/>
          <p:cNvSpPr>
            <a:spLocks noChangeArrowheads="1"/>
          </p:cNvSpPr>
          <p:nvPr/>
        </p:nvSpPr>
        <p:spPr bwMode="auto">
          <a:xfrm rot="5880000">
            <a:off x="5304632" y="4145756"/>
            <a:ext cx="58738"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5635" name="Oval 34"/>
          <p:cNvSpPr>
            <a:spLocks noChangeArrowheads="1"/>
          </p:cNvSpPr>
          <p:nvPr/>
        </p:nvSpPr>
        <p:spPr bwMode="auto">
          <a:xfrm rot="5880000">
            <a:off x="4371975" y="4081463"/>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5636" name="Oval 35"/>
          <p:cNvSpPr>
            <a:spLocks noChangeArrowheads="1"/>
          </p:cNvSpPr>
          <p:nvPr/>
        </p:nvSpPr>
        <p:spPr bwMode="auto">
          <a:xfrm rot="5880000">
            <a:off x="5621338" y="3365500"/>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5637" name="Oval 36"/>
          <p:cNvSpPr>
            <a:spLocks noChangeArrowheads="1"/>
          </p:cNvSpPr>
          <p:nvPr/>
        </p:nvSpPr>
        <p:spPr bwMode="auto">
          <a:xfrm rot="5880000">
            <a:off x="3089275" y="2347913"/>
            <a:ext cx="47625"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5638" name="Oval 37"/>
          <p:cNvSpPr>
            <a:spLocks noChangeArrowheads="1"/>
          </p:cNvSpPr>
          <p:nvPr/>
        </p:nvSpPr>
        <p:spPr bwMode="auto">
          <a:xfrm rot="5880000">
            <a:off x="5262563" y="3275013"/>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5639" name="Oval 38"/>
          <p:cNvSpPr>
            <a:spLocks noChangeArrowheads="1"/>
          </p:cNvSpPr>
          <p:nvPr/>
        </p:nvSpPr>
        <p:spPr bwMode="auto">
          <a:xfrm rot="5880000">
            <a:off x="5117307" y="4720431"/>
            <a:ext cx="58738"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5640" name="Oval 39"/>
          <p:cNvSpPr>
            <a:spLocks noChangeArrowheads="1"/>
          </p:cNvSpPr>
          <p:nvPr/>
        </p:nvSpPr>
        <p:spPr bwMode="auto">
          <a:xfrm rot="4800000">
            <a:off x="3498057" y="3534569"/>
            <a:ext cx="58737"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5641" name="Oval 40"/>
          <p:cNvSpPr>
            <a:spLocks noChangeArrowheads="1"/>
          </p:cNvSpPr>
          <p:nvPr/>
        </p:nvSpPr>
        <p:spPr bwMode="auto">
          <a:xfrm rot="4800000">
            <a:off x="4651375" y="5253038"/>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5642" name="Oval 41"/>
          <p:cNvSpPr>
            <a:spLocks noChangeArrowheads="1"/>
          </p:cNvSpPr>
          <p:nvPr/>
        </p:nvSpPr>
        <p:spPr bwMode="auto">
          <a:xfrm rot="4800000">
            <a:off x="4346575" y="4872038"/>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5643" name="Oval 42"/>
          <p:cNvSpPr>
            <a:spLocks noChangeArrowheads="1"/>
          </p:cNvSpPr>
          <p:nvPr/>
        </p:nvSpPr>
        <p:spPr bwMode="auto">
          <a:xfrm rot="4800000">
            <a:off x="2817019" y="3734594"/>
            <a:ext cx="58737"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5644" name="Oval 43"/>
          <p:cNvSpPr>
            <a:spLocks noChangeArrowheads="1"/>
          </p:cNvSpPr>
          <p:nvPr/>
        </p:nvSpPr>
        <p:spPr bwMode="auto">
          <a:xfrm rot="4800000">
            <a:off x="3714751" y="2774950"/>
            <a:ext cx="50800"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5645" name="Oval 44"/>
          <p:cNvSpPr>
            <a:spLocks noChangeArrowheads="1"/>
          </p:cNvSpPr>
          <p:nvPr/>
        </p:nvSpPr>
        <p:spPr bwMode="auto">
          <a:xfrm rot="4800000">
            <a:off x="4357688" y="4364037"/>
            <a:ext cx="50800"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5646" name="Oval 45"/>
          <p:cNvSpPr>
            <a:spLocks noChangeArrowheads="1"/>
          </p:cNvSpPr>
          <p:nvPr/>
        </p:nvSpPr>
        <p:spPr bwMode="auto">
          <a:xfrm rot="4800000">
            <a:off x="2504282" y="3082131"/>
            <a:ext cx="58738"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5647" name="Oval 46"/>
          <p:cNvSpPr>
            <a:spLocks noChangeArrowheads="1"/>
          </p:cNvSpPr>
          <p:nvPr/>
        </p:nvSpPr>
        <p:spPr bwMode="auto">
          <a:xfrm rot="4800000">
            <a:off x="3937794" y="5049044"/>
            <a:ext cx="55563"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5648" name="Oval 47"/>
          <p:cNvSpPr>
            <a:spLocks noChangeArrowheads="1"/>
          </p:cNvSpPr>
          <p:nvPr/>
        </p:nvSpPr>
        <p:spPr bwMode="auto">
          <a:xfrm rot="4800000">
            <a:off x="5305426" y="4756150"/>
            <a:ext cx="50800"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5649" name="Text Box 48"/>
          <p:cNvSpPr txBox="1">
            <a:spLocks noChangeArrowheads="1"/>
          </p:cNvSpPr>
          <p:nvPr/>
        </p:nvSpPr>
        <p:spPr bwMode="auto">
          <a:xfrm>
            <a:off x="5486400" y="1676400"/>
            <a:ext cx="320040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b="1" i="1" dirty="0">
                <a:solidFill>
                  <a:srgbClr val="000000"/>
                </a:solidFill>
                <a:latin typeface="Calibri"/>
              </a:rPr>
              <a:t>f</a:t>
            </a:r>
            <a:r>
              <a:rPr lang="en-US" sz="2000" i="1" dirty="0">
                <a:solidFill>
                  <a:srgbClr val="000000"/>
                </a:solidFill>
                <a:latin typeface="Calibri"/>
              </a:rPr>
              <a:t>(</a:t>
            </a:r>
            <a:r>
              <a:rPr lang="en-US" sz="2000" b="1" i="1" dirty="0" err="1">
                <a:solidFill>
                  <a:srgbClr val="000000"/>
                </a:solidFill>
                <a:latin typeface="Calibri"/>
              </a:rPr>
              <a:t>x</a:t>
            </a:r>
            <a:r>
              <a:rPr lang="en-US" sz="2000" i="1" dirty="0" err="1">
                <a:solidFill>
                  <a:srgbClr val="000000"/>
                </a:solidFill>
                <a:latin typeface="Calibri"/>
              </a:rPr>
              <a:t>,</a:t>
            </a:r>
            <a:r>
              <a:rPr lang="en-US" sz="2000" b="1" i="1" dirty="0" err="1">
                <a:solidFill>
                  <a:srgbClr val="00CC00"/>
                </a:solidFill>
                <a:latin typeface="Calibri"/>
              </a:rPr>
              <a:t>w</a:t>
            </a:r>
            <a:r>
              <a:rPr lang="en-US" sz="2000" i="1" dirty="0" err="1">
                <a:solidFill>
                  <a:srgbClr val="00CC00"/>
                </a:solidFill>
                <a:latin typeface="Calibri"/>
              </a:rPr>
              <a:t>,b</a:t>
            </a:r>
            <a:r>
              <a:rPr lang="en-US" sz="2000" i="1" dirty="0">
                <a:solidFill>
                  <a:srgbClr val="000000"/>
                </a:solidFill>
                <a:latin typeface="Calibri"/>
              </a:rPr>
              <a:t>) = sign(</a:t>
            </a:r>
            <a:r>
              <a:rPr lang="en-US" sz="2000" b="1" i="1" dirty="0">
                <a:solidFill>
                  <a:srgbClr val="00CC00"/>
                </a:solidFill>
                <a:latin typeface="Calibri"/>
              </a:rPr>
              <a:t>w</a:t>
            </a:r>
            <a:r>
              <a:rPr lang="en-US" sz="2000" b="1" i="1" dirty="0">
                <a:solidFill>
                  <a:srgbClr val="000000"/>
                </a:solidFill>
                <a:latin typeface="Calibri"/>
              </a:rPr>
              <a:t>. x</a:t>
            </a:r>
            <a:r>
              <a:rPr lang="en-US" sz="2000" i="1" dirty="0">
                <a:solidFill>
                  <a:srgbClr val="00CC00"/>
                </a:solidFill>
                <a:latin typeface="Calibri"/>
              </a:rPr>
              <a:t> </a:t>
            </a:r>
            <a:r>
              <a:rPr lang="en-US" sz="2000" i="1" dirty="0">
                <a:solidFill>
                  <a:srgbClr val="000000"/>
                </a:solidFill>
                <a:latin typeface="Calibri"/>
              </a:rPr>
              <a:t>- </a:t>
            </a:r>
            <a:r>
              <a:rPr lang="en-US" sz="2000" i="1" dirty="0">
                <a:solidFill>
                  <a:srgbClr val="00CC00"/>
                </a:solidFill>
                <a:latin typeface="Calibri"/>
              </a:rPr>
              <a:t>b</a:t>
            </a:r>
            <a:r>
              <a:rPr lang="en-US" sz="2000" i="1" dirty="0">
                <a:solidFill>
                  <a:srgbClr val="000000"/>
                </a:solidFill>
                <a:latin typeface="Calibri"/>
              </a:rPr>
              <a:t>)</a:t>
            </a:r>
          </a:p>
        </p:txBody>
      </p:sp>
      <p:sp>
        <p:nvSpPr>
          <p:cNvPr id="25650" name="Line 49"/>
          <p:cNvSpPr>
            <a:spLocks noChangeShapeType="1"/>
          </p:cNvSpPr>
          <p:nvPr/>
        </p:nvSpPr>
        <p:spPr bwMode="auto">
          <a:xfrm flipV="1">
            <a:off x="3429000" y="1674813"/>
            <a:ext cx="1447800" cy="4041775"/>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25651" name="Text Box 50"/>
          <p:cNvSpPr txBox="1">
            <a:spLocks noChangeArrowheads="1"/>
          </p:cNvSpPr>
          <p:nvPr/>
        </p:nvSpPr>
        <p:spPr bwMode="auto">
          <a:xfrm>
            <a:off x="6248400" y="3200400"/>
            <a:ext cx="2438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endParaRPr lang="en-US" dirty="0">
              <a:latin typeface="Calibri"/>
            </a:endParaRPr>
          </a:p>
        </p:txBody>
      </p:sp>
      <p:sp>
        <p:nvSpPr>
          <p:cNvPr id="54" name="Text Box 50"/>
          <p:cNvSpPr txBox="1">
            <a:spLocks noChangeArrowheads="1"/>
          </p:cNvSpPr>
          <p:nvPr/>
        </p:nvSpPr>
        <p:spPr bwMode="auto">
          <a:xfrm>
            <a:off x="6629400" y="3429000"/>
            <a:ext cx="2209800" cy="1387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1250"/>
              </a:spcBef>
            </a:pPr>
            <a:r>
              <a:rPr lang="en-US" sz="2800" dirty="0">
                <a:solidFill>
                  <a:srgbClr val="000000"/>
                </a:solidFill>
                <a:latin typeface="Calibri"/>
              </a:rPr>
              <a:t>How would you classify this data?</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Footer Placeholder 3"/>
          <p:cNvSpPr>
            <a:spLocks noGrp="1"/>
          </p:cNvSpPr>
          <p:nvPr>
            <p:ph type="ftr" sz="quarter" idx="4294967295"/>
          </p:nvPr>
        </p:nvSpPr>
        <p:spPr bwMode="auto">
          <a:xfrm>
            <a:off x="6705600" y="6553200"/>
            <a:ext cx="24384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000" dirty="0">
                <a:latin typeface="Calibri"/>
              </a:rPr>
              <a:t>Copyright © 2001, 2003, Andrew W. Moore</a:t>
            </a:r>
          </a:p>
        </p:txBody>
      </p:sp>
      <p:sp>
        <p:nvSpPr>
          <p:cNvPr id="27650" name="Rectangle 1"/>
          <p:cNvSpPr>
            <a:spLocks noGrp="1" noChangeArrowheads="1"/>
          </p:cNvSpPr>
          <p:nvPr>
            <p:ph type="title" idx="4294967295"/>
          </p:nvPr>
        </p:nvSpPr>
        <p:spPr>
          <a:xfrm>
            <a:off x="152400" y="225425"/>
            <a:ext cx="4648200" cy="7635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ea typeface="ＭＳ Ｐゴシック" charset="0"/>
                <a:cs typeface="ＭＳ Ｐゴシック" charset="0"/>
              </a:rPr>
              <a:t> Linear Classifiers</a:t>
            </a:r>
          </a:p>
        </p:txBody>
      </p:sp>
      <p:sp>
        <p:nvSpPr>
          <p:cNvPr id="27651" name="Rectangle 2"/>
          <p:cNvSpPr>
            <a:spLocks noChangeArrowheads="1"/>
          </p:cNvSpPr>
          <p:nvPr/>
        </p:nvSpPr>
        <p:spPr bwMode="auto">
          <a:xfrm>
            <a:off x="5334000" y="782638"/>
            <a:ext cx="1600200" cy="642937"/>
          </a:xfrm>
          <a:prstGeom prst="rect">
            <a:avLst/>
          </a:prstGeom>
          <a:solidFill>
            <a:srgbClr val="FFCCFF"/>
          </a:solidFill>
          <a:ln w="12600">
            <a:solidFill>
              <a:srgbClr val="000000"/>
            </a:solidFill>
            <a:miter lim="800000"/>
            <a:headEnd/>
            <a:tailEnd/>
          </a:ln>
        </p:spPr>
        <p:txBody>
          <a:bodyPr lIns="90000" tIns="46800" rIns="90000" bIns="46800" anchor="ctr">
            <a:spAutoFit/>
          </a:bodyPr>
          <a:lstStyle/>
          <a:p>
            <a:pPr algn="ctr">
              <a:spcBef>
                <a:spcPts val="12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i="1" dirty="0">
                <a:solidFill>
                  <a:srgbClr val="000000"/>
                </a:solidFill>
                <a:latin typeface="Calibri"/>
              </a:rPr>
              <a:t>f </a:t>
            </a:r>
            <a:r>
              <a:rPr lang="en-US" sz="2000" dirty="0">
                <a:solidFill>
                  <a:srgbClr val="000000"/>
                </a:solidFill>
                <a:latin typeface="Calibri"/>
              </a:rPr>
              <a:t>        </a:t>
            </a:r>
          </a:p>
        </p:txBody>
      </p:sp>
      <p:sp>
        <p:nvSpPr>
          <p:cNvPr id="27652" name="Line 3"/>
          <p:cNvSpPr>
            <a:spLocks noChangeShapeType="1"/>
          </p:cNvSpPr>
          <p:nvPr/>
        </p:nvSpPr>
        <p:spPr bwMode="auto">
          <a:xfrm>
            <a:off x="3962400" y="1066800"/>
            <a:ext cx="1371600" cy="1588"/>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27653" name="Text Box 4"/>
          <p:cNvSpPr txBox="1">
            <a:spLocks noChangeArrowheads="1"/>
          </p:cNvSpPr>
          <p:nvPr/>
        </p:nvSpPr>
        <p:spPr bwMode="auto">
          <a:xfrm>
            <a:off x="3505200" y="76200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750"/>
              </a:spcBef>
            </a:pPr>
            <a:r>
              <a:rPr lang="en-US" sz="2800" b="1" i="1" dirty="0">
                <a:solidFill>
                  <a:srgbClr val="000000"/>
                </a:solidFill>
                <a:latin typeface="Calibri"/>
              </a:rPr>
              <a:t>x</a:t>
            </a:r>
          </a:p>
        </p:txBody>
      </p:sp>
      <p:sp>
        <p:nvSpPr>
          <p:cNvPr id="27654" name="Line 5"/>
          <p:cNvSpPr>
            <a:spLocks noChangeShapeType="1"/>
          </p:cNvSpPr>
          <p:nvPr/>
        </p:nvSpPr>
        <p:spPr bwMode="auto">
          <a:xfrm>
            <a:off x="6019800" y="381000"/>
            <a:ext cx="1588" cy="381000"/>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27655" name="Text Box 6"/>
          <p:cNvSpPr txBox="1">
            <a:spLocks noChangeArrowheads="1"/>
          </p:cNvSpPr>
          <p:nvPr/>
        </p:nvSpPr>
        <p:spPr bwMode="auto">
          <a:xfrm>
            <a:off x="5791200" y="0"/>
            <a:ext cx="3810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2000"/>
              </a:spcBef>
            </a:pPr>
            <a:r>
              <a:rPr lang="en-US" sz="3200">
                <a:solidFill>
                  <a:srgbClr val="00CC00"/>
                </a:solidFill>
                <a:latin typeface="Symbol" charset="0"/>
              </a:rPr>
              <a:t></a:t>
            </a:r>
          </a:p>
        </p:txBody>
      </p:sp>
      <p:sp>
        <p:nvSpPr>
          <p:cNvPr id="27656" name="Line 7"/>
          <p:cNvSpPr>
            <a:spLocks noChangeShapeType="1"/>
          </p:cNvSpPr>
          <p:nvPr/>
        </p:nvSpPr>
        <p:spPr bwMode="auto">
          <a:xfrm>
            <a:off x="6934200" y="1066800"/>
            <a:ext cx="1371600" cy="1588"/>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27657" name="Text Box 8"/>
          <p:cNvSpPr txBox="1">
            <a:spLocks noChangeArrowheads="1"/>
          </p:cNvSpPr>
          <p:nvPr/>
        </p:nvSpPr>
        <p:spPr bwMode="auto">
          <a:xfrm>
            <a:off x="8305800" y="838200"/>
            <a:ext cx="838200"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800"/>
              </a:spcBef>
            </a:pPr>
            <a:r>
              <a:rPr lang="en-US" sz="3200" dirty="0" err="1">
                <a:solidFill>
                  <a:srgbClr val="000000"/>
                </a:solidFill>
                <a:latin typeface="Calibri"/>
              </a:rPr>
              <a:t>y</a:t>
            </a:r>
            <a:r>
              <a:rPr lang="en-US" sz="3200" baseline="30000" dirty="0" err="1">
                <a:solidFill>
                  <a:srgbClr val="000000"/>
                </a:solidFill>
                <a:latin typeface="Calibri"/>
              </a:rPr>
              <a:t>est</a:t>
            </a:r>
            <a:endParaRPr lang="en-US" sz="3200" baseline="30000" dirty="0">
              <a:solidFill>
                <a:srgbClr val="000000"/>
              </a:solidFill>
              <a:latin typeface="Calibri"/>
            </a:endParaRPr>
          </a:p>
        </p:txBody>
      </p:sp>
      <p:sp>
        <p:nvSpPr>
          <p:cNvPr id="27658" name="Text Box 9"/>
          <p:cNvSpPr txBox="1">
            <a:spLocks noChangeArrowheads="1"/>
          </p:cNvSpPr>
          <p:nvPr/>
        </p:nvSpPr>
        <p:spPr bwMode="auto">
          <a:xfrm>
            <a:off x="838200" y="1905000"/>
            <a:ext cx="190500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dirty="0">
                <a:solidFill>
                  <a:srgbClr val="000000"/>
                </a:solidFill>
                <a:latin typeface="Calibri"/>
              </a:rPr>
              <a:t>denotes +1</a:t>
            </a:r>
          </a:p>
          <a:p>
            <a:pPr algn="ctr">
              <a:spcBef>
                <a:spcPts val="1250"/>
              </a:spcBef>
            </a:pPr>
            <a:r>
              <a:rPr lang="en-US" sz="2000" dirty="0">
                <a:solidFill>
                  <a:srgbClr val="000000"/>
                </a:solidFill>
                <a:latin typeface="Calibri"/>
              </a:rPr>
              <a:t>denotes -1</a:t>
            </a:r>
          </a:p>
        </p:txBody>
      </p:sp>
      <p:sp>
        <p:nvSpPr>
          <p:cNvPr id="27659" name="Oval 10"/>
          <p:cNvSpPr>
            <a:spLocks noChangeArrowheads="1"/>
          </p:cNvSpPr>
          <p:nvPr/>
        </p:nvSpPr>
        <p:spPr bwMode="auto">
          <a:xfrm rot="4800000">
            <a:off x="915194" y="2056606"/>
            <a:ext cx="58738"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7660" name="Oval 11"/>
          <p:cNvSpPr>
            <a:spLocks noChangeArrowheads="1"/>
          </p:cNvSpPr>
          <p:nvPr/>
        </p:nvSpPr>
        <p:spPr bwMode="auto">
          <a:xfrm rot="5880000">
            <a:off x="915988" y="2513012"/>
            <a:ext cx="50800"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7661" name="Line 12"/>
          <p:cNvSpPr>
            <a:spLocks noChangeShapeType="1"/>
          </p:cNvSpPr>
          <p:nvPr/>
        </p:nvSpPr>
        <p:spPr bwMode="auto">
          <a:xfrm>
            <a:off x="2590800" y="2209800"/>
            <a:ext cx="1588" cy="3505200"/>
          </a:xfrm>
          <a:prstGeom prst="line">
            <a:avLst/>
          </a:prstGeom>
          <a:noFill/>
          <a:ln w="38160">
            <a:solidFill>
              <a:srgbClr val="FF0000"/>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27662" name="Line 13"/>
          <p:cNvSpPr>
            <a:spLocks noChangeShapeType="1"/>
          </p:cNvSpPr>
          <p:nvPr/>
        </p:nvSpPr>
        <p:spPr bwMode="auto">
          <a:xfrm>
            <a:off x="2438400" y="5562600"/>
            <a:ext cx="3657600" cy="1588"/>
          </a:xfrm>
          <a:prstGeom prst="line">
            <a:avLst/>
          </a:prstGeom>
          <a:noFill/>
          <a:ln w="38160">
            <a:solidFill>
              <a:srgbClr val="FF0000"/>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27663" name="Oval 14"/>
          <p:cNvSpPr>
            <a:spLocks noChangeArrowheads="1"/>
          </p:cNvSpPr>
          <p:nvPr/>
        </p:nvSpPr>
        <p:spPr bwMode="auto">
          <a:xfrm>
            <a:off x="3717925" y="5032375"/>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7664" name="Oval 15"/>
          <p:cNvSpPr>
            <a:spLocks noChangeArrowheads="1"/>
          </p:cNvSpPr>
          <p:nvPr/>
        </p:nvSpPr>
        <p:spPr bwMode="auto">
          <a:xfrm>
            <a:off x="2486025" y="3903663"/>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7665" name="Oval 16"/>
          <p:cNvSpPr>
            <a:spLocks noChangeArrowheads="1"/>
          </p:cNvSpPr>
          <p:nvPr/>
        </p:nvSpPr>
        <p:spPr bwMode="auto">
          <a:xfrm>
            <a:off x="4340225" y="2814638"/>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7666" name="Oval 17"/>
          <p:cNvSpPr>
            <a:spLocks noChangeArrowheads="1"/>
          </p:cNvSpPr>
          <p:nvPr/>
        </p:nvSpPr>
        <p:spPr bwMode="auto">
          <a:xfrm>
            <a:off x="4403725" y="3635375"/>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7667" name="Oval 18"/>
          <p:cNvSpPr>
            <a:spLocks noChangeArrowheads="1"/>
          </p:cNvSpPr>
          <p:nvPr/>
        </p:nvSpPr>
        <p:spPr bwMode="auto">
          <a:xfrm>
            <a:off x="3409950" y="2663825"/>
            <a:ext cx="60325" cy="50800"/>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7668" name="Oval 19"/>
          <p:cNvSpPr>
            <a:spLocks noChangeArrowheads="1"/>
          </p:cNvSpPr>
          <p:nvPr/>
        </p:nvSpPr>
        <p:spPr bwMode="auto">
          <a:xfrm>
            <a:off x="3886200" y="3733800"/>
            <a:ext cx="5397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7669" name="Oval 20"/>
          <p:cNvSpPr>
            <a:spLocks noChangeArrowheads="1"/>
          </p:cNvSpPr>
          <p:nvPr/>
        </p:nvSpPr>
        <p:spPr bwMode="auto">
          <a:xfrm>
            <a:off x="3048000" y="3124200"/>
            <a:ext cx="60325" cy="58738"/>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7670" name="Oval 21"/>
          <p:cNvSpPr>
            <a:spLocks noChangeArrowheads="1"/>
          </p:cNvSpPr>
          <p:nvPr/>
        </p:nvSpPr>
        <p:spPr bwMode="auto">
          <a:xfrm>
            <a:off x="5105400" y="4114800"/>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7671" name="Oval 22"/>
          <p:cNvSpPr>
            <a:spLocks noChangeArrowheads="1"/>
          </p:cNvSpPr>
          <p:nvPr/>
        </p:nvSpPr>
        <p:spPr bwMode="auto">
          <a:xfrm rot="-1140000">
            <a:off x="3886200" y="4443413"/>
            <a:ext cx="5397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7672" name="Oval 23"/>
          <p:cNvSpPr>
            <a:spLocks noChangeArrowheads="1"/>
          </p:cNvSpPr>
          <p:nvPr/>
        </p:nvSpPr>
        <p:spPr bwMode="auto">
          <a:xfrm rot="-1140000">
            <a:off x="6003925" y="3230563"/>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7673" name="Oval 24"/>
          <p:cNvSpPr>
            <a:spLocks noChangeArrowheads="1"/>
          </p:cNvSpPr>
          <p:nvPr/>
        </p:nvSpPr>
        <p:spPr bwMode="auto">
          <a:xfrm rot="-1140000">
            <a:off x="5295900" y="4546600"/>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7674" name="Oval 25"/>
          <p:cNvSpPr>
            <a:spLocks noChangeArrowheads="1"/>
          </p:cNvSpPr>
          <p:nvPr/>
        </p:nvSpPr>
        <p:spPr bwMode="auto">
          <a:xfrm rot="-1140000">
            <a:off x="3124200" y="2668588"/>
            <a:ext cx="60325" cy="50800"/>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7675" name="Oval 26"/>
          <p:cNvSpPr>
            <a:spLocks noChangeArrowheads="1"/>
          </p:cNvSpPr>
          <p:nvPr/>
        </p:nvSpPr>
        <p:spPr bwMode="auto">
          <a:xfrm rot="-1140000">
            <a:off x="4711700" y="3586163"/>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7676" name="Oval 27"/>
          <p:cNvSpPr>
            <a:spLocks noChangeArrowheads="1"/>
          </p:cNvSpPr>
          <p:nvPr/>
        </p:nvSpPr>
        <p:spPr bwMode="auto">
          <a:xfrm rot="-1140000">
            <a:off x="5865813" y="4497388"/>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7677" name="Oval 28"/>
          <p:cNvSpPr>
            <a:spLocks noChangeArrowheads="1"/>
          </p:cNvSpPr>
          <p:nvPr/>
        </p:nvSpPr>
        <p:spPr bwMode="auto">
          <a:xfrm rot="-1140000">
            <a:off x="3113088" y="3641725"/>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7678" name="Oval 29"/>
          <p:cNvSpPr>
            <a:spLocks noChangeArrowheads="1"/>
          </p:cNvSpPr>
          <p:nvPr/>
        </p:nvSpPr>
        <p:spPr bwMode="auto">
          <a:xfrm rot="5880000">
            <a:off x="3868738" y="3059113"/>
            <a:ext cx="47625"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7679" name="Oval 30"/>
          <p:cNvSpPr>
            <a:spLocks noChangeArrowheads="1"/>
          </p:cNvSpPr>
          <p:nvPr/>
        </p:nvSpPr>
        <p:spPr bwMode="auto">
          <a:xfrm rot="5880000">
            <a:off x="4136232" y="5244306"/>
            <a:ext cx="55562"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7680" name="Oval 31"/>
          <p:cNvSpPr>
            <a:spLocks noChangeArrowheads="1"/>
          </p:cNvSpPr>
          <p:nvPr/>
        </p:nvSpPr>
        <p:spPr bwMode="auto">
          <a:xfrm rot="5880000">
            <a:off x="3116263" y="4100513"/>
            <a:ext cx="47625"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7681" name="Oval 32"/>
          <p:cNvSpPr>
            <a:spLocks noChangeArrowheads="1"/>
          </p:cNvSpPr>
          <p:nvPr/>
        </p:nvSpPr>
        <p:spPr bwMode="auto">
          <a:xfrm rot="5880000">
            <a:off x="4344988" y="2395538"/>
            <a:ext cx="47625"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7682" name="Oval 33"/>
          <p:cNvSpPr>
            <a:spLocks noChangeArrowheads="1"/>
          </p:cNvSpPr>
          <p:nvPr/>
        </p:nvSpPr>
        <p:spPr bwMode="auto">
          <a:xfrm rot="5880000">
            <a:off x="5304632" y="4145756"/>
            <a:ext cx="58738"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7683" name="Oval 34"/>
          <p:cNvSpPr>
            <a:spLocks noChangeArrowheads="1"/>
          </p:cNvSpPr>
          <p:nvPr/>
        </p:nvSpPr>
        <p:spPr bwMode="auto">
          <a:xfrm rot="5880000">
            <a:off x="4371975" y="4081463"/>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7684" name="Oval 35"/>
          <p:cNvSpPr>
            <a:spLocks noChangeArrowheads="1"/>
          </p:cNvSpPr>
          <p:nvPr/>
        </p:nvSpPr>
        <p:spPr bwMode="auto">
          <a:xfrm rot="5880000">
            <a:off x="5621338" y="3365500"/>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7685" name="Oval 36"/>
          <p:cNvSpPr>
            <a:spLocks noChangeArrowheads="1"/>
          </p:cNvSpPr>
          <p:nvPr/>
        </p:nvSpPr>
        <p:spPr bwMode="auto">
          <a:xfrm rot="5880000">
            <a:off x="3089275" y="2347913"/>
            <a:ext cx="47625"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7686" name="Oval 37"/>
          <p:cNvSpPr>
            <a:spLocks noChangeArrowheads="1"/>
          </p:cNvSpPr>
          <p:nvPr/>
        </p:nvSpPr>
        <p:spPr bwMode="auto">
          <a:xfrm rot="5880000">
            <a:off x="5262563" y="3275013"/>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7687" name="Oval 38"/>
          <p:cNvSpPr>
            <a:spLocks noChangeArrowheads="1"/>
          </p:cNvSpPr>
          <p:nvPr/>
        </p:nvSpPr>
        <p:spPr bwMode="auto">
          <a:xfrm rot="5880000">
            <a:off x="5117307" y="4720431"/>
            <a:ext cx="58738"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7688" name="Oval 39"/>
          <p:cNvSpPr>
            <a:spLocks noChangeArrowheads="1"/>
          </p:cNvSpPr>
          <p:nvPr/>
        </p:nvSpPr>
        <p:spPr bwMode="auto">
          <a:xfrm rot="4800000">
            <a:off x="3498057" y="3534569"/>
            <a:ext cx="58737"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7689" name="Oval 40"/>
          <p:cNvSpPr>
            <a:spLocks noChangeArrowheads="1"/>
          </p:cNvSpPr>
          <p:nvPr/>
        </p:nvSpPr>
        <p:spPr bwMode="auto">
          <a:xfrm rot="4800000">
            <a:off x="4651375" y="5253038"/>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7690" name="Oval 41"/>
          <p:cNvSpPr>
            <a:spLocks noChangeArrowheads="1"/>
          </p:cNvSpPr>
          <p:nvPr/>
        </p:nvSpPr>
        <p:spPr bwMode="auto">
          <a:xfrm rot="4800000">
            <a:off x="4346575" y="4872038"/>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7691" name="Oval 42"/>
          <p:cNvSpPr>
            <a:spLocks noChangeArrowheads="1"/>
          </p:cNvSpPr>
          <p:nvPr/>
        </p:nvSpPr>
        <p:spPr bwMode="auto">
          <a:xfrm rot="4800000">
            <a:off x="2817019" y="3734594"/>
            <a:ext cx="58737"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7692" name="Oval 43"/>
          <p:cNvSpPr>
            <a:spLocks noChangeArrowheads="1"/>
          </p:cNvSpPr>
          <p:nvPr/>
        </p:nvSpPr>
        <p:spPr bwMode="auto">
          <a:xfrm rot="4800000">
            <a:off x="3714751" y="2774950"/>
            <a:ext cx="50800"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7693" name="Oval 44"/>
          <p:cNvSpPr>
            <a:spLocks noChangeArrowheads="1"/>
          </p:cNvSpPr>
          <p:nvPr/>
        </p:nvSpPr>
        <p:spPr bwMode="auto">
          <a:xfrm rot="4800000">
            <a:off x="4357688" y="4364037"/>
            <a:ext cx="50800"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7694" name="Oval 45"/>
          <p:cNvSpPr>
            <a:spLocks noChangeArrowheads="1"/>
          </p:cNvSpPr>
          <p:nvPr/>
        </p:nvSpPr>
        <p:spPr bwMode="auto">
          <a:xfrm rot="4800000">
            <a:off x="2504282" y="3082131"/>
            <a:ext cx="58738"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7695" name="Oval 46"/>
          <p:cNvSpPr>
            <a:spLocks noChangeArrowheads="1"/>
          </p:cNvSpPr>
          <p:nvPr/>
        </p:nvSpPr>
        <p:spPr bwMode="auto">
          <a:xfrm rot="4800000">
            <a:off x="3937794" y="5049044"/>
            <a:ext cx="55563"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7696" name="Oval 47"/>
          <p:cNvSpPr>
            <a:spLocks noChangeArrowheads="1"/>
          </p:cNvSpPr>
          <p:nvPr/>
        </p:nvSpPr>
        <p:spPr bwMode="auto">
          <a:xfrm rot="4800000">
            <a:off x="5305426" y="4756150"/>
            <a:ext cx="50800"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7697" name="Text Box 48"/>
          <p:cNvSpPr txBox="1">
            <a:spLocks noChangeArrowheads="1"/>
          </p:cNvSpPr>
          <p:nvPr/>
        </p:nvSpPr>
        <p:spPr bwMode="auto">
          <a:xfrm>
            <a:off x="5486400" y="1676400"/>
            <a:ext cx="320040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b="1" i="1" dirty="0">
                <a:solidFill>
                  <a:srgbClr val="000000"/>
                </a:solidFill>
                <a:latin typeface="Calibri"/>
              </a:rPr>
              <a:t>f</a:t>
            </a:r>
            <a:r>
              <a:rPr lang="en-US" sz="2000" i="1" dirty="0">
                <a:solidFill>
                  <a:srgbClr val="000000"/>
                </a:solidFill>
                <a:latin typeface="Calibri"/>
              </a:rPr>
              <a:t>(</a:t>
            </a:r>
            <a:r>
              <a:rPr lang="en-US" sz="2000" b="1" i="1" dirty="0" err="1">
                <a:solidFill>
                  <a:srgbClr val="000000"/>
                </a:solidFill>
                <a:latin typeface="Calibri"/>
              </a:rPr>
              <a:t>x</a:t>
            </a:r>
            <a:r>
              <a:rPr lang="en-US" sz="2000" i="1" dirty="0" err="1">
                <a:solidFill>
                  <a:srgbClr val="000000"/>
                </a:solidFill>
                <a:latin typeface="Calibri"/>
              </a:rPr>
              <a:t>,</a:t>
            </a:r>
            <a:r>
              <a:rPr lang="en-US" sz="2000" b="1" i="1" dirty="0" err="1">
                <a:solidFill>
                  <a:srgbClr val="00CC00"/>
                </a:solidFill>
                <a:latin typeface="Calibri"/>
              </a:rPr>
              <a:t>w</a:t>
            </a:r>
            <a:r>
              <a:rPr lang="en-US" sz="2000" i="1" dirty="0" err="1">
                <a:solidFill>
                  <a:srgbClr val="00CC00"/>
                </a:solidFill>
                <a:latin typeface="Calibri"/>
              </a:rPr>
              <a:t>,b</a:t>
            </a:r>
            <a:r>
              <a:rPr lang="en-US" sz="2000" i="1" dirty="0">
                <a:solidFill>
                  <a:srgbClr val="000000"/>
                </a:solidFill>
                <a:latin typeface="Calibri"/>
              </a:rPr>
              <a:t>) = sign(</a:t>
            </a:r>
            <a:r>
              <a:rPr lang="en-US" sz="2000" b="1" i="1" dirty="0">
                <a:solidFill>
                  <a:srgbClr val="00CC00"/>
                </a:solidFill>
                <a:latin typeface="Calibri"/>
              </a:rPr>
              <a:t>w</a:t>
            </a:r>
            <a:r>
              <a:rPr lang="en-US" sz="2000" b="1" i="1" dirty="0">
                <a:solidFill>
                  <a:srgbClr val="000000"/>
                </a:solidFill>
                <a:latin typeface="Calibri"/>
              </a:rPr>
              <a:t>. x</a:t>
            </a:r>
            <a:r>
              <a:rPr lang="en-US" sz="2000" i="1" dirty="0">
                <a:solidFill>
                  <a:srgbClr val="00CC00"/>
                </a:solidFill>
                <a:latin typeface="Calibri"/>
              </a:rPr>
              <a:t> </a:t>
            </a:r>
            <a:r>
              <a:rPr lang="en-US" sz="2000" i="1" dirty="0">
                <a:solidFill>
                  <a:srgbClr val="000000"/>
                </a:solidFill>
                <a:latin typeface="Calibri"/>
              </a:rPr>
              <a:t>- </a:t>
            </a:r>
            <a:r>
              <a:rPr lang="en-US" sz="2000" i="1" dirty="0">
                <a:solidFill>
                  <a:srgbClr val="00CC00"/>
                </a:solidFill>
                <a:latin typeface="Calibri"/>
              </a:rPr>
              <a:t>b</a:t>
            </a:r>
            <a:r>
              <a:rPr lang="en-US" sz="2000" i="1" dirty="0">
                <a:solidFill>
                  <a:srgbClr val="000000"/>
                </a:solidFill>
                <a:latin typeface="Calibri"/>
              </a:rPr>
              <a:t>)</a:t>
            </a:r>
          </a:p>
        </p:txBody>
      </p:sp>
      <p:sp>
        <p:nvSpPr>
          <p:cNvPr id="27698" name="Line 49"/>
          <p:cNvSpPr>
            <a:spLocks noChangeShapeType="1"/>
          </p:cNvSpPr>
          <p:nvPr/>
        </p:nvSpPr>
        <p:spPr bwMode="auto">
          <a:xfrm flipV="1">
            <a:off x="3429000" y="1674813"/>
            <a:ext cx="1447800" cy="4041775"/>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27699" name="Text Box 50"/>
          <p:cNvSpPr txBox="1">
            <a:spLocks noChangeArrowheads="1"/>
          </p:cNvSpPr>
          <p:nvPr/>
        </p:nvSpPr>
        <p:spPr bwMode="auto">
          <a:xfrm>
            <a:off x="6248400" y="3200400"/>
            <a:ext cx="2438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endParaRPr lang="en-US" dirty="0">
              <a:latin typeface="Calibri"/>
            </a:endParaRPr>
          </a:p>
        </p:txBody>
      </p:sp>
      <p:sp>
        <p:nvSpPr>
          <p:cNvPr id="27700" name="Text Box 51"/>
          <p:cNvSpPr txBox="1">
            <a:spLocks noChangeArrowheads="1"/>
          </p:cNvSpPr>
          <p:nvPr/>
        </p:nvSpPr>
        <p:spPr bwMode="auto">
          <a:xfrm>
            <a:off x="6400800" y="3352800"/>
            <a:ext cx="2590800" cy="197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1250"/>
              </a:spcBef>
            </a:pPr>
            <a:r>
              <a:rPr lang="en-US" sz="2800" dirty="0">
                <a:solidFill>
                  <a:srgbClr val="000000"/>
                </a:solidFill>
                <a:latin typeface="Calibri"/>
              </a:rPr>
              <a:t>Any of these would be fine.</a:t>
            </a:r>
            <a:r>
              <a:rPr lang="en-US" sz="2800" dirty="0" smtClean="0">
                <a:solidFill>
                  <a:srgbClr val="000000"/>
                </a:solidFill>
                <a:latin typeface="Calibri"/>
              </a:rPr>
              <a:t>.</a:t>
            </a:r>
            <a:endParaRPr lang="en-US" sz="2800" dirty="0">
              <a:solidFill>
                <a:srgbClr val="000000"/>
              </a:solidFill>
              <a:latin typeface="Calibri"/>
            </a:endParaRPr>
          </a:p>
          <a:p>
            <a:pPr>
              <a:spcBef>
                <a:spcPts val="1250"/>
              </a:spcBef>
            </a:pPr>
            <a:r>
              <a:rPr lang="en-US" sz="2800" dirty="0">
                <a:solidFill>
                  <a:srgbClr val="000000"/>
                </a:solidFill>
                <a:latin typeface="Calibri"/>
              </a:rPr>
              <a:t>..but which is best?</a:t>
            </a:r>
          </a:p>
        </p:txBody>
      </p:sp>
      <p:sp>
        <p:nvSpPr>
          <p:cNvPr id="27701" name="Line 52"/>
          <p:cNvSpPr>
            <a:spLocks noChangeShapeType="1"/>
          </p:cNvSpPr>
          <p:nvPr/>
        </p:nvSpPr>
        <p:spPr bwMode="auto">
          <a:xfrm flipV="1">
            <a:off x="2286000" y="2360613"/>
            <a:ext cx="4038600" cy="2593975"/>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27702" name="Line 53"/>
          <p:cNvSpPr>
            <a:spLocks noChangeShapeType="1"/>
          </p:cNvSpPr>
          <p:nvPr/>
        </p:nvSpPr>
        <p:spPr bwMode="auto">
          <a:xfrm flipV="1">
            <a:off x="2590800" y="2208213"/>
            <a:ext cx="3124200" cy="3051175"/>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27703" name="Line 54"/>
          <p:cNvSpPr>
            <a:spLocks noChangeShapeType="1"/>
          </p:cNvSpPr>
          <p:nvPr/>
        </p:nvSpPr>
        <p:spPr bwMode="auto">
          <a:xfrm flipV="1">
            <a:off x="2057400" y="2436813"/>
            <a:ext cx="4800600" cy="2212975"/>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27704" name="Line 55"/>
          <p:cNvSpPr>
            <a:spLocks noChangeShapeType="1"/>
          </p:cNvSpPr>
          <p:nvPr/>
        </p:nvSpPr>
        <p:spPr bwMode="auto">
          <a:xfrm flipV="1">
            <a:off x="2438400" y="2208213"/>
            <a:ext cx="3810000" cy="2822575"/>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27705" name="Line 56"/>
          <p:cNvSpPr>
            <a:spLocks noChangeShapeType="1"/>
          </p:cNvSpPr>
          <p:nvPr/>
        </p:nvSpPr>
        <p:spPr bwMode="auto">
          <a:xfrm flipV="1">
            <a:off x="2362200" y="1903413"/>
            <a:ext cx="3886200" cy="3355975"/>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27706" name="Line 57"/>
          <p:cNvSpPr>
            <a:spLocks noChangeShapeType="1"/>
          </p:cNvSpPr>
          <p:nvPr/>
        </p:nvSpPr>
        <p:spPr bwMode="auto">
          <a:xfrm flipV="1">
            <a:off x="2590800" y="1751013"/>
            <a:ext cx="3429000" cy="3355975"/>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27707" name="Line 58"/>
          <p:cNvSpPr>
            <a:spLocks noChangeShapeType="1"/>
          </p:cNvSpPr>
          <p:nvPr/>
        </p:nvSpPr>
        <p:spPr bwMode="auto">
          <a:xfrm flipV="1">
            <a:off x="2819400" y="2132013"/>
            <a:ext cx="2743200" cy="3508375"/>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27708" name="Line 59"/>
          <p:cNvSpPr>
            <a:spLocks noChangeShapeType="1"/>
          </p:cNvSpPr>
          <p:nvPr/>
        </p:nvSpPr>
        <p:spPr bwMode="auto">
          <a:xfrm flipV="1">
            <a:off x="2362200" y="2208213"/>
            <a:ext cx="4114800" cy="2822575"/>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Footer Placeholder 3"/>
          <p:cNvSpPr>
            <a:spLocks noGrp="1"/>
          </p:cNvSpPr>
          <p:nvPr>
            <p:ph type="ftr" sz="quarter" idx="4294967295"/>
          </p:nvPr>
        </p:nvSpPr>
        <p:spPr bwMode="auto">
          <a:xfrm>
            <a:off x="6248400" y="6553200"/>
            <a:ext cx="2895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000" dirty="0">
                <a:latin typeface="Calibri"/>
              </a:rPr>
              <a:t>Copyright © 2001, 2003, Andrew W. Moore</a:t>
            </a:r>
          </a:p>
        </p:txBody>
      </p:sp>
      <p:grpSp>
        <p:nvGrpSpPr>
          <p:cNvPr id="29698" name="Group 1"/>
          <p:cNvGrpSpPr>
            <a:grpSpLocks/>
          </p:cNvGrpSpPr>
          <p:nvPr/>
        </p:nvGrpSpPr>
        <p:grpSpPr bwMode="auto">
          <a:xfrm>
            <a:off x="3200400" y="1219200"/>
            <a:ext cx="2006600" cy="4727575"/>
            <a:chOff x="-442" y="-5680"/>
            <a:chExt cx="5906" cy="16497"/>
          </a:xfrm>
        </p:grpSpPr>
        <p:sp>
          <p:nvSpPr>
            <p:cNvPr id="29749" name="Line 2"/>
            <p:cNvSpPr>
              <a:spLocks noChangeShapeType="1"/>
            </p:cNvSpPr>
            <p:nvPr/>
          </p:nvSpPr>
          <p:spPr bwMode="auto">
            <a:xfrm flipV="1">
              <a:off x="-361" y="-5453"/>
              <a:ext cx="5744" cy="16044"/>
            </a:xfrm>
            <a:prstGeom prst="line">
              <a:avLst/>
            </a:prstGeom>
            <a:noFill/>
            <a:ln w="104760">
              <a:solidFill>
                <a:srgbClr val="FFCF01"/>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29750" name="Line 3"/>
            <p:cNvSpPr>
              <a:spLocks noChangeShapeType="1"/>
            </p:cNvSpPr>
            <p:nvPr/>
          </p:nvSpPr>
          <p:spPr bwMode="auto">
            <a:xfrm flipV="1">
              <a:off x="-442" y="-5680"/>
              <a:ext cx="5906" cy="16497"/>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grpSp>
      <p:sp>
        <p:nvSpPr>
          <p:cNvPr id="29699" name="Rectangle 4"/>
          <p:cNvSpPr>
            <a:spLocks noGrp="1" noChangeArrowheads="1"/>
          </p:cNvSpPr>
          <p:nvPr>
            <p:ph type="title" idx="4294967295"/>
          </p:nvPr>
        </p:nvSpPr>
        <p:spPr>
          <a:xfrm>
            <a:off x="152400" y="225425"/>
            <a:ext cx="4648200" cy="7635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ea typeface="ＭＳ Ｐゴシック" charset="0"/>
                <a:cs typeface="ＭＳ Ｐゴシック" charset="0"/>
              </a:rPr>
              <a:t>Classifier Margin</a:t>
            </a:r>
          </a:p>
        </p:txBody>
      </p:sp>
      <p:sp>
        <p:nvSpPr>
          <p:cNvPr id="29700" name="Rectangle 5"/>
          <p:cNvSpPr>
            <a:spLocks noChangeArrowheads="1"/>
          </p:cNvSpPr>
          <p:nvPr/>
        </p:nvSpPr>
        <p:spPr bwMode="auto">
          <a:xfrm>
            <a:off x="5334000" y="782638"/>
            <a:ext cx="1600200" cy="642937"/>
          </a:xfrm>
          <a:prstGeom prst="rect">
            <a:avLst/>
          </a:prstGeom>
          <a:solidFill>
            <a:srgbClr val="FFCCFF"/>
          </a:solidFill>
          <a:ln w="12600">
            <a:solidFill>
              <a:srgbClr val="000000"/>
            </a:solidFill>
            <a:miter lim="800000"/>
            <a:headEnd/>
            <a:tailEnd/>
          </a:ln>
        </p:spPr>
        <p:txBody>
          <a:bodyPr lIns="90000" tIns="46800" rIns="90000" bIns="46800" anchor="ctr">
            <a:spAutoFit/>
          </a:bodyPr>
          <a:lstStyle/>
          <a:p>
            <a:pPr algn="ctr">
              <a:spcBef>
                <a:spcPts val="12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i="1" dirty="0">
                <a:solidFill>
                  <a:srgbClr val="000000"/>
                </a:solidFill>
                <a:latin typeface="Calibri"/>
              </a:rPr>
              <a:t>f </a:t>
            </a:r>
            <a:r>
              <a:rPr lang="en-US" sz="2000" dirty="0">
                <a:solidFill>
                  <a:srgbClr val="000000"/>
                </a:solidFill>
                <a:latin typeface="Calibri"/>
              </a:rPr>
              <a:t>        </a:t>
            </a:r>
          </a:p>
        </p:txBody>
      </p:sp>
      <p:sp>
        <p:nvSpPr>
          <p:cNvPr id="29701" name="Line 6"/>
          <p:cNvSpPr>
            <a:spLocks noChangeShapeType="1"/>
          </p:cNvSpPr>
          <p:nvPr/>
        </p:nvSpPr>
        <p:spPr bwMode="auto">
          <a:xfrm>
            <a:off x="3962400" y="1066800"/>
            <a:ext cx="1371600" cy="1588"/>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29702" name="Text Box 7"/>
          <p:cNvSpPr txBox="1">
            <a:spLocks noChangeArrowheads="1"/>
          </p:cNvSpPr>
          <p:nvPr/>
        </p:nvSpPr>
        <p:spPr bwMode="auto">
          <a:xfrm>
            <a:off x="3505200" y="76200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750"/>
              </a:spcBef>
            </a:pPr>
            <a:r>
              <a:rPr lang="en-US" sz="2800" b="1" i="1" dirty="0">
                <a:solidFill>
                  <a:srgbClr val="000000"/>
                </a:solidFill>
                <a:latin typeface="Calibri"/>
              </a:rPr>
              <a:t>x</a:t>
            </a:r>
          </a:p>
        </p:txBody>
      </p:sp>
      <p:sp>
        <p:nvSpPr>
          <p:cNvPr id="29703" name="Line 8"/>
          <p:cNvSpPr>
            <a:spLocks noChangeShapeType="1"/>
          </p:cNvSpPr>
          <p:nvPr/>
        </p:nvSpPr>
        <p:spPr bwMode="auto">
          <a:xfrm>
            <a:off x="6019800" y="381000"/>
            <a:ext cx="1588" cy="381000"/>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29704" name="Text Box 9"/>
          <p:cNvSpPr txBox="1">
            <a:spLocks noChangeArrowheads="1"/>
          </p:cNvSpPr>
          <p:nvPr/>
        </p:nvSpPr>
        <p:spPr bwMode="auto">
          <a:xfrm>
            <a:off x="5791200" y="0"/>
            <a:ext cx="3810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2000"/>
              </a:spcBef>
            </a:pPr>
            <a:r>
              <a:rPr lang="en-US" sz="3200">
                <a:solidFill>
                  <a:srgbClr val="00CC00"/>
                </a:solidFill>
                <a:latin typeface="Symbol" charset="0"/>
              </a:rPr>
              <a:t></a:t>
            </a:r>
          </a:p>
        </p:txBody>
      </p:sp>
      <p:sp>
        <p:nvSpPr>
          <p:cNvPr id="29705" name="Line 10"/>
          <p:cNvSpPr>
            <a:spLocks noChangeShapeType="1"/>
          </p:cNvSpPr>
          <p:nvPr/>
        </p:nvSpPr>
        <p:spPr bwMode="auto">
          <a:xfrm>
            <a:off x="6934200" y="1066800"/>
            <a:ext cx="1371600" cy="1588"/>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29706" name="Text Box 11"/>
          <p:cNvSpPr txBox="1">
            <a:spLocks noChangeArrowheads="1"/>
          </p:cNvSpPr>
          <p:nvPr/>
        </p:nvSpPr>
        <p:spPr bwMode="auto">
          <a:xfrm>
            <a:off x="8305800" y="838200"/>
            <a:ext cx="838200"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800"/>
              </a:spcBef>
            </a:pPr>
            <a:r>
              <a:rPr lang="en-US" sz="3200" dirty="0" err="1">
                <a:solidFill>
                  <a:srgbClr val="000000"/>
                </a:solidFill>
                <a:latin typeface="Calibri"/>
              </a:rPr>
              <a:t>y</a:t>
            </a:r>
            <a:r>
              <a:rPr lang="en-US" sz="3200" baseline="30000" dirty="0" err="1">
                <a:solidFill>
                  <a:srgbClr val="000000"/>
                </a:solidFill>
                <a:latin typeface="Calibri"/>
              </a:rPr>
              <a:t>est</a:t>
            </a:r>
            <a:endParaRPr lang="en-US" sz="3200" baseline="30000" dirty="0">
              <a:solidFill>
                <a:srgbClr val="000000"/>
              </a:solidFill>
              <a:latin typeface="Calibri"/>
            </a:endParaRPr>
          </a:p>
        </p:txBody>
      </p:sp>
      <p:sp>
        <p:nvSpPr>
          <p:cNvPr id="29707" name="Text Box 12"/>
          <p:cNvSpPr txBox="1">
            <a:spLocks noChangeArrowheads="1"/>
          </p:cNvSpPr>
          <p:nvPr/>
        </p:nvSpPr>
        <p:spPr bwMode="auto">
          <a:xfrm>
            <a:off x="838200" y="1905000"/>
            <a:ext cx="190500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dirty="0">
                <a:solidFill>
                  <a:srgbClr val="000000"/>
                </a:solidFill>
                <a:latin typeface="Calibri"/>
              </a:rPr>
              <a:t>denotes +1</a:t>
            </a:r>
          </a:p>
          <a:p>
            <a:pPr algn="ctr">
              <a:spcBef>
                <a:spcPts val="1250"/>
              </a:spcBef>
            </a:pPr>
            <a:r>
              <a:rPr lang="en-US" sz="2000" dirty="0">
                <a:solidFill>
                  <a:srgbClr val="000000"/>
                </a:solidFill>
                <a:latin typeface="Calibri"/>
              </a:rPr>
              <a:t>denotes -1</a:t>
            </a:r>
          </a:p>
        </p:txBody>
      </p:sp>
      <p:sp>
        <p:nvSpPr>
          <p:cNvPr id="29708" name="Oval 13"/>
          <p:cNvSpPr>
            <a:spLocks noChangeArrowheads="1"/>
          </p:cNvSpPr>
          <p:nvPr/>
        </p:nvSpPr>
        <p:spPr bwMode="auto">
          <a:xfrm rot="4800000">
            <a:off x="915194" y="2056606"/>
            <a:ext cx="58738"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9709" name="Oval 14"/>
          <p:cNvSpPr>
            <a:spLocks noChangeArrowheads="1"/>
          </p:cNvSpPr>
          <p:nvPr/>
        </p:nvSpPr>
        <p:spPr bwMode="auto">
          <a:xfrm rot="5880000">
            <a:off x="915988" y="2513012"/>
            <a:ext cx="50800"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9710" name="Line 15"/>
          <p:cNvSpPr>
            <a:spLocks noChangeShapeType="1"/>
          </p:cNvSpPr>
          <p:nvPr/>
        </p:nvSpPr>
        <p:spPr bwMode="auto">
          <a:xfrm>
            <a:off x="2590800" y="2209800"/>
            <a:ext cx="1588" cy="3505200"/>
          </a:xfrm>
          <a:prstGeom prst="line">
            <a:avLst/>
          </a:prstGeom>
          <a:noFill/>
          <a:ln w="38160">
            <a:solidFill>
              <a:srgbClr val="FF0000"/>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29711" name="Line 16"/>
          <p:cNvSpPr>
            <a:spLocks noChangeShapeType="1"/>
          </p:cNvSpPr>
          <p:nvPr/>
        </p:nvSpPr>
        <p:spPr bwMode="auto">
          <a:xfrm>
            <a:off x="2438400" y="5562600"/>
            <a:ext cx="3657600" cy="1588"/>
          </a:xfrm>
          <a:prstGeom prst="line">
            <a:avLst/>
          </a:prstGeom>
          <a:noFill/>
          <a:ln w="38160">
            <a:solidFill>
              <a:srgbClr val="FF0000"/>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29712" name="Oval 17"/>
          <p:cNvSpPr>
            <a:spLocks noChangeArrowheads="1"/>
          </p:cNvSpPr>
          <p:nvPr/>
        </p:nvSpPr>
        <p:spPr bwMode="auto">
          <a:xfrm>
            <a:off x="3717925" y="5032375"/>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9713" name="Oval 18"/>
          <p:cNvSpPr>
            <a:spLocks noChangeArrowheads="1"/>
          </p:cNvSpPr>
          <p:nvPr/>
        </p:nvSpPr>
        <p:spPr bwMode="auto">
          <a:xfrm>
            <a:off x="2486025" y="3903663"/>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9714" name="Oval 19"/>
          <p:cNvSpPr>
            <a:spLocks noChangeArrowheads="1"/>
          </p:cNvSpPr>
          <p:nvPr/>
        </p:nvSpPr>
        <p:spPr bwMode="auto">
          <a:xfrm>
            <a:off x="4340225" y="2814638"/>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9715" name="Oval 20"/>
          <p:cNvSpPr>
            <a:spLocks noChangeArrowheads="1"/>
          </p:cNvSpPr>
          <p:nvPr/>
        </p:nvSpPr>
        <p:spPr bwMode="auto">
          <a:xfrm>
            <a:off x="4403725" y="3635375"/>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9716" name="Oval 21"/>
          <p:cNvSpPr>
            <a:spLocks noChangeArrowheads="1"/>
          </p:cNvSpPr>
          <p:nvPr/>
        </p:nvSpPr>
        <p:spPr bwMode="auto">
          <a:xfrm>
            <a:off x="3409950" y="2663825"/>
            <a:ext cx="60325" cy="50800"/>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9717" name="Oval 22"/>
          <p:cNvSpPr>
            <a:spLocks noChangeArrowheads="1"/>
          </p:cNvSpPr>
          <p:nvPr/>
        </p:nvSpPr>
        <p:spPr bwMode="auto">
          <a:xfrm>
            <a:off x="3886200" y="3733800"/>
            <a:ext cx="5397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9718" name="Oval 23"/>
          <p:cNvSpPr>
            <a:spLocks noChangeArrowheads="1"/>
          </p:cNvSpPr>
          <p:nvPr/>
        </p:nvSpPr>
        <p:spPr bwMode="auto">
          <a:xfrm>
            <a:off x="3048000" y="3124200"/>
            <a:ext cx="60325" cy="58738"/>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9719" name="Oval 24"/>
          <p:cNvSpPr>
            <a:spLocks noChangeArrowheads="1"/>
          </p:cNvSpPr>
          <p:nvPr/>
        </p:nvSpPr>
        <p:spPr bwMode="auto">
          <a:xfrm>
            <a:off x="5105400" y="4114800"/>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9720" name="Oval 25"/>
          <p:cNvSpPr>
            <a:spLocks noChangeArrowheads="1"/>
          </p:cNvSpPr>
          <p:nvPr/>
        </p:nvSpPr>
        <p:spPr bwMode="auto">
          <a:xfrm rot="-1140000">
            <a:off x="3886200" y="4443413"/>
            <a:ext cx="5397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9721" name="Oval 26"/>
          <p:cNvSpPr>
            <a:spLocks noChangeArrowheads="1"/>
          </p:cNvSpPr>
          <p:nvPr/>
        </p:nvSpPr>
        <p:spPr bwMode="auto">
          <a:xfrm rot="-1140000">
            <a:off x="6003925" y="3230563"/>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9722" name="Oval 27"/>
          <p:cNvSpPr>
            <a:spLocks noChangeArrowheads="1"/>
          </p:cNvSpPr>
          <p:nvPr/>
        </p:nvSpPr>
        <p:spPr bwMode="auto">
          <a:xfrm rot="-1140000">
            <a:off x="5295900" y="4546600"/>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9723" name="Oval 28"/>
          <p:cNvSpPr>
            <a:spLocks noChangeArrowheads="1"/>
          </p:cNvSpPr>
          <p:nvPr/>
        </p:nvSpPr>
        <p:spPr bwMode="auto">
          <a:xfrm rot="-1140000">
            <a:off x="3124200" y="2668588"/>
            <a:ext cx="60325" cy="50800"/>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9724" name="Oval 29"/>
          <p:cNvSpPr>
            <a:spLocks noChangeArrowheads="1"/>
          </p:cNvSpPr>
          <p:nvPr/>
        </p:nvSpPr>
        <p:spPr bwMode="auto">
          <a:xfrm rot="-1140000">
            <a:off x="4711700" y="3586163"/>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9725" name="Oval 30"/>
          <p:cNvSpPr>
            <a:spLocks noChangeArrowheads="1"/>
          </p:cNvSpPr>
          <p:nvPr/>
        </p:nvSpPr>
        <p:spPr bwMode="auto">
          <a:xfrm rot="-1140000">
            <a:off x="5865813" y="4497388"/>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9726" name="Oval 31"/>
          <p:cNvSpPr>
            <a:spLocks noChangeArrowheads="1"/>
          </p:cNvSpPr>
          <p:nvPr/>
        </p:nvSpPr>
        <p:spPr bwMode="auto">
          <a:xfrm rot="-1140000">
            <a:off x="3113088" y="3641725"/>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9727" name="Oval 32"/>
          <p:cNvSpPr>
            <a:spLocks noChangeArrowheads="1"/>
          </p:cNvSpPr>
          <p:nvPr/>
        </p:nvSpPr>
        <p:spPr bwMode="auto">
          <a:xfrm rot="5880000">
            <a:off x="3868738" y="3059113"/>
            <a:ext cx="47625"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9728" name="Oval 33"/>
          <p:cNvSpPr>
            <a:spLocks noChangeArrowheads="1"/>
          </p:cNvSpPr>
          <p:nvPr/>
        </p:nvSpPr>
        <p:spPr bwMode="auto">
          <a:xfrm rot="5880000">
            <a:off x="4136232" y="5244306"/>
            <a:ext cx="55562"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9729" name="Oval 34"/>
          <p:cNvSpPr>
            <a:spLocks noChangeArrowheads="1"/>
          </p:cNvSpPr>
          <p:nvPr/>
        </p:nvSpPr>
        <p:spPr bwMode="auto">
          <a:xfrm rot="5880000">
            <a:off x="3116263" y="4100513"/>
            <a:ext cx="47625"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9730" name="Oval 35"/>
          <p:cNvSpPr>
            <a:spLocks noChangeArrowheads="1"/>
          </p:cNvSpPr>
          <p:nvPr/>
        </p:nvSpPr>
        <p:spPr bwMode="auto">
          <a:xfrm rot="5880000">
            <a:off x="4344988" y="2395538"/>
            <a:ext cx="47625"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9731" name="Oval 36"/>
          <p:cNvSpPr>
            <a:spLocks noChangeArrowheads="1"/>
          </p:cNvSpPr>
          <p:nvPr/>
        </p:nvSpPr>
        <p:spPr bwMode="auto">
          <a:xfrm rot="5880000">
            <a:off x="5304632" y="4145756"/>
            <a:ext cx="58738"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9732" name="Oval 37"/>
          <p:cNvSpPr>
            <a:spLocks noChangeArrowheads="1"/>
          </p:cNvSpPr>
          <p:nvPr/>
        </p:nvSpPr>
        <p:spPr bwMode="auto">
          <a:xfrm rot="5880000">
            <a:off x="4371975" y="4081463"/>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9733" name="Oval 38"/>
          <p:cNvSpPr>
            <a:spLocks noChangeArrowheads="1"/>
          </p:cNvSpPr>
          <p:nvPr/>
        </p:nvSpPr>
        <p:spPr bwMode="auto">
          <a:xfrm rot="5880000">
            <a:off x="5621338" y="3365500"/>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9734" name="Oval 39"/>
          <p:cNvSpPr>
            <a:spLocks noChangeArrowheads="1"/>
          </p:cNvSpPr>
          <p:nvPr/>
        </p:nvSpPr>
        <p:spPr bwMode="auto">
          <a:xfrm rot="5880000">
            <a:off x="3089275" y="2347913"/>
            <a:ext cx="47625"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9735" name="Oval 40"/>
          <p:cNvSpPr>
            <a:spLocks noChangeArrowheads="1"/>
          </p:cNvSpPr>
          <p:nvPr/>
        </p:nvSpPr>
        <p:spPr bwMode="auto">
          <a:xfrm rot="5880000">
            <a:off x="5262563" y="3275013"/>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9736" name="Oval 41"/>
          <p:cNvSpPr>
            <a:spLocks noChangeArrowheads="1"/>
          </p:cNvSpPr>
          <p:nvPr/>
        </p:nvSpPr>
        <p:spPr bwMode="auto">
          <a:xfrm rot="5880000">
            <a:off x="5117307" y="4720431"/>
            <a:ext cx="58738"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9737" name="Oval 42"/>
          <p:cNvSpPr>
            <a:spLocks noChangeArrowheads="1"/>
          </p:cNvSpPr>
          <p:nvPr/>
        </p:nvSpPr>
        <p:spPr bwMode="auto">
          <a:xfrm rot="4800000">
            <a:off x="3498057" y="3534569"/>
            <a:ext cx="58737"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9738" name="Oval 43"/>
          <p:cNvSpPr>
            <a:spLocks noChangeArrowheads="1"/>
          </p:cNvSpPr>
          <p:nvPr/>
        </p:nvSpPr>
        <p:spPr bwMode="auto">
          <a:xfrm rot="4800000">
            <a:off x="4651375" y="5253038"/>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9739" name="Oval 44"/>
          <p:cNvSpPr>
            <a:spLocks noChangeArrowheads="1"/>
          </p:cNvSpPr>
          <p:nvPr/>
        </p:nvSpPr>
        <p:spPr bwMode="auto">
          <a:xfrm rot="4800000">
            <a:off x="4346575" y="4872038"/>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9740" name="Oval 45"/>
          <p:cNvSpPr>
            <a:spLocks noChangeArrowheads="1"/>
          </p:cNvSpPr>
          <p:nvPr/>
        </p:nvSpPr>
        <p:spPr bwMode="auto">
          <a:xfrm rot="4800000">
            <a:off x="2817019" y="3734594"/>
            <a:ext cx="58737"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9741" name="Oval 46"/>
          <p:cNvSpPr>
            <a:spLocks noChangeArrowheads="1"/>
          </p:cNvSpPr>
          <p:nvPr/>
        </p:nvSpPr>
        <p:spPr bwMode="auto">
          <a:xfrm rot="4800000">
            <a:off x="3714751" y="2774950"/>
            <a:ext cx="50800"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9742" name="Oval 47"/>
          <p:cNvSpPr>
            <a:spLocks noChangeArrowheads="1"/>
          </p:cNvSpPr>
          <p:nvPr/>
        </p:nvSpPr>
        <p:spPr bwMode="auto">
          <a:xfrm rot="4800000">
            <a:off x="4357688" y="4364037"/>
            <a:ext cx="50800"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9743" name="Oval 48"/>
          <p:cNvSpPr>
            <a:spLocks noChangeArrowheads="1"/>
          </p:cNvSpPr>
          <p:nvPr/>
        </p:nvSpPr>
        <p:spPr bwMode="auto">
          <a:xfrm rot="4800000">
            <a:off x="2504282" y="3082131"/>
            <a:ext cx="58738"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9744" name="Oval 49"/>
          <p:cNvSpPr>
            <a:spLocks noChangeArrowheads="1"/>
          </p:cNvSpPr>
          <p:nvPr/>
        </p:nvSpPr>
        <p:spPr bwMode="auto">
          <a:xfrm rot="4800000">
            <a:off x="3937794" y="5049044"/>
            <a:ext cx="55563"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9745" name="Oval 50"/>
          <p:cNvSpPr>
            <a:spLocks noChangeArrowheads="1"/>
          </p:cNvSpPr>
          <p:nvPr/>
        </p:nvSpPr>
        <p:spPr bwMode="auto">
          <a:xfrm rot="4800000">
            <a:off x="5305426" y="4756150"/>
            <a:ext cx="50800"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9746" name="Text Box 51"/>
          <p:cNvSpPr txBox="1">
            <a:spLocks noChangeArrowheads="1"/>
          </p:cNvSpPr>
          <p:nvPr/>
        </p:nvSpPr>
        <p:spPr bwMode="auto">
          <a:xfrm>
            <a:off x="5486400" y="1676400"/>
            <a:ext cx="320040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b="1" i="1" dirty="0">
                <a:solidFill>
                  <a:srgbClr val="000000"/>
                </a:solidFill>
                <a:latin typeface="Calibri"/>
              </a:rPr>
              <a:t>f</a:t>
            </a:r>
            <a:r>
              <a:rPr lang="en-US" sz="2000" i="1" dirty="0">
                <a:solidFill>
                  <a:srgbClr val="000000"/>
                </a:solidFill>
                <a:latin typeface="Calibri"/>
              </a:rPr>
              <a:t>(</a:t>
            </a:r>
            <a:r>
              <a:rPr lang="en-US" sz="2000" b="1" i="1" dirty="0" err="1">
                <a:solidFill>
                  <a:srgbClr val="000000"/>
                </a:solidFill>
                <a:latin typeface="Calibri"/>
              </a:rPr>
              <a:t>x</a:t>
            </a:r>
            <a:r>
              <a:rPr lang="en-US" sz="2000" i="1" dirty="0" err="1">
                <a:solidFill>
                  <a:srgbClr val="000000"/>
                </a:solidFill>
                <a:latin typeface="Calibri"/>
              </a:rPr>
              <a:t>,</a:t>
            </a:r>
            <a:r>
              <a:rPr lang="en-US" sz="2000" b="1" i="1" dirty="0" err="1">
                <a:solidFill>
                  <a:srgbClr val="00CC00"/>
                </a:solidFill>
                <a:latin typeface="Calibri"/>
              </a:rPr>
              <a:t>w</a:t>
            </a:r>
            <a:r>
              <a:rPr lang="en-US" sz="2000" i="1" dirty="0" err="1">
                <a:solidFill>
                  <a:srgbClr val="00CC00"/>
                </a:solidFill>
                <a:latin typeface="Calibri"/>
              </a:rPr>
              <a:t>,b</a:t>
            </a:r>
            <a:r>
              <a:rPr lang="en-US" sz="2000" i="1" dirty="0">
                <a:solidFill>
                  <a:srgbClr val="000000"/>
                </a:solidFill>
                <a:latin typeface="Calibri"/>
              </a:rPr>
              <a:t>) = sign(</a:t>
            </a:r>
            <a:r>
              <a:rPr lang="en-US" sz="2000" b="1" i="1" dirty="0">
                <a:solidFill>
                  <a:srgbClr val="00CC00"/>
                </a:solidFill>
                <a:latin typeface="Calibri"/>
              </a:rPr>
              <a:t>w</a:t>
            </a:r>
            <a:r>
              <a:rPr lang="en-US" sz="2000" b="1" i="1" dirty="0">
                <a:solidFill>
                  <a:srgbClr val="000000"/>
                </a:solidFill>
                <a:latin typeface="Calibri"/>
              </a:rPr>
              <a:t>. x</a:t>
            </a:r>
            <a:r>
              <a:rPr lang="en-US" sz="2000" i="1" dirty="0">
                <a:solidFill>
                  <a:srgbClr val="00CC00"/>
                </a:solidFill>
                <a:latin typeface="Calibri"/>
              </a:rPr>
              <a:t> </a:t>
            </a:r>
            <a:r>
              <a:rPr lang="en-US" sz="2000" i="1" dirty="0">
                <a:solidFill>
                  <a:srgbClr val="000000"/>
                </a:solidFill>
                <a:latin typeface="Calibri"/>
              </a:rPr>
              <a:t>- </a:t>
            </a:r>
            <a:r>
              <a:rPr lang="en-US" sz="2000" i="1" dirty="0">
                <a:solidFill>
                  <a:srgbClr val="00CC00"/>
                </a:solidFill>
                <a:latin typeface="Calibri"/>
              </a:rPr>
              <a:t>b</a:t>
            </a:r>
            <a:r>
              <a:rPr lang="en-US" sz="2000" i="1" dirty="0">
                <a:solidFill>
                  <a:srgbClr val="000000"/>
                </a:solidFill>
                <a:latin typeface="Calibri"/>
              </a:rPr>
              <a:t>)</a:t>
            </a:r>
          </a:p>
        </p:txBody>
      </p:sp>
      <p:sp>
        <p:nvSpPr>
          <p:cNvPr id="29747" name="Text Box 52"/>
          <p:cNvSpPr txBox="1">
            <a:spLocks noChangeArrowheads="1"/>
          </p:cNvSpPr>
          <p:nvPr/>
        </p:nvSpPr>
        <p:spPr bwMode="auto">
          <a:xfrm>
            <a:off x="6248400" y="3200400"/>
            <a:ext cx="2438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endParaRPr lang="en-US" dirty="0">
              <a:latin typeface="Calibri"/>
            </a:endParaRPr>
          </a:p>
        </p:txBody>
      </p:sp>
      <p:sp>
        <p:nvSpPr>
          <p:cNvPr id="29748" name="Text Box 53"/>
          <p:cNvSpPr txBox="1">
            <a:spLocks noChangeArrowheads="1"/>
          </p:cNvSpPr>
          <p:nvPr/>
        </p:nvSpPr>
        <p:spPr bwMode="auto">
          <a:xfrm>
            <a:off x="6172200" y="2718695"/>
            <a:ext cx="2971800" cy="311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1500"/>
              </a:spcBef>
            </a:pPr>
            <a:r>
              <a:rPr lang="en-US" sz="2800" dirty="0" smtClean="0">
                <a:solidFill>
                  <a:srgbClr val="000000"/>
                </a:solidFill>
                <a:latin typeface="Calibri"/>
              </a:rPr>
              <a:t>Define </a:t>
            </a:r>
            <a:r>
              <a:rPr lang="en-US" sz="2800" dirty="0">
                <a:solidFill>
                  <a:srgbClr val="FF0000"/>
                </a:solidFill>
                <a:latin typeface="Calibri"/>
              </a:rPr>
              <a:t>margin</a:t>
            </a:r>
            <a:r>
              <a:rPr lang="en-US" sz="2800" dirty="0">
                <a:solidFill>
                  <a:srgbClr val="000000"/>
                </a:solidFill>
                <a:latin typeface="Calibri"/>
              </a:rPr>
              <a:t> of </a:t>
            </a:r>
            <a:r>
              <a:rPr lang="en-US" sz="2800" dirty="0" smtClean="0">
                <a:solidFill>
                  <a:srgbClr val="000000"/>
                </a:solidFill>
                <a:latin typeface="Calibri"/>
              </a:rPr>
              <a:t>linear </a:t>
            </a:r>
            <a:r>
              <a:rPr lang="en-US" sz="2800" dirty="0">
                <a:solidFill>
                  <a:srgbClr val="000000"/>
                </a:solidFill>
                <a:latin typeface="Calibri"/>
              </a:rPr>
              <a:t>classifier </a:t>
            </a:r>
            <a:r>
              <a:rPr lang="en-US" sz="2800" dirty="0" smtClean="0">
                <a:solidFill>
                  <a:srgbClr val="000000"/>
                </a:solidFill>
                <a:latin typeface="Calibri"/>
              </a:rPr>
              <a:t>as </a:t>
            </a:r>
            <a:r>
              <a:rPr lang="en-US" sz="2800" dirty="0">
                <a:solidFill>
                  <a:srgbClr val="000000"/>
                </a:solidFill>
                <a:latin typeface="Calibri"/>
              </a:rPr>
              <a:t>width </a:t>
            </a:r>
            <a:r>
              <a:rPr lang="en-US" sz="2800" dirty="0" smtClean="0">
                <a:solidFill>
                  <a:srgbClr val="000000"/>
                </a:solidFill>
                <a:latin typeface="Calibri"/>
              </a:rPr>
              <a:t>that boundary </a:t>
            </a:r>
            <a:r>
              <a:rPr lang="en-US" sz="2800" dirty="0">
                <a:solidFill>
                  <a:srgbClr val="000000"/>
                </a:solidFill>
                <a:latin typeface="Calibri"/>
              </a:rPr>
              <a:t>could be increased by before hitting a </a:t>
            </a:r>
            <a:r>
              <a:rPr lang="en-US" sz="2800" dirty="0" err="1" smtClean="0">
                <a:solidFill>
                  <a:srgbClr val="000000"/>
                </a:solidFill>
                <a:latin typeface="Calibri"/>
              </a:rPr>
              <a:t>datapoint</a:t>
            </a:r>
            <a:endParaRPr lang="en-US" sz="2800" dirty="0">
              <a:solidFill>
                <a:srgbClr val="000000"/>
              </a:solidFill>
              <a:latin typeface="Calibri"/>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Footer Placeholder 3"/>
          <p:cNvSpPr>
            <a:spLocks noGrp="1"/>
          </p:cNvSpPr>
          <p:nvPr>
            <p:ph type="ftr" sz="quarter" idx="4294967295"/>
          </p:nvPr>
        </p:nvSpPr>
        <p:spPr bwMode="auto">
          <a:xfrm>
            <a:off x="7239000" y="6553200"/>
            <a:ext cx="19050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000" dirty="0">
                <a:latin typeface="Calibri"/>
              </a:rPr>
              <a:t>Copyright © 2001, 2003, Andrew W. Moore</a:t>
            </a:r>
          </a:p>
        </p:txBody>
      </p:sp>
      <p:sp>
        <p:nvSpPr>
          <p:cNvPr id="31746" name="Line 1"/>
          <p:cNvSpPr>
            <a:spLocks noChangeShapeType="1"/>
          </p:cNvSpPr>
          <p:nvPr/>
        </p:nvSpPr>
        <p:spPr bwMode="auto">
          <a:xfrm flipV="1">
            <a:off x="2506663" y="1784350"/>
            <a:ext cx="2876550" cy="4584700"/>
          </a:xfrm>
          <a:prstGeom prst="line">
            <a:avLst/>
          </a:prstGeom>
          <a:noFill/>
          <a:ln w="361800">
            <a:solidFill>
              <a:srgbClr val="FFCF01"/>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31747" name="Line 2"/>
          <p:cNvSpPr>
            <a:spLocks noChangeShapeType="1"/>
          </p:cNvSpPr>
          <p:nvPr/>
        </p:nvSpPr>
        <p:spPr bwMode="auto">
          <a:xfrm flipV="1">
            <a:off x="2465388" y="1719263"/>
            <a:ext cx="2957512" cy="4714875"/>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31748" name="Rectangle 3"/>
          <p:cNvSpPr>
            <a:spLocks noGrp="1" noChangeArrowheads="1"/>
          </p:cNvSpPr>
          <p:nvPr>
            <p:ph type="title" idx="4294967295"/>
          </p:nvPr>
        </p:nvSpPr>
        <p:spPr>
          <a:xfrm>
            <a:off x="152400" y="225425"/>
            <a:ext cx="4648200" cy="7635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ea typeface="ＭＳ Ｐゴシック" charset="0"/>
                <a:cs typeface="ＭＳ Ｐゴシック" charset="0"/>
              </a:rPr>
              <a:t>Maximum Margin</a:t>
            </a:r>
          </a:p>
        </p:txBody>
      </p:sp>
      <p:sp>
        <p:nvSpPr>
          <p:cNvPr id="31749" name="Rectangle 4"/>
          <p:cNvSpPr>
            <a:spLocks noChangeArrowheads="1"/>
          </p:cNvSpPr>
          <p:nvPr/>
        </p:nvSpPr>
        <p:spPr bwMode="auto">
          <a:xfrm>
            <a:off x="5334000" y="782638"/>
            <a:ext cx="1600200" cy="642937"/>
          </a:xfrm>
          <a:prstGeom prst="rect">
            <a:avLst/>
          </a:prstGeom>
          <a:solidFill>
            <a:srgbClr val="FFCCFF"/>
          </a:solidFill>
          <a:ln w="12600">
            <a:solidFill>
              <a:srgbClr val="000000"/>
            </a:solidFill>
            <a:miter lim="800000"/>
            <a:headEnd/>
            <a:tailEnd/>
          </a:ln>
        </p:spPr>
        <p:txBody>
          <a:bodyPr lIns="90000" tIns="46800" rIns="90000" bIns="46800" anchor="ctr">
            <a:spAutoFit/>
          </a:bodyPr>
          <a:lstStyle/>
          <a:p>
            <a:pPr algn="ctr">
              <a:spcBef>
                <a:spcPts val="12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i="1" dirty="0">
                <a:solidFill>
                  <a:srgbClr val="000000"/>
                </a:solidFill>
                <a:latin typeface="Calibri"/>
              </a:rPr>
              <a:t>f </a:t>
            </a:r>
            <a:r>
              <a:rPr lang="en-US" sz="2000" dirty="0">
                <a:solidFill>
                  <a:srgbClr val="000000"/>
                </a:solidFill>
                <a:latin typeface="Calibri"/>
              </a:rPr>
              <a:t>        </a:t>
            </a:r>
          </a:p>
        </p:txBody>
      </p:sp>
      <p:sp>
        <p:nvSpPr>
          <p:cNvPr id="31750" name="Line 5"/>
          <p:cNvSpPr>
            <a:spLocks noChangeShapeType="1"/>
          </p:cNvSpPr>
          <p:nvPr/>
        </p:nvSpPr>
        <p:spPr bwMode="auto">
          <a:xfrm>
            <a:off x="3962400" y="1066800"/>
            <a:ext cx="1371600" cy="1588"/>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31751" name="Text Box 6"/>
          <p:cNvSpPr txBox="1">
            <a:spLocks noChangeArrowheads="1"/>
          </p:cNvSpPr>
          <p:nvPr/>
        </p:nvSpPr>
        <p:spPr bwMode="auto">
          <a:xfrm>
            <a:off x="3505200" y="76200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750"/>
              </a:spcBef>
            </a:pPr>
            <a:r>
              <a:rPr lang="en-US" sz="2800" b="1" i="1" dirty="0">
                <a:solidFill>
                  <a:srgbClr val="000000"/>
                </a:solidFill>
                <a:latin typeface="Calibri"/>
              </a:rPr>
              <a:t>x</a:t>
            </a:r>
          </a:p>
        </p:txBody>
      </p:sp>
      <p:sp>
        <p:nvSpPr>
          <p:cNvPr id="31752" name="Line 7"/>
          <p:cNvSpPr>
            <a:spLocks noChangeShapeType="1"/>
          </p:cNvSpPr>
          <p:nvPr/>
        </p:nvSpPr>
        <p:spPr bwMode="auto">
          <a:xfrm>
            <a:off x="6019800" y="381000"/>
            <a:ext cx="1588" cy="381000"/>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31753" name="Text Box 8"/>
          <p:cNvSpPr txBox="1">
            <a:spLocks noChangeArrowheads="1"/>
          </p:cNvSpPr>
          <p:nvPr/>
        </p:nvSpPr>
        <p:spPr bwMode="auto">
          <a:xfrm>
            <a:off x="5791200" y="0"/>
            <a:ext cx="3810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2000"/>
              </a:spcBef>
            </a:pPr>
            <a:r>
              <a:rPr lang="en-US" sz="3200">
                <a:solidFill>
                  <a:srgbClr val="00CC00"/>
                </a:solidFill>
                <a:latin typeface="Symbol" charset="0"/>
              </a:rPr>
              <a:t></a:t>
            </a:r>
          </a:p>
        </p:txBody>
      </p:sp>
      <p:sp>
        <p:nvSpPr>
          <p:cNvPr id="31754" name="Line 9"/>
          <p:cNvSpPr>
            <a:spLocks noChangeShapeType="1"/>
          </p:cNvSpPr>
          <p:nvPr/>
        </p:nvSpPr>
        <p:spPr bwMode="auto">
          <a:xfrm>
            <a:off x="6934200" y="1066800"/>
            <a:ext cx="1371600" cy="1588"/>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31755" name="Text Box 10"/>
          <p:cNvSpPr txBox="1">
            <a:spLocks noChangeArrowheads="1"/>
          </p:cNvSpPr>
          <p:nvPr/>
        </p:nvSpPr>
        <p:spPr bwMode="auto">
          <a:xfrm>
            <a:off x="8305800" y="838200"/>
            <a:ext cx="838200"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800"/>
              </a:spcBef>
            </a:pPr>
            <a:r>
              <a:rPr lang="en-US" sz="3200" dirty="0" err="1">
                <a:solidFill>
                  <a:srgbClr val="000000"/>
                </a:solidFill>
                <a:latin typeface="Calibri"/>
              </a:rPr>
              <a:t>y</a:t>
            </a:r>
            <a:r>
              <a:rPr lang="en-US" sz="3200" baseline="30000" dirty="0" err="1">
                <a:solidFill>
                  <a:srgbClr val="000000"/>
                </a:solidFill>
                <a:latin typeface="Calibri"/>
              </a:rPr>
              <a:t>est</a:t>
            </a:r>
            <a:endParaRPr lang="en-US" sz="3200" baseline="30000" dirty="0">
              <a:solidFill>
                <a:srgbClr val="000000"/>
              </a:solidFill>
              <a:latin typeface="Calibri"/>
            </a:endParaRPr>
          </a:p>
        </p:txBody>
      </p:sp>
      <p:sp>
        <p:nvSpPr>
          <p:cNvPr id="31756" name="Text Box 11"/>
          <p:cNvSpPr txBox="1">
            <a:spLocks noChangeArrowheads="1"/>
          </p:cNvSpPr>
          <p:nvPr/>
        </p:nvSpPr>
        <p:spPr bwMode="auto">
          <a:xfrm>
            <a:off x="838200" y="1905000"/>
            <a:ext cx="190500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dirty="0">
                <a:solidFill>
                  <a:srgbClr val="000000"/>
                </a:solidFill>
                <a:latin typeface="Calibri"/>
              </a:rPr>
              <a:t>denotes +1</a:t>
            </a:r>
          </a:p>
          <a:p>
            <a:pPr algn="ctr">
              <a:spcBef>
                <a:spcPts val="1250"/>
              </a:spcBef>
            </a:pPr>
            <a:r>
              <a:rPr lang="en-US" sz="2000" dirty="0">
                <a:solidFill>
                  <a:srgbClr val="000000"/>
                </a:solidFill>
                <a:latin typeface="Calibri"/>
              </a:rPr>
              <a:t>denotes -1</a:t>
            </a:r>
          </a:p>
        </p:txBody>
      </p:sp>
      <p:sp>
        <p:nvSpPr>
          <p:cNvPr id="31757" name="Oval 12"/>
          <p:cNvSpPr>
            <a:spLocks noChangeArrowheads="1"/>
          </p:cNvSpPr>
          <p:nvPr/>
        </p:nvSpPr>
        <p:spPr bwMode="auto">
          <a:xfrm rot="4800000">
            <a:off x="915194" y="2056606"/>
            <a:ext cx="58738"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1758" name="Oval 13"/>
          <p:cNvSpPr>
            <a:spLocks noChangeArrowheads="1"/>
          </p:cNvSpPr>
          <p:nvPr/>
        </p:nvSpPr>
        <p:spPr bwMode="auto">
          <a:xfrm rot="5880000">
            <a:off x="915988" y="2513012"/>
            <a:ext cx="50800"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1759" name="Line 14"/>
          <p:cNvSpPr>
            <a:spLocks noChangeShapeType="1"/>
          </p:cNvSpPr>
          <p:nvPr/>
        </p:nvSpPr>
        <p:spPr bwMode="auto">
          <a:xfrm>
            <a:off x="2590800" y="2209800"/>
            <a:ext cx="1588" cy="3505200"/>
          </a:xfrm>
          <a:prstGeom prst="line">
            <a:avLst/>
          </a:prstGeom>
          <a:noFill/>
          <a:ln w="38160">
            <a:solidFill>
              <a:srgbClr val="FF0000"/>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31760" name="Line 15"/>
          <p:cNvSpPr>
            <a:spLocks noChangeShapeType="1"/>
          </p:cNvSpPr>
          <p:nvPr/>
        </p:nvSpPr>
        <p:spPr bwMode="auto">
          <a:xfrm>
            <a:off x="2438400" y="5562600"/>
            <a:ext cx="3657600" cy="1588"/>
          </a:xfrm>
          <a:prstGeom prst="line">
            <a:avLst/>
          </a:prstGeom>
          <a:noFill/>
          <a:ln w="38160">
            <a:solidFill>
              <a:srgbClr val="FF0000"/>
            </a:solidFill>
            <a:miter lim="800000"/>
            <a:headEnd/>
            <a:tailEnd/>
          </a:ln>
          <a:extLst>
            <a:ext uri="{909E8E84-426E-40dd-AFC4-6F175D3DCCD1}">
              <a14:hiddenFill xmlns:a14="http://schemas.microsoft.com/office/drawing/2010/main">
                <a:noFill/>
              </a14:hiddenFill>
            </a:ext>
          </a:extLst>
        </p:spPr>
        <p:txBody>
          <a:bodyPr/>
          <a:lstStyle/>
          <a:p>
            <a:endParaRPr lang="en-US" dirty="0">
              <a:latin typeface="Calibri"/>
            </a:endParaRPr>
          </a:p>
        </p:txBody>
      </p:sp>
      <p:sp>
        <p:nvSpPr>
          <p:cNvPr id="31761" name="Oval 16"/>
          <p:cNvSpPr>
            <a:spLocks noChangeArrowheads="1"/>
          </p:cNvSpPr>
          <p:nvPr/>
        </p:nvSpPr>
        <p:spPr bwMode="auto">
          <a:xfrm>
            <a:off x="3717925" y="5032375"/>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1762" name="Oval 17"/>
          <p:cNvSpPr>
            <a:spLocks noChangeArrowheads="1"/>
          </p:cNvSpPr>
          <p:nvPr/>
        </p:nvSpPr>
        <p:spPr bwMode="auto">
          <a:xfrm>
            <a:off x="2486025" y="3903663"/>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1763" name="Oval 18"/>
          <p:cNvSpPr>
            <a:spLocks noChangeArrowheads="1"/>
          </p:cNvSpPr>
          <p:nvPr/>
        </p:nvSpPr>
        <p:spPr bwMode="auto">
          <a:xfrm>
            <a:off x="4340225" y="2814638"/>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1764" name="Oval 19"/>
          <p:cNvSpPr>
            <a:spLocks noChangeArrowheads="1"/>
          </p:cNvSpPr>
          <p:nvPr/>
        </p:nvSpPr>
        <p:spPr bwMode="auto">
          <a:xfrm>
            <a:off x="4403725" y="3635375"/>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1765" name="Oval 20"/>
          <p:cNvSpPr>
            <a:spLocks noChangeArrowheads="1"/>
          </p:cNvSpPr>
          <p:nvPr/>
        </p:nvSpPr>
        <p:spPr bwMode="auto">
          <a:xfrm>
            <a:off x="3409950" y="2663825"/>
            <a:ext cx="60325" cy="50800"/>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1766" name="Oval 21"/>
          <p:cNvSpPr>
            <a:spLocks noChangeArrowheads="1"/>
          </p:cNvSpPr>
          <p:nvPr/>
        </p:nvSpPr>
        <p:spPr bwMode="auto">
          <a:xfrm>
            <a:off x="3886200" y="3733800"/>
            <a:ext cx="5397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1767" name="Oval 22"/>
          <p:cNvSpPr>
            <a:spLocks noChangeArrowheads="1"/>
          </p:cNvSpPr>
          <p:nvPr/>
        </p:nvSpPr>
        <p:spPr bwMode="auto">
          <a:xfrm>
            <a:off x="3048000" y="3124200"/>
            <a:ext cx="60325" cy="58738"/>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1768" name="Oval 23"/>
          <p:cNvSpPr>
            <a:spLocks noChangeArrowheads="1"/>
          </p:cNvSpPr>
          <p:nvPr/>
        </p:nvSpPr>
        <p:spPr bwMode="auto">
          <a:xfrm>
            <a:off x="5105400" y="4114800"/>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1769" name="Oval 24"/>
          <p:cNvSpPr>
            <a:spLocks noChangeArrowheads="1"/>
          </p:cNvSpPr>
          <p:nvPr/>
        </p:nvSpPr>
        <p:spPr bwMode="auto">
          <a:xfrm rot="-1140000">
            <a:off x="3886200" y="4443413"/>
            <a:ext cx="5397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1770" name="Oval 25"/>
          <p:cNvSpPr>
            <a:spLocks noChangeArrowheads="1"/>
          </p:cNvSpPr>
          <p:nvPr/>
        </p:nvSpPr>
        <p:spPr bwMode="auto">
          <a:xfrm rot="-1140000">
            <a:off x="6003925" y="3230563"/>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1771" name="Oval 26"/>
          <p:cNvSpPr>
            <a:spLocks noChangeArrowheads="1"/>
          </p:cNvSpPr>
          <p:nvPr/>
        </p:nvSpPr>
        <p:spPr bwMode="auto">
          <a:xfrm rot="-1140000">
            <a:off x="5295900" y="4546600"/>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1772" name="Oval 27"/>
          <p:cNvSpPr>
            <a:spLocks noChangeArrowheads="1"/>
          </p:cNvSpPr>
          <p:nvPr/>
        </p:nvSpPr>
        <p:spPr bwMode="auto">
          <a:xfrm rot="-1140000">
            <a:off x="3124200" y="2668588"/>
            <a:ext cx="60325" cy="50800"/>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1773" name="Oval 28"/>
          <p:cNvSpPr>
            <a:spLocks noChangeArrowheads="1"/>
          </p:cNvSpPr>
          <p:nvPr/>
        </p:nvSpPr>
        <p:spPr bwMode="auto">
          <a:xfrm rot="-1140000">
            <a:off x="4711700" y="3586163"/>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1774" name="Oval 29"/>
          <p:cNvSpPr>
            <a:spLocks noChangeArrowheads="1"/>
          </p:cNvSpPr>
          <p:nvPr/>
        </p:nvSpPr>
        <p:spPr bwMode="auto">
          <a:xfrm rot="-1140000">
            <a:off x="5865813" y="4497388"/>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1775" name="Oval 30"/>
          <p:cNvSpPr>
            <a:spLocks noChangeArrowheads="1"/>
          </p:cNvSpPr>
          <p:nvPr/>
        </p:nvSpPr>
        <p:spPr bwMode="auto">
          <a:xfrm rot="-1140000">
            <a:off x="3113088" y="3641725"/>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1776" name="Oval 31"/>
          <p:cNvSpPr>
            <a:spLocks noChangeArrowheads="1"/>
          </p:cNvSpPr>
          <p:nvPr/>
        </p:nvSpPr>
        <p:spPr bwMode="auto">
          <a:xfrm rot="5880000">
            <a:off x="3868738" y="3059113"/>
            <a:ext cx="47625"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1777" name="Oval 32"/>
          <p:cNvSpPr>
            <a:spLocks noChangeArrowheads="1"/>
          </p:cNvSpPr>
          <p:nvPr/>
        </p:nvSpPr>
        <p:spPr bwMode="auto">
          <a:xfrm rot="5880000">
            <a:off x="4136232" y="5244306"/>
            <a:ext cx="55562"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1778" name="Oval 33"/>
          <p:cNvSpPr>
            <a:spLocks noChangeArrowheads="1"/>
          </p:cNvSpPr>
          <p:nvPr/>
        </p:nvSpPr>
        <p:spPr bwMode="auto">
          <a:xfrm rot="5880000">
            <a:off x="3116263" y="4100513"/>
            <a:ext cx="47625"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1779" name="Oval 34"/>
          <p:cNvSpPr>
            <a:spLocks noChangeArrowheads="1"/>
          </p:cNvSpPr>
          <p:nvPr/>
        </p:nvSpPr>
        <p:spPr bwMode="auto">
          <a:xfrm rot="5880000">
            <a:off x="4344988" y="2395538"/>
            <a:ext cx="47625"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1780" name="Oval 35"/>
          <p:cNvSpPr>
            <a:spLocks noChangeArrowheads="1"/>
          </p:cNvSpPr>
          <p:nvPr/>
        </p:nvSpPr>
        <p:spPr bwMode="auto">
          <a:xfrm rot="5880000">
            <a:off x="5304632" y="4145756"/>
            <a:ext cx="58738"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1781" name="Oval 36"/>
          <p:cNvSpPr>
            <a:spLocks noChangeArrowheads="1"/>
          </p:cNvSpPr>
          <p:nvPr/>
        </p:nvSpPr>
        <p:spPr bwMode="auto">
          <a:xfrm rot="5880000">
            <a:off x="4371975" y="4081463"/>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1782" name="Oval 37"/>
          <p:cNvSpPr>
            <a:spLocks noChangeArrowheads="1"/>
          </p:cNvSpPr>
          <p:nvPr/>
        </p:nvSpPr>
        <p:spPr bwMode="auto">
          <a:xfrm rot="5880000">
            <a:off x="5621338" y="3365500"/>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1783" name="Oval 38"/>
          <p:cNvSpPr>
            <a:spLocks noChangeArrowheads="1"/>
          </p:cNvSpPr>
          <p:nvPr/>
        </p:nvSpPr>
        <p:spPr bwMode="auto">
          <a:xfrm rot="5880000">
            <a:off x="3089275" y="2347913"/>
            <a:ext cx="47625"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1784" name="Oval 39"/>
          <p:cNvSpPr>
            <a:spLocks noChangeArrowheads="1"/>
          </p:cNvSpPr>
          <p:nvPr/>
        </p:nvSpPr>
        <p:spPr bwMode="auto">
          <a:xfrm rot="5880000">
            <a:off x="5262563" y="3275013"/>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1785" name="Oval 40"/>
          <p:cNvSpPr>
            <a:spLocks noChangeArrowheads="1"/>
          </p:cNvSpPr>
          <p:nvPr/>
        </p:nvSpPr>
        <p:spPr bwMode="auto">
          <a:xfrm rot="5880000">
            <a:off x="5117307" y="4720431"/>
            <a:ext cx="58738"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1786" name="Oval 41"/>
          <p:cNvSpPr>
            <a:spLocks noChangeArrowheads="1"/>
          </p:cNvSpPr>
          <p:nvPr/>
        </p:nvSpPr>
        <p:spPr bwMode="auto">
          <a:xfrm rot="4800000">
            <a:off x="3498057" y="3534569"/>
            <a:ext cx="58737"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1787" name="Oval 42"/>
          <p:cNvSpPr>
            <a:spLocks noChangeArrowheads="1"/>
          </p:cNvSpPr>
          <p:nvPr/>
        </p:nvSpPr>
        <p:spPr bwMode="auto">
          <a:xfrm rot="4800000">
            <a:off x="4651375" y="5253038"/>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1788" name="Oval 43"/>
          <p:cNvSpPr>
            <a:spLocks noChangeArrowheads="1"/>
          </p:cNvSpPr>
          <p:nvPr/>
        </p:nvSpPr>
        <p:spPr bwMode="auto">
          <a:xfrm rot="4800000">
            <a:off x="4346575" y="4872038"/>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1789" name="Oval 44"/>
          <p:cNvSpPr>
            <a:spLocks noChangeArrowheads="1"/>
          </p:cNvSpPr>
          <p:nvPr/>
        </p:nvSpPr>
        <p:spPr bwMode="auto">
          <a:xfrm rot="4800000">
            <a:off x="2817019" y="3734594"/>
            <a:ext cx="58737"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1790" name="Oval 45"/>
          <p:cNvSpPr>
            <a:spLocks noChangeArrowheads="1"/>
          </p:cNvSpPr>
          <p:nvPr/>
        </p:nvSpPr>
        <p:spPr bwMode="auto">
          <a:xfrm rot="4800000">
            <a:off x="3714751" y="2774950"/>
            <a:ext cx="50800"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1791" name="Oval 46"/>
          <p:cNvSpPr>
            <a:spLocks noChangeArrowheads="1"/>
          </p:cNvSpPr>
          <p:nvPr/>
        </p:nvSpPr>
        <p:spPr bwMode="auto">
          <a:xfrm rot="4800000">
            <a:off x="4357688" y="4364037"/>
            <a:ext cx="50800"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1792" name="Oval 47"/>
          <p:cNvSpPr>
            <a:spLocks noChangeArrowheads="1"/>
          </p:cNvSpPr>
          <p:nvPr/>
        </p:nvSpPr>
        <p:spPr bwMode="auto">
          <a:xfrm rot="4800000">
            <a:off x="2504282" y="3082131"/>
            <a:ext cx="58738"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1793" name="Oval 48"/>
          <p:cNvSpPr>
            <a:spLocks noChangeArrowheads="1"/>
          </p:cNvSpPr>
          <p:nvPr/>
        </p:nvSpPr>
        <p:spPr bwMode="auto">
          <a:xfrm rot="4800000">
            <a:off x="3937794" y="5049044"/>
            <a:ext cx="55563"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1794" name="Oval 49"/>
          <p:cNvSpPr>
            <a:spLocks noChangeArrowheads="1"/>
          </p:cNvSpPr>
          <p:nvPr/>
        </p:nvSpPr>
        <p:spPr bwMode="auto">
          <a:xfrm rot="4800000">
            <a:off x="5305426" y="4756150"/>
            <a:ext cx="50800"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1795" name="Text Box 50"/>
          <p:cNvSpPr txBox="1">
            <a:spLocks noChangeArrowheads="1"/>
          </p:cNvSpPr>
          <p:nvPr/>
        </p:nvSpPr>
        <p:spPr bwMode="auto">
          <a:xfrm>
            <a:off x="5486400" y="1676400"/>
            <a:ext cx="320040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b="1" i="1" dirty="0">
                <a:solidFill>
                  <a:srgbClr val="000000"/>
                </a:solidFill>
                <a:latin typeface="Calibri"/>
              </a:rPr>
              <a:t>f</a:t>
            </a:r>
            <a:r>
              <a:rPr lang="en-US" sz="2000" i="1" dirty="0">
                <a:solidFill>
                  <a:srgbClr val="000000"/>
                </a:solidFill>
                <a:latin typeface="Calibri"/>
              </a:rPr>
              <a:t>(</a:t>
            </a:r>
            <a:r>
              <a:rPr lang="en-US" sz="2000" b="1" i="1" dirty="0" err="1">
                <a:solidFill>
                  <a:srgbClr val="000000"/>
                </a:solidFill>
                <a:latin typeface="Calibri"/>
              </a:rPr>
              <a:t>x</a:t>
            </a:r>
            <a:r>
              <a:rPr lang="en-US" sz="2000" i="1" dirty="0" err="1">
                <a:solidFill>
                  <a:srgbClr val="000000"/>
                </a:solidFill>
                <a:latin typeface="Calibri"/>
              </a:rPr>
              <a:t>,</a:t>
            </a:r>
            <a:r>
              <a:rPr lang="en-US" sz="2000" b="1" i="1" dirty="0" err="1">
                <a:solidFill>
                  <a:srgbClr val="00CC00"/>
                </a:solidFill>
                <a:latin typeface="Calibri"/>
              </a:rPr>
              <a:t>w</a:t>
            </a:r>
            <a:r>
              <a:rPr lang="en-US" sz="2000" i="1" dirty="0" err="1">
                <a:solidFill>
                  <a:srgbClr val="00CC00"/>
                </a:solidFill>
                <a:latin typeface="Calibri"/>
              </a:rPr>
              <a:t>,b</a:t>
            </a:r>
            <a:r>
              <a:rPr lang="en-US" sz="2000" i="1" dirty="0">
                <a:solidFill>
                  <a:srgbClr val="000000"/>
                </a:solidFill>
                <a:latin typeface="Calibri"/>
              </a:rPr>
              <a:t>) = sign(</a:t>
            </a:r>
            <a:r>
              <a:rPr lang="en-US" sz="2000" b="1" i="1" dirty="0">
                <a:solidFill>
                  <a:srgbClr val="00CC00"/>
                </a:solidFill>
                <a:latin typeface="Calibri"/>
              </a:rPr>
              <a:t>w</a:t>
            </a:r>
            <a:r>
              <a:rPr lang="en-US" sz="2000" b="1" i="1" dirty="0">
                <a:solidFill>
                  <a:srgbClr val="000000"/>
                </a:solidFill>
                <a:latin typeface="Calibri"/>
              </a:rPr>
              <a:t>. x</a:t>
            </a:r>
            <a:r>
              <a:rPr lang="en-US" sz="2000" i="1" dirty="0">
                <a:solidFill>
                  <a:srgbClr val="00CC00"/>
                </a:solidFill>
                <a:latin typeface="Calibri"/>
              </a:rPr>
              <a:t> </a:t>
            </a:r>
            <a:r>
              <a:rPr lang="en-US" sz="2000" i="1" dirty="0">
                <a:solidFill>
                  <a:srgbClr val="000000"/>
                </a:solidFill>
                <a:latin typeface="Calibri"/>
              </a:rPr>
              <a:t>- </a:t>
            </a:r>
            <a:r>
              <a:rPr lang="en-US" sz="2000" i="1" dirty="0">
                <a:solidFill>
                  <a:srgbClr val="00CC00"/>
                </a:solidFill>
                <a:latin typeface="Calibri"/>
              </a:rPr>
              <a:t>b</a:t>
            </a:r>
            <a:r>
              <a:rPr lang="en-US" sz="2000" i="1" dirty="0">
                <a:solidFill>
                  <a:srgbClr val="000000"/>
                </a:solidFill>
                <a:latin typeface="Calibri"/>
              </a:rPr>
              <a:t>)</a:t>
            </a:r>
          </a:p>
        </p:txBody>
      </p:sp>
      <p:sp>
        <p:nvSpPr>
          <p:cNvPr id="31796" name="Text Box 51"/>
          <p:cNvSpPr txBox="1">
            <a:spLocks noChangeArrowheads="1"/>
          </p:cNvSpPr>
          <p:nvPr/>
        </p:nvSpPr>
        <p:spPr bwMode="auto">
          <a:xfrm>
            <a:off x="6248400" y="3200400"/>
            <a:ext cx="2438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endParaRPr lang="en-US" dirty="0">
              <a:latin typeface="Calibri"/>
            </a:endParaRPr>
          </a:p>
        </p:txBody>
      </p:sp>
      <p:sp>
        <p:nvSpPr>
          <p:cNvPr id="31797" name="Text Box 52"/>
          <p:cNvSpPr txBox="1">
            <a:spLocks noChangeArrowheads="1"/>
          </p:cNvSpPr>
          <p:nvPr/>
        </p:nvSpPr>
        <p:spPr bwMode="auto">
          <a:xfrm>
            <a:off x="6400800" y="2286000"/>
            <a:ext cx="2743200" cy="3611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1500"/>
              </a:spcBef>
            </a:pPr>
            <a:r>
              <a:rPr lang="en-US" dirty="0">
                <a:solidFill>
                  <a:srgbClr val="000000"/>
                </a:solidFill>
                <a:latin typeface="Calibri"/>
              </a:rPr>
              <a:t>The </a:t>
            </a:r>
            <a:r>
              <a:rPr lang="en-US" dirty="0">
                <a:solidFill>
                  <a:srgbClr val="FF0000"/>
                </a:solidFill>
                <a:latin typeface="Calibri"/>
              </a:rPr>
              <a:t>maximum margin linear classifier</a:t>
            </a:r>
            <a:r>
              <a:rPr lang="en-US" dirty="0">
                <a:solidFill>
                  <a:srgbClr val="000000"/>
                </a:solidFill>
                <a:latin typeface="Calibri"/>
              </a:rPr>
              <a:t> is the linear classifier with the, um, maximum margin</a:t>
            </a:r>
          </a:p>
          <a:p>
            <a:pPr>
              <a:spcBef>
                <a:spcPts val="1500"/>
              </a:spcBef>
            </a:pPr>
            <a:r>
              <a:rPr lang="en-US" dirty="0">
                <a:solidFill>
                  <a:srgbClr val="000000"/>
                </a:solidFill>
                <a:latin typeface="Calibri"/>
              </a:rPr>
              <a:t>This is the simplest kind of SVM (Called an LSVM)</a:t>
            </a:r>
          </a:p>
        </p:txBody>
      </p:sp>
      <p:sp>
        <p:nvSpPr>
          <p:cNvPr id="31798" name="AutoShape 53"/>
          <p:cNvSpPr>
            <a:spLocks noChangeArrowheads="1"/>
          </p:cNvSpPr>
          <p:nvPr/>
        </p:nvSpPr>
        <p:spPr bwMode="auto">
          <a:xfrm>
            <a:off x="4441825" y="6097588"/>
            <a:ext cx="1758950" cy="381000"/>
          </a:xfrm>
          <a:prstGeom prst="wedgeRectCallout">
            <a:avLst>
              <a:gd name="adj1" fmla="val 64713"/>
              <a:gd name="adj2" fmla="val -86250"/>
            </a:avLst>
          </a:prstGeom>
          <a:solidFill>
            <a:srgbClr val="CCFFCC"/>
          </a:solidFill>
          <a:ln w="12600">
            <a:solidFill>
              <a:srgbClr val="000000"/>
            </a:solidFill>
            <a:miter lim="800000"/>
            <a:headEnd/>
            <a:tailEnd/>
          </a:ln>
        </p:spPr>
        <p:txBody>
          <a:bodyPr lIns="90000" tIns="46800" rIns="90000" bIns="46800"/>
          <a:lstStyle/>
          <a:p>
            <a:pPr algn="ctr">
              <a:spcBef>
                <a:spcPts val="12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dirty="0">
                <a:solidFill>
                  <a:srgbClr val="000000"/>
                </a:solidFill>
                <a:latin typeface="Calibri"/>
              </a:rPr>
              <a:t>Linear SVM</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lank Presentation">
  <a:themeElements>
    <a:clrScheme name="Custom 35">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0000FF"/>
      </a:folHlink>
    </a:clrScheme>
    <a:fontScheme name="Blank Presentation.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Blank Presentation.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po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po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po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po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po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8759</TotalTime>
  <Words>1993</Words>
  <Application>Microsoft Macintosh PowerPoint</Application>
  <PresentationFormat>On-screen Show (4:3)</PresentationFormat>
  <Paragraphs>273</Paragraphs>
  <Slides>26</Slides>
  <Notes>14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Blank Presentation</vt:lpstr>
      <vt:lpstr>Equation</vt:lpstr>
      <vt:lpstr>Support Vector Machines</vt:lpstr>
      <vt:lpstr>Support Vector Machines</vt:lpstr>
      <vt:lpstr> Linear Classifiers</vt:lpstr>
      <vt:lpstr> Linear Classifiers</vt:lpstr>
      <vt:lpstr> Linear Classifiers</vt:lpstr>
      <vt:lpstr> Linear Classifiers</vt:lpstr>
      <vt:lpstr> Linear Classifiers</vt:lpstr>
      <vt:lpstr>Classifier Margin</vt:lpstr>
      <vt:lpstr>Maximum Margin</vt:lpstr>
      <vt:lpstr>Maximum Margin</vt:lpstr>
      <vt:lpstr>Why Maximum Margin?</vt:lpstr>
      <vt:lpstr>Specifying a line and margin</vt:lpstr>
      <vt:lpstr>Specifying a line and margin</vt:lpstr>
      <vt:lpstr>Learning the Maximum Margin Classifier</vt:lpstr>
      <vt:lpstr>Learning SVMs</vt:lpstr>
      <vt:lpstr>SVM Performance</vt:lpstr>
      <vt:lpstr>Binary vs. multi classification</vt:lpstr>
      <vt:lpstr>Feature Engineering</vt:lpstr>
      <vt:lpstr>Spam Features</vt:lpstr>
      <vt:lpstr>Example of a Spam Message</vt:lpstr>
      <vt:lpstr>Possible Features</vt:lpstr>
      <vt:lpstr>Evaluating Features</vt:lpstr>
      <vt:lpstr>Feature Engineering for Text Classification</vt:lpstr>
      <vt:lpstr>ΔTFIDF BoW Feature Set</vt:lpstr>
      <vt:lpstr>Example: ΔTFIDF vs TFIDF vs TF</vt:lpstr>
      <vt:lpstr>Improvement over TFIDF (Uni- + Bi-grams)</vt:lpstr>
    </vt:vector>
  </TitlesOfParts>
  <Manager/>
  <Company>UMBC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Machine Learning II: k-NN / Bayesian</dc:title>
  <dc:subject/>
  <dc:creator>COGITO</dc:creator>
  <cp:keywords/>
  <dc:description/>
  <cp:lastModifiedBy>tim finin</cp:lastModifiedBy>
  <cp:revision>479</cp:revision>
  <cp:lastPrinted>2012-12-05T20:53:30Z</cp:lastPrinted>
  <dcterms:created xsi:type="dcterms:W3CDTF">2009-12-09T21:37:40Z</dcterms:created>
  <dcterms:modified xsi:type="dcterms:W3CDTF">2017-05-11T13:05:49Z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2</vt:i4>
  </property>
  <property fmtid="{D5CDD505-2E9C-101B-9397-08002B2CF9AE}" pid="7" name="MailAddress">
    <vt:lpwstr>finin@umbc.edu</vt:lpwstr>
  </property>
  <property fmtid="{D5CDD505-2E9C-101B-9397-08002B2CF9AE}" pid="8" name="HomePage">
    <vt:lpwstr>http://umbc.edu/~finin</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C:\Users\finin\teaching\AI\RN\</vt:lpwstr>
  </property>
</Properties>
</file>