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embeddings/oleObject1.bin" ContentType="application/vnd.openxmlformats-officedocument.oleObject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50" r:id="rId3"/>
    <p:sldId id="346" r:id="rId4"/>
    <p:sldId id="351" r:id="rId5"/>
    <p:sldId id="311" r:id="rId6"/>
    <p:sldId id="279" r:id="rId7"/>
    <p:sldId id="317" r:id="rId8"/>
    <p:sldId id="258" r:id="rId9"/>
    <p:sldId id="276" r:id="rId10"/>
    <p:sldId id="318" r:id="rId11"/>
    <p:sldId id="291" r:id="rId12"/>
    <p:sldId id="316" r:id="rId13"/>
    <p:sldId id="259" r:id="rId14"/>
    <p:sldId id="347" r:id="rId15"/>
    <p:sldId id="277" r:id="rId16"/>
    <p:sldId id="280" r:id="rId17"/>
    <p:sldId id="321" r:id="rId18"/>
    <p:sldId id="319" r:id="rId19"/>
    <p:sldId id="322" r:id="rId20"/>
    <p:sldId id="262" r:id="rId21"/>
    <p:sldId id="345" r:id="rId22"/>
    <p:sldId id="315" r:id="rId23"/>
    <p:sldId id="348" r:id="rId24"/>
    <p:sldId id="293" r:id="rId25"/>
    <p:sldId id="294" r:id="rId26"/>
    <p:sldId id="298" r:id="rId27"/>
    <p:sldId id="299" r:id="rId28"/>
    <p:sldId id="295" r:id="rId29"/>
    <p:sldId id="296" r:id="rId30"/>
    <p:sldId id="297" r:id="rId31"/>
    <p:sldId id="344" r:id="rId32"/>
    <p:sldId id="313" r:id="rId33"/>
    <p:sldId id="287" r:id="rId34"/>
    <p:sldId id="282" r:id="rId35"/>
    <p:sldId id="283" r:id="rId36"/>
    <p:sldId id="288" r:id="rId37"/>
    <p:sldId id="314" r:id="rId38"/>
    <p:sldId id="284" r:id="rId39"/>
    <p:sldId id="285" r:id="rId40"/>
    <p:sldId id="323" r:id="rId41"/>
    <p:sldId id="334" r:id="rId42"/>
    <p:sldId id="290" r:id="rId43"/>
    <p:sldId id="289" r:id="rId44"/>
    <p:sldId id="267" r:id="rId45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CC00"/>
    <a:srgbClr val="EAEAEA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67" autoAdjust="0"/>
    <p:restoredTop sz="96195" autoAdjust="0"/>
  </p:normalViewPr>
  <p:slideViewPr>
    <p:cSldViewPr showGuides="1">
      <p:cViewPr varScale="1">
        <p:scale>
          <a:sx n="84" d="100"/>
          <a:sy n="84" d="100"/>
        </p:scale>
        <p:origin x="-1568" y="-112"/>
      </p:cViewPr>
      <p:guideLst>
        <p:guide orient="horz" pos="1152"/>
        <p:guide pos="51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0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5E70D722-E3B5-1F42-B7E8-29DF3F30CFF2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26358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72409F3C-BD10-194C-83A6-D50065DA4E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64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00D44E7-3436-C64A-8B66-5B0A94C7C180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3EB2487-E8FB-1544-88E6-51CBDBC9F9BC}" type="slidenum">
              <a:rPr lang="en-US" sz="1200">
                <a:latin typeface="Calibri"/>
              </a:rPr>
              <a:pPr/>
              <a:t>12</a:t>
            </a:fld>
            <a:endParaRPr lang="en-US" sz="1200" dirty="0">
              <a:latin typeface="Calibri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2198D57-AA80-F84B-9E80-CB33E191F504}" type="slidenum">
              <a:rPr lang="en-US" sz="1200">
                <a:latin typeface="Calibri"/>
              </a:rPr>
              <a:pPr/>
              <a:t>13</a:t>
            </a:fld>
            <a:endParaRPr lang="en-US" sz="1200" dirty="0">
              <a:latin typeface="Calibri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A6C0A85-5A5B-7E42-AB1F-6EBC6F8224FD}" type="slidenum">
              <a:rPr lang="en-US" sz="1200">
                <a:latin typeface="Calibri"/>
              </a:rPr>
              <a:pPr/>
              <a:t>15</a:t>
            </a:fld>
            <a:endParaRPr lang="en-US" sz="1200" dirty="0">
              <a:latin typeface="Calibri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91DA484-BA0E-624D-ACB8-436F06D4602B}" type="slidenum">
              <a:rPr lang="en-US" sz="1200">
                <a:latin typeface="Calibri"/>
              </a:rPr>
              <a:pPr/>
              <a:t>16</a:t>
            </a:fld>
            <a:endParaRPr lang="en-US" sz="1200" dirty="0">
              <a:latin typeface="Calibri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27FB911-F03A-2441-AFE9-1B57CBFC89C6}" type="slidenum">
              <a:rPr lang="en-US" sz="1200">
                <a:latin typeface="Calibri"/>
              </a:rPr>
              <a:pPr/>
              <a:t>17</a:t>
            </a:fld>
            <a:endParaRPr lang="en-US" sz="1200" dirty="0">
              <a:latin typeface="Calibri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382BD4-9D8E-CB4D-AD5F-B66EC81E2C1F}" type="slidenum">
              <a:rPr lang="en-US" sz="1200">
                <a:latin typeface="Calibri"/>
              </a:rPr>
              <a:pPr/>
              <a:t>18</a:t>
            </a:fld>
            <a:endParaRPr lang="en-US" sz="1200" dirty="0">
              <a:latin typeface="Calibri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0C5B3E4-F2F6-6146-B876-FF4C05350B84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E6DBAD-746C-4444-96E6-6C66BA4599AA}" type="slidenum">
              <a:rPr lang="en-US" sz="1200">
                <a:latin typeface="Calibri"/>
              </a:rPr>
              <a:pPr/>
              <a:t>20</a:t>
            </a:fld>
            <a:endParaRPr lang="en-US" sz="1200" dirty="0">
              <a:latin typeface="Calibri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9C7EA1F-FFB5-054D-B249-CDF46BF79AE0}" type="slidenum">
              <a:rPr lang="en-US" sz="1200">
                <a:latin typeface="Calibri"/>
              </a:rPr>
              <a:pPr/>
              <a:t>22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9C7EA1F-FFB5-054D-B249-CDF46BF79AE0}" type="slidenum">
              <a:rPr lang="en-US" sz="1200">
                <a:latin typeface="Calibri"/>
              </a:rPr>
              <a:pPr/>
              <a:t>23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8390EFC-267C-B042-9F6B-9A01698A05AC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C7D9FE-8D40-4C4B-8459-ACEBE0CDE2BD}" type="slidenum">
              <a:rPr lang="en-US" sz="1200">
                <a:latin typeface="Calibri"/>
              </a:rPr>
              <a:pPr/>
              <a:t>24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579E1F-8569-6542-B964-86D0D57504E1}" type="slidenum">
              <a:rPr lang="en-US" sz="1200">
                <a:latin typeface="Calibri"/>
              </a:rPr>
              <a:pPr/>
              <a:t>25</a:t>
            </a:fld>
            <a:endParaRPr lang="en-US" sz="1200" dirty="0">
              <a:latin typeface="Calibri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6B37174-4579-654A-B854-66D407ECFEC3}" type="slidenum">
              <a:rPr lang="en-US" sz="1200">
                <a:latin typeface="Calibri"/>
              </a:rPr>
              <a:pPr/>
              <a:t>26</a:t>
            </a:fld>
            <a:endParaRPr lang="en-US" sz="1200" dirty="0">
              <a:latin typeface="Calibri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37D9A0-B52B-CC4D-8DF0-BD1278BA15DD}" type="slidenum">
              <a:rPr lang="en-US" sz="1200">
                <a:latin typeface="Calibri"/>
              </a:rPr>
              <a:pPr/>
              <a:t>27</a:t>
            </a:fld>
            <a:endParaRPr lang="en-US" sz="1200" dirty="0">
              <a:latin typeface="Calibri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E894A81-8E9A-864A-8E92-8856B8B14F2C}" type="slidenum">
              <a:rPr lang="en-US" sz="1200">
                <a:latin typeface="Calibri"/>
              </a:rPr>
              <a:pPr/>
              <a:t>28</a:t>
            </a:fld>
            <a:endParaRPr lang="en-US" sz="1200" dirty="0">
              <a:latin typeface="Calibri"/>
            </a:endParaRPr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F7767E4-2599-7D4E-BE8F-7A6323900779}" type="slidenum">
              <a:rPr lang="en-US" sz="1200">
                <a:latin typeface="Calibri"/>
              </a:rPr>
              <a:pPr/>
              <a:t>29</a:t>
            </a:fld>
            <a:endParaRPr lang="en-US" sz="1200" dirty="0">
              <a:latin typeface="Calibri"/>
            </a:endParaRPr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2BB93F-61D3-4344-A55B-A2FCA7CEB2EC}" type="slidenum">
              <a:rPr lang="en-US" sz="1200">
                <a:latin typeface="Calibri"/>
              </a:rPr>
              <a:pPr/>
              <a:t>30</a:t>
            </a:fld>
            <a:endParaRPr lang="en-US" sz="1200" dirty="0">
              <a:latin typeface="Calibri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955FAC-F533-E64C-BDE5-2CA3E604550B}" type="slidenum">
              <a:rPr lang="en-US" sz="1200">
                <a:latin typeface="Calibri"/>
              </a:rPr>
              <a:pPr/>
              <a:t>31</a:t>
            </a:fld>
            <a:endParaRPr lang="en-US" sz="1200" dirty="0">
              <a:latin typeface="Calibri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06D0084-7EEE-D648-A80A-F48F5C8ABBEB}" type="slidenum">
              <a:rPr lang="en-US" sz="1200">
                <a:latin typeface="Calibri"/>
              </a:rPr>
              <a:pPr/>
              <a:t>32</a:t>
            </a:fld>
            <a:endParaRPr lang="en-US" sz="1200" dirty="0">
              <a:latin typeface="Calibri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9BD859E-0443-7942-92EE-EBC3DCBAA3AC}" type="slidenum">
              <a:rPr lang="en-US" sz="1200">
                <a:latin typeface="Calibri"/>
              </a:rPr>
              <a:pPr/>
              <a:t>33</a:t>
            </a:fld>
            <a:endParaRPr lang="en-US" sz="1200" dirty="0">
              <a:latin typeface="Calibri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8390EFC-267C-B042-9F6B-9A01698A05AC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37E38B1-A157-DA4F-9929-4BE62E3AFEAD}" type="slidenum">
              <a:rPr lang="en-US" sz="1200">
                <a:latin typeface="Calibri"/>
              </a:rPr>
              <a:pPr/>
              <a:t>34</a:t>
            </a:fld>
            <a:endParaRPr lang="en-US" sz="1200" dirty="0">
              <a:latin typeface="Calibri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6CC8D10-DD1A-B54E-86A2-75F4D03FBB2C}" type="slidenum">
              <a:rPr lang="en-US" sz="1200">
                <a:latin typeface="Calibri"/>
              </a:rPr>
              <a:pPr/>
              <a:t>35</a:t>
            </a:fld>
            <a:endParaRPr lang="en-US" sz="1200" dirty="0">
              <a:latin typeface="Calibri"/>
            </a:endParaRPr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90E9484-480E-6A4B-8C2D-7B6B10B552F1}" type="slidenum">
              <a:rPr lang="en-US" sz="1200">
                <a:latin typeface="Calibri"/>
              </a:rPr>
              <a:pPr/>
              <a:t>36</a:t>
            </a:fld>
            <a:endParaRPr lang="en-US" sz="1200" dirty="0">
              <a:latin typeface="Calibri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5AEE5E2-C1AC-9F40-9D37-84B7BFA8BF1C}" type="slidenum">
              <a:rPr lang="en-US" sz="1200">
                <a:latin typeface="Calibri"/>
              </a:rPr>
              <a:pPr/>
              <a:t>37</a:t>
            </a:fld>
            <a:endParaRPr lang="en-US" sz="1200" dirty="0">
              <a:latin typeface="Calibri"/>
            </a:endParaRPr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701511A-5098-A740-B92F-F7F00725ECB8}" type="slidenum">
              <a:rPr lang="en-US" sz="1200">
                <a:latin typeface="Calibri"/>
              </a:rPr>
              <a:pPr/>
              <a:t>38</a:t>
            </a:fld>
            <a:endParaRPr lang="en-US" sz="1200" dirty="0">
              <a:latin typeface="Calibri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B54928C-9FFC-9646-8164-0DB46A2E7BFF}" type="slidenum">
              <a:rPr lang="en-US" sz="1200">
                <a:latin typeface="Calibri"/>
              </a:rPr>
              <a:pPr/>
              <a:t>39</a:t>
            </a:fld>
            <a:endParaRPr lang="en-US" sz="1200" dirty="0">
              <a:latin typeface="Calibri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9929572-E2CC-4449-A87B-182812A2594C}" type="slidenum">
              <a:rPr lang="en-US" sz="1200">
                <a:latin typeface="Calibri"/>
              </a:rPr>
              <a:pPr/>
              <a:t>40</a:t>
            </a:fld>
            <a:endParaRPr lang="en-US" sz="1200" dirty="0">
              <a:latin typeface="Calibri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DB91934-744F-9149-BCB2-477B9FC31287}" type="slidenum">
              <a:rPr lang="en-US" sz="1200">
                <a:latin typeface="Calibri"/>
              </a:rPr>
              <a:pPr/>
              <a:t>41</a:t>
            </a:fld>
            <a:endParaRPr lang="en-US" sz="1200" dirty="0">
              <a:latin typeface="Calibri"/>
            </a:endParaRPr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64C536E-E09A-9849-A980-9D3A7B2DC6E1}" type="slidenum">
              <a:rPr lang="en-US" sz="1200">
                <a:latin typeface="Calibri"/>
              </a:rPr>
              <a:pPr/>
              <a:t>42</a:t>
            </a:fld>
            <a:endParaRPr lang="en-US" sz="1200" dirty="0">
              <a:latin typeface="Calibri"/>
            </a:endParaRPr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AF49A6F-DC29-7342-8592-147EB4DA6080}" type="slidenum">
              <a:rPr lang="en-US" sz="1200">
                <a:latin typeface="Calibri"/>
              </a:rPr>
              <a:pPr/>
              <a:t>43</a:t>
            </a:fld>
            <a:endParaRPr lang="en-US" sz="1200" dirty="0">
              <a:latin typeface="Calibri"/>
            </a:endParaRPr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13EA3BF-A85A-E74B-9908-A65617ADE418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E2BF47-5C31-D949-9B8B-0A29A06BA41F}" type="slidenum">
              <a:rPr lang="en-US" sz="1200">
                <a:latin typeface="Calibri"/>
              </a:rPr>
              <a:pPr/>
              <a:t>44</a:t>
            </a:fld>
            <a:endParaRPr lang="en-US" sz="1200" dirty="0">
              <a:latin typeface="Calibri"/>
            </a:endParaRPr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BE6CB3D-CBFA-D947-A14D-780F48D427BE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5091AF-0474-8441-8F9D-377E739E28A0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2FF7875-8009-EB45-A499-65EE3F9DD55D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93143F3-7192-474F-B1C3-4E0DF8748BF6}" type="slidenum">
              <a:rPr lang="en-US" sz="1200">
                <a:latin typeface="Calibri"/>
              </a:rPr>
              <a:pPr/>
              <a:t>10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507172-299A-9D49-B774-7BB7ACC3FAA1}" type="slidenum">
              <a:rPr lang="en-US" sz="1200">
                <a:latin typeface="Calibri"/>
              </a:rPr>
              <a:pPr/>
              <a:t>11</a:t>
            </a:fld>
            <a:endParaRPr lang="en-US" sz="1200" dirty="0">
              <a:latin typeface="Calibri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69BE6-8F04-CF40-98FB-1B55849F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6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E8876-D1B7-C641-B7BC-22EBE409B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2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9FE12-6510-4944-860A-62A00B3B7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E370-67E7-764E-A1A5-30DD97FF4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AC0F-05CE-9345-BFAB-3F50431D3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2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4A6C-14B4-3F4D-B13D-2F8990D38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1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F2799-AE10-3143-83D9-D7C533B3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6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95A6-2EF4-5544-8C04-4B5DA920C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6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7373F-530A-CC43-B958-C91AD1BF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D0A9-6F5C-F640-8DF4-C20D79EFE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1CDC4-812C-944F-ADD7-AA203DE1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1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80953BB7-A803-CE46-8563-E051625F45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Twenty_Questions" TargetMode="Externa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D3_algorithm" TargetMode="External"/><Relationship Id="rId4" Type="http://schemas.openxmlformats.org/officeDocument/2006/relationships/hyperlink" Target="https://en.wikipedia.org/wiki/C4.5_algorith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laude_Shannon" TargetMode="External"/><Relationship Id="rId4" Type="http://schemas.openxmlformats.org/officeDocument/2006/relationships/hyperlink" Target="http://en.wikipedia.org/wiki/A_Mathematical_Theory_of_Communication" TargetMode="External"/><Relationship Id="rId5" Type="http://schemas.openxmlformats.org/officeDocument/2006/relationships/hyperlink" Target="http://en.wikipedia.org/wiki/Information_entropy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simple.wikipedia.org/wiki/Information_entropy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en.wikipedia.org/wiki/Entropy_(information_theory)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en.wikipedia.org/wiki/Huffman_coding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2400"/>
            <a:ext cx="7315200" cy="2514600"/>
          </a:xfrm>
        </p:spPr>
        <p:txBody>
          <a:bodyPr/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Machine Learning: Decision Trees</a:t>
            </a:r>
            <a:endParaRPr lang="en-US" sz="5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514600"/>
            <a:ext cx="6400800" cy="9906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Chapter 18.1-18.3</a:t>
            </a:r>
            <a:endParaRPr lang="en-US" sz="1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352800" y="6480201"/>
            <a:ext cx="5791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800" dirty="0">
                <a:latin typeface="Calibri"/>
              </a:rPr>
              <a:t>Some material adopted from notes by Chuck Dyer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250" y="3200400"/>
            <a:ext cx="5803900" cy="325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Hypothesis spaces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5181600"/>
          </a:xfrm>
        </p:spPr>
        <p:txBody>
          <a:bodyPr/>
          <a:lstStyle/>
          <a:p>
            <a:pPr marL="228600" indent="-228600">
              <a:lnSpc>
                <a:spcPct val="90000"/>
              </a:lnSpc>
            </a:pPr>
            <a:r>
              <a:rPr lang="en-US" sz="2500" b="1" dirty="0">
                <a:ea typeface="ＭＳ Ｐゴシック" charset="0"/>
                <a:cs typeface="ＭＳ Ｐゴシック" charset="0"/>
              </a:rPr>
              <a:t>How many distinct decision trees with </a:t>
            </a:r>
            <a:r>
              <a:rPr lang="en-US" sz="2500" b="1" i="1" dirty="0">
                <a:ea typeface="ＭＳ Ｐゴシック" charset="0"/>
                <a:cs typeface="ＭＳ Ｐゴシック" charset="0"/>
              </a:rPr>
              <a:t>n</a:t>
            </a:r>
            <a:r>
              <a:rPr lang="en-US" sz="2500" b="1" dirty="0">
                <a:ea typeface="ＭＳ Ｐゴシック" charset="0"/>
                <a:cs typeface="ＭＳ Ｐゴシック" charset="0"/>
              </a:rPr>
              <a:t> Boolean attributes?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= number of Boolean functions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= number of distinct truth tables with 2</a:t>
            </a:r>
            <a:r>
              <a:rPr lang="en-US" sz="2100" baseline="30000" dirty="0">
                <a:ea typeface="ＭＳ Ｐゴシック" charset="0"/>
              </a:rPr>
              <a:t>n</a:t>
            </a:r>
            <a:r>
              <a:rPr lang="en-US" sz="2100" dirty="0">
                <a:ea typeface="ＭＳ Ｐゴシック" charset="0"/>
              </a:rPr>
              <a:t> rows = 2</a:t>
            </a:r>
            <a:r>
              <a:rPr lang="en-US" sz="2100" baseline="30000" dirty="0">
                <a:ea typeface="ＭＳ Ｐゴシック" charset="0"/>
              </a:rPr>
              <a:t>2</a:t>
            </a:r>
            <a:r>
              <a:rPr lang="en-US" sz="2100" baseline="60000" dirty="0">
                <a:ea typeface="ＭＳ Ｐゴシック" charset="0"/>
              </a:rPr>
              <a:t>n</a:t>
            </a:r>
            <a:endParaRPr lang="en-US" sz="2100" dirty="0">
              <a:ea typeface="ＭＳ Ｐゴシック" charset="0"/>
            </a:endParaRP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e.g., with 6 Boolean attributes, 18,446,744,073,709,551,616 trees</a:t>
            </a:r>
          </a:p>
          <a:p>
            <a:pPr marL="228600" indent="-228600">
              <a:lnSpc>
                <a:spcPct val="90000"/>
              </a:lnSpc>
            </a:pPr>
            <a:r>
              <a:rPr lang="en-US" sz="2500" b="1" dirty="0">
                <a:ea typeface="ＭＳ Ｐゴシック" charset="0"/>
                <a:cs typeface="ＭＳ Ｐゴシック" charset="0"/>
              </a:rPr>
              <a:t>How many conjunctive hypotheses (e.g., </a:t>
            </a:r>
            <a:r>
              <a:rPr lang="en-US" sz="2500" b="1" i="1" dirty="0">
                <a:ea typeface="ＭＳ Ｐゴシック" charset="0"/>
                <a:cs typeface="ＭＳ Ｐゴシック" charset="0"/>
              </a:rPr>
              <a:t>Hungry </a:t>
            </a:r>
            <a:r>
              <a:rPr lang="en-US" sz="2500" b="1" dirty="0">
                <a:ea typeface="ＭＳ Ｐゴシック" charset="0"/>
                <a:cs typeface="ＭＳ Ｐゴシック" charset="0"/>
                <a:sym typeface="Symbol" charset="0"/>
              </a:rPr>
              <a:t> </a:t>
            </a:r>
            <a:r>
              <a:rPr lang="en-US" sz="2500" b="1" i="1" dirty="0">
                <a:ea typeface="ＭＳ Ｐゴシック" charset="0"/>
                <a:cs typeface="ＭＳ Ｐゴシック" charset="0"/>
              </a:rPr>
              <a:t>Rain</a:t>
            </a:r>
            <a:r>
              <a:rPr lang="en-US" sz="2500" b="1" dirty="0">
                <a:ea typeface="ＭＳ Ｐゴシック" charset="0"/>
                <a:cs typeface="ＭＳ Ｐゴシック" charset="0"/>
              </a:rPr>
              <a:t>)?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Each attribute can be in (positive), in (negative), or out</a:t>
            </a:r>
          </a:p>
          <a:p>
            <a:pPr lvl="2" indent="-228600">
              <a:lnSpc>
                <a:spcPct val="90000"/>
              </a:lnSpc>
              <a:buFont typeface="Symbol" charset="0"/>
              <a:buChar char="Þ"/>
            </a:pPr>
            <a:r>
              <a:rPr lang="en-US" sz="2100" dirty="0">
                <a:ea typeface="ＭＳ Ｐゴシック" charset="0"/>
              </a:rPr>
              <a:t>3</a:t>
            </a:r>
            <a:r>
              <a:rPr lang="en-US" sz="2100" baseline="30000" dirty="0">
                <a:ea typeface="ＭＳ Ｐゴシック" charset="0"/>
              </a:rPr>
              <a:t>n</a:t>
            </a:r>
            <a:r>
              <a:rPr lang="en-US" sz="2100" dirty="0">
                <a:ea typeface="ＭＳ Ｐゴシック" charset="0"/>
              </a:rPr>
              <a:t> distinct conjunctive hypotheses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e.g., with 6 Boolean attributes, 729 trees</a:t>
            </a:r>
            <a:endParaRPr lang="en-US" sz="2500" dirty="0">
              <a:ea typeface="ＭＳ Ｐゴシック" charset="0"/>
            </a:endParaRPr>
          </a:p>
          <a:p>
            <a:pPr marL="228600" indent="-228600">
              <a:lnSpc>
                <a:spcPct val="90000"/>
              </a:lnSpc>
            </a:pPr>
            <a:r>
              <a:rPr lang="en-US" sz="2500" b="1" dirty="0">
                <a:ea typeface="ＭＳ Ｐゴシック" charset="0"/>
                <a:cs typeface="ＭＳ Ｐゴシック" charset="0"/>
              </a:rPr>
              <a:t>A more expressive hypothesis space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increases chance that target function can be expressed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increases number of hypotheses consistent with training set</a:t>
            </a:r>
          </a:p>
          <a:p>
            <a:pPr marL="571500" lvl="1" indent="-228600">
              <a:lnSpc>
                <a:spcPct val="90000"/>
              </a:lnSpc>
              <a:buFontTx/>
              <a:buNone/>
            </a:pPr>
            <a:r>
              <a:rPr lang="en-US" sz="2100" dirty="0">
                <a:ea typeface="ＭＳ Ｐゴシック" charset="0"/>
                <a:sym typeface="Symbol" charset="0"/>
              </a:rPr>
              <a:t>	</a:t>
            </a:r>
            <a:r>
              <a:rPr lang="en-US" sz="2100" dirty="0">
                <a:ea typeface="ＭＳ Ｐゴシック" charset="0"/>
                <a:cs typeface="Calibri"/>
              </a:rPr>
              <a:t> </a:t>
            </a:r>
            <a:r>
              <a:rPr lang="en-US" sz="2100" dirty="0">
                <a:ea typeface="ＭＳ Ｐゴシック" charset="0"/>
              </a:rPr>
              <a:t>may get worse predictions in practice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R&amp;N’</a:t>
            </a:r>
            <a:r>
              <a:rPr lang="en-US" altLang="ja-JP" sz="4800" dirty="0">
                <a:ea typeface="ＭＳ Ｐゴシック" charset="0"/>
                <a:cs typeface="ＭＳ Ｐゴシック" charset="0"/>
              </a:rPr>
              <a:t>s restaurant domain</a:t>
            </a:r>
            <a:endParaRPr lang="en-US" sz="4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229600" cy="5257800"/>
          </a:xfrm>
        </p:spPr>
        <p:txBody>
          <a:bodyPr/>
          <a:lstStyle/>
          <a:p>
            <a:r>
              <a:rPr lang="en-US" sz="3000" dirty="0">
                <a:ea typeface="ＭＳ Ｐゴシック" charset="0"/>
                <a:cs typeface="ＭＳ Ｐゴシック" charset="0"/>
              </a:rPr>
              <a:t>Develop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decision tree for decision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patron makes when deciding whether or not to wait for a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table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Two classes: wait, leave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Ten attributes: Alternative available? Bar in restaurant? Is it Friday? Are we hungry? How full is the restaurant? How expensive? Is it raining? Do we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have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reservation? What type of restaurant is it?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Estimated</a:t>
            </a:r>
            <a:r>
              <a:rPr lang="en-US" altLang="ja-JP" sz="3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waiting </a:t>
            </a:r>
            <a:r>
              <a:rPr lang="en-US" altLang="ja-JP" sz="3000" dirty="0" smtClean="0">
                <a:ea typeface="ＭＳ Ｐゴシック" charset="0"/>
                <a:cs typeface="ＭＳ Ｐゴシック" charset="0"/>
              </a:rPr>
              <a:t>time?</a:t>
            </a:r>
            <a:endParaRPr lang="en-US" altLang="ja-JP" sz="3000" dirty="0">
              <a:ea typeface="ＭＳ Ｐゴシック" charset="0"/>
              <a:cs typeface="ＭＳ Ｐゴシック" charset="0"/>
            </a:endParaRP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Training set of 12 examples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~ 7000 possible cases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Attribute-based representations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486400"/>
            <a:ext cx="8763000" cy="1219200"/>
          </a:xfrm>
        </p:spPr>
        <p:txBody>
          <a:bodyPr/>
          <a:lstStyle/>
          <a:p>
            <a:pPr marL="114300" indent="-114300">
              <a:lnSpc>
                <a:spcPct val="80000"/>
              </a:lnSpc>
            </a:pPr>
            <a:r>
              <a:rPr lang="en-US" sz="2200" dirty="0">
                <a:ea typeface="ＭＳ Ｐゴシック" charset="0"/>
                <a:cs typeface="ＭＳ Ｐゴシック" charset="0"/>
              </a:rPr>
              <a:t>Examples described by </a:t>
            </a:r>
            <a:r>
              <a:rPr lang="en-US" sz="2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attribute values 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(Boolean, discrete, continuous), e.g., situations where I will/won't wait for a table</a:t>
            </a:r>
          </a:p>
          <a:p>
            <a:pPr marL="114300" indent="-114300">
              <a:lnSpc>
                <a:spcPct val="80000"/>
              </a:lnSpc>
            </a:pPr>
            <a:r>
              <a:rPr lang="en-US" sz="2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Classification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 of examples is </a:t>
            </a:r>
            <a:r>
              <a:rPr lang="en-US" sz="2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positive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 (T) or </a:t>
            </a:r>
            <a:r>
              <a:rPr lang="en-US" sz="2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negative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 (F)</a:t>
            </a:r>
          </a:p>
          <a:p>
            <a:pPr marL="114300" indent="-114300">
              <a:lnSpc>
                <a:spcPct val="80000"/>
              </a:lnSpc>
            </a:pPr>
            <a:r>
              <a:rPr lang="en-US" sz="2200" dirty="0">
                <a:ea typeface="ＭＳ Ｐゴシック" charset="0"/>
                <a:cs typeface="ＭＳ Ｐゴシック" charset="0"/>
              </a:rPr>
              <a:t>Serves as a training set</a:t>
            </a:r>
          </a:p>
        </p:txBody>
      </p:sp>
      <p:pic>
        <p:nvPicPr>
          <p:cNvPr id="5939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06" t="29167" r="9766" b="19792"/>
          <a:stretch>
            <a:fillRect/>
          </a:stretch>
        </p:blipFill>
        <p:spPr bwMode="auto">
          <a:xfrm>
            <a:off x="152400" y="762000"/>
            <a:ext cx="8839200" cy="465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5" descr="restaurant-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763000" cy="628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1143000"/>
          </a:xfrm>
        </p:spPr>
        <p:txBody>
          <a:bodyPr/>
          <a:lstStyle/>
          <a:p>
            <a:pPr algn="r"/>
            <a:r>
              <a:rPr lang="en-US" dirty="0">
                <a:ea typeface="ＭＳ Ｐゴシック" charset="0"/>
                <a:cs typeface="ＭＳ Ｐゴシック" charset="0"/>
              </a:rPr>
              <a:t>A decision tree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from introspection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sz="4400" dirty="0" smtClean="0"/>
              <a:t>Issues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5334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 smtClean="0"/>
              <a:t>It’s like </a:t>
            </a:r>
            <a:r>
              <a:rPr lang="en-US" sz="3200" dirty="0" smtClean="0">
                <a:hlinkClick r:id="rId2"/>
              </a:rPr>
              <a:t>20 questions</a:t>
            </a:r>
            <a:endParaRPr lang="en-US" sz="3200" dirty="0" smtClean="0"/>
          </a:p>
          <a:p>
            <a:pPr>
              <a:lnSpc>
                <a:spcPct val="110000"/>
              </a:lnSpc>
            </a:pPr>
            <a:r>
              <a:rPr lang="en-US" sz="3200" dirty="0" smtClean="0"/>
              <a:t>We can generate many decision trees depending on what attributes we ask about and in what order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How do we decide?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What makes one decision tree better than another: </a:t>
            </a:r>
            <a:r>
              <a:rPr lang="en-US" sz="3200" dirty="0"/>
              <a:t>n</a:t>
            </a:r>
            <a:r>
              <a:rPr lang="en-US" sz="3200" dirty="0" smtClean="0"/>
              <a:t>umber of nodes? number of leaves? maximum depth?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232833"/>
            <a:ext cx="1339789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16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sz="4800" dirty="0" smtClean="0">
                <a:ea typeface="ＭＳ Ｐゴシック" charset="0"/>
                <a:cs typeface="ＭＳ Ｐゴシック" charset="0"/>
                <a:hlinkClick r:id="rId3"/>
              </a:rPr>
              <a:t>ID3</a:t>
            </a:r>
            <a:r>
              <a:rPr lang="en-US" sz="4800" dirty="0" smtClean="0">
                <a:ea typeface="ＭＳ Ｐゴシック" charset="0"/>
                <a:cs typeface="ＭＳ Ｐゴシック" charset="0"/>
              </a:rPr>
              <a:t> / </a:t>
            </a:r>
            <a:r>
              <a:rPr lang="en-US" sz="4800" dirty="0" smtClean="0">
                <a:ea typeface="ＭＳ Ｐゴシック" charset="0"/>
                <a:cs typeface="ＭＳ Ｐゴシック" charset="0"/>
                <a:hlinkClick r:id="rId4"/>
              </a:rPr>
              <a:t>C4.5</a:t>
            </a:r>
            <a:r>
              <a:rPr lang="en-US" sz="4800" dirty="0" smtClean="0">
                <a:ea typeface="ＭＳ Ｐゴシック" charset="0"/>
                <a:cs typeface="ＭＳ Ｐゴシック" charset="0"/>
              </a:rPr>
              <a:t> / J48 </a:t>
            </a:r>
            <a:r>
              <a:rPr lang="en-US" sz="4800" dirty="0">
                <a:ea typeface="ＭＳ Ｐゴシック" charset="0"/>
                <a:cs typeface="ＭＳ Ｐゴシック" charset="0"/>
              </a:rPr>
              <a:t>Algorithm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458200" cy="5334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reedy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algorithm for decision tree construction developed by Ross Quinlan circa 1987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Top-down construction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tree by recursively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selecting </a:t>
            </a:r>
            <a:r>
              <a:rPr lang="en-US" altLang="ja-JP" sz="3200" i="1" dirty="0" smtClean="0">
                <a:ea typeface="ＭＳ Ｐゴシック" charset="0"/>
                <a:cs typeface="ＭＳ Ｐゴシック" charset="0"/>
              </a:rPr>
              <a:t>best attribute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to use </a:t>
            </a:r>
            <a:r>
              <a:rPr lang="en-US" altLang="ja-JP" sz="3200" dirty="0" smtClean="0">
                <a:ea typeface="ＭＳ Ｐゴシック" charset="0"/>
                <a:cs typeface="ＭＳ Ｐゴシック" charset="0"/>
              </a:rPr>
              <a:t>at current node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Once </a:t>
            </a:r>
            <a:r>
              <a:rPr lang="en-US" sz="2800" dirty="0" smtClean="0">
                <a:ea typeface="ＭＳ Ｐゴシック" charset="0"/>
              </a:rPr>
              <a:t>attribute </a:t>
            </a:r>
            <a:r>
              <a:rPr lang="en-US" sz="2800" dirty="0">
                <a:ea typeface="ＭＳ Ｐゴシック" charset="0"/>
              </a:rPr>
              <a:t>selected for current node, generate child nodes, one for each possible value </a:t>
            </a:r>
            <a:r>
              <a:rPr lang="en-US" sz="2800" dirty="0" smtClean="0">
                <a:ea typeface="ＭＳ Ｐゴシック" charset="0"/>
              </a:rPr>
              <a:t>of </a:t>
            </a:r>
            <a:r>
              <a:rPr lang="en-US" sz="2800" dirty="0">
                <a:ea typeface="ＭＳ Ｐゴシック" charset="0"/>
              </a:rPr>
              <a:t>attribute</a:t>
            </a:r>
          </a:p>
          <a:p>
            <a:pPr lvl="1"/>
            <a:r>
              <a:rPr lang="en-US" sz="2800" dirty="0">
                <a:ea typeface="ＭＳ Ｐゴシック" charset="0"/>
              </a:rPr>
              <a:t>Partition examples </a:t>
            </a:r>
            <a:r>
              <a:rPr lang="en-US" sz="2800" dirty="0" smtClean="0">
                <a:ea typeface="ＭＳ Ｐゴシック" charset="0"/>
              </a:rPr>
              <a:t>using </a:t>
            </a:r>
            <a:r>
              <a:rPr lang="en-US" sz="2800" dirty="0">
                <a:ea typeface="ＭＳ Ｐゴシック" charset="0"/>
              </a:rPr>
              <a:t>values </a:t>
            </a:r>
            <a:r>
              <a:rPr lang="en-US" sz="2800" dirty="0" smtClean="0">
                <a:ea typeface="ＭＳ Ｐゴシック" charset="0"/>
              </a:rPr>
              <a:t>of </a:t>
            </a:r>
            <a:r>
              <a:rPr lang="en-US" sz="2800" dirty="0">
                <a:ea typeface="ＭＳ Ｐゴシック" charset="0"/>
              </a:rPr>
              <a:t>attribute, &amp;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</a:rPr>
              <a:t>assign these subsets </a:t>
            </a:r>
            <a:r>
              <a:rPr lang="en-US" sz="2800" dirty="0" smtClean="0">
                <a:ea typeface="ＭＳ Ｐゴシック" charset="0"/>
              </a:rPr>
              <a:t>of </a:t>
            </a:r>
            <a:r>
              <a:rPr lang="en-US" sz="2800" dirty="0">
                <a:ea typeface="ＭＳ Ｐゴシック" charset="0"/>
              </a:rPr>
              <a:t>examples to </a:t>
            </a:r>
            <a:r>
              <a:rPr lang="en-US" sz="2800" dirty="0" smtClean="0">
                <a:ea typeface="ＭＳ Ｐゴシック" charset="0"/>
              </a:rPr>
              <a:t>appropriate </a:t>
            </a:r>
            <a:r>
              <a:rPr lang="en-US" sz="2800" dirty="0">
                <a:ea typeface="ＭＳ Ｐゴシック" charset="0"/>
              </a:rPr>
              <a:t>child node</a:t>
            </a:r>
          </a:p>
          <a:p>
            <a:pPr lvl="1"/>
            <a:r>
              <a:rPr lang="en-US" sz="2800" dirty="0">
                <a:ea typeface="ＭＳ Ｐゴシック" charset="0"/>
              </a:rPr>
              <a:t>Repeat for each child node until all examples associated </a:t>
            </a:r>
            <a:r>
              <a:rPr lang="en-US" sz="2800" dirty="0" smtClean="0">
                <a:ea typeface="ＭＳ Ｐゴシック" charset="0"/>
              </a:rPr>
              <a:t>with </a:t>
            </a:r>
            <a:r>
              <a:rPr lang="en-US" sz="2800" dirty="0">
                <a:ea typeface="ＭＳ Ｐゴシック" charset="0"/>
              </a:rPr>
              <a:t>node </a:t>
            </a:r>
            <a:r>
              <a:rPr lang="en-US" sz="2800" dirty="0" smtClean="0">
                <a:ea typeface="ＭＳ Ｐゴシック" charset="0"/>
              </a:rPr>
              <a:t>are </a:t>
            </a:r>
            <a:r>
              <a:rPr lang="en-US" sz="2800" dirty="0">
                <a:ea typeface="ＭＳ Ｐゴシック" charset="0"/>
              </a:rPr>
              <a:t>all positive </a:t>
            </a:r>
            <a:r>
              <a:rPr lang="en-US" sz="2800" dirty="0" smtClean="0">
                <a:ea typeface="ＭＳ Ｐゴシック" charset="0"/>
              </a:rPr>
              <a:t>or </a:t>
            </a:r>
            <a:r>
              <a:rPr lang="en-US" sz="2800" dirty="0">
                <a:ea typeface="ＭＳ Ｐゴシック" charset="0"/>
              </a:rPr>
              <a:t>negative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Choosing the best attribute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229600" cy="5257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Key problem: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choose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attribute to split a given set of examples</a:t>
            </a:r>
          </a:p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Possibilities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for choosing attribute: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6075" lvl="1" indent="-177800"/>
            <a:r>
              <a:rPr lang="en-US" sz="2800" b="1" dirty="0">
                <a:ea typeface="ＭＳ Ｐゴシック" charset="0"/>
              </a:rPr>
              <a:t>Random:</a:t>
            </a:r>
            <a:r>
              <a:rPr lang="en-US" sz="2800" dirty="0">
                <a:ea typeface="ＭＳ Ｐゴシック" charset="0"/>
              </a:rPr>
              <a:t> Select </a:t>
            </a:r>
            <a:r>
              <a:rPr lang="en-US" sz="2800" dirty="0" smtClean="0">
                <a:ea typeface="ＭＳ Ｐゴシック" charset="0"/>
              </a:rPr>
              <a:t>one </a:t>
            </a:r>
            <a:r>
              <a:rPr lang="en-US" sz="2800" dirty="0">
                <a:ea typeface="ＭＳ Ｐゴシック" charset="0"/>
              </a:rPr>
              <a:t>at random </a:t>
            </a:r>
          </a:p>
          <a:p>
            <a:pPr marL="346075" lvl="1" indent="-177800"/>
            <a:r>
              <a:rPr lang="en-US" sz="2800" b="1" dirty="0">
                <a:ea typeface="ＭＳ Ｐゴシック" charset="0"/>
              </a:rPr>
              <a:t>Least-Values: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</a:rPr>
              <a:t>one with </a:t>
            </a:r>
            <a:r>
              <a:rPr lang="en-US" sz="2800" dirty="0">
                <a:ea typeface="ＭＳ Ｐゴシック" charset="0"/>
              </a:rPr>
              <a:t>smallest </a:t>
            </a:r>
            <a:r>
              <a:rPr lang="en-US" sz="2800" dirty="0" smtClean="0">
                <a:ea typeface="ＭＳ Ｐゴシック" charset="0"/>
              </a:rPr>
              <a:t># of </a:t>
            </a:r>
            <a:r>
              <a:rPr lang="en-US" sz="2800" dirty="0">
                <a:ea typeface="ＭＳ Ｐゴシック" charset="0"/>
              </a:rPr>
              <a:t>possible values </a:t>
            </a:r>
          </a:p>
          <a:p>
            <a:pPr marL="346075" lvl="1" indent="-177800"/>
            <a:r>
              <a:rPr lang="en-US" sz="2800" b="1" dirty="0">
                <a:ea typeface="ＭＳ Ｐゴシック" charset="0"/>
              </a:rPr>
              <a:t>Most-Values: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</a:rPr>
              <a:t>one with </a:t>
            </a:r>
            <a:r>
              <a:rPr lang="en-US" sz="2800" dirty="0">
                <a:ea typeface="ＭＳ Ｐゴシック" charset="0"/>
              </a:rPr>
              <a:t>largest #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</a:rPr>
              <a:t>of possible values </a:t>
            </a:r>
          </a:p>
          <a:p>
            <a:pPr marL="346075" lvl="1" indent="-177800"/>
            <a:r>
              <a:rPr lang="en-US" sz="2800" b="1" dirty="0">
                <a:ea typeface="ＭＳ Ｐゴシック" charset="0"/>
              </a:rPr>
              <a:t>Max-Gain: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</a:rPr>
              <a:t>one with </a:t>
            </a:r>
            <a:r>
              <a:rPr lang="en-US" sz="2800" dirty="0">
                <a:ea typeface="ＭＳ Ｐゴシック" charset="0"/>
              </a:rPr>
              <a:t>largest expected </a:t>
            </a:r>
            <a:r>
              <a:rPr lang="en-US" sz="2800" b="1" i="1" dirty="0">
                <a:ea typeface="ＭＳ Ｐゴシック" charset="0"/>
              </a:rPr>
              <a:t>information </a:t>
            </a:r>
            <a:r>
              <a:rPr lang="en-US" sz="2800" b="1" i="1" dirty="0" smtClean="0">
                <a:ea typeface="ＭＳ Ｐゴシック" charset="0"/>
              </a:rPr>
              <a:t>gain</a:t>
            </a:r>
            <a:r>
              <a:rPr lang="en-US" sz="2800" i="1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cs typeface="Calibri"/>
              </a:rPr>
              <a:t>– i</a:t>
            </a:r>
            <a:r>
              <a:rPr lang="en-US" sz="2800" dirty="0" smtClean="0">
                <a:ea typeface="ＭＳ Ｐゴシック" charset="0"/>
              </a:rPr>
              <a:t>.e</a:t>
            </a:r>
            <a:r>
              <a:rPr lang="en-US" sz="2800" dirty="0">
                <a:ea typeface="ＭＳ Ｐゴシック" charset="0"/>
              </a:rPr>
              <a:t>.</a:t>
            </a:r>
            <a:r>
              <a:rPr lang="en-US" sz="2800" dirty="0" smtClean="0">
                <a:ea typeface="ＭＳ Ｐゴシック" charset="0"/>
              </a:rPr>
              <a:t>, results </a:t>
            </a:r>
            <a:r>
              <a:rPr lang="en-US" sz="2800" dirty="0">
                <a:ea typeface="ＭＳ Ｐゴシック" charset="0"/>
              </a:rPr>
              <a:t>in smallest expected size of </a:t>
            </a:r>
            <a:r>
              <a:rPr lang="en-US" sz="2800" dirty="0" err="1">
                <a:ea typeface="ＭＳ Ｐゴシック" charset="0"/>
              </a:rPr>
              <a:t>subtrees</a:t>
            </a:r>
            <a:r>
              <a:rPr lang="en-US" sz="2800" dirty="0">
                <a:ea typeface="ＭＳ Ｐゴシック" charset="0"/>
              </a:rPr>
              <a:t> rooted at its children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The ID3 algorithm uses the </a:t>
            </a:r>
            <a:r>
              <a:rPr lang="en-US" sz="3200" b="1" dirty="0" smtClean="0">
                <a:ea typeface="ＭＳ Ｐゴシック" charset="0"/>
                <a:cs typeface="ＭＳ Ｐゴシック" charset="0"/>
              </a:rPr>
              <a:t>max-gain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method of selecting the best attribute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Restaurant example</a:t>
            </a:r>
          </a:p>
        </p:txBody>
      </p:sp>
      <p:grpSp>
        <p:nvGrpSpPr>
          <p:cNvPr id="67586" name="Group 26"/>
          <p:cNvGrpSpPr>
            <a:grpSpLocks/>
          </p:cNvGrpSpPr>
          <p:nvPr/>
        </p:nvGrpSpPr>
        <p:grpSpPr bwMode="auto">
          <a:xfrm>
            <a:off x="1154113" y="1673225"/>
            <a:ext cx="7562850" cy="4618038"/>
            <a:chOff x="134" y="1296"/>
            <a:chExt cx="4764" cy="2909"/>
          </a:xfrm>
        </p:grpSpPr>
        <p:sp>
          <p:nvSpPr>
            <p:cNvPr id="67590" name="Line 4"/>
            <p:cNvSpPr>
              <a:spLocks noChangeShapeType="1"/>
            </p:cNvSpPr>
            <p:nvPr/>
          </p:nvSpPr>
          <p:spPr bwMode="auto">
            <a:xfrm>
              <a:off x="816" y="1344"/>
              <a:ext cx="0" cy="2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67591" name="Line 5"/>
            <p:cNvSpPr>
              <a:spLocks noChangeShapeType="1"/>
            </p:cNvSpPr>
            <p:nvPr/>
          </p:nvSpPr>
          <p:spPr bwMode="auto">
            <a:xfrm>
              <a:off x="816" y="3792"/>
              <a:ext cx="40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67592" name="Text Box 6"/>
            <p:cNvSpPr txBox="1">
              <a:spLocks noChangeArrowheads="1"/>
            </p:cNvSpPr>
            <p:nvPr/>
          </p:nvSpPr>
          <p:spPr bwMode="auto">
            <a:xfrm>
              <a:off x="134" y="1322"/>
              <a:ext cx="6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French</a:t>
              </a:r>
            </a:p>
          </p:txBody>
        </p:sp>
        <p:sp>
          <p:nvSpPr>
            <p:cNvPr id="67593" name="Text Box 7"/>
            <p:cNvSpPr txBox="1">
              <a:spLocks noChangeArrowheads="1"/>
            </p:cNvSpPr>
            <p:nvPr/>
          </p:nvSpPr>
          <p:spPr bwMode="auto">
            <a:xfrm>
              <a:off x="134" y="2064"/>
              <a:ext cx="6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Italian</a:t>
              </a:r>
            </a:p>
          </p:txBody>
        </p:sp>
        <p:sp>
          <p:nvSpPr>
            <p:cNvPr id="67594" name="Text Box 8"/>
            <p:cNvSpPr txBox="1">
              <a:spLocks noChangeArrowheads="1"/>
            </p:cNvSpPr>
            <p:nvPr/>
          </p:nvSpPr>
          <p:spPr bwMode="auto">
            <a:xfrm>
              <a:off x="288" y="2784"/>
              <a:ext cx="45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Thai</a:t>
              </a:r>
            </a:p>
          </p:txBody>
        </p:sp>
        <p:sp>
          <p:nvSpPr>
            <p:cNvPr id="67595" name="Text Box 9"/>
            <p:cNvSpPr txBox="1">
              <a:spLocks noChangeArrowheads="1"/>
            </p:cNvSpPr>
            <p:nvPr/>
          </p:nvSpPr>
          <p:spPr bwMode="auto">
            <a:xfrm>
              <a:off x="134" y="3626"/>
              <a:ext cx="6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Burger</a:t>
              </a:r>
            </a:p>
          </p:txBody>
        </p:sp>
        <p:sp>
          <p:nvSpPr>
            <p:cNvPr id="67596" name="Text Box 10"/>
            <p:cNvSpPr txBox="1">
              <a:spLocks noChangeArrowheads="1"/>
            </p:cNvSpPr>
            <p:nvPr/>
          </p:nvSpPr>
          <p:spPr bwMode="auto">
            <a:xfrm>
              <a:off x="710" y="3914"/>
              <a:ext cx="6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Empty</a:t>
              </a:r>
            </a:p>
          </p:txBody>
        </p:sp>
        <p:sp>
          <p:nvSpPr>
            <p:cNvPr id="67597" name="Text Box 11"/>
            <p:cNvSpPr txBox="1">
              <a:spLocks noChangeArrowheads="1"/>
            </p:cNvSpPr>
            <p:nvPr/>
          </p:nvSpPr>
          <p:spPr bwMode="auto">
            <a:xfrm>
              <a:off x="2534" y="3914"/>
              <a:ext cx="55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Some</a:t>
              </a:r>
            </a:p>
          </p:txBody>
        </p:sp>
        <p:sp>
          <p:nvSpPr>
            <p:cNvPr id="67598" name="Text Box 12"/>
            <p:cNvSpPr txBox="1">
              <a:spLocks noChangeArrowheads="1"/>
            </p:cNvSpPr>
            <p:nvPr/>
          </p:nvSpPr>
          <p:spPr bwMode="auto">
            <a:xfrm>
              <a:off x="4502" y="3914"/>
              <a:ext cx="3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Full</a:t>
              </a:r>
            </a:p>
          </p:txBody>
        </p:sp>
        <p:sp>
          <p:nvSpPr>
            <p:cNvPr id="67599" name="Text Box 13"/>
            <p:cNvSpPr txBox="1">
              <a:spLocks noChangeArrowheads="1"/>
            </p:cNvSpPr>
            <p:nvPr/>
          </p:nvSpPr>
          <p:spPr bwMode="auto">
            <a:xfrm>
              <a:off x="2693" y="1322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0" name="Text Box 14"/>
            <p:cNvSpPr txBox="1">
              <a:spLocks noChangeArrowheads="1"/>
            </p:cNvSpPr>
            <p:nvPr/>
          </p:nvSpPr>
          <p:spPr bwMode="auto">
            <a:xfrm>
              <a:off x="2688" y="1968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1" name="Text Box 15"/>
            <p:cNvSpPr txBox="1">
              <a:spLocks noChangeArrowheads="1"/>
            </p:cNvSpPr>
            <p:nvPr/>
          </p:nvSpPr>
          <p:spPr bwMode="auto">
            <a:xfrm>
              <a:off x="2703" y="2784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2" name="Text Box 16"/>
            <p:cNvSpPr txBox="1">
              <a:spLocks noChangeArrowheads="1"/>
            </p:cNvSpPr>
            <p:nvPr/>
          </p:nvSpPr>
          <p:spPr bwMode="auto">
            <a:xfrm>
              <a:off x="2752" y="3530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3" name="Text Box 17"/>
            <p:cNvSpPr txBox="1">
              <a:spLocks noChangeArrowheads="1"/>
            </p:cNvSpPr>
            <p:nvPr/>
          </p:nvSpPr>
          <p:spPr bwMode="auto">
            <a:xfrm>
              <a:off x="4593" y="2784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4" name="Text Box 18"/>
            <p:cNvSpPr txBox="1">
              <a:spLocks noChangeArrowheads="1"/>
            </p:cNvSpPr>
            <p:nvPr/>
          </p:nvSpPr>
          <p:spPr bwMode="auto">
            <a:xfrm>
              <a:off x="4608" y="3552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5" name="Text Box 19"/>
            <p:cNvSpPr txBox="1">
              <a:spLocks noChangeArrowheads="1"/>
            </p:cNvSpPr>
            <p:nvPr/>
          </p:nvSpPr>
          <p:spPr bwMode="auto">
            <a:xfrm>
              <a:off x="4416" y="3552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  <p:sp>
          <p:nvSpPr>
            <p:cNvPr id="67606" name="Text Box 20"/>
            <p:cNvSpPr txBox="1">
              <a:spLocks noChangeArrowheads="1"/>
            </p:cNvSpPr>
            <p:nvPr/>
          </p:nvSpPr>
          <p:spPr bwMode="auto">
            <a:xfrm>
              <a:off x="4416" y="2784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  <p:sp>
          <p:nvSpPr>
            <p:cNvPr id="67607" name="Text Box 21"/>
            <p:cNvSpPr txBox="1">
              <a:spLocks noChangeArrowheads="1"/>
            </p:cNvSpPr>
            <p:nvPr/>
          </p:nvSpPr>
          <p:spPr bwMode="auto">
            <a:xfrm>
              <a:off x="4449" y="1968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  <p:sp>
          <p:nvSpPr>
            <p:cNvPr id="67608" name="Text Box 22"/>
            <p:cNvSpPr txBox="1">
              <a:spLocks noChangeArrowheads="1"/>
            </p:cNvSpPr>
            <p:nvPr/>
          </p:nvSpPr>
          <p:spPr bwMode="auto">
            <a:xfrm>
              <a:off x="4464" y="1296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  <p:sp>
          <p:nvSpPr>
            <p:cNvPr id="67609" name="Text Box 23"/>
            <p:cNvSpPr txBox="1">
              <a:spLocks noChangeArrowheads="1"/>
            </p:cNvSpPr>
            <p:nvPr/>
          </p:nvSpPr>
          <p:spPr bwMode="auto">
            <a:xfrm>
              <a:off x="849" y="2784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  <p:sp>
          <p:nvSpPr>
            <p:cNvPr id="67610" name="Text Box 24"/>
            <p:cNvSpPr txBox="1">
              <a:spLocks noChangeArrowheads="1"/>
            </p:cNvSpPr>
            <p:nvPr/>
          </p:nvSpPr>
          <p:spPr bwMode="auto">
            <a:xfrm>
              <a:off x="849" y="3530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</p:grpSp>
      <p:sp>
        <p:nvSpPr>
          <p:cNvPr id="67587" name="Text Box 27"/>
          <p:cNvSpPr txBox="1">
            <a:spLocks noChangeArrowheads="1"/>
          </p:cNvSpPr>
          <p:nvPr/>
        </p:nvSpPr>
        <p:spPr bwMode="auto">
          <a:xfrm>
            <a:off x="304800" y="1143000"/>
            <a:ext cx="8583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 dirty="0">
                <a:latin typeface="Calibri"/>
              </a:rPr>
              <a:t>Random</a:t>
            </a:r>
            <a:r>
              <a:rPr lang="en-US" sz="1800" dirty="0">
                <a:latin typeface="Calibri"/>
              </a:rPr>
              <a:t>: Patrons or Wait-time; </a:t>
            </a:r>
            <a:r>
              <a:rPr lang="en-US" sz="1800" b="1" dirty="0">
                <a:latin typeface="Calibri"/>
              </a:rPr>
              <a:t>Least-values</a:t>
            </a:r>
            <a:r>
              <a:rPr lang="en-US" sz="1800" dirty="0">
                <a:latin typeface="Calibri"/>
              </a:rPr>
              <a:t>: Patrons; </a:t>
            </a:r>
            <a:r>
              <a:rPr lang="en-US" sz="1800" b="1" dirty="0">
                <a:latin typeface="Calibri"/>
              </a:rPr>
              <a:t>Most-values</a:t>
            </a:r>
            <a:r>
              <a:rPr lang="en-US" sz="1800" dirty="0">
                <a:latin typeface="Calibri"/>
              </a:rPr>
              <a:t>: Type; </a:t>
            </a:r>
            <a:r>
              <a:rPr lang="en-US" sz="1800" b="1" dirty="0">
                <a:latin typeface="Calibri"/>
              </a:rPr>
              <a:t>Max-gain</a:t>
            </a:r>
            <a:r>
              <a:rPr lang="en-US" sz="1800" dirty="0">
                <a:latin typeface="Calibri"/>
              </a:rPr>
              <a:t>: ???</a:t>
            </a:r>
          </a:p>
        </p:txBody>
      </p:sp>
      <p:sp>
        <p:nvSpPr>
          <p:cNvPr id="67588" name="TextBox 26"/>
          <p:cNvSpPr txBox="1">
            <a:spLocks noChangeArrowheads="1"/>
          </p:cNvSpPr>
          <p:nvPr/>
        </p:nvSpPr>
        <p:spPr bwMode="auto">
          <a:xfrm>
            <a:off x="4114800" y="6248400"/>
            <a:ext cx="2359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Calibri"/>
              </a:rPr>
              <a:t>Patrons variable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3400" y="2999691"/>
            <a:ext cx="553998" cy="1810351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b="1" dirty="0">
                <a:latin typeface="Calibri"/>
                <a:ea typeface="+mn-ea"/>
                <a:cs typeface="+mn-cs"/>
              </a:rPr>
              <a:t>Type variable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Choosing an attribute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953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Idea: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good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attribute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splits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examples into subsets that are (ideally) </a:t>
            </a:r>
            <a:r>
              <a:rPr lang="en-US" altLang="ja-JP" sz="3200" i="1" dirty="0" smtClean="0">
                <a:ea typeface="ＭＳ Ｐゴシック" charset="0"/>
                <a:cs typeface="ＭＳ Ｐゴシック" charset="0"/>
              </a:rPr>
              <a:t>all positive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or </a:t>
            </a:r>
            <a:r>
              <a:rPr lang="en-US" altLang="ja-JP" sz="3200" i="1" dirty="0" smtClean="0">
                <a:ea typeface="ＭＳ Ｐゴシック" charset="0"/>
                <a:cs typeface="ＭＳ Ｐゴシック" charset="0"/>
              </a:rPr>
              <a:t>all negative</a:t>
            </a:r>
            <a:endParaRPr lang="en-US" altLang="ja-JP" sz="3200" i="1" dirty="0">
              <a:ea typeface="ＭＳ Ｐゴシック" charset="0"/>
              <a:cs typeface="ＭＳ Ｐゴシック" charset="0"/>
            </a:endParaRPr>
          </a:p>
          <a:p>
            <a:pPr marL="0" indent="0"/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 dirty="0" smtClean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Which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better: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Patrons?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Type?</a:t>
            </a:r>
          </a:p>
        </p:txBody>
      </p:sp>
      <p:pic>
        <p:nvPicPr>
          <p:cNvPr id="65539" name="Picture 4" descr="restaurant-roo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41700"/>
            <a:ext cx="7620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7772400" y="381000"/>
            <a:ext cx="1076609" cy="842665"/>
            <a:chOff x="7772400" y="381000"/>
            <a:chExt cx="1076609" cy="842665"/>
          </a:xfrm>
        </p:grpSpPr>
        <p:sp>
          <p:nvSpPr>
            <p:cNvPr id="2" name="Oval 1"/>
            <p:cNvSpPr/>
            <p:nvPr/>
          </p:nvSpPr>
          <p:spPr bwMode="auto">
            <a:xfrm>
              <a:off x="7772400" y="533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7772400" y="9144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001000" y="381000"/>
              <a:ext cx="6976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/>
                  <a:cs typeface="Calibri"/>
                </a:rPr>
                <a:t>stay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01000" y="762000"/>
              <a:ext cx="84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/>
                  <a:cs typeface="Calibri"/>
                </a:rPr>
                <a:t>leave</a:t>
              </a:r>
              <a:endParaRPr lang="en-US" dirty="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286000" cy="6096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Splitting examples 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by testing attributes</a:t>
            </a:r>
          </a:p>
        </p:txBody>
      </p:sp>
      <p:pic>
        <p:nvPicPr>
          <p:cNvPr id="69634" name="Picture 4" descr="img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0"/>
            <a:ext cx="6035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Decision Trees (DTs)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sz="3200" dirty="0" smtClean="0"/>
              <a:t>A supervised </a:t>
            </a:r>
            <a:r>
              <a:rPr lang="en-US" sz="3200" dirty="0"/>
              <a:t>learning method used for classification and </a:t>
            </a:r>
            <a:r>
              <a:rPr lang="en-US" sz="3200" dirty="0" smtClean="0"/>
              <a:t>regression</a:t>
            </a:r>
          </a:p>
          <a:p>
            <a:r>
              <a:rPr lang="en-US" sz="3200" dirty="0" smtClean="0"/>
              <a:t>Given a set of training tuples, learn model to predict one value from the others</a:t>
            </a:r>
          </a:p>
          <a:p>
            <a:pPr lvl="1"/>
            <a:r>
              <a:rPr lang="en-US" sz="2800" dirty="0" smtClean="0"/>
              <a:t>Learned value typically a class (e.g. </a:t>
            </a:r>
            <a:r>
              <a:rPr lang="en-US" sz="2800" dirty="0" err="1" smtClean="0"/>
              <a:t>goodRisk</a:t>
            </a:r>
            <a:r>
              <a:rPr lang="en-US" sz="2800" dirty="0" smtClean="0"/>
              <a:t>)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Resulting model is simple </a:t>
            </a:r>
            <a:r>
              <a:rPr lang="en-US" sz="3200" dirty="0"/>
              <a:t>to </a:t>
            </a:r>
            <a:r>
              <a:rPr lang="en-US" sz="3200" dirty="0" smtClean="0"/>
              <a:t>understand, interpret, visualize and apply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6521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5" descr="induced-restaurant-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90525"/>
            <a:ext cx="7848600" cy="630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772400" cy="1143000"/>
          </a:xfrm>
        </p:spPr>
        <p:txBody>
          <a:bodyPr/>
          <a:lstStyle/>
          <a:p>
            <a:pPr algn="r"/>
            <a:r>
              <a:rPr lang="en-US" dirty="0">
                <a:ea typeface="ＭＳ Ｐゴシック" charset="0"/>
                <a:cs typeface="ＭＳ Ｐゴシック" charset="0"/>
              </a:rPr>
              <a:t>ID3-induced 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decision tree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Compare the two Decision Trees</a:t>
            </a:r>
          </a:p>
        </p:txBody>
      </p:sp>
      <p:pic>
        <p:nvPicPr>
          <p:cNvPr id="73730" name="Picture 5" descr="restaurant-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0"/>
            <a:ext cx="4459288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1" name="Picture 5" descr="induced-restaurant-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62200"/>
            <a:ext cx="35814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5400" dirty="0">
                <a:ea typeface="ＭＳ Ｐゴシック" charset="0"/>
                <a:cs typeface="ＭＳ Ｐゴシック" charset="0"/>
              </a:rPr>
              <a:t>Information theory 101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4864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Sprang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fully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formed from </a:t>
            </a:r>
            <a:r>
              <a:rPr lang="en-US" sz="3200" dirty="0" smtClean="0">
                <a:ea typeface="ＭＳ Ｐゴシック" charset="0"/>
                <a:cs typeface="ＭＳ Ｐゴシック" charset="0"/>
                <a:hlinkClick r:id="rId3"/>
              </a:rPr>
              <a:t>Claude Shannon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’s seminal work: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ea typeface="ＭＳ Ｐゴシック" charset="0"/>
                <a:hlinkClick r:id="rId4"/>
              </a:rPr>
              <a:t>Mathematical</a:t>
            </a:r>
            <a:r>
              <a:rPr lang="en-US" sz="3200" dirty="0">
                <a:ea typeface="ＭＳ Ｐゴシック" charset="0"/>
                <a:hlinkClick r:id="rId4"/>
              </a:rPr>
              <a:t> </a:t>
            </a:r>
            <a:r>
              <a:rPr lang="en-US" sz="3200" dirty="0" smtClean="0">
                <a:ea typeface="ＭＳ Ｐゴシック" charset="0"/>
                <a:hlinkClick r:id="rId4"/>
              </a:rPr>
              <a:t>Theory of</a:t>
            </a:r>
            <a:br>
              <a:rPr lang="en-US" sz="3200" dirty="0" smtClean="0">
                <a:ea typeface="ＭＳ Ｐゴシック" charset="0"/>
                <a:hlinkClick r:id="rId4"/>
              </a:rPr>
            </a:br>
            <a:r>
              <a:rPr lang="en-US" sz="3200" dirty="0" smtClean="0">
                <a:ea typeface="ＭＳ Ｐゴシック" charset="0"/>
                <a:hlinkClick r:id="rId4"/>
              </a:rPr>
              <a:t>Communication</a:t>
            </a:r>
            <a:r>
              <a:rPr lang="en-US" sz="3200" dirty="0" smtClean="0">
                <a:ea typeface="ＭＳ Ｐゴシック" charset="0"/>
              </a:rPr>
              <a:t> in 1948</a:t>
            </a:r>
            <a:endParaRPr lang="en-US" sz="3200" dirty="0">
              <a:ea typeface="ＭＳ Ｐゴシック" charset="0"/>
            </a:endParaRP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Intuitions</a:t>
            </a:r>
          </a:p>
          <a:p>
            <a:pPr marL="457200" lvl="1" indent="-228600">
              <a:lnSpc>
                <a:spcPct val="90000"/>
              </a:lnSpc>
              <a:defRPr/>
            </a:pPr>
            <a:r>
              <a:rPr lang="en-US" sz="2800" dirty="0" smtClean="0">
                <a:ea typeface="ＭＳ Ｐゴシック" charset="0"/>
              </a:rPr>
              <a:t>Common words (a, the, dog) shorter than less common ones (</a:t>
            </a:r>
            <a:r>
              <a:rPr lang="en-US" sz="2800" dirty="0" err="1" smtClean="0">
                <a:ea typeface="ＭＳ Ｐゴシック" charset="0"/>
              </a:rPr>
              <a:t>parlimentarian</a:t>
            </a:r>
            <a:r>
              <a:rPr lang="en-US" sz="2800" dirty="0" smtClean="0">
                <a:ea typeface="ＭＳ Ｐゴシック" charset="0"/>
              </a:rPr>
              <a:t>, foreshadowing)</a:t>
            </a:r>
          </a:p>
          <a:p>
            <a:pPr marL="457200" lvl="1" indent="-228600">
              <a:lnSpc>
                <a:spcPct val="90000"/>
              </a:lnSpc>
              <a:defRPr/>
            </a:pPr>
            <a:r>
              <a:rPr lang="en-US" sz="2800" dirty="0" err="1" smtClean="0">
                <a:ea typeface="ＭＳ Ｐゴシック" charset="0"/>
              </a:rPr>
              <a:t>morse</a:t>
            </a:r>
            <a:r>
              <a:rPr lang="en-US" sz="2800" dirty="0" smtClean="0">
                <a:ea typeface="ＭＳ Ｐゴシック" charset="0"/>
              </a:rPr>
              <a:t> code: common letters have shorter encodings</a:t>
            </a: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Information inherent in data/message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</a:t>
            </a:r>
            <a:r>
              <a:rPr lang="en-US" sz="3200" dirty="0" smtClean="0">
                <a:ea typeface="ＭＳ Ｐゴシック" charset="0"/>
                <a:cs typeface="ＭＳ Ｐゴシック" charset="0"/>
                <a:hlinkClick r:id="rId5" tooltip="Information entropy"/>
              </a:rPr>
              <a:t>inform-</a:t>
            </a:r>
            <a:br>
              <a:rPr lang="en-US" sz="3200" dirty="0" smtClean="0">
                <a:ea typeface="ＭＳ Ｐゴシック" charset="0"/>
                <a:cs typeface="ＭＳ Ｐゴシック" charset="0"/>
                <a:hlinkClick r:id="rId5" tooltip="Information entropy"/>
              </a:rPr>
            </a:br>
            <a:r>
              <a:rPr lang="en-US" sz="3200" dirty="0" smtClean="0">
                <a:ea typeface="ＭＳ Ｐゴシック" charset="0"/>
                <a:cs typeface="ＭＳ Ｐゴシック" charset="0"/>
                <a:hlinkClick r:id="rId5" tooltip="Information entropy"/>
              </a:rPr>
              <a:t>ation entropy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)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measured in minimum number of bits needed to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store/send using a good encoding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5400" dirty="0">
                <a:ea typeface="ＭＳ Ｐゴシック" charset="0"/>
                <a:cs typeface="ＭＳ Ｐゴシック" charset="0"/>
              </a:rPr>
              <a:t>Information theory 101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486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Information entropy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... tells how much information there is in an event. T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he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more uncertain or random the event is, the more information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it contains.</a:t>
            </a: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Receiving a message is an event</a:t>
            </a: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How much information is in these messages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The sun rose today!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It’s sunny today in Honolulu!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The coin toss is heads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!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It’s sunny today in Seattle!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Life discovered on Mars!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Up-Down Arrow 1"/>
          <p:cNvSpPr/>
          <p:nvPr/>
        </p:nvSpPr>
        <p:spPr bwMode="auto">
          <a:xfrm>
            <a:off x="5839968" y="4572000"/>
            <a:ext cx="637032" cy="1828800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05600" y="4572000"/>
            <a:ext cx="864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05600" y="5943600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2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5400" dirty="0">
                <a:ea typeface="ＭＳ Ｐゴシック" charset="0"/>
                <a:cs typeface="ＭＳ Ｐゴシック" charset="0"/>
              </a:rPr>
              <a:t>Information theory 101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2578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For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n equally probable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possible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messages or data values, each has probability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1/n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Information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 a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message is -log(p) = log(n)</a:t>
            </a:r>
          </a:p>
          <a:p>
            <a:pPr marL="339725" lvl="1" indent="0"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e.g., with 16 messages, then log(16</a:t>
            </a:r>
            <a:r>
              <a:rPr lang="en-US" sz="2800" dirty="0" smtClean="0">
                <a:ea typeface="ＭＳ Ｐゴシック" charset="0"/>
              </a:rPr>
              <a:t>) = </a:t>
            </a:r>
            <a:r>
              <a:rPr lang="en-US" sz="2800" dirty="0">
                <a:ea typeface="ＭＳ Ｐゴシック" charset="0"/>
              </a:rPr>
              <a:t>4 and we need 4 bits to identify/send each message</a:t>
            </a: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If probability distribution P (</a:t>
            </a:r>
            <a:r>
              <a:rPr lang="en-US" sz="3200" dirty="0">
                <a:ea typeface="ＭＳ Ｐゴシック" charset="0"/>
              </a:rPr>
              <a:t>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,</a:t>
            </a:r>
            <a:r>
              <a:rPr lang="en-US" sz="3200" dirty="0" smtClean="0">
                <a:ea typeface="ＭＳ Ｐゴシック" charset="0"/>
              </a:rPr>
              <a:t>p</a:t>
            </a:r>
            <a:r>
              <a:rPr lang="en-US" sz="3200" baseline="-25000" dirty="0" smtClean="0">
                <a:ea typeface="ＭＳ Ｐゴシック" charset="0"/>
              </a:rPr>
              <a:t>2 </a:t>
            </a:r>
            <a:r>
              <a:rPr lang="is-IS" sz="3200" dirty="0" smtClean="0">
                <a:ea typeface="ＭＳ Ｐゴシック" charset="0"/>
                <a:cs typeface="ＭＳ Ｐゴシック" charset="0"/>
              </a:rPr>
              <a:t>… </a:t>
            </a:r>
            <a:r>
              <a:rPr lang="en-US" sz="3200" dirty="0" err="1" smtClean="0">
                <a:ea typeface="ＭＳ Ｐゴシック" charset="0"/>
              </a:rPr>
              <a:t>p</a:t>
            </a:r>
            <a:r>
              <a:rPr lang="en-US" sz="3200" baseline="-25000" dirty="0" err="1" smtClean="0">
                <a:ea typeface="ＭＳ Ｐゴシック" charset="0"/>
              </a:rPr>
              <a:t>n</a:t>
            </a:r>
            <a:r>
              <a:rPr lang="is-IS" sz="3200" dirty="0" smtClean="0">
                <a:ea typeface="ＭＳ Ｐゴシック" charset="0"/>
                <a:cs typeface="ＭＳ Ｐゴシック" charset="0"/>
              </a:rPr>
              <a:t>)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for 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messages, its information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aka H or </a:t>
            </a:r>
            <a:r>
              <a:rPr lang="en-US" sz="3200" i="1" dirty="0" smtClean="0">
                <a:ea typeface="ＭＳ Ｐゴシック" charset="0"/>
                <a:cs typeface="ＭＳ Ｐゴシック" charset="0"/>
                <a:hlinkClick r:id="rId3"/>
              </a:rPr>
              <a:t>entropy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)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:</a:t>
            </a:r>
          </a:p>
          <a:p>
            <a:pPr marL="0" indent="0">
              <a:buNone/>
              <a:defRPr/>
            </a:pPr>
            <a:endParaRPr lang="en-US" sz="800" dirty="0">
              <a:ea typeface="ＭＳ Ｐゴシック" charset="0"/>
              <a:cs typeface="ＭＳ Ｐゴシック" charset="0"/>
            </a:endParaRPr>
          </a:p>
          <a:p>
            <a:pPr lvl="1">
              <a:buFontTx/>
              <a:buNone/>
              <a:defRPr/>
            </a:pPr>
            <a:r>
              <a:rPr lang="en-US" sz="3200" dirty="0" smtClean="0">
                <a:ea typeface="ＭＳ Ｐゴシック" charset="0"/>
              </a:rPr>
              <a:t>I(P) = </a:t>
            </a:r>
            <a:r>
              <a:rPr lang="en-US" sz="3200" dirty="0">
                <a:ea typeface="ＭＳ Ｐゴシック" charset="0"/>
              </a:rPr>
              <a:t>-(p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*log(p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) + p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*log(p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) + .. + </a:t>
            </a:r>
            <a:r>
              <a:rPr lang="en-US" sz="3200" dirty="0" err="1">
                <a:ea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*log(</a:t>
            </a:r>
            <a:r>
              <a:rPr lang="en-US" sz="3200" dirty="0" err="1">
                <a:ea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)</a:t>
            </a:r>
            <a:r>
              <a:rPr lang="en-US" sz="3200" dirty="0" smtClean="0">
                <a:ea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 smtClean="0">
                <a:ea typeface="ＭＳ Ｐゴシック" charset="0"/>
                <a:cs typeface="ＭＳ Ｐゴシック" charset="0"/>
              </a:rPr>
              <a:t>Entropy of a distribution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181600"/>
          </a:xfrm>
        </p:spPr>
        <p:txBody>
          <a:bodyPr/>
          <a:lstStyle/>
          <a:p>
            <a:pPr marL="0" lvl="1" indent="0">
              <a:buNone/>
            </a:pPr>
            <a:r>
              <a:rPr lang="en-US" sz="3200" dirty="0">
                <a:ea typeface="ＭＳ Ｐゴシック" charset="0"/>
              </a:rPr>
              <a:t>I(P) = -(p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*log(p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) + p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*log(p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) + .. + </a:t>
            </a:r>
            <a:r>
              <a:rPr lang="en-US" sz="3200" dirty="0" err="1">
                <a:ea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*log(</a:t>
            </a:r>
            <a:r>
              <a:rPr lang="en-US" sz="3200" dirty="0" err="1">
                <a:ea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)</a:t>
            </a:r>
            <a:r>
              <a:rPr lang="en-US" sz="3200" dirty="0" smtClean="0">
                <a:ea typeface="ＭＳ Ｐゴシック" charset="0"/>
              </a:rPr>
              <a:t>)</a:t>
            </a:r>
            <a:endParaRPr lang="en-US" sz="2800" dirty="0" smtClean="0">
              <a:ea typeface="ＭＳ Ｐゴシック" charset="0"/>
              <a:cs typeface="ＭＳ Ｐゴシック" charset="0"/>
            </a:endParaRPr>
          </a:p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Examples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</a:t>
            </a:r>
          </a:p>
          <a:p>
            <a:pPr lvl="1"/>
            <a:r>
              <a:rPr lang="en-US" sz="2800" dirty="0">
                <a:ea typeface="ＭＳ Ｐゴシック" charset="0"/>
              </a:rPr>
              <a:t>If P is (0.5, 0.5) then I(P) = </a:t>
            </a:r>
            <a:r>
              <a:rPr lang="en-US" sz="2800" dirty="0" smtClean="0">
                <a:ea typeface="ＭＳ Ｐゴシック" charset="0"/>
              </a:rPr>
              <a:t>0.5</a:t>
            </a:r>
            <a:r>
              <a:rPr lang="en-US" sz="2800" dirty="0">
                <a:ea typeface="ＭＳ Ｐゴシック" charset="0"/>
              </a:rPr>
              <a:t>*1 + 0.5*1 = 1</a:t>
            </a:r>
          </a:p>
          <a:p>
            <a:pPr lvl="1"/>
            <a:r>
              <a:rPr lang="en-US" sz="2800" dirty="0">
                <a:ea typeface="ＭＳ Ｐゴシック" charset="0"/>
              </a:rPr>
              <a:t>If P is (0.67, 0.33) then I(P) = -(2/3*log(2/3) + 1/3*log(1/3)) = 0.92</a:t>
            </a:r>
          </a:p>
          <a:p>
            <a:pPr lvl="1"/>
            <a:r>
              <a:rPr lang="en-US" sz="2800" dirty="0">
                <a:ea typeface="ＭＳ Ｐゴシック" charset="0"/>
              </a:rPr>
              <a:t>If P is (1, 0) then I(P) = 1*1 + 0*log(0) = 0</a:t>
            </a:r>
            <a:endParaRPr lang="en-US" sz="2400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M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ore uniform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probability distribution,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greater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its information: more information is conveyed by a message telling you which event actually occurred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Entropy is the average number of bits/message needed to represent a stream of messages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Example: Huffman code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0292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In 1952 MIT student David Huffman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devised (for a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homework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assignment!) a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coding scheme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that’s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optimal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when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all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data</a:t>
            </a:r>
            <a:r>
              <a:rPr lang="en-US" altLang="ja-JP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probabilities </a:t>
            </a:r>
            <a:r>
              <a:rPr lang="en-US" altLang="ja-JP" sz="2800" dirty="0" smtClean="0">
                <a:ea typeface="ＭＳ Ｐゴシック" charset="0"/>
                <a:cs typeface="ＭＳ Ｐゴシック" charset="0"/>
              </a:rPr>
              <a:t>are 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powers of </a:t>
            </a:r>
            <a:r>
              <a:rPr lang="en-US" altLang="ja-JP" sz="2800" dirty="0" smtClean="0">
                <a:ea typeface="ＭＳ Ｐゴシック" charset="0"/>
                <a:cs typeface="ＭＳ Ｐゴシック" charset="0"/>
              </a:rPr>
              <a:t>1/2</a:t>
            </a:r>
            <a:endParaRPr lang="en-US" altLang="ja-JP" sz="2800" dirty="0"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Huffman code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can be built in the following manner:</a:t>
            </a:r>
          </a:p>
          <a:p>
            <a:pPr marL="454025" lvl="1" indent="-220663"/>
            <a:r>
              <a:rPr lang="en-US" sz="2800" dirty="0" smtClean="0">
                <a:ea typeface="ＭＳ Ｐゴシック" charset="0"/>
              </a:rPr>
              <a:t>Rank symbols </a:t>
            </a:r>
            <a:r>
              <a:rPr lang="en-US" sz="2800" dirty="0">
                <a:ea typeface="ＭＳ Ｐゴシック" charset="0"/>
              </a:rPr>
              <a:t>in order of probability of occurrence</a:t>
            </a:r>
          </a:p>
          <a:p>
            <a:pPr marL="454025" lvl="1" indent="-220663"/>
            <a:r>
              <a:rPr lang="en-US" sz="2800" dirty="0">
                <a:ea typeface="ＭＳ Ｐゴシック" charset="0"/>
              </a:rPr>
              <a:t>Successively </a:t>
            </a:r>
            <a:r>
              <a:rPr lang="en-US" sz="2800" dirty="0" smtClean="0">
                <a:ea typeface="ＭＳ Ｐゴシック" charset="0"/>
              </a:rPr>
              <a:t>combine </a:t>
            </a:r>
            <a:r>
              <a:rPr lang="en-US" sz="2800" dirty="0">
                <a:ea typeface="ＭＳ Ｐゴシック" charset="0"/>
              </a:rPr>
              <a:t>two symbols </a:t>
            </a:r>
            <a:r>
              <a:rPr lang="en-US" sz="2800" dirty="0" smtClean="0">
                <a:ea typeface="ＭＳ Ｐゴシック" charset="0"/>
              </a:rPr>
              <a:t>of </a:t>
            </a:r>
            <a:r>
              <a:rPr lang="en-US" sz="2800" dirty="0">
                <a:ea typeface="ＭＳ Ｐゴシック" charset="0"/>
              </a:rPr>
              <a:t>lowest probability to form a new composite symbol; eventually we will build a binary tree where each node </a:t>
            </a:r>
            <a:r>
              <a:rPr lang="en-US" sz="2800" dirty="0" smtClean="0">
                <a:ea typeface="ＭＳ Ｐゴシック" charset="0"/>
              </a:rPr>
              <a:t>is </a:t>
            </a:r>
            <a:r>
              <a:rPr lang="en-US" sz="2800" dirty="0">
                <a:ea typeface="ＭＳ Ｐゴシック" charset="0"/>
              </a:rPr>
              <a:t>probability of all nodes beneath it</a:t>
            </a:r>
          </a:p>
          <a:p>
            <a:pPr marL="454025" lvl="1" indent="-220663"/>
            <a:r>
              <a:rPr lang="en-US" sz="2800" dirty="0" smtClean="0">
                <a:ea typeface="ＭＳ Ｐゴシック" charset="0"/>
              </a:rPr>
              <a:t>Trace </a:t>
            </a:r>
            <a:r>
              <a:rPr lang="en-US" sz="2800" dirty="0">
                <a:ea typeface="ＭＳ Ｐゴシック" charset="0"/>
              </a:rPr>
              <a:t>path to each leaf, noticing direction at each node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Huffman code example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1295400" cy="2362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M   P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A  .125</a:t>
            </a:r>
          </a:p>
          <a:p>
            <a:pPr>
              <a:buFontTx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B  .125</a:t>
            </a:r>
          </a:p>
          <a:p>
            <a:pPr>
              <a:buFontTx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C  .25</a:t>
            </a:r>
          </a:p>
          <a:p>
            <a:pPr>
              <a:buFontTx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D  .5</a:t>
            </a:r>
          </a:p>
          <a:p>
            <a:pPr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12349" name="Line 29"/>
          <p:cNvSpPr>
            <a:spLocks noChangeShapeType="1"/>
          </p:cNvSpPr>
          <p:nvPr/>
        </p:nvSpPr>
        <p:spPr bwMode="auto">
          <a:xfrm>
            <a:off x="3124200" y="3429000"/>
            <a:ext cx="4572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12338" name="Line 18"/>
          <p:cNvSpPr>
            <a:spLocks noChangeShapeType="1"/>
          </p:cNvSpPr>
          <p:nvPr/>
        </p:nvSpPr>
        <p:spPr bwMode="auto">
          <a:xfrm flipH="1">
            <a:off x="2743200" y="3505200"/>
            <a:ext cx="381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12330" name="Line 10"/>
          <p:cNvSpPr>
            <a:spLocks noChangeShapeType="1"/>
          </p:cNvSpPr>
          <p:nvPr/>
        </p:nvSpPr>
        <p:spPr bwMode="auto">
          <a:xfrm>
            <a:off x="3505200" y="2362200"/>
            <a:ext cx="4572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12329" name="Line 9"/>
          <p:cNvSpPr>
            <a:spLocks noChangeShapeType="1"/>
          </p:cNvSpPr>
          <p:nvPr/>
        </p:nvSpPr>
        <p:spPr bwMode="auto">
          <a:xfrm flipH="1">
            <a:off x="3124200" y="2362200"/>
            <a:ext cx="381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82951" name="Oval 7"/>
          <p:cNvSpPr>
            <a:spLocks noChangeArrowheads="1"/>
          </p:cNvSpPr>
          <p:nvPr/>
        </p:nvSpPr>
        <p:spPr bwMode="auto">
          <a:xfrm>
            <a:off x="3733800" y="31242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Calibri"/>
              </a:rPr>
              <a:t>.5</a:t>
            </a:r>
          </a:p>
        </p:txBody>
      </p:sp>
      <p:sp>
        <p:nvSpPr>
          <p:cNvPr id="312328" name="Oval 8"/>
          <p:cNvSpPr>
            <a:spLocks noChangeArrowheads="1"/>
          </p:cNvSpPr>
          <p:nvPr/>
        </p:nvSpPr>
        <p:spPr bwMode="auto">
          <a:xfrm>
            <a:off x="2819400" y="31242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Calibri"/>
              </a:rPr>
              <a:t>.5</a:t>
            </a:r>
          </a:p>
        </p:txBody>
      </p:sp>
      <p:sp>
        <p:nvSpPr>
          <p:cNvPr id="312325" name="Oval 5"/>
          <p:cNvSpPr>
            <a:spLocks noChangeArrowheads="1"/>
          </p:cNvSpPr>
          <p:nvPr/>
        </p:nvSpPr>
        <p:spPr bwMode="auto">
          <a:xfrm>
            <a:off x="3200400" y="20574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312333" name="Line 13"/>
          <p:cNvSpPr>
            <a:spLocks noChangeShapeType="1"/>
          </p:cNvSpPr>
          <p:nvPr/>
        </p:nvSpPr>
        <p:spPr bwMode="auto">
          <a:xfrm>
            <a:off x="2743200" y="4572000"/>
            <a:ext cx="4572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12334" name="Line 14"/>
          <p:cNvSpPr>
            <a:spLocks noChangeShapeType="1"/>
          </p:cNvSpPr>
          <p:nvPr/>
        </p:nvSpPr>
        <p:spPr bwMode="auto">
          <a:xfrm flipH="1">
            <a:off x="2362200" y="4572000"/>
            <a:ext cx="381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82956" name="Oval 15"/>
          <p:cNvSpPr>
            <a:spLocks noChangeArrowheads="1"/>
          </p:cNvSpPr>
          <p:nvPr/>
        </p:nvSpPr>
        <p:spPr bwMode="auto">
          <a:xfrm>
            <a:off x="2971800" y="53340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>
                <a:solidFill>
                  <a:srgbClr val="FFFFFF"/>
                </a:solidFill>
                <a:latin typeface="Calibri"/>
              </a:rPr>
              <a:t>.125</a:t>
            </a:r>
            <a:endParaRPr lang="en-US" b="1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2957" name="Oval 16"/>
          <p:cNvSpPr>
            <a:spLocks noChangeArrowheads="1"/>
          </p:cNvSpPr>
          <p:nvPr/>
        </p:nvSpPr>
        <p:spPr bwMode="auto">
          <a:xfrm>
            <a:off x="2057400" y="53340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>
                <a:solidFill>
                  <a:srgbClr val="FFFFFF"/>
                </a:solidFill>
                <a:latin typeface="Calibri"/>
              </a:rPr>
              <a:t>.125</a:t>
            </a:r>
            <a:endParaRPr lang="en-US" b="1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2337" name="Oval 17"/>
          <p:cNvSpPr>
            <a:spLocks noChangeArrowheads="1"/>
          </p:cNvSpPr>
          <p:nvPr/>
        </p:nvSpPr>
        <p:spPr bwMode="auto">
          <a:xfrm>
            <a:off x="2438400" y="42672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Calibri"/>
              </a:rPr>
              <a:t>.25</a:t>
            </a:r>
          </a:p>
        </p:txBody>
      </p:sp>
      <p:sp>
        <p:nvSpPr>
          <p:cNvPr id="82959" name="Text Box 21"/>
          <p:cNvSpPr txBox="1">
            <a:spLocks noChangeArrowheads="1"/>
          </p:cNvSpPr>
          <p:nvPr/>
        </p:nvSpPr>
        <p:spPr bwMode="auto">
          <a:xfrm>
            <a:off x="1828800" y="5638800"/>
            <a:ext cx="46441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600" b="1" dirty="0">
                <a:latin typeface="Calibri"/>
              </a:rPr>
              <a:t>A</a:t>
            </a:r>
          </a:p>
        </p:txBody>
      </p:sp>
      <p:sp>
        <p:nvSpPr>
          <p:cNvPr id="82960" name="Text Box 23"/>
          <p:cNvSpPr txBox="1">
            <a:spLocks noChangeArrowheads="1"/>
          </p:cNvSpPr>
          <p:nvPr/>
        </p:nvSpPr>
        <p:spPr bwMode="auto">
          <a:xfrm>
            <a:off x="3657600" y="4495800"/>
            <a:ext cx="4290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600" b="1" dirty="0">
                <a:latin typeface="Calibri"/>
              </a:rPr>
              <a:t>C</a:t>
            </a:r>
          </a:p>
        </p:txBody>
      </p:sp>
      <p:sp>
        <p:nvSpPr>
          <p:cNvPr id="82961" name="Text Box 24"/>
          <p:cNvSpPr txBox="1">
            <a:spLocks noChangeArrowheads="1"/>
          </p:cNvSpPr>
          <p:nvPr/>
        </p:nvSpPr>
        <p:spPr bwMode="auto">
          <a:xfrm>
            <a:off x="3276600" y="5638800"/>
            <a:ext cx="4434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600" b="1" dirty="0">
                <a:latin typeface="Calibri"/>
              </a:rPr>
              <a:t>B</a:t>
            </a:r>
          </a:p>
        </p:txBody>
      </p:sp>
      <p:sp>
        <p:nvSpPr>
          <p:cNvPr id="82962" name="Text Box 25"/>
          <p:cNvSpPr txBox="1">
            <a:spLocks noChangeArrowheads="1"/>
          </p:cNvSpPr>
          <p:nvPr/>
        </p:nvSpPr>
        <p:spPr bwMode="auto">
          <a:xfrm>
            <a:off x="4038600" y="3352800"/>
            <a:ext cx="4756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600" b="1" dirty="0">
                <a:latin typeface="Calibri"/>
              </a:rPr>
              <a:t>D</a:t>
            </a:r>
          </a:p>
        </p:txBody>
      </p:sp>
      <p:sp>
        <p:nvSpPr>
          <p:cNvPr id="82963" name="Oval 30"/>
          <p:cNvSpPr>
            <a:spLocks noChangeArrowheads="1"/>
          </p:cNvSpPr>
          <p:nvPr/>
        </p:nvSpPr>
        <p:spPr bwMode="auto">
          <a:xfrm>
            <a:off x="3352800" y="41910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Calibri"/>
              </a:rPr>
              <a:t>.25</a:t>
            </a:r>
            <a:endParaRPr lang="en-US" sz="3200" b="1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2351" name="Text Box 31"/>
          <p:cNvSpPr txBox="1">
            <a:spLocks noChangeArrowheads="1"/>
          </p:cNvSpPr>
          <p:nvPr/>
        </p:nvSpPr>
        <p:spPr bwMode="auto">
          <a:xfrm>
            <a:off x="2895600" y="25908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0</a:t>
            </a:r>
          </a:p>
        </p:txBody>
      </p:sp>
      <p:sp>
        <p:nvSpPr>
          <p:cNvPr id="312353" name="Text Box 33"/>
          <p:cNvSpPr txBox="1">
            <a:spLocks noChangeArrowheads="1"/>
          </p:cNvSpPr>
          <p:nvPr/>
        </p:nvSpPr>
        <p:spPr bwMode="auto">
          <a:xfrm>
            <a:off x="3810000" y="25146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1</a:t>
            </a:r>
          </a:p>
        </p:txBody>
      </p:sp>
      <p:sp>
        <p:nvSpPr>
          <p:cNvPr id="312354" name="Text Box 34"/>
          <p:cNvSpPr txBox="1">
            <a:spLocks noChangeArrowheads="1"/>
          </p:cNvSpPr>
          <p:nvPr/>
        </p:nvSpPr>
        <p:spPr bwMode="auto">
          <a:xfrm>
            <a:off x="2209800" y="48006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0</a:t>
            </a:r>
          </a:p>
        </p:txBody>
      </p:sp>
      <p:sp>
        <p:nvSpPr>
          <p:cNvPr id="312355" name="Text Box 35"/>
          <p:cNvSpPr txBox="1">
            <a:spLocks noChangeArrowheads="1"/>
          </p:cNvSpPr>
          <p:nvPr/>
        </p:nvSpPr>
        <p:spPr bwMode="auto">
          <a:xfrm>
            <a:off x="2590800" y="36576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0</a:t>
            </a:r>
          </a:p>
        </p:txBody>
      </p:sp>
      <p:sp>
        <p:nvSpPr>
          <p:cNvPr id="312356" name="Text Box 36"/>
          <p:cNvSpPr txBox="1">
            <a:spLocks noChangeArrowheads="1"/>
          </p:cNvSpPr>
          <p:nvPr/>
        </p:nvSpPr>
        <p:spPr bwMode="auto">
          <a:xfrm>
            <a:off x="3352800" y="35814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1</a:t>
            </a:r>
          </a:p>
        </p:txBody>
      </p:sp>
      <p:sp>
        <p:nvSpPr>
          <p:cNvPr id="312357" name="Text Box 37"/>
          <p:cNvSpPr txBox="1">
            <a:spLocks noChangeArrowheads="1"/>
          </p:cNvSpPr>
          <p:nvPr/>
        </p:nvSpPr>
        <p:spPr bwMode="auto">
          <a:xfrm>
            <a:off x="2971800" y="47244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1</a:t>
            </a:r>
          </a:p>
        </p:txBody>
      </p:sp>
      <p:graphicFrame>
        <p:nvGraphicFramePr>
          <p:cNvPr id="31236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118360"/>
              </p:ext>
            </p:extLst>
          </p:nvPr>
        </p:nvGraphicFramePr>
        <p:xfrm>
          <a:off x="5029200" y="1371600"/>
          <a:ext cx="313848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31" name="Worksheet" r:id="rId4" imgW="2895600" imgH="1816100" progId="Excel.Sheet.8">
                  <p:embed/>
                </p:oleObj>
              </mc:Choice>
              <mc:Fallback>
                <p:oleObj name="Worksheet" r:id="rId4" imgW="2895600" imgH="18161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371600"/>
                        <a:ext cx="313848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362" name="Text Box 42"/>
          <p:cNvSpPr txBox="1">
            <a:spLocks noChangeArrowheads="1"/>
          </p:cNvSpPr>
          <p:nvPr/>
        </p:nvSpPr>
        <p:spPr bwMode="auto">
          <a:xfrm>
            <a:off x="4419600" y="4114800"/>
            <a:ext cx="4572000" cy="193899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latin typeface="Calibri"/>
              </a:rPr>
              <a:t>If we use this code to many messages (A,B,C or D) with this probability distribution, then, over time, the average bits/message should approach 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1.75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2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2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2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2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2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2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2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2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2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2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2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2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2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2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2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2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2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2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2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12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2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12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2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2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12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12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2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2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49" grpId="0" animBg="1"/>
      <p:bldP spid="312338" grpId="0" animBg="1"/>
      <p:bldP spid="312330" grpId="0" animBg="1"/>
      <p:bldP spid="312329" grpId="0" animBg="1"/>
      <p:bldP spid="312328" grpId="0" animBg="1"/>
      <p:bldP spid="312325" grpId="0" animBg="1"/>
      <p:bldP spid="312333" grpId="0" animBg="1"/>
      <p:bldP spid="312334" grpId="0" animBg="1"/>
      <p:bldP spid="312337" grpId="0" animBg="1"/>
      <p:bldP spid="312351" grpId="0"/>
      <p:bldP spid="312353" grpId="0"/>
      <p:bldP spid="312354" grpId="0"/>
      <p:bldP spid="312355" grpId="0"/>
      <p:bldP spid="312356" grpId="0"/>
      <p:bldP spid="312357" grpId="0"/>
      <p:bldP spid="31236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Information for classification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If set T of records is divided into disjoint exhaustive classes (C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1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,C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2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,..,C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k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) by value of class attribute, then information needed to identify class of an element of T is:  </a:t>
            </a:r>
          </a:p>
          <a:p>
            <a:pPr marL="0" indent="0">
              <a:buFontTx/>
              <a:buNone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	Info(T) = I(P)</a:t>
            </a:r>
          </a:p>
          <a:p>
            <a:pPr marL="0" indent="0">
              <a:buFontTx/>
              <a:buNone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where P is the probability distribution of partition (C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1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,C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2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,..,C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k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): </a:t>
            </a:r>
          </a:p>
          <a:p>
            <a:pPr lvl="1">
              <a:buFontTx/>
              <a:buNone/>
            </a:pPr>
            <a:r>
              <a:rPr lang="en-US" sz="2400" dirty="0" smtClean="0">
                <a:ea typeface="ＭＳ Ｐゴシック" charset="0"/>
              </a:rPr>
              <a:t>P = (|C</a:t>
            </a:r>
            <a:r>
              <a:rPr lang="en-US" sz="2400" baseline="-25000" dirty="0" smtClean="0">
                <a:ea typeface="ＭＳ Ｐゴシック" charset="0"/>
              </a:rPr>
              <a:t>1</a:t>
            </a:r>
            <a:r>
              <a:rPr lang="en-US" sz="2400" dirty="0" smtClean="0">
                <a:ea typeface="ＭＳ Ｐゴシック" charset="0"/>
              </a:rPr>
              <a:t>|/|T|, |C</a:t>
            </a:r>
            <a:r>
              <a:rPr lang="en-US" sz="2400" baseline="-25000" dirty="0" smtClean="0">
                <a:ea typeface="ＭＳ Ｐゴシック" charset="0"/>
              </a:rPr>
              <a:t>2</a:t>
            </a:r>
            <a:r>
              <a:rPr lang="en-US" sz="2400" dirty="0" smtClean="0">
                <a:ea typeface="ＭＳ Ｐゴシック" charset="0"/>
              </a:rPr>
              <a:t>|/|T|, ..., |</a:t>
            </a:r>
            <a:r>
              <a:rPr lang="en-US" sz="2400" dirty="0" err="1" smtClean="0">
                <a:ea typeface="ＭＳ Ｐゴシック" charset="0"/>
              </a:rPr>
              <a:t>C</a:t>
            </a:r>
            <a:r>
              <a:rPr lang="en-US" sz="2400" baseline="-25000" dirty="0" err="1" smtClean="0">
                <a:ea typeface="ＭＳ Ｐゴシック" charset="0"/>
              </a:rPr>
              <a:t>k</a:t>
            </a:r>
            <a:r>
              <a:rPr lang="en-US" sz="2400" dirty="0" smtClean="0">
                <a:ea typeface="ＭＳ Ｐゴシック" charset="0"/>
              </a:rPr>
              <a:t>|/|T|)</a:t>
            </a:r>
            <a:endParaRPr lang="en-US" sz="2400" dirty="0">
              <a:ea typeface="ＭＳ Ｐゴシック" charset="0"/>
            </a:endParaRPr>
          </a:p>
        </p:txBody>
      </p:sp>
      <p:sp>
        <p:nvSpPr>
          <p:cNvPr id="85007" name="Text Box 16"/>
          <p:cNvSpPr txBox="1">
            <a:spLocks noChangeArrowheads="1"/>
          </p:cNvSpPr>
          <p:nvPr/>
        </p:nvSpPr>
        <p:spPr bwMode="auto">
          <a:xfrm>
            <a:off x="1447800" y="5334000"/>
            <a:ext cx="230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High information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447800" y="45720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209800" y="45720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71800" y="45720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38800" y="4572000"/>
            <a:ext cx="609600" cy="762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248400" y="4572000"/>
            <a:ext cx="609600" cy="762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58000" y="4572000"/>
            <a:ext cx="1219200" cy="762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5486400" y="5334000"/>
            <a:ext cx="274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dirty="0" smtClean="0">
                <a:latin typeface="Calibri"/>
              </a:rPr>
              <a:t>Lower </a:t>
            </a:r>
            <a:r>
              <a:rPr lang="en-US" dirty="0">
                <a:latin typeface="Calibri"/>
              </a:rPr>
              <a:t>information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Information for classification II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If we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further divide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T </a:t>
            </a:r>
            <a:r>
              <a:rPr lang="en-US" sz="2800" dirty="0" err="1" smtClean="0"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attribute X into sets {T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,T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..,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T</a:t>
            </a:r>
            <a:r>
              <a:rPr lang="en-US" sz="2800" baseline="-25000" dirty="0" err="1"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}, the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information needed to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identify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class of an element of T becomes the weighted average of the information needed to identify the class of an element of T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i.e. the weighted average of Info(T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): 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Info(X,T) = </a:t>
            </a:r>
            <a:r>
              <a:rPr lang="en-US" sz="4800" dirty="0" err="1">
                <a:latin typeface="Symbol" charset="0"/>
                <a:ea typeface="ＭＳ Ｐゴシック" charset="0"/>
              </a:rPr>
              <a:t>S</a:t>
            </a:r>
            <a:r>
              <a:rPr lang="en-US" sz="2800" dirty="0" err="1">
                <a:ea typeface="ＭＳ Ｐゴシック" charset="0"/>
              </a:rPr>
              <a:t>|T</a:t>
            </a:r>
            <a:r>
              <a:rPr lang="en-US" sz="2800" baseline="-25000" dirty="0" err="1">
                <a:ea typeface="ＭＳ Ｐゴシック" charset="0"/>
              </a:rPr>
              <a:t>i</a:t>
            </a:r>
            <a:r>
              <a:rPr lang="en-US" sz="2800" dirty="0">
                <a:ea typeface="ＭＳ Ｐゴシック" charset="0"/>
              </a:rPr>
              <a:t>|/|T| * Info(T</a:t>
            </a:r>
            <a:r>
              <a:rPr lang="en-US" sz="2800" baseline="-25000" dirty="0">
                <a:ea typeface="ＭＳ Ｐゴシック" charset="0"/>
              </a:rPr>
              <a:t>i</a:t>
            </a:r>
            <a:r>
              <a:rPr lang="en-US" sz="2800" dirty="0">
                <a:ea typeface="ＭＳ Ｐゴシック" charset="0"/>
              </a:rPr>
              <a:t>)</a:t>
            </a:r>
            <a:endParaRPr lang="en-US" sz="2400" dirty="0">
              <a:ea typeface="ＭＳ Ｐゴシック" charset="0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447800" y="5791200"/>
            <a:ext cx="230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High information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14478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2098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9718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5562600" y="5791200"/>
            <a:ext cx="22505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>
                <a:latin typeface="Calibri"/>
              </a:rPr>
              <a:t>Low </a:t>
            </a:r>
            <a:r>
              <a:rPr lang="en-US" dirty="0">
                <a:latin typeface="Calibri"/>
              </a:rPr>
              <a:t>information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55626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3246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0866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" name="Straight Connector 2"/>
          <p:cNvCxnSpPr>
            <a:stCxn id="21" idx="1"/>
            <a:endCxn id="23" idx="3"/>
          </p:cNvCxnSpPr>
          <p:nvPr/>
        </p:nvCxnSpPr>
        <p:spPr bwMode="auto">
          <a:xfrm>
            <a:off x="1447800" y="5410200"/>
            <a:ext cx="228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5562600" y="5638800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6324600" y="5562600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7086600" y="5638800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Rectangle 49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Learning a Concept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81000" y="1828800"/>
            <a:ext cx="4800600" cy="4724400"/>
            <a:chOff x="4343400" y="1905000"/>
            <a:chExt cx="4800600" cy="4724400"/>
          </a:xfrm>
        </p:grpSpPr>
        <p:sp>
          <p:nvSpPr>
            <p:cNvPr id="45057" name="Rectangle 75" descr="60%"/>
            <p:cNvSpPr>
              <a:spLocks noChangeArrowheads="1"/>
            </p:cNvSpPr>
            <p:nvPr/>
          </p:nvSpPr>
          <p:spPr bwMode="auto">
            <a:xfrm>
              <a:off x="4419600" y="4800600"/>
              <a:ext cx="1447800" cy="17526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58" name="Rectangle 74" descr="60%"/>
            <p:cNvSpPr>
              <a:spLocks noChangeArrowheads="1"/>
            </p:cNvSpPr>
            <p:nvPr/>
          </p:nvSpPr>
          <p:spPr bwMode="auto">
            <a:xfrm>
              <a:off x="7467600" y="4267200"/>
              <a:ext cx="1447800" cy="2286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59" name="Rectangle 73" descr="60%"/>
            <p:cNvSpPr>
              <a:spLocks noChangeArrowheads="1"/>
            </p:cNvSpPr>
            <p:nvPr/>
          </p:nvSpPr>
          <p:spPr bwMode="auto">
            <a:xfrm>
              <a:off x="7467600" y="3352800"/>
              <a:ext cx="1447800" cy="762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0" name="Rectangle 72" descr="60%"/>
            <p:cNvSpPr>
              <a:spLocks noChangeArrowheads="1"/>
            </p:cNvSpPr>
            <p:nvPr/>
          </p:nvSpPr>
          <p:spPr bwMode="auto">
            <a:xfrm>
              <a:off x="6019800" y="1981200"/>
              <a:ext cx="1295400" cy="4572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1" name="Rectangle 71" descr="60%"/>
            <p:cNvSpPr>
              <a:spLocks noChangeArrowheads="1"/>
            </p:cNvSpPr>
            <p:nvPr/>
          </p:nvSpPr>
          <p:spPr bwMode="auto">
            <a:xfrm>
              <a:off x="7467600" y="1981200"/>
              <a:ext cx="1447800" cy="1219200"/>
            </a:xfrm>
            <a:prstGeom prst="rect">
              <a:avLst/>
            </a:prstGeom>
            <a:pattFill prst="pct60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2" name="Rectangle 70" descr="60%"/>
            <p:cNvSpPr>
              <a:spLocks noChangeArrowheads="1"/>
            </p:cNvSpPr>
            <p:nvPr/>
          </p:nvSpPr>
          <p:spPr bwMode="auto">
            <a:xfrm>
              <a:off x="4419600" y="1981200"/>
              <a:ext cx="1447800" cy="2667000"/>
            </a:xfrm>
            <a:prstGeom prst="rect">
              <a:avLst/>
            </a:prstGeom>
            <a:pattFill prst="pct60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4" name="Rectangle 50"/>
            <p:cNvSpPr>
              <a:spLocks noChangeArrowheads="1"/>
            </p:cNvSpPr>
            <p:nvPr/>
          </p:nvSpPr>
          <p:spPr bwMode="auto">
            <a:xfrm>
              <a:off x="4724400" y="2209800"/>
              <a:ext cx="914400" cy="83820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5" name="Rectangle 51"/>
            <p:cNvSpPr>
              <a:spLocks noChangeArrowheads="1"/>
            </p:cNvSpPr>
            <p:nvPr/>
          </p:nvSpPr>
          <p:spPr bwMode="auto">
            <a:xfrm>
              <a:off x="5105400" y="5029200"/>
              <a:ext cx="304800" cy="30480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6" name="Oval 52"/>
            <p:cNvSpPr>
              <a:spLocks noChangeArrowheads="1"/>
            </p:cNvSpPr>
            <p:nvPr/>
          </p:nvSpPr>
          <p:spPr bwMode="auto">
            <a:xfrm>
              <a:off x="4648200" y="3429000"/>
              <a:ext cx="1143000" cy="1143000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7" name="Oval 53"/>
            <p:cNvSpPr>
              <a:spLocks noChangeArrowheads="1"/>
            </p:cNvSpPr>
            <p:nvPr/>
          </p:nvSpPr>
          <p:spPr bwMode="auto">
            <a:xfrm>
              <a:off x="5105400" y="5867400"/>
              <a:ext cx="381000" cy="381000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8" name="Rectangle 54"/>
            <p:cNvSpPr>
              <a:spLocks noChangeArrowheads="1"/>
            </p:cNvSpPr>
            <p:nvPr/>
          </p:nvSpPr>
          <p:spPr bwMode="auto">
            <a:xfrm>
              <a:off x="6172200" y="2209800"/>
              <a:ext cx="914400" cy="838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9" name="Rectangle 55"/>
            <p:cNvSpPr>
              <a:spLocks noChangeArrowheads="1"/>
            </p:cNvSpPr>
            <p:nvPr/>
          </p:nvSpPr>
          <p:spPr bwMode="auto">
            <a:xfrm>
              <a:off x="6553200" y="5029200"/>
              <a:ext cx="3048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0" name="Oval 56"/>
            <p:cNvSpPr>
              <a:spLocks noChangeArrowheads="1"/>
            </p:cNvSpPr>
            <p:nvPr/>
          </p:nvSpPr>
          <p:spPr bwMode="auto">
            <a:xfrm>
              <a:off x="6096000" y="3429000"/>
              <a:ext cx="1143000" cy="1143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1" name="Oval 57"/>
            <p:cNvSpPr>
              <a:spLocks noChangeArrowheads="1"/>
            </p:cNvSpPr>
            <p:nvPr/>
          </p:nvSpPr>
          <p:spPr bwMode="auto">
            <a:xfrm>
              <a:off x="6553200" y="5867400"/>
              <a:ext cx="381000" cy="381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2" name="Rectangle 58"/>
            <p:cNvSpPr>
              <a:spLocks noChangeArrowheads="1"/>
            </p:cNvSpPr>
            <p:nvPr/>
          </p:nvSpPr>
          <p:spPr bwMode="auto">
            <a:xfrm>
              <a:off x="7620000" y="22098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3" name="Rectangle 59"/>
            <p:cNvSpPr>
              <a:spLocks noChangeArrowheads="1"/>
            </p:cNvSpPr>
            <p:nvPr/>
          </p:nvSpPr>
          <p:spPr bwMode="auto">
            <a:xfrm>
              <a:off x="8001000" y="3581400"/>
              <a:ext cx="304800" cy="3048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4" name="Oval 60"/>
            <p:cNvSpPr>
              <a:spLocks noChangeArrowheads="1"/>
            </p:cNvSpPr>
            <p:nvPr/>
          </p:nvSpPr>
          <p:spPr bwMode="auto">
            <a:xfrm>
              <a:off x="7543800" y="4495800"/>
              <a:ext cx="1143000" cy="11430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5" name="Oval 61"/>
            <p:cNvSpPr>
              <a:spLocks noChangeArrowheads="1"/>
            </p:cNvSpPr>
            <p:nvPr/>
          </p:nvSpPr>
          <p:spPr bwMode="auto">
            <a:xfrm>
              <a:off x="7924800" y="5943600"/>
              <a:ext cx="381000" cy="3810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6" name="Rectangle 62"/>
            <p:cNvSpPr>
              <a:spLocks noChangeArrowheads="1"/>
            </p:cNvSpPr>
            <p:nvPr/>
          </p:nvSpPr>
          <p:spPr bwMode="auto">
            <a:xfrm>
              <a:off x="4343400" y="1905000"/>
              <a:ext cx="4648200" cy="4724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7" name="Text Box 63"/>
            <p:cNvSpPr txBox="1">
              <a:spLocks noChangeArrowheads="1"/>
            </p:cNvSpPr>
            <p:nvPr/>
          </p:nvSpPr>
          <p:spPr bwMode="auto">
            <a:xfrm>
              <a:off x="4343400" y="1905000"/>
              <a:ext cx="1846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endParaRPr lang="en-US" dirty="0">
                <a:latin typeface="Calibri"/>
              </a:endParaRPr>
            </a:p>
          </p:txBody>
        </p:sp>
        <p:sp>
          <p:nvSpPr>
            <p:cNvPr id="45078" name="Line 65"/>
            <p:cNvSpPr>
              <a:spLocks noChangeShapeType="1"/>
            </p:cNvSpPr>
            <p:nvPr/>
          </p:nvSpPr>
          <p:spPr bwMode="auto">
            <a:xfrm>
              <a:off x="5943600" y="1905000"/>
              <a:ext cx="0" cy="472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9" name="Line 66"/>
            <p:cNvSpPr>
              <a:spLocks noChangeShapeType="1"/>
            </p:cNvSpPr>
            <p:nvPr/>
          </p:nvSpPr>
          <p:spPr bwMode="auto">
            <a:xfrm>
              <a:off x="7391400" y="1905000"/>
              <a:ext cx="0" cy="472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0" name="Line 67"/>
            <p:cNvSpPr>
              <a:spLocks noChangeShapeType="1"/>
            </p:cNvSpPr>
            <p:nvPr/>
          </p:nvSpPr>
          <p:spPr bwMode="auto">
            <a:xfrm>
              <a:off x="4343400" y="4724400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1" name="Line 68"/>
            <p:cNvSpPr>
              <a:spLocks noChangeShapeType="1"/>
            </p:cNvSpPr>
            <p:nvPr/>
          </p:nvSpPr>
          <p:spPr bwMode="auto">
            <a:xfrm>
              <a:off x="7391400" y="4191000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2" name="Line 69"/>
            <p:cNvSpPr>
              <a:spLocks noChangeShapeType="1"/>
            </p:cNvSpPr>
            <p:nvPr/>
          </p:nvSpPr>
          <p:spPr bwMode="auto">
            <a:xfrm>
              <a:off x="7391400" y="32766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181600" y="1854200"/>
            <a:ext cx="3962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/>
              </a:rPr>
              <a:t>Attributes</a:t>
            </a:r>
          </a:p>
          <a:p>
            <a:pPr marL="236538" indent="-236538">
              <a:buFont typeface="Arial"/>
              <a:buChar char="•"/>
            </a:pPr>
            <a:r>
              <a:rPr lang="en-US" sz="3200" dirty="0" smtClean="0">
                <a:latin typeface="Calibri"/>
              </a:rPr>
              <a:t>Size: large, small</a:t>
            </a:r>
          </a:p>
          <a:p>
            <a:pPr marL="236538" indent="-236538">
              <a:buFont typeface="Arial"/>
              <a:buChar char="•"/>
            </a:pPr>
            <a:r>
              <a:rPr lang="en-US" sz="3200" dirty="0" smtClean="0">
                <a:latin typeface="Calibri"/>
              </a:rPr>
              <a:t>Color: red, green, blue</a:t>
            </a:r>
          </a:p>
          <a:p>
            <a:pPr marL="236538" indent="-236538">
              <a:buFont typeface="Arial"/>
              <a:buChar char="•"/>
            </a:pPr>
            <a:r>
              <a:rPr lang="en-US" sz="3200" dirty="0" smtClean="0">
                <a:latin typeface="Calibri"/>
              </a:rPr>
              <a:t>Shape: square, circle</a:t>
            </a:r>
            <a:endParaRPr lang="en-US" sz="3200" dirty="0"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0668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/>
              </a:rPr>
              <a:t>The red groups are negative examples, blue positive</a:t>
            </a:r>
            <a:endParaRPr lang="en-US" sz="32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6084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Information gain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77200" cy="5334000"/>
          </a:xfrm>
        </p:spPr>
        <p:txBody>
          <a:bodyPr/>
          <a:lstStyle/>
          <a:p>
            <a:r>
              <a:rPr lang="en-US" sz="3200" b="1" dirty="0" smtClean="0">
                <a:ea typeface="ＭＳ Ｐゴシック" charset="0"/>
                <a:cs typeface="ＭＳ Ｐゴシック" charset="0"/>
              </a:rPr>
              <a:t>Gain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(X,T) = Info(T) - Info(X,T</a:t>
            </a:r>
            <a:r>
              <a:rPr lang="en-US" sz="3200" b="1" dirty="0" smtClean="0">
                <a:ea typeface="ＭＳ Ｐゴシック" charset="0"/>
                <a:cs typeface="ＭＳ Ｐゴシック" charset="0"/>
              </a:rPr>
              <a:t>)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is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difference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 indent="-336550"/>
            <a:r>
              <a:rPr lang="en-US" sz="2800" dirty="0">
                <a:ea typeface="ＭＳ Ｐゴシック" charset="0"/>
              </a:rPr>
              <a:t>info needed to identify element of T and </a:t>
            </a:r>
          </a:p>
          <a:p>
            <a:pPr lvl="1" indent="-336550"/>
            <a:r>
              <a:rPr lang="en-US" sz="2800" dirty="0">
                <a:ea typeface="ＭＳ Ｐゴシック" charset="0"/>
              </a:rPr>
              <a:t>info needed to identify element of T after value of attribute X known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This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gain in information due to attribute X</a:t>
            </a:r>
          </a:p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Used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to rank attributes and build DT where each node uses attribute with greatest gain of those not yet considered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path from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root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Intent: </a:t>
            </a:r>
            <a:r>
              <a:rPr lang="en-US" sz="3200" dirty="0">
                <a:ea typeface="ＭＳ Ｐゴシック" charset="0"/>
              </a:rPr>
              <a:t>c</a:t>
            </a:r>
            <a:r>
              <a:rPr lang="en-US" sz="3200" dirty="0" smtClean="0">
                <a:ea typeface="ＭＳ Ｐゴシック" charset="0"/>
              </a:rPr>
              <a:t>reate </a:t>
            </a:r>
            <a:r>
              <a:rPr lang="en-US" sz="3200" dirty="0">
                <a:ea typeface="ＭＳ Ｐゴシック" charset="0"/>
              </a:rPr>
              <a:t>small DTs </a:t>
            </a:r>
            <a:r>
              <a:rPr lang="en-US" sz="3200" dirty="0" smtClean="0">
                <a:ea typeface="ＭＳ Ｐゴシック" charset="0"/>
              </a:rPr>
              <a:t>to minimize questions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Computing Information Gain</a:t>
            </a:r>
          </a:p>
        </p:txBody>
      </p:sp>
      <p:sp>
        <p:nvSpPr>
          <p:cNvPr id="91142" name="Line 4"/>
          <p:cNvSpPr>
            <a:spLocks noChangeAspect="1" noChangeShapeType="1"/>
          </p:cNvSpPr>
          <p:nvPr/>
        </p:nvSpPr>
        <p:spPr bwMode="auto">
          <a:xfrm>
            <a:off x="3932403" y="1430033"/>
            <a:ext cx="0" cy="291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1143" name="Line 5"/>
          <p:cNvSpPr>
            <a:spLocks noChangeAspect="1" noChangeShapeType="1"/>
          </p:cNvSpPr>
          <p:nvPr/>
        </p:nvSpPr>
        <p:spPr bwMode="auto">
          <a:xfrm>
            <a:off x="3932403" y="4347995"/>
            <a:ext cx="4863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1144" name="Text Box 6"/>
          <p:cNvSpPr txBox="1">
            <a:spLocks noChangeAspect="1" noChangeArrowheads="1"/>
          </p:cNvSpPr>
          <p:nvPr/>
        </p:nvSpPr>
        <p:spPr bwMode="auto">
          <a:xfrm>
            <a:off x="3119438" y="1374856"/>
            <a:ext cx="75493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French</a:t>
            </a:r>
          </a:p>
        </p:txBody>
      </p:sp>
      <p:sp>
        <p:nvSpPr>
          <p:cNvPr id="91145" name="Text Box 7"/>
          <p:cNvSpPr txBox="1">
            <a:spLocks noChangeAspect="1" noChangeArrowheads="1"/>
          </p:cNvSpPr>
          <p:nvPr/>
        </p:nvSpPr>
        <p:spPr bwMode="auto">
          <a:xfrm>
            <a:off x="3119438" y="2259303"/>
            <a:ext cx="703299" cy="33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Italian</a:t>
            </a:r>
          </a:p>
        </p:txBody>
      </p:sp>
      <p:sp>
        <p:nvSpPr>
          <p:cNvPr id="91146" name="Text Box 8"/>
          <p:cNvSpPr txBox="1">
            <a:spLocks noChangeAspect="1" noChangeArrowheads="1"/>
          </p:cNvSpPr>
          <p:nvPr/>
        </p:nvSpPr>
        <p:spPr bwMode="auto">
          <a:xfrm>
            <a:off x="3303011" y="3116335"/>
            <a:ext cx="557871" cy="33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Thai</a:t>
            </a:r>
          </a:p>
        </p:txBody>
      </p:sp>
      <p:sp>
        <p:nvSpPr>
          <p:cNvPr id="91147" name="Text Box 9"/>
          <p:cNvSpPr txBox="1">
            <a:spLocks noChangeAspect="1" noChangeArrowheads="1"/>
          </p:cNvSpPr>
          <p:nvPr/>
        </p:nvSpPr>
        <p:spPr bwMode="auto">
          <a:xfrm>
            <a:off x="3119438" y="4119981"/>
            <a:ext cx="747404" cy="33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Burger</a:t>
            </a:r>
          </a:p>
        </p:txBody>
      </p:sp>
      <p:sp>
        <p:nvSpPr>
          <p:cNvPr id="91148" name="Text Box 10"/>
          <p:cNvSpPr txBox="1">
            <a:spLocks noChangeAspect="1" noChangeArrowheads="1"/>
          </p:cNvSpPr>
          <p:nvPr/>
        </p:nvSpPr>
        <p:spPr bwMode="auto">
          <a:xfrm>
            <a:off x="3807240" y="4464462"/>
            <a:ext cx="724755" cy="33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Empty</a:t>
            </a:r>
          </a:p>
        </p:txBody>
      </p:sp>
      <p:sp>
        <p:nvSpPr>
          <p:cNvPr id="91149" name="Text Box 11"/>
          <p:cNvSpPr txBox="1">
            <a:spLocks noChangeAspect="1" noChangeArrowheads="1"/>
          </p:cNvSpPr>
          <p:nvPr/>
        </p:nvSpPr>
        <p:spPr bwMode="auto">
          <a:xfrm>
            <a:off x="5980314" y="4463270"/>
            <a:ext cx="647273" cy="337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Some</a:t>
            </a:r>
          </a:p>
        </p:txBody>
      </p:sp>
      <p:sp>
        <p:nvSpPr>
          <p:cNvPr id="91150" name="Text Box 12"/>
          <p:cNvSpPr txBox="1">
            <a:spLocks noChangeAspect="1" noChangeArrowheads="1"/>
          </p:cNvSpPr>
          <p:nvPr/>
        </p:nvSpPr>
        <p:spPr bwMode="auto">
          <a:xfrm>
            <a:off x="8326231" y="4464462"/>
            <a:ext cx="4809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Full</a:t>
            </a:r>
          </a:p>
        </p:txBody>
      </p:sp>
      <p:sp>
        <p:nvSpPr>
          <p:cNvPr id="91151" name="Text Box 13"/>
          <p:cNvSpPr txBox="1">
            <a:spLocks noChangeAspect="1" noChangeArrowheads="1"/>
          </p:cNvSpPr>
          <p:nvPr/>
        </p:nvSpPr>
        <p:spPr bwMode="auto">
          <a:xfrm>
            <a:off x="6169847" y="1501552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2" name="Text Box 14"/>
          <p:cNvSpPr txBox="1">
            <a:spLocks noChangeAspect="1" noChangeArrowheads="1"/>
          </p:cNvSpPr>
          <p:nvPr/>
        </p:nvSpPr>
        <p:spPr bwMode="auto">
          <a:xfrm>
            <a:off x="6163886" y="2271569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3" name="Text Box 15"/>
          <p:cNvSpPr txBox="1">
            <a:spLocks noChangeAspect="1" noChangeArrowheads="1"/>
          </p:cNvSpPr>
          <p:nvPr/>
        </p:nvSpPr>
        <p:spPr bwMode="auto">
          <a:xfrm>
            <a:off x="6181767" y="3243031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4" name="Text Box 16"/>
          <p:cNvSpPr txBox="1">
            <a:spLocks noChangeAspect="1" noChangeArrowheads="1"/>
          </p:cNvSpPr>
          <p:nvPr/>
        </p:nvSpPr>
        <p:spPr bwMode="auto">
          <a:xfrm>
            <a:off x="6181767" y="4038600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5" name="Text Box 17"/>
          <p:cNvSpPr txBox="1">
            <a:spLocks noChangeAspect="1" noChangeArrowheads="1"/>
          </p:cNvSpPr>
          <p:nvPr/>
        </p:nvSpPr>
        <p:spPr bwMode="auto">
          <a:xfrm>
            <a:off x="8433514" y="3243031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6" name="Text Box 18"/>
          <p:cNvSpPr txBox="1">
            <a:spLocks noChangeAspect="1" noChangeArrowheads="1"/>
          </p:cNvSpPr>
          <p:nvPr/>
        </p:nvSpPr>
        <p:spPr bwMode="auto">
          <a:xfrm>
            <a:off x="8451395" y="4038600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7" name="Text Box 19"/>
          <p:cNvSpPr txBox="1">
            <a:spLocks noChangeAspect="1" noChangeArrowheads="1"/>
          </p:cNvSpPr>
          <p:nvPr/>
        </p:nvSpPr>
        <p:spPr bwMode="auto">
          <a:xfrm>
            <a:off x="8222525" y="4038600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58" name="Text Box 20"/>
          <p:cNvSpPr txBox="1">
            <a:spLocks noChangeAspect="1" noChangeArrowheads="1"/>
          </p:cNvSpPr>
          <p:nvPr/>
        </p:nvSpPr>
        <p:spPr bwMode="auto">
          <a:xfrm>
            <a:off x="8222525" y="3243031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59" name="Text Box 21"/>
          <p:cNvSpPr txBox="1">
            <a:spLocks noChangeAspect="1" noChangeArrowheads="1"/>
          </p:cNvSpPr>
          <p:nvPr/>
        </p:nvSpPr>
        <p:spPr bwMode="auto">
          <a:xfrm>
            <a:off x="8263054" y="2271569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60" name="Text Box 22"/>
          <p:cNvSpPr txBox="1">
            <a:spLocks noChangeAspect="1" noChangeArrowheads="1"/>
          </p:cNvSpPr>
          <p:nvPr/>
        </p:nvSpPr>
        <p:spPr bwMode="auto">
          <a:xfrm>
            <a:off x="8279742" y="1469368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61" name="Text Box 23"/>
          <p:cNvSpPr txBox="1">
            <a:spLocks noChangeAspect="1" noChangeArrowheads="1"/>
          </p:cNvSpPr>
          <p:nvPr/>
        </p:nvSpPr>
        <p:spPr bwMode="auto">
          <a:xfrm>
            <a:off x="3875186" y="3116335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62" name="Text Box 24"/>
          <p:cNvSpPr txBox="1">
            <a:spLocks noChangeAspect="1" noChangeArrowheads="1"/>
          </p:cNvSpPr>
          <p:nvPr/>
        </p:nvSpPr>
        <p:spPr bwMode="auto">
          <a:xfrm>
            <a:off x="3875186" y="4031774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40" name="Text Box 27"/>
          <p:cNvSpPr txBox="1">
            <a:spLocks noChangeArrowheads="1"/>
          </p:cNvSpPr>
          <p:nvPr/>
        </p:nvSpPr>
        <p:spPr bwMode="auto">
          <a:xfrm>
            <a:off x="152400" y="1676400"/>
            <a:ext cx="2895600" cy="375487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smtClean="0">
                <a:latin typeface="Calibri"/>
              </a:rPr>
              <a:t>Should we ask about restaurant type or how many patrons there are?</a:t>
            </a:r>
            <a:endParaRPr lang="en-US" sz="2800" dirty="0">
              <a:latin typeface="Calibri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 smtClean="0">
                <a:latin typeface="Calibri"/>
              </a:rPr>
              <a:t>I</a:t>
            </a:r>
            <a:r>
              <a:rPr lang="en-US" sz="2800" dirty="0">
                <a:latin typeface="Calibri"/>
              </a:rPr>
              <a:t>(T) = 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I (Pat, T) =  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I (Type, T) = ?</a:t>
            </a:r>
          </a:p>
        </p:txBody>
      </p:sp>
      <p:sp>
        <p:nvSpPr>
          <p:cNvPr id="91141" name="Text Box 28"/>
          <p:cNvSpPr txBox="1">
            <a:spLocks noChangeArrowheads="1"/>
          </p:cNvSpPr>
          <p:nvPr/>
        </p:nvSpPr>
        <p:spPr bwMode="auto">
          <a:xfrm>
            <a:off x="4191000" y="5257800"/>
            <a:ext cx="388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  <a:latin typeface="Calibri"/>
              </a:rPr>
              <a:t>Gain (</a:t>
            </a:r>
            <a:r>
              <a:rPr lang="en-US" b="1" dirty="0" smtClean="0">
                <a:solidFill>
                  <a:schemeClr val="accent2"/>
                </a:solidFill>
                <a:latin typeface="Calibri"/>
              </a:rPr>
              <a:t>Patrons, </a:t>
            </a:r>
            <a:r>
              <a:rPr lang="en-US" b="1" dirty="0">
                <a:solidFill>
                  <a:schemeClr val="accent2"/>
                </a:solidFill>
                <a:latin typeface="Calibri"/>
              </a:rPr>
              <a:t>T) = ?</a:t>
            </a:r>
          </a:p>
          <a:p>
            <a:r>
              <a:rPr lang="en-US" dirty="0">
                <a:latin typeface="Calibri"/>
              </a:rPr>
              <a:t>Gain (Type, T) </a:t>
            </a:r>
            <a:r>
              <a:rPr lang="en-US" dirty="0" smtClean="0">
                <a:latin typeface="Calibri"/>
              </a:rPr>
              <a:t>      = </a:t>
            </a:r>
            <a:r>
              <a:rPr lang="en-US" dirty="0">
                <a:latin typeface="Calibri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63246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>
              <a:buNone/>
            </a:pPr>
            <a:r>
              <a:rPr lang="en-US" dirty="0"/>
              <a:t>I(P) = -(p</a:t>
            </a:r>
            <a:r>
              <a:rPr lang="en-US" baseline="-25000" dirty="0"/>
              <a:t>1</a:t>
            </a:r>
            <a:r>
              <a:rPr lang="en-US" dirty="0"/>
              <a:t>*log(p</a:t>
            </a:r>
            <a:r>
              <a:rPr lang="en-US" baseline="-25000" dirty="0"/>
              <a:t>1</a:t>
            </a:r>
            <a:r>
              <a:rPr lang="en-US" dirty="0"/>
              <a:t>) + p</a:t>
            </a:r>
            <a:r>
              <a:rPr lang="en-US" baseline="-25000" dirty="0"/>
              <a:t>2</a:t>
            </a:r>
            <a:r>
              <a:rPr lang="en-US" dirty="0"/>
              <a:t>*log(p</a:t>
            </a:r>
            <a:r>
              <a:rPr lang="en-US" baseline="-25000" dirty="0"/>
              <a:t>2</a:t>
            </a:r>
            <a:r>
              <a:rPr lang="en-US" dirty="0"/>
              <a:t>) + .. +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*log(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))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27"/>
          <p:cNvSpPr txBox="1">
            <a:spLocks noChangeArrowheads="1"/>
          </p:cNvSpPr>
          <p:nvPr/>
        </p:nvSpPr>
        <p:spPr bwMode="auto">
          <a:xfrm>
            <a:off x="152400" y="990600"/>
            <a:ext cx="2819400" cy="440120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>
                <a:latin typeface="Calibri"/>
              </a:rPr>
              <a:t>I(T) </a:t>
            </a:r>
            <a:r>
              <a:rPr lang="en-US" sz="2000" dirty="0">
                <a:latin typeface="Calibri"/>
              </a:rPr>
              <a:t>= </a:t>
            </a:r>
            <a:br>
              <a:rPr lang="en-US" sz="2000" dirty="0">
                <a:latin typeface="Calibri"/>
              </a:rPr>
            </a:br>
            <a:r>
              <a:rPr lang="en-US" sz="2000" dirty="0">
                <a:latin typeface="Calibri"/>
              </a:rPr>
              <a:t>  - (.5 log .5 + .5 log .5)</a:t>
            </a:r>
            <a:br>
              <a:rPr lang="en-US" sz="2000" dirty="0">
                <a:latin typeface="Calibri"/>
              </a:rPr>
            </a:br>
            <a:r>
              <a:rPr lang="en-US" sz="2000" dirty="0">
                <a:latin typeface="Calibri"/>
              </a:rPr>
              <a:t>  = .5 + .5 = 1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Calibri"/>
              </a:rPr>
              <a:t>I (Pat, T) </a:t>
            </a:r>
            <a:r>
              <a:rPr lang="en-US" sz="2000" dirty="0">
                <a:latin typeface="Calibri"/>
              </a:rPr>
              <a:t>= </a:t>
            </a:r>
            <a:br>
              <a:rPr lang="en-US" sz="2000" dirty="0">
                <a:latin typeface="Calibri"/>
              </a:rPr>
            </a:br>
            <a:r>
              <a:rPr lang="en-US" sz="2000" dirty="0">
                <a:latin typeface="Calibri"/>
              </a:rPr>
              <a:t>   2/12 (0) + 4/12 (0) + </a:t>
            </a:r>
            <a:br>
              <a:rPr lang="en-US" sz="2000" dirty="0">
                <a:latin typeface="Calibri"/>
              </a:rPr>
            </a:br>
            <a:r>
              <a:rPr lang="en-US" sz="2000" dirty="0">
                <a:latin typeface="Calibri"/>
              </a:rPr>
              <a:t>   6/12 (- (4/6 log 4/6 + </a:t>
            </a:r>
            <a:br>
              <a:rPr lang="en-US" sz="2000" dirty="0">
                <a:latin typeface="Calibri"/>
              </a:rPr>
            </a:br>
            <a:r>
              <a:rPr lang="en-US" sz="2000" dirty="0">
                <a:latin typeface="Calibri"/>
              </a:rPr>
              <a:t>                2/6 log 2/6)) </a:t>
            </a:r>
            <a:br>
              <a:rPr lang="en-US" sz="2000" dirty="0">
                <a:latin typeface="Calibri"/>
              </a:rPr>
            </a:br>
            <a:r>
              <a:rPr lang="en-US" sz="2000" dirty="0">
                <a:latin typeface="Calibri"/>
              </a:rPr>
              <a:t>   = 1/2 (2/3*.6 + </a:t>
            </a:r>
            <a:br>
              <a:rPr lang="en-US" sz="2000" dirty="0">
                <a:latin typeface="Calibri"/>
              </a:rPr>
            </a:br>
            <a:r>
              <a:rPr lang="en-US" sz="2000" dirty="0">
                <a:latin typeface="Calibri"/>
              </a:rPr>
              <a:t>        1/3*1.6) </a:t>
            </a:r>
            <a:br>
              <a:rPr lang="en-US" sz="2000" dirty="0">
                <a:latin typeface="Calibri"/>
              </a:rPr>
            </a:br>
            <a:r>
              <a:rPr lang="en-US" sz="2000" dirty="0">
                <a:latin typeface="Calibri"/>
              </a:rPr>
              <a:t>   = .47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Calibri"/>
              </a:rPr>
              <a:t>I (Type, T) </a:t>
            </a:r>
            <a:r>
              <a:rPr lang="en-US" sz="2000" dirty="0">
                <a:latin typeface="Calibri"/>
              </a:rPr>
              <a:t>= </a:t>
            </a:r>
            <a:br>
              <a:rPr lang="en-US" sz="2000" dirty="0">
                <a:latin typeface="Calibri"/>
              </a:rPr>
            </a:br>
            <a:r>
              <a:rPr lang="en-US" sz="2000" dirty="0">
                <a:latin typeface="Calibri"/>
              </a:rPr>
              <a:t>   2/12 (1) + 2/12 (1) + </a:t>
            </a:r>
            <a:br>
              <a:rPr lang="en-US" sz="2000" dirty="0">
                <a:latin typeface="Calibri"/>
              </a:rPr>
            </a:br>
            <a:r>
              <a:rPr lang="en-US" sz="2000" dirty="0">
                <a:latin typeface="Calibri"/>
              </a:rPr>
              <a:t>   4/12 (1) + 4/12 (1) = 1</a:t>
            </a:r>
          </a:p>
        </p:txBody>
      </p:sp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Computing information gain</a:t>
            </a:r>
          </a:p>
        </p:txBody>
      </p:sp>
      <p:grpSp>
        <p:nvGrpSpPr>
          <p:cNvPr id="93186" name="Group 3"/>
          <p:cNvGrpSpPr>
            <a:grpSpLocks noChangeAspect="1"/>
          </p:cNvGrpSpPr>
          <p:nvPr/>
        </p:nvGrpSpPr>
        <p:grpSpPr bwMode="auto">
          <a:xfrm>
            <a:off x="3119438" y="1182688"/>
            <a:ext cx="5687575" cy="3458767"/>
            <a:chOff x="134" y="1377"/>
            <a:chExt cx="4771" cy="2902"/>
          </a:xfrm>
        </p:grpSpPr>
        <p:sp>
          <p:nvSpPr>
            <p:cNvPr id="93189" name="Line 4"/>
            <p:cNvSpPr>
              <a:spLocks noChangeAspect="1" noChangeShapeType="1"/>
            </p:cNvSpPr>
            <p:nvPr/>
          </p:nvSpPr>
          <p:spPr bwMode="auto">
            <a:xfrm>
              <a:off x="777" y="1517"/>
              <a:ext cx="0" cy="2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3190" name="Line 5"/>
            <p:cNvSpPr>
              <a:spLocks noChangeAspect="1" noChangeShapeType="1"/>
            </p:cNvSpPr>
            <p:nvPr/>
          </p:nvSpPr>
          <p:spPr bwMode="auto">
            <a:xfrm>
              <a:off x="777" y="3965"/>
              <a:ext cx="40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3191" name="Text Box 6"/>
            <p:cNvSpPr txBox="1">
              <a:spLocks noChangeAspect="1" noChangeArrowheads="1"/>
            </p:cNvSpPr>
            <p:nvPr/>
          </p:nvSpPr>
          <p:spPr bwMode="auto">
            <a:xfrm>
              <a:off x="134" y="1404"/>
              <a:ext cx="629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French</a:t>
              </a:r>
            </a:p>
          </p:txBody>
        </p:sp>
        <p:sp>
          <p:nvSpPr>
            <p:cNvPr id="93192" name="Text Box 7"/>
            <p:cNvSpPr txBox="1">
              <a:spLocks noChangeAspect="1" noChangeArrowheads="1"/>
            </p:cNvSpPr>
            <p:nvPr/>
          </p:nvSpPr>
          <p:spPr bwMode="auto">
            <a:xfrm>
              <a:off x="134" y="2146"/>
              <a:ext cx="593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Italian</a:t>
              </a:r>
            </a:p>
          </p:txBody>
        </p:sp>
        <p:sp>
          <p:nvSpPr>
            <p:cNvPr id="93193" name="Text Box 8"/>
            <p:cNvSpPr txBox="1">
              <a:spLocks noChangeAspect="1" noChangeArrowheads="1"/>
            </p:cNvSpPr>
            <p:nvPr/>
          </p:nvSpPr>
          <p:spPr bwMode="auto">
            <a:xfrm>
              <a:off x="288" y="2865"/>
              <a:ext cx="468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Thai</a:t>
              </a:r>
            </a:p>
          </p:txBody>
        </p:sp>
        <p:sp>
          <p:nvSpPr>
            <p:cNvPr id="93194" name="Text Box 9"/>
            <p:cNvSpPr txBox="1">
              <a:spLocks noChangeAspect="1" noChangeArrowheads="1"/>
            </p:cNvSpPr>
            <p:nvPr/>
          </p:nvSpPr>
          <p:spPr bwMode="auto">
            <a:xfrm>
              <a:off x="134" y="3706"/>
              <a:ext cx="62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Burger</a:t>
              </a:r>
            </a:p>
          </p:txBody>
        </p:sp>
        <p:sp>
          <p:nvSpPr>
            <p:cNvPr id="93195" name="Text Box 10"/>
            <p:cNvSpPr txBox="1">
              <a:spLocks noChangeAspect="1" noChangeArrowheads="1"/>
            </p:cNvSpPr>
            <p:nvPr/>
          </p:nvSpPr>
          <p:spPr bwMode="auto">
            <a:xfrm>
              <a:off x="711" y="3995"/>
              <a:ext cx="60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Empty</a:t>
              </a:r>
            </a:p>
          </p:txBody>
        </p:sp>
        <p:sp>
          <p:nvSpPr>
            <p:cNvPr id="93196" name="Text Box 11"/>
            <p:cNvSpPr txBox="1">
              <a:spLocks noChangeAspect="1" noChangeArrowheads="1"/>
            </p:cNvSpPr>
            <p:nvPr/>
          </p:nvSpPr>
          <p:spPr bwMode="auto">
            <a:xfrm>
              <a:off x="2534" y="3995"/>
              <a:ext cx="543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Some</a:t>
              </a:r>
            </a:p>
          </p:txBody>
        </p:sp>
        <p:sp>
          <p:nvSpPr>
            <p:cNvPr id="93197" name="Text Box 12"/>
            <p:cNvSpPr txBox="1">
              <a:spLocks noChangeAspect="1" noChangeArrowheads="1"/>
            </p:cNvSpPr>
            <p:nvPr/>
          </p:nvSpPr>
          <p:spPr bwMode="auto">
            <a:xfrm>
              <a:off x="4502" y="3995"/>
              <a:ext cx="403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Full</a:t>
              </a:r>
            </a:p>
          </p:txBody>
        </p:sp>
        <p:sp>
          <p:nvSpPr>
            <p:cNvPr id="93198" name="Text Box 13"/>
            <p:cNvSpPr txBox="1">
              <a:spLocks noChangeAspect="1" noChangeArrowheads="1"/>
            </p:cNvSpPr>
            <p:nvPr/>
          </p:nvSpPr>
          <p:spPr bwMode="auto">
            <a:xfrm>
              <a:off x="2693" y="1404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199" name="Text Box 14"/>
            <p:cNvSpPr txBox="1">
              <a:spLocks noChangeAspect="1" noChangeArrowheads="1"/>
            </p:cNvSpPr>
            <p:nvPr/>
          </p:nvSpPr>
          <p:spPr bwMode="auto">
            <a:xfrm>
              <a:off x="2688" y="2050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200" name="Text Box 15"/>
            <p:cNvSpPr txBox="1">
              <a:spLocks noChangeAspect="1" noChangeArrowheads="1"/>
            </p:cNvSpPr>
            <p:nvPr/>
          </p:nvSpPr>
          <p:spPr bwMode="auto">
            <a:xfrm>
              <a:off x="2703" y="2865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201" name="Text Box 16"/>
            <p:cNvSpPr txBox="1">
              <a:spLocks noChangeAspect="1" noChangeArrowheads="1"/>
            </p:cNvSpPr>
            <p:nvPr/>
          </p:nvSpPr>
          <p:spPr bwMode="auto">
            <a:xfrm>
              <a:off x="2703" y="3681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202" name="Text Box 17"/>
            <p:cNvSpPr txBox="1">
              <a:spLocks noChangeAspect="1" noChangeArrowheads="1"/>
            </p:cNvSpPr>
            <p:nvPr/>
          </p:nvSpPr>
          <p:spPr bwMode="auto">
            <a:xfrm>
              <a:off x="4592" y="2865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203" name="Text Box 18"/>
            <p:cNvSpPr txBox="1">
              <a:spLocks noChangeAspect="1" noChangeArrowheads="1"/>
            </p:cNvSpPr>
            <p:nvPr/>
          </p:nvSpPr>
          <p:spPr bwMode="auto">
            <a:xfrm>
              <a:off x="4607" y="3633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204" name="Text Box 19"/>
            <p:cNvSpPr txBox="1">
              <a:spLocks noChangeAspect="1" noChangeArrowheads="1"/>
            </p:cNvSpPr>
            <p:nvPr/>
          </p:nvSpPr>
          <p:spPr bwMode="auto">
            <a:xfrm>
              <a:off x="4415" y="3633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93205" name="Text Box 20"/>
            <p:cNvSpPr txBox="1">
              <a:spLocks noChangeAspect="1" noChangeArrowheads="1"/>
            </p:cNvSpPr>
            <p:nvPr/>
          </p:nvSpPr>
          <p:spPr bwMode="auto">
            <a:xfrm>
              <a:off x="4415" y="2865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93206" name="Text Box 21"/>
            <p:cNvSpPr txBox="1">
              <a:spLocks noChangeAspect="1" noChangeArrowheads="1"/>
            </p:cNvSpPr>
            <p:nvPr/>
          </p:nvSpPr>
          <p:spPr bwMode="auto">
            <a:xfrm>
              <a:off x="4449" y="2050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93207" name="Text Box 22"/>
            <p:cNvSpPr txBox="1">
              <a:spLocks noChangeAspect="1" noChangeArrowheads="1"/>
            </p:cNvSpPr>
            <p:nvPr/>
          </p:nvSpPr>
          <p:spPr bwMode="auto">
            <a:xfrm>
              <a:off x="4463" y="1377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93208" name="Text Box 23"/>
            <p:cNvSpPr txBox="1">
              <a:spLocks noChangeAspect="1" noChangeArrowheads="1"/>
            </p:cNvSpPr>
            <p:nvPr/>
          </p:nvSpPr>
          <p:spPr bwMode="auto">
            <a:xfrm>
              <a:off x="768" y="2865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93209" name="Text Box 24"/>
            <p:cNvSpPr txBox="1">
              <a:spLocks noChangeAspect="1" noChangeArrowheads="1"/>
            </p:cNvSpPr>
            <p:nvPr/>
          </p:nvSpPr>
          <p:spPr bwMode="auto">
            <a:xfrm>
              <a:off x="768" y="3633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</p:grpSp>
      <p:sp>
        <p:nvSpPr>
          <p:cNvPr id="93188" name="Text Box 28"/>
          <p:cNvSpPr txBox="1">
            <a:spLocks noChangeArrowheads="1"/>
          </p:cNvSpPr>
          <p:nvPr/>
        </p:nvSpPr>
        <p:spPr bwMode="auto">
          <a:xfrm>
            <a:off x="4191000" y="5257800"/>
            <a:ext cx="434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  <a:latin typeface="Calibri"/>
              </a:rPr>
              <a:t>Gain (</a:t>
            </a:r>
            <a:r>
              <a:rPr lang="en-US" b="1" dirty="0" smtClean="0">
                <a:solidFill>
                  <a:schemeClr val="accent2"/>
                </a:solidFill>
                <a:latin typeface="Calibri"/>
              </a:rPr>
              <a:t>Patrons, </a:t>
            </a:r>
            <a:r>
              <a:rPr lang="en-US" b="1" dirty="0">
                <a:solidFill>
                  <a:schemeClr val="accent2"/>
                </a:solidFill>
                <a:latin typeface="Calibri"/>
              </a:rPr>
              <a:t>T) = 1 - .47 = .53</a:t>
            </a:r>
          </a:p>
          <a:p>
            <a:r>
              <a:rPr lang="en-US" dirty="0">
                <a:latin typeface="Calibri"/>
              </a:rPr>
              <a:t>Gain (Type, T) = 1 – 1 = 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0" y="63246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>
              <a:buNone/>
            </a:pPr>
            <a:r>
              <a:rPr lang="en-US" dirty="0"/>
              <a:t>I(P) = -(p</a:t>
            </a:r>
            <a:r>
              <a:rPr lang="en-US" baseline="-25000" dirty="0"/>
              <a:t>1</a:t>
            </a:r>
            <a:r>
              <a:rPr lang="en-US" dirty="0"/>
              <a:t>*log(p</a:t>
            </a:r>
            <a:r>
              <a:rPr lang="en-US" baseline="-25000" dirty="0"/>
              <a:t>1</a:t>
            </a:r>
            <a:r>
              <a:rPr lang="en-US" dirty="0"/>
              <a:t>) + p</a:t>
            </a:r>
            <a:r>
              <a:rPr lang="en-US" baseline="-25000" dirty="0"/>
              <a:t>2</a:t>
            </a:r>
            <a:r>
              <a:rPr lang="en-US" dirty="0"/>
              <a:t>*log(p</a:t>
            </a:r>
            <a:r>
              <a:rPr lang="en-US" baseline="-25000" dirty="0"/>
              <a:t>2</a:t>
            </a:r>
            <a:r>
              <a:rPr lang="en-US" dirty="0"/>
              <a:t>) + .. +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*log(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))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629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The ID3 algorithm builds a decision tree, given a set of non-categorical attributes C1, C2, .., </a:t>
            </a:r>
            <a:r>
              <a:rPr lang="en-US" sz="1800" dirty="0" err="1">
                <a:ea typeface="ＭＳ Ｐゴシック" charset="0"/>
                <a:cs typeface="ＭＳ Ｐゴシック" charset="0"/>
              </a:rPr>
              <a:t>Cn</a:t>
            </a:r>
            <a:r>
              <a:rPr lang="en-US" sz="1800" dirty="0">
                <a:ea typeface="ＭＳ Ｐゴシック" charset="0"/>
                <a:cs typeface="ＭＳ Ｐゴシック" charset="0"/>
              </a:rPr>
              <a:t>, the class attribute C, and a training set T of records</a:t>
            </a:r>
          </a:p>
          <a:p>
            <a:pPr marL="0" indent="0">
              <a:buFontTx/>
              <a:buNone/>
            </a:pPr>
            <a:endParaRPr lang="en-US" sz="1200" dirty="0">
              <a:latin typeface="Courier New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function ID3(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R:input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attributes, 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C:class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attribute, 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S:training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set) returns decision tree;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If S is empty, return single node with value Failure;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If every example in S has same value for C, return 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single node with that value;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If R is empty, then return a single node with most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frequent of the values of C found in examples S; 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# causes errors -- improperly classified record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Let D be attribute with largest Gain(D,S) among R; 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Let {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dj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| j=1,2, .., m} be values of attribute D;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Let {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Sj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| j=1,2, .., m} be subsets of S consisting of    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          records with value 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dj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for attribute D;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Return tree with root labeled D and arcs labeled 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  d1..dm going to the trees ID3(R-{D},C,S1). . .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  ID3(R-{D},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C,Sm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);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mph" presetSubtype="5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mph" presetSubtype="5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How well does it work?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C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ase studies show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that decision trees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often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at least as accurate as human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experts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38138" lvl="1" indent="-223838"/>
            <a:r>
              <a:rPr lang="en-US" sz="2800" dirty="0" smtClean="0">
                <a:ea typeface="ＭＳ Ｐゴシック" charset="0"/>
              </a:rPr>
              <a:t>Study </a:t>
            </a:r>
            <a:r>
              <a:rPr lang="en-US" sz="2800" dirty="0">
                <a:ea typeface="ＭＳ Ｐゴシック" charset="0"/>
              </a:rPr>
              <a:t>for diagnosing breast cancer had humans correctly classifying the examples 65% of the time; </a:t>
            </a:r>
            <a:r>
              <a:rPr lang="en-US" sz="2800" dirty="0" smtClean="0">
                <a:ea typeface="ＭＳ Ｐゴシック" charset="0"/>
              </a:rPr>
              <a:t>DT </a:t>
            </a:r>
            <a:r>
              <a:rPr lang="en-US" sz="2800" dirty="0">
                <a:ea typeface="ＭＳ Ｐゴシック" charset="0"/>
              </a:rPr>
              <a:t>classified 72% correct</a:t>
            </a:r>
          </a:p>
          <a:p>
            <a:pPr marL="338138" lvl="1" indent="-223838"/>
            <a:r>
              <a:rPr lang="en-US" sz="2800" dirty="0">
                <a:ea typeface="ＭＳ Ｐゴシック" charset="0"/>
              </a:rPr>
              <a:t>British Petroleum </a:t>
            </a:r>
            <a:r>
              <a:rPr lang="en-US" sz="2800" dirty="0" smtClean="0">
                <a:ea typeface="ＭＳ Ｐゴシック" charset="0"/>
              </a:rPr>
              <a:t>designed DT for </a:t>
            </a:r>
            <a:r>
              <a:rPr lang="en-US" sz="2800" dirty="0">
                <a:ea typeface="ＭＳ Ｐゴシック" charset="0"/>
              </a:rPr>
              <a:t>gas-oil separation for offshore oil platforms that  replaced an </a:t>
            </a:r>
            <a:r>
              <a:rPr lang="en-US" sz="2800" dirty="0" smtClean="0">
                <a:ea typeface="ＭＳ Ｐゴシック" charset="0"/>
              </a:rPr>
              <a:t>earlier </a:t>
            </a:r>
            <a:r>
              <a:rPr lang="en-US" sz="2800" dirty="0">
                <a:ea typeface="ＭＳ Ｐゴシック" charset="0"/>
              </a:rPr>
              <a:t>rule-based expert system</a:t>
            </a:r>
          </a:p>
          <a:p>
            <a:pPr marL="338138" lvl="1" indent="-223838"/>
            <a:r>
              <a:rPr lang="en-US" sz="2800" dirty="0">
                <a:ea typeface="ＭＳ Ｐゴシック" charset="0"/>
              </a:rPr>
              <a:t>Cessna designed an airplane flight controller using 90,000 examples and 20 attributes per example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84582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Extensions of ID3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Using gain ratios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Real-valued data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Noisy data and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overfitting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Generation of rules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Setting parameters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Cross-validation for experimental validation of performance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C4.5 is an extension of ID3 that accounts for  unavailable values, continuous attribute value ranges, pruning of decision trees, rule derivation, and so 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Using gain ratios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305800" cy="4953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nformation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gain criterion favors attributes that have a large number of values</a:t>
            </a:r>
          </a:p>
          <a:p>
            <a:pPr marL="738188" lvl="1" indent="-277813"/>
            <a:r>
              <a:rPr lang="en-US" sz="2800" dirty="0">
                <a:ea typeface="ＭＳ Ｐゴシック" charset="0"/>
              </a:rPr>
              <a:t>A</a:t>
            </a:r>
            <a:r>
              <a:rPr lang="en-US" sz="2800" dirty="0" smtClean="0">
                <a:ea typeface="ＭＳ Ｐゴシック" charset="0"/>
              </a:rPr>
              <a:t>n </a:t>
            </a:r>
            <a:r>
              <a:rPr lang="en-US" sz="2800" dirty="0">
                <a:ea typeface="ＭＳ Ｐゴシック" charset="0"/>
              </a:rPr>
              <a:t>attribute D </a:t>
            </a:r>
            <a:r>
              <a:rPr lang="en-US" sz="2800" dirty="0" smtClean="0">
                <a:ea typeface="ＭＳ Ｐゴシック" charset="0"/>
              </a:rPr>
              <a:t>with </a:t>
            </a:r>
            <a:r>
              <a:rPr lang="en-US" sz="2800" dirty="0">
                <a:ea typeface="ＭＳ Ｐゴシック" charset="0"/>
              </a:rPr>
              <a:t>a distinct value for each </a:t>
            </a:r>
            <a:r>
              <a:rPr lang="en-US" sz="2800" dirty="0" smtClean="0">
                <a:ea typeface="ＭＳ Ｐゴシック" charset="0"/>
              </a:rPr>
              <a:t>record has </a:t>
            </a:r>
            <a:r>
              <a:rPr lang="en-US" sz="2800" dirty="0">
                <a:ea typeface="ＭＳ Ｐゴシック" charset="0"/>
              </a:rPr>
              <a:t>Info(D,T</a:t>
            </a:r>
            <a:r>
              <a:rPr lang="en-US" sz="2800" dirty="0" smtClean="0">
                <a:ea typeface="ＭＳ Ｐゴシック" charset="0"/>
              </a:rPr>
              <a:t>) </a:t>
            </a:r>
            <a:r>
              <a:rPr lang="en-US" sz="2800" dirty="0">
                <a:ea typeface="ＭＳ Ｐゴシック" charset="0"/>
              </a:rPr>
              <a:t>0, thus Gain(D,T) is maximal</a:t>
            </a:r>
            <a:endParaRPr lang="en-US" sz="2400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To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compensate, use </a:t>
            </a:r>
            <a:r>
              <a:rPr lang="en-US" sz="2800" dirty="0" err="1" smtClean="0">
                <a:ea typeface="ＭＳ Ｐゴシック" charset="0"/>
                <a:cs typeface="ＭＳ Ｐゴシック" charset="0"/>
              </a:rPr>
              <a:t>GainRatio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instead of Gain:</a:t>
            </a:r>
          </a:p>
          <a:p>
            <a:pPr marL="738188" lvl="1" indent="-277813">
              <a:buFontTx/>
              <a:buNone/>
            </a:pPr>
            <a:r>
              <a:rPr lang="en-US" sz="2800" dirty="0" err="1">
                <a:ea typeface="ＭＳ Ｐゴシック" charset="0"/>
              </a:rPr>
              <a:t>GainRatio</a:t>
            </a:r>
            <a:r>
              <a:rPr lang="en-US" sz="2800" dirty="0">
                <a:ea typeface="ＭＳ Ｐゴシック" charset="0"/>
              </a:rPr>
              <a:t>(D,T) = Gain(D,T) / </a:t>
            </a:r>
            <a:r>
              <a:rPr lang="en-US" sz="2800" dirty="0" err="1">
                <a:ea typeface="ＭＳ Ｐゴシック" charset="0"/>
              </a:rPr>
              <a:t>SplitInfo</a:t>
            </a:r>
            <a:r>
              <a:rPr lang="en-US" sz="2800" dirty="0">
                <a:ea typeface="ＭＳ Ｐゴシック" charset="0"/>
              </a:rPr>
              <a:t>(D,T)</a:t>
            </a:r>
            <a:endParaRPr lang="en-US" sz="2400" dirty="0">
              <a:ea typeface="ＭＳ Ｐゴシック" charset="0"/>
            </a:endParaRPr>
          </a:p>
          <a:p>
            <a:r>
              <a:rPr lang="en-US" sz="2800" dirty="0" err="1">
                <a:ea typeface="ＭＳ Ｐゴシック" charset="0"/>
                <a:cs typeface="ＭＳ Ｐゴシック" charset="0"/>
              </a:rPr>
              <a:t>SplitInfo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(D,T)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is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information due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to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split of T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on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basis of value of categorical attribute D</a:t>
            </a:r>
          </a:p>
          <a:p>
            <a:pPr marL="738188" lvl="1" indent="-277813">
              <a:buFontTx/>
              <a:buNone/>
            </a:pPr>
            <a:r>
              <a:rPr lang="en-US" sz="2800" dirty="0" err="1">
                <a:ea typeface="ＭＳ Ｐゴシック" charset="0"/>
              </a:rPr>
              <a:t>SplitInfo</a:t>
            </a:r>
            <a:r>
              <a:rPr lang="en-US" sz="2800" dirty="0">
                <a:ea typeface="ＭＳ Ｐゴシック" charset="0"/>
              </a:rPr>
              <a:t>(D,T)  =  I(|T1|/|T|, |T2|/|T|, .., |Tm|/|T|)</a:t>
            </a:r>
            <a:endParaRPr lang="en-US" sz="2400" dirty="0">
              <a:ea typeface="ＭＳ Ｐゴシック" charset="0"/>
            </a:endParaRPr>
          </a:p>
          <a:p>
            <a:pPr>
              <a:buFontTx/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where {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T1, </a:t>
            </a:r>
            <a:r>
              <a:rPr lang="is-IS" sz="2800" dirty="0" smtClean="0">
                <a:ea typeface="ＭＳ Ｐゴシック" charset="0"/>
                <a:cs typeface="ＭＳ Ｐゴシック" charset="0"/>
              </a:rPr>
              <a:t>…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Tm}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is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partition of T induced by value of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D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Computing gain ratio</a:t>
            </a:r>
          </a:p>
        </p:txBody>
      </p:sp>
      <p:grpSp>
        <p:nvGrpSpPr>
          <p:cNvPr id="103426" name="Group 3"/>
          <p:cNvGrpSpPr>
            <a:grpSpLocks noChangeAspect="1"/>
          </p:cNvGrpSpPr>
          <p:nvPr/>
        </p:nvGrpSpPr>
        <p:grpSpPr bwMode="auto">
          <a:xfrm>
            <a:off x="3119438" y="838200"/>
            <a:ext cx="5687575" cy="3498455"/>
            <a:chOff x="134" y="1344"/>
            <a:chExt cx="4771" cy="2935"/>
          </a:xfrm>
        </p:grpSpPr>
        <p:sp>
          <p:nvSpPr>
            <p:cNvPr id="103430" name="Line 4"/>
            <p:cNvSpPr>
              <a:spLocks noChangeAspect="1" noChangeShapeType="1"/>
            </p:cNvSpPr>
            <p:nvPr/>
          </p:nvSpPr>
          <p:spPr bwMode="auto">
            <a:xfrm>
              <a:off x="816" y="1344"/>
              <a:ext cx="0" cy="2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03431" name="Line 5"/>
            <p:cNvSpPr>
              <a:spLocks noChangeAspect="1" noChangeShapeType="1"/>
            </p:cNvSpPr>
            <p:nvPr/>
          </p:nvSpPr>
          <p:spPr bwMode="auto">
            <a:xfrm>
              <a:off x="816" y="3792"/>
              <a:ext cx="40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03432" name="Text Box 6"/>
            <p:cNvSpPr txBox="1">
              <a:spLocks noChangeAspect="1" noChangeArrowheads="1"/>
            </p:cNvSpPr>
            <p:nvPr/>
          </p:nvSpPr>
          <p:spPr bwMode="auto">
            <a:xfrm>
              <a:off x="134" y="1404"/>
              <a:ext cx="629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French</a:t>
              </a:r>
            </a:p>
          </p:txBody>
        </p:sp>
        <p:sp>
          <p:nvSpPr>
            <p:cNvPr id="103433" name="Text Box 7"/>
            <p:cNvSpPr txBox="1">
              <a:spLocks noChangeAspect="1" noChangeArrowheads="1"/>
            </p:cNvSpPr>
            <p:nvPr/>
          </p:nvSpPr>
          <p:spPr bwMode="auto">
            <a:xfrm>
              <a:off x="134" y="2146"/>
              <a:ext cx="593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Italian</a:t>
              </a:r>
            </a:p>
          </p:txBody>
        </p:sp>
        <p:sp>
          <p:nvSpPr>
            <p:cNvPr id="103434" name="Text Box 8"/>
            <p:cNvSpPr txBox="1">
              <a:spLocks noChangeAspect="1" noChangeArrowheads="1"/>
            </p:cNvSpPr>
            <p:nvPr/>
          </p:nvSpPr>
          <p:spPr bwMode="auto">
            <a:xfrm>
              <a:off x="288" y="2865"/>
              <a:ext cx="468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Thai</a:t>
              </a:r>
            </a:p>
          </p:txBody>
        </p:sp>
        <p:sp>
          <p:nvSpPr>
            <p:cNvPr id="103435" name="Text Box 9"/>
            <p:cNvSpPr txBox="1">
              <a:spLocks noChangeAspect="1" noChangeArrowheads="1"/>
            </p:cNvSpPr>
            <p:nvPr/>
          </p:nvSpPr>
          <p:spPr bwMode="auto">
            <a:xfrm>
              <a:off x="134" y="3706"/>
              <a:ext cx="62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Burger</a:t>
              </a:r>
            </a:p>
          </p:txBody>
        </p:sp>
        <p:sp>
          <p:nvSpPr>
            <p:cNvPr id="103436" name="Text Box 10"/>
            <p:cNvSpPr txBox="1">
              <a:spLocks noChangeAspect="1" noChangeArrowheads="1"/>
            </p:cNvSpPr>
            <p:nvPr/>
          </p:nvSpPr>
          <p:spPr bwMode="auto">
            <a:xfrm>
              <a:off x="711" y="3995"/>
              <a:ext cx="60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Empty</a:t>
              </a:r>
            </a:p>
          </p:txBody>
        </p:sp>
        <p:sp>
          <p:nvSpPr>
            <p:cNvPr id="103437" name="Text Box 11"/>
            <p:cNvSpPr txBox="1">
              <a:spLocks noChangeAspect="1" noChangeArrowheads="1"/>
            </p:cNvSpPr>
            <p:nvPr/>
          </p:nvSpPr>
          <p:spPr bwMode="auto">
            <a:xfrm>
              <a:off x="2534" y="3995"/>
              <a:ext cx="543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Some</a:t>
              </a:r>
            </a:p>
          </p:txBody>
        </p:sp>
        <p:sp>
          <p:nvSpPr>
            <p:cNvPr id="103438" name="Text Box 12"/>
            <p:cNvSpPr txBox="1">
              <a:spLocks noChangeAspect="1" noChangeArrowheads="1"/>
            </p:cNvSpPr>
            <p:nvPr/>
          </p:nvSpPr>
          <p:spPr bwMode="auto">
            <a:xfrm>
              <a:off x="4502" y="3995"/>
              <a:ext cx="403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Full</a:t>
              </a:r>
            </a:p>
          </p:txBody>
        </p:sp>
        <p:sp>
          <p:nvSpPr>
            <p:cNvPr id="103439" name="Text Box 13"/>
            <p:cNvSpPr txBox="1">
              <a:spLocks noChangeAspect="1" noChangeArrowheads="1"/>
            </p:cNvSpPr>
            <p:nvPr/>
          </p:nvSpPr>
          <p:spPr bwMode="auto">
            <a:xfrm>
              <a:off x="2693" y="1404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0" name="Text Box 14"/>
            <p:cNvSpPr txBox="1">
              <a:spLocks noChangeAspect="1" noChangeArrowheads="1"/>
            </p:cNvSpPr>
            <p:nvPr/>
          </p:nvSpPr>
          <p:spPr bwMode="auto">
            <a:xfrm>
              <a:off x="2688" y="2050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1" name="Text Box 15"/>
            <p:cNvSpPr txBox="1">
              <a:spLocks noChangeAspect="1" noChangeArrowheads="1"/>
            </p:cNvSpPr>
            <p:nvPr/>
          </p:nvSpPr>
          <p:spPr bwMode="auto">
            <a:xfrm>
              <a:off x="2703" y="2865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2" name="Text Box 16"/>
            <p:cNvSpPr txBox="1">
              <a:spLocks noChangeAspect="1" noChangeArrowheads="1"/>
            </p:cNvSpPr>
            <p:nvPr/>
          </p:nvSpPr>
          <p:spPr bwMode="auto">
            <a:xfrm>
              <a:off x="2703" y="3681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3" name="Text Box 17"/>
            <p:cNvSpPr txBox="1">
              <a:spLocks noChangeAspect="1" noChangeArrowheads="1"/>
            </p:cNvSpPr>
            <p:nvPr/>
          </p:nvSpPr>
          <p:spPr bwMode="auto">
            <a:xfrm>
              <a:off x="4592" y="2865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4" name="Text Box 18"/>
            <p:cNvSpPr txBox="1">
              <a:spLocks noChangeAspect="1" noChangeArrowheads="1"/>
            </p:cNvSpPr>
            <p:nvPr/>
          </p:nvSpPr>
          <p:spPr bwMode="auto">
            <a:xfrm>
              <a:off x="4607" y="3633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5" name="Text Box 19"/>
            <p:cNvSpPr txBox="1">
              <a:spLocks noChangeAspect="1" noChangeArrowheads="1"/>
            </p:cNvSpPr>
            <p:nvPr/>
          </p:nvSpPr>
          <p:spPr bwMode="auto">
            <a:xfrm>
              <a:off x="4415" y="3633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103446" name="Text Box 20"/>
            <p:cNvSpPr txBox="1">
              <a:spLocks noChangeAspect="1" noChangeArrowheads="1"/>
            </p:cNvSpPr>
            <p:nvPr/>
          </p:nvSpPr>
          <p:spPr bwMode="auto">
            <a:xfrm>
              <a:off x="4415" y="2865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103447" name="Text Box 21"/>
            <p:cNvSpPr txBox="1">
              <a:spLocks noChangeAspect="1" noChangeArrowheads="1"/>
            </p:cNvSpPr>
            <p:nvPr/>
          </p:nvSpPr>
          <p:spPr bwMode="auto">
            <a:xfrm>
              <a:off x="4449" y="2050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103448" name="Text Box 22"/>
            <p:cNvSpPr txBox="1">
              <a:spLocks noChangeAspect="1" noChangeArrowheads="1"/>
            </p:cNvSpPr>
            <p:nvPr/>
          </p:nvSpPr>
          <p:spPr bwMode="auto">
            <a:xfrm>
              <a:off x="4463" y="1377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103449" name="Text Box 23"/>
            <p:cNvSpPr txBox="1">
              <a:spLocks noChangeAspect="1" noChangeArrowheads="1"/>
            </p:cNvSpPr>
            <p:nvPr/>
          </p:nvSpPr>
          <p:spPr bwMode="auto">
            <a:xfrm>
              <a:off x="768" y="2865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103450" name="Text Box 24"/>
            <p:cNvSpPr txBox="1">
              <a:spLocks noChangeAspect="1" noChangeArrowheads="1"/>
            </p:cNvSpPr>
            <p:nvPr/>
          </p:nvSpPr>
          <p:spPr bwMode="auto">
            <a:xfrm>
              <a:off x="768" y="3633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</p:grpSp>
      <p:sp>
        <p:nvSpPr>
          <p:cNvPr id="103427" name="Text Box 25"/>
          <p:cNvSpPr txBox="1">
            <a:spLocks noChangeArrowheads="1"/>
          </p:cNvSpPr>
          <p:nvPr/>
        </p:nvSpPr>
        <p:spPr bwMode="auto">
          <a:xfrm>
            <a:off x="152400" y="1295400"/>
            <a:ext cx="3124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latin typeface="Calibri"/>
              </a:rPr>
              <a:t>I(T) = 1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latin typeface="Calibri"/>
              </a:rPr>
              <a:t>I (Pat, T) = .47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latin typeface="Calibri"/>
              </a:rPr>
              <a:t>I (Type, T) = 1</a:t>
            </a:r>
          </a:p>
        </p:txBody>
      </p:sp>
      <p:sp>
        <p:nvSpPr>
          <p:cNvPr id="103428" name="Text Box 26"/>
          <p:cNvSpPr txBox="1">
            <a:spLocks noChangeArrowheads="1"/>
          </p:cNvSpPr>
          <p:nvPr/>
        </p:nvSpPr>
        <p:spPr bwMode="auto">
          <a:xfrm>
            <a:off x="228600" y="3352800"/>
            <a:ext cx="358140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Gain (Pat, T) =.53</a:t>
            </a:r>
          </a:p>
          <a:p>
            <a:r>
              <a:rPr lang="en-US" dirty="0">
                <a:latin typeface="Calibri"/>
              </a:rPr>
              <a:t>Gain (Type, T) = 0</a:t>
            </a:r>
          </a:p>
          <a:p>
            <a:endParaRPr lang="en-US" dirty="0">
              <a:latin typeface="Calibri"/>
            </a:endParaRPr>
          </a:p>
        </p:txBody>
      </p:sp>
      <p:sp>
        <p:nvSpPr>
          <p:cNvPr id="103429" name="Text Box 27"/>
          <p:cNvSpPr txBox="1">
            <a:spLocks noChangeArrowheads="1"/>
          </p:cNvSpPr>
          <p:nvPr/>
        </p:nvSpPr>
        <p:spPr bwMode="auto">
          <a:xfrm>
            <a:off x="304800" y="4419600"/>
            <a:ext cx="8458200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err="1">
                <a:latin typeface="Calibri"/>
              </a:rPr>
              <a:t>SplitInfo</a:t>
            </a:r>
            <a:r>
              <a:rPr lang="en-US" sz="1800" dirty="0">
                <a:latin typeface="Calibri"/>
              </a:rPr>
              <a:t> (Pat, T) = - (1/6 log 1/6 + 1/3 log 1/3 + 1/2 log 1/2) = 1/6*2.6 + 1/3*1.6 + 1/2*1</a:t>
            </a:r>
            <a:br>
              <a:rPr lang="en-US" sz="1800" dirty="0">
                <a:latin typeface="Calibri"/>
              </a:rPr>
            </a:br>
            <a:r>
              <a:rPr lang="en-US" sz="1800" dirty="0">
                <a:latin typeface="Calibri"/>
              </a:rPr>
              <a:t>    = 1.47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/>
              </a:rPr>
              <a:t>SplitInfo</a:t>
            </a:r>
            <a:r>
              <a:rPr lang="en-US" sz="1800" dirty="0">
                <a:latin typeface="Calibri"/>
              </a:rPr>
              <a:t> (Type, T) = 1/6 log 1/6 + 1/6 log 1/6 + 1/3 log 1/3 + 1/3 log 1/3</a:t>
            </a:r>
            <a:br>
              <a:rPr lang="en-US" sz="1800" dirty="0">
                <a:latin typeface="Calibri"/>
              </a:rPr>
            </a:br>
            <a:r>
              <a:rPr lang="en-US" sz="1800" dirty="0">
                <a:latin typeface="Calibri"/>
              </a:rPr>
              <a:t>    = 1/6*2.6 + 1/6*2.6 + 1/3*1.6 + 1/3*1.6 = 1.93</a:t>
            </a:r>
          </a:p>
          <a:p>
            <a:pPr>
              <a:spcBef>
                <a:spcPct val="50000"/>
              </a:spcBef>
            </a:pPr>
            <a:r>
              <a:rPr lang="en-US" sz="1800" b="1" dirty="0" err="1">
                <a:solidFill>
                  <a:schemeClr val="accent2"/>
                </a:solidFill>
                <a:latin typeface="Calibri"/>
              </a:rPr>
              <a:t>GainRatio</a:t>
            </a:r>
            <a:r>
              <a:rPr lang="en-US" sz="1800" b="1" dirty="0">
                <a:solidFill>
                  <a:schemeClr val="accent2"/>
                </a:solidFill>
                <a:latin typeface="Calibri"/>
              </a:rPr>
              <a:t> (Pat, T) = Gain (Pat, T) / </a:t>
            </a:r>
            <a:r>
              <a:rPr lang="en-US" sz="1800" b="1" dirty="0" err="1">
                <a:solidFill>
                  <a:schemeClr val="accent2"/>
                </a:solidFill>
                <a:latin typeface="Calibri"/>
              </a:rPr>
              <a:t>SplitInfo</a:t>
            </a:r>
            <a:r>
              <a:rPr lang="en-US" sz="1800" b="1" dirty="0">
                <a:solidFill>
                  <a:schemeClr val="accent2"/>
                </a:solidFill>
                <a:latin typeface="Calibri"/>
              </a:rPr>
              <a:t>(Pat, T) = .53 / 1.47 = .36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/>
              </a:rPr>
              <a:t>GainRatio</a:t>
            </a:r>
            <a:r>
              <a:rPr lang="en-US" sz="1800" dirty="0">
                <a:latin typeface="Calibri"/>
              </a:rPr>
              <a:t> (Type, T) = Gain (Type, T) / </a:t>
            </a:r>
            <a:r>
              <a:rPr lang="en-US" sz="1800" dirty="0" err="1">
                <a:latin typeface="Calibri"/>
              </a:rPr>
              <a:t>SplitInfo</a:t>
            </a:r>
            <a:r>
              <a:rPr lang="en-US" sz="1800" dirty="0">
                <a:latin typeface="Calibri"/>
              </a:rPr>
              <a:t> (Type, T) = 0 / 1.93 = 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Real-valued data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05800" cy="4800600"/>
          </a:xfrm>
        </p:spPr>
        <p:txBody>
          <a:bodyPr/>
          <a:lstStyle/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Select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thresholds defining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intervals so each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becomes a discrete value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attribute</a:t>
            </a:r>
          </a:p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Use heuristics, e.g.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ea typeface="ＭＳ Ｐゴシック" charset="0"/>
              </a:rPr>
              <a:t>always </a:t>
            </a:r>
            <a:r>
              <a:rPr lang="en-US" sz="3200" dirty="0">
                <a:ea typeface="ＭＳ Ｐゴシック" charset="0"/>
              </a:rPr>
              <a:t>divide into quartiles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Use domain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knowledge, e.g.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ea typeface="ＭＳ Ｐゴシック" charset="0"/>
              </a:rPr>
              <a:t>divide </a:t>
            </a:r>
            <a:r>
              <a:rPr lang="en-US" sz="3200" dirty="0">
                <a:ea typeface="ＭＳ Ｐゴシック" charset="0"/>
              </a:rPr>
              <a:t>age into infant (0-2), toddler (</a:t>
            </a:r>
            <a:r>
              <a:rPr lang="en-US" sz="3200" dirty="0" smtClean="0">
                <a:ea typeface="ＭＳ Ｐゴシック" charset="0"/>
              </a:rPr>
              <a:t>3-5</a:t>
            </a:r>
            <a:r>
              <a:rPr lang="en-US" sz="3200" dirty="0">
                <a:ea typeface="ＭＳ Ｐゴシック" charset="0"/>
              </a:rPr>
              <a:t>), school-aged (5-8)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 Or treat this as another learning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problem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 smtClean="0">
                <a:ea typeface="ＭＳ Ｐゴシック" charset="0"/>
              </a:rPr>
              <a:t>Try different </a:t>
            </a:r>
            <a:r>
              <a:rPr lang="en-US" sz="2800" dirty="0">
                <a:ea typeface="ＭＳ Ｐゴシック" charset="0"/>
              </a:rPr>
              <a:t>ways to </a:t>
            </a:r>
            <a:r>
              <a:rPr lang="en-US" sz="2800" dirty="0" smtClean="0">
                <a:ea typeface="ＭＳ Ｐゴシック" charset="0"/>
              </a:rPr>
              <a:t>discretize </a:t>
            </a:r>
            <a:r>
              <a:rPr lang="en-US" sz="2800" dirty="0">
                <a:ea typeface="ＭＳ Ｐゴシック" charset="0"/>
              </a:rPr>
              <a:t>continuous </a:t>
            </a:r>
            <a:r>
              <a:rPr lang="en-US" sz="2800" dirty="0" smtClean="0">
                <a:ea typeface="ＭＳ Ｐゴシック" charset="0"/>
              </a:rPr>
              <a:t>variable; see which </a:t>
            </a:r>
            <a:r>
              <a:rPr lang="en-US" sz="2800" dirty="0">
                <a:ea typeface="ＭＳ Ｐゴシック" charset="0"/>
              </a:rPr>
              <a:t>yield </a:t>
            </a:r>
            <a:r>
              <a:rPr lang="en-US" altLang="ja-JP" sz="2800" dirty="0" smtClean="0">
                <a:ea typeface="ＭＳ Ｐゴシック" charset="0"/>
              </a:rPr>
              <a:t>better results </a:t>
            </a:r>
            <a:r>
              <a:rPr lang="en-US" altLang="ja-JP" sz="2800" dirty="0" err="1">
                <a:ea typeface="ＭＳ Ｐゴシック" charset="0"/>
              </a:rPr>
              <a:t>w.r.t</a:t>
            </a:r>
            <a:r>
              <a:rPr lang="en-US" altLang="ja-JP" sz="2800" dirty="0">
                <a:ea typeface="ＭＳ Ｐゴシック" charset="0"/>
              </a:rPr>
              <a:t>. some metric</a:t>
            </a:r>
          </a:p>
          <a:p>
            <a:pPr lvl="1"/>
            <a:r>
              <a:rPr lang="en-US" sz="2800" dirty="0">
                <a:ea typeface="ＭＳ Ｐゴシック" charset="0"/>
              </a:rPr>
              <a:t>E.g., try midpoint between every pair of values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Noisy data</a:t>
            </a:r>
          </a:p>
        </p:txBody>
      </p:sp>
      <p:sp>
        <p:nvSpPr>
          <p:cNvPr id="1075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Many kinds of </a:t>
            </a:r>
            <a:r>
              <a:rPr lang="en-US" altLang="ja-JP" sz="3200" i="1" dirty="0" smtClean="0">
                <a:ea typeface="ＭＳ Ｐゴシック" charset="0"/>
                <a:cs typeface="ＭＳ Ｐゴシック" charset="0"/>
              </a:rPr>
              <a:t>noise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can occur in </a:t>
            </a:r>
            <a:r>
              <a:rPr lang="en-US" altLang="ja-JP" sz="3200" dirty="0" smtClean="0">
                <a:ea typeface="ＭＳ Ｐゴシック" charset="0"/>
                <a:cs typeface="ＭＳ Ｐゴシック" charset="0"/>
              </a:rPr>
              <a:t>training data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pPr marL="338138" indent="-219075"/>
            <a:r>
              <a:rPr lang="en-US" sz="3200" dirty="0">
                <a:ea typeface="ＭＳ Ｐゴシック" charset="0"/>
                <a:cs typeface="ＭＳ Ｐゴシック" charset="0"/>
              </a:rPr>
              <a:t>Two examples have same attribute/value pairs, but different classifications </a:t>
            </a:r>
          </a:p>
          <a:p>
            <a:pPr marL="338138" indent="-219075"/>
            <a:r>
              <a:rPr lang="en-US" sz="3200" dirty="0">
                <a:ea typeface="ＭＳ Ｐゴシック" charset="0"/>
                <a:cs typeface="ＭＳ Ｐゴシック" charset="0"/>
              </a:rPr>
              <a:t>Some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attribute values wrong due to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errors in the data acquisition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or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preprocessing phase </a:t>
            </a:r>
          </a:p>
          <a:p>
            <a:pPr marL="338138" indent="-219075"/>
            <a:r>
              <a:rPr lang="en-US" sz="3200" dirty="0">
                <a:ea typeface="ＭＳ Ｐゴシック" charset="0"/>
                <a:cs typeface="ＭＳ Ｐゴシック" charset="0"/>
              </a:rPr>
              <a:t>The classification is wrong (e.g., + instead of -) because of some error </a:t>
            </a:r>
          </a:p>
          <a:p>
            <a:pPr marL="338138" indent="-219075"/>
            <a:r>
              <a:rPr lang="en-US" sz="3200" dirty="0">
                <a:ea typeface="ＭＳ Ｐゴシック" charset="0"/>
                <a:cs typeface="ＭＳ Ｐゴシック" charset="0"/>
              </a:rPr>
              <a:t>Some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attributes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irrelevant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to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decision-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making,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e.g., color of a die is irrelevant to its outcome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Training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624632"/>
              </p:ext>
            </p:extLst>
          </p:nvPr>
        </p:nvGraphicFramePr>
        <p:xfrm>
          <a:off x="1524000" y="1397000"/>
          <a:ext cx="5715000" cy="5151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1428750"/>
                <a:gridCol w="1428750"/>
                <a:gridCol w="1428750"/>
                <a:gridCol w="1428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Size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Color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Shape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class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Green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Negative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Green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Negative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Green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Green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Blue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Negative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Blue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Blue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Blue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052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Overfitting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10200"/>
          </a:xfrm>
        </p:spPr>
        <p:txBody>
          <a:bodyPr/>
          <a:lstStyle/>
          <a:p>
            <a:pPr marL="230188" indent="-230188"/>
            <a:r>
              <a:rPr lang="en-US" sz="3200" i="1" dirty="0">
                <a:ea typeface="ＭＳ Ｐゴシック" charset="0"/>
                <a:cs typeface="ＭＳ Ｐゴシック" charset="0"/>
              </a:rPr>
              <a:t>Overfitting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occurs when a statistical model describes random error or noise instead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underlying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relationship</a:t>
            </a:r>
          </a:p>
          <a:p>
            <a:pPr marL="230188" indent="-230188"/>
            <a:r>
              <a:rPr lang="en-US" sz="3200" dirty="0" smtClean="0">
                <a:ea typeface="ＭＳ Ｐゴシック" charset="0"/>
                <a:cs typeface="ＭＳ Ｐゴシック" charset="0"/>
              </a:rPr>
              <a:t>If 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hypothesis space has many dimensions (large number of attributes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)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we may find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meaningless regularity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in the data that is irrelevant to the true, important, distinguishing features</a:t>
            </a:r>
          </a:p>
          <a:p>
            <a:pPr marL="230188" indent="-230188"/>
            <a:r>
              <a:rPr lang="en-US" sz="3200" dirty="0">
                <a:ea typeface="ＭＳ Ｐゴシック" charset="0"/>
                <a:cs typeface="ＭＳ Ｐゴシック" charset="0"/>
              </a:rPr>
              <a:t>If we have too little training data, even a reasonable hypothesis space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can </a:t>
            </a:r>
            <a:r>
              <a:rPr lang="en-US" altLang="ja-JP" sz="3200" dirty="0" err="1" smtClean="0">
                <a:ea typeface="ＭＳ Ｐゴシック" charset="0"/>
                <a:cs typeface="ＭＳ Ｐゴシック" charset="0"/>
              </a:rPr>
              <a:t>overfit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Overfitting</a:t>
            </a:r>
          </a:p>
        </p:txBody>
      </p:sp>
      <p:sp>
        <p:nvSpPr>
          <p:cNvPr id="1116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10200"/>
          </a:xfrm>
        </p:spPr>
        <p:txBody>
          <a:bodyPr/>
          <a:lstStyle/>
          <a:p>
            <a:pPr indent="-223838"/>
            <a:r>
              <a:rPr lang="en-US" sz="3200" dirty="0">
                <a:ea typeface="ＭＳ Ｐゴシック" charset="0"/>
                <a:cs typeface="ＭＳ Ｐゴシック" charset="0"/>
              </a:rPr>
              <a:t>Fix by by removing irrelevant features</a:t>
            </a:r>
          </a:p>
          <a:p>
            <a:pPr marL="687388" lvl="1" indent="-342900"/>
            <a:r>
              <a:rPr lang="en-US" sz="3200" dirty="0">
                <a:ea typeface="ＭＳ Ｐゴシック" charset="0"/>
              </a:rPr>
              <a:t>E.g., remove </a:t>
            </a:r>
            <a:r>
              <a:rPr lang="ja-JP" altLang="en-US" sz="3200" dirty="0">
                <a:ea typeface="ＭＳ Ｐゴシック" charset="0"/>
              </a:rPr>
              <a:t>‘</a:t>
            </a:r>
            <a:r>
              <a:rPr lang="en-US" altLang="ja-JP" sz="3200" dirty="0">
                <a:ea typeface="ＭＳ Ｐゴシック" charset="0"/>
              </a:rPr>
              <a:t>year observed</a:t>
            </a:r>
            <a:r>
              <a:rPr lang="ja-JP" altLang="en-US" sz="3200" dirty="0">
                <a:ea typeface="ＭＳ Ｐゴシック" charset="0"/>
              </a:rPr>
              <a:t>’</a:t>
            </a:r>
            <a:r>
              <a:rPr lang="en-US" altLang="ja-JP" sz="3200" dirty="0">
                <a:ea typeface="ＭＳ Ｐゴシック" charset="0"/>
              </a:rPr>
              <a:t>, </a:t>
            </a:r>
            <a:r>
              <a:rPr lang="ja-JP" altLang="en-US" sz="3200" dirty="0">
                <a:ea typeface="ＭＳ Ｐゴシック" charset="0"/>
              </a:rPr>
              <a:t>‘</a:t>
            </a:r>
            <a:r>
              <a:rPr lang="en-US" altLang="ja-JP" sz="3200" dirty="0">
                <a:ea typeface="ＭＳ Ｐゴシック" charset="0"/>
              </a:rPr>
              <a:t>month observed</a:t>
            </a:r>
            <a:r>
              <a:rPr lang="ja-JP" altLang="en-US" sz="3200" dirty="0">
                <a:ea typeface="ＭＳ Ｐゴシック" charset="0"/>
              </a:rPr>
              <a:t>’</a:t>
            </a:r>
            <a:r>
              <a:rPr lang="en-US" altLang="ja-JP" sz="3200" dirty="0">
                <a:ea typeface="ＭＳ Ｐゴシック" charset="0"/>
              </a:rPr>
              <a:t>, </a:t>
            </a:r>
            <a:r>
              <a:rPr lang="ja-JP" altLang="en-US" sz="3200" dirty="0">
                <a:ea typeface="ＭＳ Ｐゴシック" charset="0"/>
              </a:rPr>
              <a:t>‘</a:t>
            </a:r>
            <a:r>
              <a:rPr lang="en-US" altLang="ja-JP" sz="3200" dirty="0">
                <a:ea typeface="ＭＳ Ｐゴシック" charset="0"/>
              </a:rPr>
              <a:t>day observed</a:t>
            </a:r>
            <a:r>
              <a:rPr lang="ja-JP" altLang="en-US" sz="3200" dirty="0">
                <a:ea typeface="ＭＳ Ｐゴシック" charset="0"/>
              </a:rPr>
              <a:t>’</a:t>
            </a:r>
            <a:r>
              <a:rPr lang="en-US" altLang="ja-JP" sz="3200" dirty="0">
                <a:ea typeface="ＭＳ Ｐゴシック" charset="0"/>
              </a:rPr>
              <a:t>, </a:t>
            </a:r>
            <a:r>
              <a:rPr lang="ja-JP" altLang="en-US" sz="3200" dirty="0">
                <a:ea typeface="ＭＳ Ｐゴシック" charset="0"/>
              </a:rPr>
              <a:t>‘</a:t>
            </a:r>
            <a:r>
              <a:rPr lang="en-US" altLang="ja-JP" sz="3200" dirty="0">
                <a:ea typeface="ＭＳ Ｐゴシック" charset="0"/>
              </a:rPr>
              <a:t>observer name</a:t>
            </a:r>
            <a:r>
              <a:rPr lang="ja-JP" altLang="en-US" sz="3200" dirty="0">
                <a:ea typeface="ＭＳ Ｐゴシック" charset="0"/>
              </a:rPr>
              <a:t>’</a:t>
            </a:r>
            <a:r>
              <a:rPr lang="en-US" altLang="ja-JP" sz="3200" dirty="0">
                <a:ea typeface="ＭＳ Ｐゴシック" charset="0"/>
              </a:rPr>
              <a:t> from feature vector</a:t>
            </a:r>
          </a:p>
          <a:p>
            <a:pPr indent="-223838"/>
            <a:r>
              <a:rPr lang="en-US" sz="3200" dirty="0">
                <a:ea typeface="ＭＳ Ｐゴシック" charset="0"/>
                <a:cs typeface="ＭＳ Ｐゴシック" charset="0"/>
              </a:rPr>
              <a:t>Fix by getting more training data</a:t>
            </a:r>
          </a:p>
          <a:p>
            <a:pPr indent="-223838"/>
            <a:r>
              <a:rPr lang="en-US" sz="3200" dirty="0">
                <a:ea typeface="ＭＳ Ｐゴシック" charset="0"/>
                <a:cs typeface="ＭＳ Ｐゴシック" charset="0"/>
              </a:rPr>
              <a:t>Fix by pruning lower nodes in the decision tree</a:t>
            </a:r>
          </a:p>
          <a:p>
            <a:pPr marL="687388" lvl="1" indent="-342900"/>
            <a:r>
              <a:rPr lang="en-US" sz="3200" dirty="0">
                <a:ea typeface="ＭＳ Ｐゴシック" charset="0"/>
              </a:rPr>
              <a:t>E.g., if gain </a:t>
            </a:r>
            <a:r>
              <a:rPr lang="en-US" sz="3200" dirty="0" smtClean="0">
                <a:ea typeface="ＭＳ Ｐゴシック" charset="0"/>
              </a:rPr>
              <a:t>of </a:t>
            </a:r>
            <a:r>
              <a:rPr lang="en-US" sz="3200" dirty="0">
                <a:ea typeface="ＭＳ Ｐゴシック" charset="0"/>
              </a:rPr>
              <a:t>best attribute at a node is below a threshold, stop and make this node a leaf rather than generating children nodes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Pruning decision trees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3886200"/>
          </a:xfrm>
        </p:spPr>
        <p:txBody>
          <a:bodyPr/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Pruning a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decision tree is done by replacing a whole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subtree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by a leaf node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eplacement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takes place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if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the expected error rate in the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subtree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greater than in the single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leaf, e.g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.,</a:t>
            </a:r>
          </a:p>
          <a:p>
            <a:pPr lvl="1"/>
            <a:r>
              <a:rPr lang="en-US" sz="2400" dirty="0">
                <a:ea typeface="ＭＳ Ｐゴシック" charset="0"/>
              </a:rPr>
              <a:t>Training: </a:t>
            </a:r>
            <a:r>
              <a:rPr lang="en-US" sz="2400" dirty="0" smtClean="0">
                <a:ea typeface="ＭＳ Ｐゴシック" charset="0"/>
              </a:rPr>
              <a:t>1 </a:t>
            </a:r>
            <a:r>
              <a:rPr lang="en-US" sz="2400" dirty="0">
                <a:ea typeface="ＭＳ Ｐゴシック" charset="0"/>
              </a:rPr>
              <a:t>training red success and 2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training blue failures</a:t>
            </a:r>
          </a:p>
          <a:p>
            <a:pPr lvl="1"/>
            <a:r>
              <a:rPr lang="en-US" sz="2400" dirty="0">
                <a:ea typeface="ＭＳ Ｐゴシック" charset="0"/>
              </a:rPr>
              <a:t>Test: 3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red failures and one blue success</a:t>
            </a:r>
          </a:p>
          <a:p>
            <a:pPr lvl="1"/>
            <a:r>
              <a:rPr lang="en-US" sz="2400" dirty="0">
                <a:ea typeface="ＭＳ Ｐゴシック" charset="0"/>
              </a:rPr>
              <a:t>Consider replacing this </a:t>
            </a:r>
            <a:r>
              <a:rPr lang="en-US" sz="2400" dirty="0" err="1">
                <a:ea typeface="ＭＳ Ｐゴシック" charset="0"/>
              </a:rPr>
              <a:t>subtree</a:t>
            </a:r>
            <a:r>
              <a:rPr lang="en-US" sz="2400" dirty="0">
                <a:ea typeface="ＭＳ Ｐゴシック" charset="0"/>
              </a:rPr>
              <a:t> by a single Failure node.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After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replacement,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only 2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errors instead of 5</a:t>
            </a:r>
          </a:p>
        </p:txBody>
      </p:sp>
      <p:grpSp>
        <p:nvGrpSpPr>
          <p:cNvPr id="113667" name="Group 14"/>
          <p:cNvGrpSpPr>
            <a:grpSpLocks/>
          </p:cNvGrpSpPr>
          <p:nvPr/>
        </p:nvGrpSpPr>
        <p:grpSpPr bwMode="auto">
          <a:xfrm>
            <a:off x="609600" y="5302252"/>
            <a:ext cx="2252663" cy="1481138"/>
            <a:chOff x="384" y="3340"/>
            <a:chExt cx="1419" cy="933"/>
          </a:xfrm>
        </p:grpSpPr>
        <p:sp>
          <p:nvSpPr>
            <p:cNvPr id="113681" name="Line 6"/>
            <p:cNvSpPr>
              <a:spLocks noChangeShapeType="1"/>
            </p:cNvSpPr>
            <p:nvPr/>
          </p:nvSpPr>
          <p:spPr bwMode="auto">
            <a:xfrm flipH="1">
              <a:off x="768" y="3484"/>
              <a:ext cx="240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682" name="Line 7"/>
            <p:cNvSpPr>
              <a:spLocks noChangeShapeType="1"/>
            </p:cNvSpPr>
            <p:nvPr/>
          </p:nvSpPr>
          <p:spPr bwMode="auto">
            <a:xfrm>
              <a:off x="1056" y="3484"/>
              <a:ext cx="240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683" name="Oval 4"/>
            <p:cNvSpPr>
              <a:spLocks noChangeArrowheads="1"/>
            </p:cNvSpPr>
            <p:nvPr/>
          </p:nvSpPr>
          <p:spPr bwMode="auto">
            <a:xfrm>
              <a:off x="768" y="3340"/>
              <a:ext cx="528" cy="28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alibri"/>
                </a:rPr>
                <a:t>Color</a:t>
              </a:r>
            </a:p>
          </p:txBody>
        </p:sp>
        <p:sp>
          <p:nvSpPr>
            <p:cNvPr id="113684" name="Text Box 8"/>
            <p:cNvSpPr txBox="1">
              <a:spLocks noChangeArrowheads="1"/>
            </p:cNvSpPr>
            <p:nvPr/>
          </p:nvSpPr>
          <p:spPr bwMode="auto">
            <a:xfrm>
              <a:off x="384" y="3866"/>
              <a:ext cx="68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b="1" dirty="0">
                  <a:solidFill>
                    <a:srgbClr val="FF0000"/>
                  </a:solidFill>
                  <a:latin typeface="Calibri"/>
                </a:rPr>
                <a:t>1 success</a:t>
              </a:r>
              <a:endParaRPr lang="en-US" sz="1800" dirty="0">
                <a:solidFill>
                  <a:srgbClr val="FF0000"/>
                </a:solidFill>
                <a:latin typeface="Calibri"/>
              </a:endParaRPr>
            </a:p>
            <a:p>
              <a:r>
                <a:rPr lang="en-US" sz="1800" i="1" dirty="0">
                  <a:solidFill>
                    <a:srgbClr val="FF0000"/>
                  </a:solidFill>
                  <a:latin typeface="Calibri"/>
                </a:rPr>
                <a:t>0 failure</a:t>
              </a:r>
              <a:endParaRPr lang="en-US" sz="1800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13685" name="Text Box 9"/>
            <p:cNvSpPr txBox="1">
              <a:spLocks noChangeArrowheads="1"/>
            </p:cNvSpPr>
            <p:nvPr/>
          </p:nvSpPr>
          <p:spPr bwMode="auto">
            <a:xfrm>
              <a:off x="1104" y="3840"/>
              <a:ext cx="69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i="1" dirty="0">
                  <a:solidFill>
                    <a:schemeClr val="accent2"/>
                  </a:solidFill>
                  <a:latin typeface="Calibri"/>
                </a:rPr>
                <a:t>0 success</a:t>
              </a:r>
              <a:endParaRPr lang="en-US" sz="1800" dirty="0">
                <a:solidFill>
                  <a:schemeClr val="accent2"/>
                </a:solidFill>
                <a:latin typeface="Calibri"/>
              </a:endParaRPr>
            </a:p>
            <a:p>
              <a:r>
                <a:rPr lang="en-US" sz="1800" b="1" dirty="0">
                  <a:solidFill>
                    <a:schemeClr val="accent2"/>
                  </a:solidFill>
                  <a:latin typeface="Calibri"/>
                </a:rPr>
                <a:t>2 failures</a:t>
              </a:r>
              <a:endParaRPr lang="en-US" sz="1800" dirty="0">
                <a:solidFill>
                  <a:schemeClr val="accent2"/>
                </a:solidFill>
                <a:latin typeface="Calibri"/>
              </a:endParaRPr>
            </a:p>
          </p:txBody>
        </p:sp>
        <p:sp>
          <p:nvSpPr>
            <p:cNvPr id="113686" name="Text Box 10"/>
            <p:cNvSpPr txBox="1">
              <a:spLocks noChangeArrowheads="1"/>
            </p:cNvSpPr>
            <p:nvPr/>
          </p:nvSpPr>
          <p:spPr bwMode="auto">
            <a:xfrm>
              <a:off x="576" y="3580"/>
              <a:ext cx="3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  <a:latin typeface="Calibri"/>
                </a:rPr>
                <a:t>red</a:t>
              </a:r>
            </a:p>
          </p:txBody>
        </p:sp>
        <p:sp>
          <p:nvSpPr>
            <p:cNvPr id="113687" name="Text Box 11"/>
            <p:cNvSpPr txBox="1">
              <a:spLocks noChangeArrowheads="1"/>
            </p:cNvSpPr>
            <p:nvPr/>
          </p:nvSpPr>
          <p:spPr bwMode="auto">
            <a:xfrm>
              <a:off x="1248" y="3628"/>
              <a:ext cx="3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chemeClr val="accent2"/>
                  </a:solidFill>
                  <a:latin typeface="Calibri"/>
                </a:rPr>
                <a:t>blue</a:t>
              </a:r>
            </a:p>
          </p:txBody>
        </p:sp>
      </p:grpSp>
      <p:grpSp>
        <p:nvGrpSpPr>
          <p:cNvPr id="113668" name="Group 33"/>
          <p:cNvGrpSpPr>
            <a:grpSpLocks/>
          </p:cNvGrpSpPr>
          <p:nvPr/>
        </p:nvGrpSpPr>
        <p:grpSpPr bwMode="auto">
          <a:xfrm>
            <a:off x="3581400" y="5257802"/>
            <a:ext cx="2200275" cy="1481138"/>
            <a:chOff x="1920" y="3264"/>
            <a:chExt cx="1386" cy="933"/>
          </a:xfrm>
        </p:grpSpPr>
        <p:sp>
          <p:nvSpPr>
            <p:cNvPr id="113674" name="Line 16"/>
            <p:cNvSpPr>
              <a:spLocks noChangeShapeType="1"/>
            </p:cNvSpPr>
            <p:nvPr/>
          </p:nvSpPr>
          <p:spPr bwMode="auto">
            <a:xfrm flipH="1">
              <a:off x="2304" y="3408"/>
              <a:ext cx="240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675" name="Line 17"/>
            <p:cNvSpPr>
              <a:spLocks noChangeShapeType="1"/>
            </p:cNvSpPr>
            <p:nvPr/>
          </p:nvSpPr>
          <p:spPr bwMode="auto">
            <a:xfrm>
              <a:off x="2592" y="3408"/>
              <a:ext cx="240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676" name="Oval 18"/>
            <p:cNvSpPr>
              <a:spLocks noChangeArrowheads="1"/>
            </p:cNvSpPr>
            <p:nvPr/>
          </p:nvSpPr>
          <p:spPr bwMode="auto">
            <a:xfrm>
              <a:off x="2304" y="3264"/>
              <a:ext cx="528" cy="28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alibri"/>
                </a:rPr>
                <a:t>Color</a:t>
              </a:r>
            </a:p>
          </p:txBody>
        </p:sp>
        <p:sp>
          <p:nvSpPr>
            <p:cNvPr id="113677" name="Text Box 19"/>
            <p:cNvSpPr txBox="1">
              <a:spLocks noChangeArrowheads="1"/>
            </p:cNvSpPr>
            <p:nvPr/>
          </p:nvSpPr>
          <p:spPr bwMode="auto">
            <a:xfrm>
              <a:off x="1920" y="3790"/>
              <a:ext cx="68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b="1" dirty="0">
                  <a:solidFill>
                    <a:srgbClr val="FF0000"/>
                  </a:solidFill>
                  <a:latin typeface="Calibri"/>
                </a:rPr>
                <a:t>1 success</a:t>
              </a:r>
              <a:endParaRPr lang="en-US" sz="1800" dirty="0">
                <a:solidFill>
                  <a:srgbClr val="FF0000"/>
                </a:solidFill>
                <a:latin typeface="Calibri"/>
              </a:endParaRPr>
            </a:p>
            <a:p>
              <a:r>
                <a:rPr lang="en-US" sz="1800" i="1" dirty="0">
                  <a:solidFill>
                    <a:srgbClr val="FF0000"/>
                  </a:solidFill>
                  <a:latin typeface="Calibri"/>
                </a:rPr>
                <a:t>3 failure</a:t>
              </a:r>
              <a:endParaRPr lang="en-US" sz="1800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13678" name="Text Box 20"/>
            <p:cNvSpPr txBox="1">
              <a:spLocks noChangeArrowheads="1"/>
            </p:cNvSpPr>
            <p:nvPr/>
          </p:nvSpPr>
          <p:spPr bwMode="auto">
            <a:xfrm>
              <a:off x="2640" y="3764"/>
              <a:ext cx="66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i="1" dirty="0">
                  <a:solidFill>
                    <a:schemeClr val="accent2"/>
                  </a:solidFill>
                  <a:latin typeface="Calibri"/>
                </a:rPr>
                <a:t>1 success</a:t>
              </a:r>
              <a:endParaRPr lang="en-US" sz="1800" dirty="0">
                <a:solidFill>
                  <a:schemeClr val="accent2"/>
                </a:solidFill>
                <a:latin typeface="Calibri"/>
              </a:endParaRPr>
            </a:p>
            <a:p>
              <a:r>
                <a:rPr lang="en-US" sz="1800" b="1" dirty="0">
                  <a:solidFill>
                    <a:schemeClr val="accent2"/>
                  </a:solidFill>
                  <a:latin typeface="Calibri"/>
                </a:rPr>
                <a:t>1 failure</a:t>
              </a:r>
              <a:endParaRPr lang="en-US" sz="1800" dirty="0">
                <a:solidFill>
                  <a:schemeClr val="accent2"/>
                </a:solidFill>
                <a:latin typeface="Calibri"/>
              </a:endParaRPr>
            </a:p>
          </p:txBody>
        </p:sp>
        <p:sp>
          <p:nvSpPr>
            <p:cNvPr id="113679" name="Text Box 21"/>
            <p:cNvSpPr txBox="1">
              <a:spLocks noChangeArrowheads="1"/>
            </p:cNvSpPr>
            <p:nvPr/>
          </p:nvSpPr>
          <p:spPr bwMode="auto">
            <a:xfrm>
              <a:off x="2112" y="3504"/>
              <a:ext cx="3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  <a:latin typeface="Calibri"/>
                </a:rPr>
                <a:t>red</a:t>
              </a:r>
            </a:p>
          </p:txBody>
        </p:sp>
        <p:sp>
          <p:nvSpPr>
            <p:cNvPr id="113680" name="Text Box 22"/>
            <p:cNvSpPr txBox="1">
              <a:spLocks noChangeArrowheads="1"/>
            </p:cNvSpPr>
            <p:nvPr/>
          </p:nvSpPr>
          <p:spPr bwMode="auto">
            <a:xfrm>
              <a:off x="2784" y="3552"/>
              <a:ext cx="3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chemeClr val="accent2"/>
                  </a:solidFill>
                  <a:latin typeface="Calibri"/>
                </a:rPr>
                <a:t>blue</a:t>
              </a:r>
            </a:p>
          </p:txBody>
        </p:sp>
      </p:grpSp>
      <p:sp>
        <p:nvSpPr>
          <p:cNvPr id="113669" name="Text Box 31"/>
          <p:cNvSpPr txBox="1">
            <a:spLocks noChangeArrowheads="1"/>
          </p:cNvSpPr>
          <p:nvPr/>
        </p:nvSpPr>
        <p:spPr bwMode="auto">
          <a:xfrm>
            <a:off x="6781800" y="5791200"/>
            <a:ext cx="11007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i="1" dirty="0">
                <a:latin typeface="Calibri"/>
              </a:rPr>
              <a:t>2 success</a:t>
            </a:r>
          </a:p>
          <a:p>
            <a:r>
              <a:rPr lang="en-US" sz="1800" b="1" dirty="0">
                <a:latin typeface="Calibri"/>
              </a:rPr>
              <a:t>4 failure</a:t>
            </a:r>
          </a:p>
        </p:txBody>
      </p:sp>
      <p:sp>
        <p:nvSpPr>
          <p:cNvPr id="113670" name="Text Box 32"/>
          <p:cNvSpPr txBox="1">
            <a:spLocks noChangeArrowheads="1"/>
          </p:cNvSpPr>
          <p:nvPr/>
        </p:nvSpPr>
        <p:spPr bwMode="auto">
          <a:xfrm>
            <a:off x="6629400" y="5334000"/>
            <a:ext cx="1248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Calibri"/>
              </a:rPr>
              <a:t>FAILURE</a:t>
            </a:r>
          </a:p>
        </p:txBody>
      </p:sp>
      <p:sp>
        <p:nvSpPr>
          <p:cNvPr id="113671" name="Text Box 34"/>
          <p:cNvSpPr txBox="1">
            <a:spLocks noChangeArrowheads="1"/>
          </p:cNvSpPr>
          <p:nvPr/>
        </p:nvSpPr>
        <p:spPr bwMode="auto">
          <a:xfrm>
            <a:off x="212725" y="5241925"/>
            <a:ext cx="1057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alibri"/>
              </a:rPr>
              <a:t>Training</a:t>
            </a:r>
          </a:p>
        </p:txBody>
      </p:sp>
      <p:sp>
        <p:nvSpPr>
          <p:cNvPr id="113672" name="Text Box 35"/>
          <p:cNvSpPr txBox="1">
            <a:spLocks noChangeArrowheads="1"/>
          </p:cNvSpPr>
          <p:nvPr/>
        </p:nvSpPr>
        <p:spPr bwMode="auto">
          <a:xfrm>
            <a:off x="2971800" y="5181600"/>
            <a:ext cx="620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alibri"/>
              </a:rPr>
              <a:t>Test</a:t>
            </a:r>
          </a:p>
        </p:txBody>
      </p:sp>
      <p:sp>
        <p:nvSpPr>
          <p:cNvPr id="113673" name="Text Box 36"/>
          <p:cNvSpPr txBox="1">
            <a:spLocks noChangeArrowheads="1"/>
          </p:cNvSpPr>
          <p:nvPr/>
        </p:nvSpPr>
        <p:spPr bwMode="auto">
          <a:xfrm>
            <a:off x="5562600" y="5105400"/>
            <a:ext cx="9384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alibri"/>
              </a:rPr>
              <a:t>Pruned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Converting decision trees to rules</a:t>
            </a:r>
          </a:p>
        </p:txBody>
      </p:sp>
      <p:sp>
        <p:nvSpPr>
          <p:cNvPr id="1157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181100"/>
            <a:ext cx="8001000" cy="5372100"/>
          </a:xfrm>
        </p:spPr>
        <p:txBody>
          <a:bodyPr/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It’s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easy to derive rules from a decision tree: write a rule for each path from the root to a leaf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that rule the left-hand side is built from the label of the nodes and the labels of the arcs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The resulting rules set can be simplified:</a:t>
            </a:r>
          </a:p>
          <a:p>
            <a:pPr lvl="1"/>
            <a:r>
              <a:rPr lang="en-US" sz="2400" dirty="0">
                <a:ea typeface="ＭＳ Ｐゴシック" charset="0"/>
              </a:rPr>
              <a:t>Let LHS be the left hand side of a rule</a:t>
            </a:r>
          </a:p>
          <a:p>
            <a:pPr lvl="1"/>
            <a:r>
              <a:rPr lang="en-US" sz="2400" dirty="0">
                <a:ea typeface="ＭＳ Ｐゴシック" charset="0"/>
              </a:rPr>
              <a:t>LHS</a:t>
            </a:r>
            <a:r>
              <a:rPr lang="ja-JP" altLang="en-US" sz="2400" dirty="0">
                <a:ea typeface="ＭＳ Ｐゴシック" charset="0"/>
              </a:rPr>
              <a:t>’</a:t>
            </a:r>
            <a:r>
              <a:rPr lang="en-US" altLang="ja-JP" sz="2400" dirty="0">
                <a:ea typeface="ＭＳ Ｐゴシック" charset="0"/>
              </a:rPr>
              <a:t> obtained from LHS by eliminating some conditions </a:t>
            </a:r>
          </a:p>
          <a:p>
            <a:pPr lvl="1"/>
            <a:r>
              <a:rPr lang="en-US" sz="2400" dirty="0">
                <a:ea typeface="ＭＳ Ｐゴシック" charset="0"/>
              </a:rPr>
              <a:t>Replace LHS by LHS' in this rule if the subsets of the training set satisfying LHS and LHS' are equal</a:t>
            </a:r>
          </a:p>
          <a:p>
            <a:pPr lvl="1"/>
            <a:r>
              <a:rPr lang="en-US" sz="2400" dirty="0">
                <a:ea typeface="ＭＳ Ｐゴシック" charset="0"/>
              </a:rPr>
              <a:t>A rule may be eliminated by using meta-conditions such as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if no other rule applies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Summary: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decision </a:t>
            </a:r>
            <a:r>
              <a:rPr lang="en-US" dirty="0">
                <a:ea typeface="ＭＳ Ｐゴシック" charset="0"/>
                <a:cs typeface="ＭＳ Ｐゴシック" charset="0"/>
              </a:rPr>
              <a:t>tree learning</a:t>
            </a:r>
          </a:p>
        </p:txBody>
      </p:sp>
      <p:sp>
        <p:nvSpPr>
          <p:cNvPr id="132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153400" cy="55626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W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idely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used learning methods in practice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for problems with relatively few features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Strengths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a typeface="ＭＳ Ｐゴシック" charset="0"/>
              </a:rPr>
              <a:t>Fast and simple </a:t>
            </a:r>
            <a:r>
              <a:rPr lang="en-US" sz="2400" dirty="0">
                <a:ea typeface="ＭＳ Ｐゴシック" charset="0"/>
              </a:rPr>
              <a:t>to implement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charset="0"/>
              </a:rPr>
              <a:t>Can convert result to a set of easily interpretable rules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charset="0"/>
              </a:rPr>
              <a:t>Empirically valid in many commercial products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charset="0"/>
              </a:rPr>
              <a:t>Handles noisy </a:t>
            </a:r>
            <a:r>
              <a:rPr lang="en-US" sz="2400" dirty="0" smtClean="0">
                <a:ea typeface="ＭＳ Ｐゴシック" charset="0"/>
              </a:rPr>
              <a:t>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a typeface="ＭＳ Ｐゴシック" charset="0"/>
              </a:rPr>
              <a:t>Easy for people to understand</a:t>
            </a:r>
            <a:endParaRPr lang="en-US" sz="2400" dirty="0">
              <a:ea typeface="ＭＳ Ｐゴシック" charset="0"/>
            </a:endParaRPr>
          </a:p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Weaknesses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err="1">
                <a:ea typeface="ＭＳ Ｐゴシック" charset="0"/>
              </a:rPr>
              <a:t>Univariate</a:t>
            </a:r>
            <a:r>
              <a:rPr lang="en-US" sz="2400" dirty="0">
                <a:ea typeface="ＭＳ Ｐゴシック" charset="0"/>
              </a:rPr>
              <a:t> splits/partitioning using only one attribute at a time so limits types of possible trees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Large decision trees may be hard to understand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Requires fixed-length feature vectors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Non-incremental (i.e., batch method)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Rectangle 49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A decision </a:t>
            </a:r>
            <a:r>
              <a:rPr lang="en-US" dirty="0">
                <a:ea typeface="ＭＳ Ｐゴシック" charset="0"/>
                <a:cs typeface="ＭＳ Ｐゴシック" charset="0"/>
              </a:rPr>
              <a:t>tree-induced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partition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81000" y="1828800"/>
            <a:ext cx="4800600" cy="4724400"/>
            <a:chOff x="4343400" y="1905000"/>
            <a:chExt cx="4800600" cy="4724400"/>
          </a:xfrm>
        </p:grpSpPr>
        <p:sp>
          <p:nvSpPr>
            <p:cNvPr id="45057" name="Rectangle 75" descr="60%"/>
            <p:cNvSpPr>
              <a:spLocks noChangeArrowheads="1"/>
            </p:cNvSpPr>
            <p:nvPr/>
          </p:nvSpPr>
          <p:spPr bwMode="auto">
            <a:xfrm>
              <a:off x="4419600" y="4800600"/>
              <a:ext cx="1447800" cy="17526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58" name="Rectangle 74" descr="60%"/>
            <p:cNvSpPr>
              <a:spLocks noChangeArrowheads="1"/>
            </p:cNvSpPr>
            <p:nvPr/>
          </p:nvSpPr>
          <p:spPr bwMode="auto">
            <a:xfrm>
              <a:off x="7467600" y="4267200"/>
              <a:ext cx="1447800" cy="2286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59" name="Rectangle 73" descr="60%"/>
            <p:cNvSpPr>
              <a:spLocks noChangeArrowheads="1"/>
            </p:cNvSpPr>
            <p:nvPr/>
          </p:nvSpPr>
          <p:spPr bwMode="auto">
            <a:xfrm>
              <a:off x="7467600" y="3352800"/>
              <a:ext cx="1447800" cy="762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0" name="Rectangle 72" descr="60%"/>
            <p:cNvSpPr>
              <a:spLocks noChangeArrowheads="1"/>
            </p:cNvSpPr>
            <p:nvPr/>
          </p:nvSpPr>
          <p:spPr bwMode="auto">
            <a:xfrm>
              <a:off x="6019800" y="1981200"/>
              <a:ext cx="1295400" cy="4572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1" name="Rectangle 71" descr="60%"/>
            <p:cNvSpPr>
              <a:spLocks noChangeArrowheads="1"/>
            </p:cNvSpPr>
            <p:nvPr/>
          </p:nvSpPr>
          <p:spPr bwMode="auto">
            <a:xfrm>
              <a:off x="7467600" y="1981200"/>
              <a:ext cx="1447800" cy="1219200"/>
            </a:xfrm>
            <a:prstGeom prst="rect">
              <a:avLst/>
            </a:prstGeom>
            <a:pattFill prst="pct60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2" name="Rectangle 70" descr="60%"/>
            <p:cNvSpPr>
              <a:spLocks noChangeArrowheads="1"/>
            </p:cNvSpPr>
            <p:nvPr/>
          </p:nvSpPr>
          <p:spPr bwMode="auto">
            <a:xfrm>
              <a:off x="4419600" y="1981200"/>
              <a:ext cx="1447800" cy="2667000"/>
            </a:xfrm>
            <a:prstGeom prst="rect">
              <a:avLst/>
            </a:prstGeom>
            <a:pattFill prst="pct60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4" name="Rectangle 50"/>
            <p:cNvSpPr>
              <a:spLocks noChangeArrowheads="1"/>
            </p:cNvSpPr>
            <p:nvPr/>
          </p:nvSpPr>
          <p:spPr bwMode="auto">
            <a:xfrm>
              <a:off x="4724400" y="2209800"/>
              <a:ext cx="914400" cy="83820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5" name="Rectangle 51"/>
            <p:cNvSpPr>
              <a:spLocks noChangeArrowheads="1"/>
            </p:cNvSpPr>
            <p:nvPr/>
          </p:nvSpPr>
          <p:spPr bwMode="auto">
            <a:xfrm>
              <a:off x="5105400" y="5029200"/>
              <a:ext cx="304800" cy="30480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6" name="Oval 52"/>
            <p:cNvSpPr>
              <a:spLocks noChangeArrowheads="1"/>
            </p:cNvSpPr>
            <p:nvPr/>
          </p:nvSpPr>
          <p:spPr bwMode="auto">
            <a:xfrm>
              <a:off x="4648200" y="3429000"/>
              <a:ext cx="1143000" cy="1143000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7" name="Oval 53"/>
            <p:cNvSpPr>
              <a:spLocks noChangeArrowheads="1"/>
            </p:cNvSpPr>
            <p:nvPr/>
          </p:nvSpPr>
          <p:spPr bwMode="auto">
            <a:xfrm>
              <a:off x="5105400" y="5867400"/>
              <a:ext cx="381000" cy="381000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8" name="Rectangle 54"/>
            <p:cNvSpPr>
              <a:spLocks noChangeArrowheads="1"/>
            </p:cNvSpPr>
            <p:nvPr/>
          </p:nvSpPr>
          <p:spPr bwMode="auto">
            <a:xfrm>
              <a:off x="6172200" y="2209800"/>
              <a:ext cx="914400" cy="838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9" name="Rectangle 55"/>
            <p:cNvSpPr>
              <a:spLocks noChangeArrowheads="1"/>
            </p:cNvSpPr>
            <p:nvPr/>
          </p:nvSpPr>
          <p:spPr bwMode="auto">
            <a:xfrm>
              <a:off x="6553200" y="5029200"/>
              <a:ext cx="3048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0" name="Oval 56"/>
            <p:cNvSpPr>
              <a:spLocks noChangeArrowheads="1"/>
            </p:cNvSpPr>
            <p:nvPr/>
          </p:nvSpPr>
          <p:spPr bwMode="auto">
            <a:xfrm>
              <a:off x="6096000" y="3429000"/>
              <a:ext cx="1143000" cy="1143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1" name="Oval 57"/>
            <p:cNvSpPr>
              <a:spLocks noChangeArrowheads="1"/>
            </p:cNvSpPr>
            <p:nvPr/>
          </p:nvSpPr>
          <p:spPr bwMode="auto">
            <a:xfrm>
              <a:off x="6553200" y="5867400"/>
              <a:ext cx="381000" cy="381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2" name="Rectangle 58"/>
            <p:cNvSpPr>
              <a:spLocks noChangeArrowheads="1"/>
            </p:cNvSpPr>
            <p:nvPr/>
          </p:nvSpPr>
          <p:spPr bwMode="auto">
            <a:xfrm>
              <a:off x="7620000" y="22098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3" name="Rectangle 59"/>
            <p:cNvSpPr>
              <a:spLocks noChangeArrowheads="1"/>
            </p:cNvSpPr>
            <p:nvPr/>
          </p:nvSpPr>
          <p:spPr bwMode="auto">
            <a:xfrm>
              <a:off x="8001000" y="3581400"/>
              <a:ext cx="304800" cy="3048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4" name="Oval 60"/>
            <p:cNvSpPr>
              <a:spLocks noChangeArrowheads="1"/>
            </p:cNvSpPr>
            <p:nvPr/>
          </p:nvSpPr>
          <p:spPr bwMode="auto">
            <a:xfrm>
              <a:off x="7543800" y="4495800"/>
              <a:ext cx="1143000" cy="11430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5" name="Oval 61"/>
            <p:cNvSpPr>
              <a:spLocks noChangeArrowheads="1"/>
            </p:cNvSpPr>
            <p:nvPr/>
          </p:nvSpPr>
          <p:spPr bwMode="auto">
            <a:xfrm>
              <a:off x="7924800" y="5943600"/>
              <a:ext cx="381000" cy="3810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6" name="Rectangle 62"/>
            <p:cNvSpPr>
              <a:spLocks noChangeArrowheads="1"/>
            </p:cNvSpPr>
            <p:nvPr/>
          </p:nvSpPr>
          <p:spPr bwMode="auto">
            <a:xfrm>
              <a:off x="4343400" y="1905000"/>
              <a:ext cx="4648200" cy="4724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7" name="Text Box 63"/>
            <p:cNvSpPr txBox="1">
              <a:spLocks noChangeArrowheads="1"/>
            </p:cNvSpPr>
            <p:nvPr/>
          </p:nvSpPr>
          <p:spPr bwMode="auto">
            <a:xfrm>
              <a:off x="4343400" y="1905000"/>
              <a:ext cx="1846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endParaRPr lang="en-US" dirty="0">
                <a:latin typeface="Calibri"/>
              </a:endParaRPr>
            </a:p>
          </p:txBody>
        </p:sp>
        <p:sp>
          <p:nvSpPr>
            <p:cNvPr id="45078" name="Line 65"/>
            <p:cNvSpPr>
              <a:spLocks noChangeShapeType="1"/>
            </p:cNvSpPr>
            <p:nvPr/>
          </p:nvSpPr>
          <p:spPr bwMode="auto">
            <a:xfrm>
              <a:off x="5943600" y="1905000"/>
              <a:ext cx="0" cy="472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9" name="Line 66"/>
            <p:cNvSpPr>
              <a:spLocks noChangeShapeType="1"/>
            </p:cNvSpPr>
            <p:nvPr/>
          </p:nvSpPr>
          <p:spPr bwMode="auto">
            <a:xfrm>
              <a:off x="7391400" y="1905000"/>
              <a:ext cx="0" cy="472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0" name="Line 67"/>
            <p:cNvSpPr>
              <a:spLocks noChangeShapeType="1"/>
            </p:cNvSpPr>
            <p:nvPr/>
          </p:nvSpPr>
          <p:spPr bwMode="auto">
            <a:xfrm>
              <a:off x="4343400" y="4724400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1" name="Line 68"/>
            <p:cNvSpPr>
              <a:spLocks noChangeShapeType="1"/>
            </p:cNvSpPr>
            <p:nvPr/>
          </p:nvSpPr>
          <p:spPr bwMode="auto">
            <a:xfrm>
              <a:off x="7391400" y="4191000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2" name="Line 69"/>
            <p:cNvSpPr>
              <a:spLocks noChangeShapeType="1"/>
            </p:cNvSpPr>
            <p:nvPr/>
          </p:nvSpPr>
          <p:spPr bwMode="auto">
            <a:xfrm>
              <a:off x="7391400" y="32766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pic>
        <p:nvPicPr>
          <p:cNvPr id="45083" name="Picture 7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05000"/>
            <a:ext cx="3962400" cy="321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10668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/>
              </a:rPr>
              <a:t>The red groups are negative examples, blue positive</a:t>
            </a:r>
            <a:endParaRPr lang="en-US" sz="3200" dirty="0"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5334000"/>
            <a:ext cx="3505200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/>
              </a:rPr>
              <a:t>Negative things are  big, green shapes and</a:t>
            </a:r>
            <a:r>
              <a:rPr lang="en-US" sz="2800" dirty="0">
                <a:latin typeface="Calibri"/>
              </a:rPr>
              <a:t> </a:t>
            </a:r>
            <a:r>
              <a:rPr lang="en-US" sz="2800" dirty="0" smtClean="0">
                <a:latin typeface="Calibri"/>
              </a:rPr>
              <a:t>big, blue squares</a:t>
            </a:r>
            <a:endParaRPr lang="en-US" sz="28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Learning decision trees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7696200" cy="4800600"/>
          </a:xfrm>
        </p:spPr>
        <p:txBody>
          <a:bodyPr/>
          <a:lstStyle/>
          <a:p>
            <a:pPr marL="228600" indent="-228600"/>
            <a:r>
              <a:rPr lang="en-US" sz="2800" dirty="0">
                <a:ea typeface="ＭＳ Ｐゴシック" charset="0"/>
                <a:cs typeface="ＭＳ Ｐゴシック" charset="0"/>
              </a:rPr>
              <a:t>Goal: Build 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decision tree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to classify examples as positive or negative instances of a concept using supervised learning from a training set</a:t>
            </a:r>
          </a:p>
          <a:p>
            <a:pPr marL="228600" indent="-228600"/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decision tree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tree where</a:t>
            </a:r>
          </a:p>
          <a:p>
            <a:pPr marL="338138" lvl="1" indent="-114300"/>
            <a:r>
              <a:rPr lang="en-US" sz="2400" dirty="0">
                <a:ea typeface="ＭＳ Ｐゴシック" charset="0"/>
              </a:rPr>
              <a:t> each non-leaf node </a:t>
            </a:r>
            <a:r>
              <a:rPr lang="en-US" sz="2400" dirty="0" smtClean="0">
                <a:ea typeface="ＭＳ Ｐゴシック" charset="0"/>
              </a:rPr>
              <a:t>has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smtClean="0">
                <a:ea typeface="ＭＳ Ｐゴシック" charset="0"/>
              </a:rPr>
              <a:t>an</a:t>
            </a:r>
            <a:br>
              <a:rPr lang="en-US" sz="2400" dirty="0" smtClean="0">
                <a:ea typeface="ＭＳ Ｐゴシック" charset="0"/>
              </a:rPr>
            </a:br>
            <a:r>
              <a:rPr lang="en-US" sz="2400" dirty="0" smtClean="0">
                <a:ea typeface="ＭＳ Ｐゴシック" charset="0"/>
              </a:rPr>
              <a:t>attribute </a:t>
            </a:r>
            <a:r>
              <a:rPr lang="en-US" sz="2400" dirty="0">
                <a:ea typeface="ＭＳ Ｐゴシック" charset="0"/>
              </a:rPr>
              <a:t>(feature)</a:t>
            </a:r>
          </a:p>
          <a:p>
            <a:pPr marL="338138" lvl="1" indent="-114300"/>
            <a:r>
              <a:rPr lang="en-US" sz="2400" dirty="0">
                <a:ea typeface="ＭＳ Ｐゴシック" charset="0"/>
              </a:rPr>
              <a:t>each leaf node has </a:t>
            </a:r>
            <a:r>
              <a:rPr lang="en-US" sz="2400" dirty="0" smtClean="0">
                <a:ea typeface="ＭＳ Ｐゴシック" charset="0"/>
              </a:rPr>
              <a:t>a classification</a:t>
            </a:r>
            <a:br>
              <a:rPr lang="en-US" sz="2400" dirty="0" smtClean="0">
                <a:ea typeface="ＭＳ Ｐゴシック" charset="0"/>
              </a:rPr>
            </a:br>
            <a:r>
              <a:rPr lang="en-US" sz="2400" dirty="0" smtClean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</a:rPr>
              <a:t>+ or -)</a:t>
            </a:r>
          </a:p>
          <a:p>
            <a:pPr marL="338138" lvl="1" indent="-114300"/>
            <a:r>
              <a:rPr lang="en-US" sz="2400" dirty="0">
                <a:ea typeface="ＭＳ Ｐゴシック" charset="0"/>
              </a:rPr>
              <a:t>each arc has a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possible </a:t>
            </a:r>
            <a:r>
              <a:rPr lang="en-US" sz="2400" dirty="0" smtClean="0">
                <a:ea typeface="ＭＳ Ｐゴシック" charset="0"/>
              </a:rPr>
              <a:t>value of</a:t>
            </a:r>
            <a:br>
              <a:rPr lang="en-US" sz="2400" dirty="0" smtClean="0">
                <a:ea typeface="ＭＳ Ｐゴシック" charset="0"/>
              </a:rPr>
            </a:br>
            <a:r>
              <a:rPr lang="en-US" sz="2400" dirty="0" smtClean="0">
                <a:ea typeface="ＭＳ Ｐゴシック" charset="0"/>
              </a:rPr>
              <a:t>its attribute </a:t>
            </a:r>
            <a:endParaRPr lang="en-US" sz="2400" dirty="0">
              <a:ea typeface="ＭＳ Ｐゴシック" charset="0"/>
            </a:endParaRPr>
          </a:p>
          <a:p>
            <a:pPr marL="228600" indent="-228600"/>
            <a:r>
              <a:rPr lang="en-US" sz="2800" dirty="0">
                <a:ea typeface="ＭＳ Ｐゴシック" charset="0"/>
                <a:cs typeface="ＭＳ Ｐゴシック" charset="0"/>
              </a:rPr>
              <a:t>Generalization: allow for &gt;2 classes</a:t>
            </a:r>
          </a:p>
          <a:p>
            <a:pPr marL="338138" lvl="1" indent="-114300"/>
            <a:r>
              <a:rPr lang="en-US" sz="2400" dirty="0">
                <a:ea typeface="ＭＳ Ｐゴシック" charset="0"/>
              </a:rPr>
              <a:t>e.g., for stocks, classify into {sell, hold, buy}</a:t>
            </a:r>
          </a:p>
        </p:txBody>
      </p:sp>
      <p:grpSp>
        <p:nvGrpSpPr>
          <p:cNvPr id="43011" name="Group 40"/>
          <p:cNvGrpSpPr>
            <a:grpSpLocks/>
          </p:cNvGrpSpPr>
          <p:nvPr/>
        </p:nvGrpSpPr>
        <p:grpSpPr bwMode="auto">
          <a:xfrm>
            <a:off x="5181601" y="2514600"/>
            <a:ext cx="3722688" cy="3048000"/>
            <a:chOff x="3168" y="1440"/>
            <a:chExt cx="2345" cy="1920"/>
          </a:xfrm>
        </p:grpSpPr>
        <p:sp>
          <p:nvSpPr>
            <p:cNvPr id="43012" name="Line 14"/>
            <p:cNvSpPr>
              <a:spLocks noChangeShapeType="1"/>
            </p:cNvSpPr>
            <p:nvPr/>
          </p:nvSpPr>
          <p:spPr bwMode="auto">
            <a:xfrm flipH="1">
              <a:off x="3504" y="1536"/>
              <a:ext cx="768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3" name="Line 15"/>
            <p:cNvSpPr>
              <a:spLocks noChangeShapeType="1"/>
            </p:cNvSpPr>
            <p:nvPr/>
          </p:nvSpPr>
          <p:spPr bwMode="auto">
            <a:xfrm flipH="1">
              <a:off x="4224" y="1536"/>
              <a:ext cx="48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4" name="Line 16"/>
            <p:cNvSpPr>
              <a:spLocks noChangeShapeType="1"/>
            </p:cNvSpPr>
            <p:nvPr/>
          </p:nvSpPr>
          <p:spPr bwMode="auto">
            <a:xfrm>
              <a:off x="4272" y="1536"/>
              <a:ext cx="768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5" name="Line 17"/>
            <p:cNvSpPr>
              <a:spLocks noChangeShapeType="1"/>
            </p:cNvSpPr>
            <p:nvPr/>
          </p:nvSpPr>
          <p:spPr bwMode="auto">
            <a:xfrm flipH="1">
              <a:off x="3312" y="2160"/>
              <a:ext cx="24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6" name="Line 18"/>
            <p:cNvSpPr>
              <a:spLocks noChangeShapeType="1"/>
            </p:cNvSpPr>
            <p:nvPr/>
          </p:nvSpPr>
          <p:spPr bwMode="auto">
            <a:xfrm>
              <a:off x="3552" y="2208"/>
              <a:ext cx="14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7" name="Line 22"/>
            <p:cNvSpPr>
              <a:spLocks noChangeShapeType="1"/>
            </p:cNvSpPr>
            <p:nvPr/>
          </p:nvSpPr>
          <p:spPr bwMode="auto">
            <a:xfrm flipH="1">
              <a:off x="4416" y="2688"/>
              <a:ext cx="24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8" name="Line 23"/>
            <p:cNvSpPr>
              <a:spLocks noChangeShapeType="1"/>
            </p:cNvSpPr>
            <p:nvPr/>
          </p:nvSpPr>
          <p:spPr bwMode="auto">
            <a:xfrm>
              <a:off x="4656" y="2736"/>
              <a:ext cx="14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9" name="Line 25"/>
            <p:cNvSpPr>
              <a:spLocks noChangeShapeType="1"/>
            </p:cNvSpPr>
            <p:nvPr/>
          </p:nvSpPr>
          <p:spPr bwMode="auto">
            <a:xfrm flipH="1">
              <a:off x="4656" y="2160"/>
              <a:ext cx="432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20" name="Line 26"/>
            <p:cNvSpPr>
              <a:spLocks noChangeShapeType="1"/>
            </p:cNvSpPr>
            <p:nvPr/>
          </p:nvSpPr>
          <p:spPr bwMode="auto">
            <a:xfrm>
              <a:off x="5088" y="2160"/>
              <a:ext cx="192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21" name="Rectangle 6"/>
            <p:cNvSpPr>
              <a:spLocks noChangeArrowheads="1"/>
            </p:cNvSpPr>
            <p:nvPr/>
          </p:nvSpPr>
          <p:spPr bwMode="auto">
            <a:xfrm>
              <a:off x="3936" y="1440"/>
              <a:ext cx="624" cy="24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alibri"/>
                </a:rPr>
                <a:t>Color</a:t>
              </a:r>
            </a:p>
          </p:txBody>
        </p:sp>
        <p:sp>
          <p:nvSpPr>
            <p:cNvPr id="43022" name="Rectangle 7"/>
            <p:cNvSpPr>
              <a:spLocks noChangeArrowheads="1"/>
            </p:cNvSpPr>
            <p:nvPr/>
          </p:nvSpPr>
          <p:spPr bwMode="auto">
            <a:xfrm>
              <a:off x="4752" y="2064"/>
              <a:ext cx="624" cy="24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alibri"/>
                </a:rPr>
                <a:t>Shape</a:t>
              </a:r>
            </a:p>
          </p:txBody>
        </p:sp>
        <p:sp>
          <p:nvSpPr>
            <p:cNvPr id="43023" name="Rectangle 8"/>
            <p:cNvSpPr>
              <a:spLocks noChangeArrowheads="1"/>
            </p:cNvSpPr>
            <p:nvPr/>
          </p:nvSpPr>
          <p:spPr bwMode="auto">
            <a:xfrm>
              <a:off x="3216" y="2064"/>
              <a:ext cx="624" cy="24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alibri"/>
                </a:rPr>
                <a:t>Size</a:t>
              </a:r>
            </a:p>
          </p:txBody>
        </p:sp>
        <p:sp>
          <p:nvSpPr>
            <p:cNvPr id="43024" name="Rectangle 11"/>
            <p:cNvSpPr>
              <a:spLocks noChangeArrowheads="1"/>
            </p:cNvSpPr>
            <p:nvPr/>
          </p:nvSpPr>
          <p:spPr bwMode="auto">
            <a:xfrm>
              <a:off x="4080" y="2064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+</a:t>
              </a:r>
            </a:p>
          </p:txBody>
        </p:sp>
        <p:sp>
          <p:nvSpPr>
            <p:cNvPr id="43025" name="Rectangle 12"/>
            <p:cNvSpPr>
              <a:spLocks noChangeArrowheads="1"/>
            </p:cNvSpPr>
            <p:nvPr/>
          </p:nvSpPr>
          <p:spPr bwMode="auto">
            <a:xfrm>
              <a:off x="3552" y="2592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+</a:t>
              </a:r>
            </a:p>
          </p:txBody>
        </p:sp>
        <p:sp>
          <p:nvSpPr>
            <p:cNvPr id="43026" name="Rectangle 13"/>
            <p:cNvSpPr>
              <a:spLocks noChangeArrowheads="1"/>
            </p:cNvSpPr>
            <p:nvPr/>
          </p:nvSpPr>
          <p:spPr bwMode="auto">
            <a:xfrm>
              <a:off x="3168" y="2592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-</a:t>
              </a:r>
            </a:p>
          </p:txBody>
        </p:sp>
        <p:sp>
          <p:nvSpPr>
            <p:cNvPr id="43027" name="Rectangle 19"/>
            <p:cNvSpPr>
              <a:spLocks noChangeArrowheads="1"/>
            </p:cNvSpPr>
            <p:nvPr/>
          </p:nvSpPr>
          <p:spPr bwMode="auto">
            <a:xfrm>
              <a:off x="4320" y="2592"/>
              <a:ext cx="624" cy="24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alibri"/>
                </a:rPr>
                <a:t>Size</a:t>
              </a:r>
            </a:p>
          </p:txBody>
        </p:sp>
        <p:sp>
          <p:nvSpPr>
            <p:cNvPr id="43028" name="Rectangle 20"/>
            <p:cNvSpPr>
              <a:spLocks noChangeArrowheads="1"/>
            </p:cNvSpPr>
            <p:nvPr/>
          </p:nvSpPr>
          <p:spPr bwMode="auto">
            <a:xfrm>
              <a:off x="4656" y="3120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+</a:t>
              </a:r>
            </a:p>
          </p:txBody>
        </p:sp>
        <p:sp>
          <p:nvSpPr>
            <p:cNvPr id="43029" name="Rectangle 21"/>
            <p:cNvSpPr>
              <a:spLocks noChangeArrowheads="1"/>
            </p:cNvSpPr>
            <p:nvPr/>
          </p:nvSpPr>
          <p:spPr bwMode="auto">
            <a:xfrm>
              <a:off x="4272" y="3120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-</a:t>
              </a:r>
            </a:p>
          </p:txBody>
        </p:sp>
        <p:sp>
          <p:nvSpPr>
            <p:cNvPr id="43030" name="Rectangle 24"/>
            <p:cNvSpPr>
              <a:spLocks noChangeArrowheads="1"/>
            </p:cNvSpPr>
            <p:nvPr/>
          </p:nvSpPr>
          <p:spPr bwMode="auto">
            <a:xfrm>
              <a:off x="5136" y="2592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+</a:t>
              </a:r>
            </a:p>
          </p:txBody>
        </p:sp>
        <p:sp>
          <p:nvSpPr>
            <p:cNvPr id="43031" name="Text Box 27"/>
            <p:cNvSpPr txBox="1">
              <a:spLocks noChangeArrowheads="1"/>
            </p:cNvSpPr>
            <p:nvPr/>
          </p:nvSpPr>
          <p:spPr bwMode="auto">
            <a:xfrm>
              <a:off x="4272" y="2832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big</a:t>
              </a:r>
            </a:p>
          </p:txBody>
        </p:sp>
        <p:sp>
          <p:nvSpPr>
            <p:cNvPr id="43032" name="Text Box 28"/>
            <p:cNvSpPr txBox="1">
              <a:spLocks noChangeArrowheads="1"/>
            </p:cNvSpPr>
            <p:nvPr/>
          </p:nvSpPr>
          <p:spPr bwMode="auto">
            <a:xfrm>
              <a:off x="3168" y="2361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big</a:t>
              </a:r>
            </a:p>
          </p:txBody>
        </p:sp>
        <p:sp>
          <p:nvSpPr>
            <p:cNvPr id="43033" name="Text Box 30"/>
            <p:cNvSpPr txBox="1">
              <a:spLocks noChangeArrowheads="1"/>
            </p:cNvSpPr>
            <p:nvPr/>
          </p:nvSpPr>
          <p:spPr bwMode="auto">
            <a:xfrm>
              <a:off x="3552" y="2361"/>
              <a:ext cx="4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small</a:t>
              </a:r>
            </a:p>
          </p:txBody>
        </p:sp>
        <p:sp>
          <p:nvSpPr>
            <p:cNvPr id="43034" name="Text Box 31"/>
            <p:cNvSpPr txBox="1">
              <a:spLocks noChangeArrowheads="1"/>
            </p:cNvSpPr>
            <p:nvPr/>
          </p:nvSpPr>
          <p:spPr bwMode="auto">
            <a:xfrm>
              <a:off x="4656" y="2832"/>
              <a:ext cx="4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small</a:t>
              </a:r>
            </a:p>
          </p:txBody>
        </p:sp>
        <p:sp>
          <p:nvSpPr>
            <p:cNvPr id="43035" name="Text Box 32"/>
            <p:cNvSpPr txBox="1">
              <a:spLocks noChangeArrowheads="1"/>
            </p:cNvSpPr>
            <p:nvPr/>
          </p:nvSpPr>
          <p:spPr bwMode="auto">
            <a:xfrm>
              <a:off x="5040" y="2361"/>
              <a:ext cx="47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round</a:t>
              </a:r>
            </a:p>
          </p:txBody>
        </p:sp>
        <p:sp>
          <p:nvSpPr>
            <p:cNvPr id="43036" name="Text Box 33"/>
            <p:cNvSpPr txBox="1">
              <a:spLocks noChangeArrowheads="1"/>
            </p:cNvSpPr>
            <p:nvPr/>
          </p:nvSpPr>
          <p:spPr bwMode="auto">
            <a:xfrm>
              <a:off x="4560" y="2361"/>
              <a:ext cx="51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square</a:t>
              </a:r>
            </a:p>
          </p:txBody>
        </p:sp>
        <p:sp>
          <p:nvSpPr>
            <p:cNvPr id="43037" name="Text Box 35"/>
            <p:cNvSpPr txBox="1">
              <a:spLocks noChangeArrowheads="1"/>
            </p:cNvSpPr>
            <p:nvPr/>
          </p:nvSpPr>
          <p:spPr bwMode="auto">
            <a:xfrm>
              <a:off x="4176" y="1776"/>
              <a:ext cx="3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red</a:t>
              </a:r>
            </a:p>
          </p:txBody>
        </p:sp>
        <p:sp>
          <p:nvSpPr>
            <p:cNvPr id="43038" name="Text Box 36"/>
            <p:cNvSpPr txBox="1">
              <a:spLocks noChangeArrowheads="1"/>
            </p:cNvSpPr>
            <p:nvPr/>
          </p:nvSpPr>
          <p:spPr bwMode="auto">
            <a:xfrm>
              <a:off x="3456" y="1728"/>
              <a:ext cx="45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green</a:t>
              </a:r>
            </a:p>
          </p:txBody>
        </p:sp>
        <p:sp>
          <p:nvSpPr>
            <p:cNvPr id="43039" name="Text Box 37"/>
            <p:cNvSpPr txBox="1">
              <a:spLocks noChangeArrowheads="1"/>
            </p:cNvSpPr>
            <p:nvPr/>
          </p:nvSpPr>
          <p:spPr bwMode="auto">
            <a:xfrm>
              <a:off x="4608" y="1728"/>
              <a:ext cx="3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blue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Expressiveness of Decision Trees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5562600"/>
          </a:xfrm>
        </p:spPr>
        <p:txBody>
          <a:bodyPr/>
          <a:lstStyle/>
          <a:p>
            <a:pPr marL="233363" indent="-233363"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an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express any function of the input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attributes, e.g.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for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Boolean functions, truth table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row </a:t>
            </a:r>
            <a:r>
              <a:rPr lang="en-US" sz="2800" dirty="0" smtClean="0">
                <a:ea typeface="ＭＳ Ｐゴシック" charset="0"/>
                <a:cs typeface="Calibri"/>
              </a:rPr>
              <a:t>→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path to leaf:</a:t>
            </a:r>
          </a:p>
          <a:p>
            <a:pPr marL="342900" indent="-342900"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defRPr/>
            </a:pPr>
            <a:endParaRPr lang="en-US" sz="2800" dirty="0" smtClean="0"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defRPr/>
            </a:pPr>
            <a:endParaRPr lang="en-US" sz="2800" dirty="0" smtClean="0"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There’s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a consistent decision tree for any training set with one path to leaf for each example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(assuming deterministic), but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it probably won't generalize to new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examples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prefer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more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compact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decision trees</a:t>
            </a:r>
          </a:p>
        </p:txBody>
      </p:sp>
      <p:pic>
        <p:nvPicPr>
          <p:cNvPr id="47107" name="Picture 4" descr="xor-decision-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38400"/>
            <a:ext cx="5791200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Inductive learning and bias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200400"/>
            <a:ext cx="7772400" cy="3505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Suppose that we want to learn a function </a:t>
            </a:r>
            <a:r>
              <a:rPr lang="en-US" b="1" dirty="0">
                <a:ea typeface="ＭＳ Ｐゴシック" charset="0"/>
                <a:cs typeface="ＭＳ Ｐゴシック" charset="0"/>
              </a:rPr>
              <a:t>f(x) = y</a:t>
            </a:r>
            <a:r>
              <a:rPr lang="en-US" dirty="0">
                <a:ea typeface="ＭＳ Ｐゴシック" charset="0"/>
                <a:cs typeface="ＭＳ Ｐゴシック" charset="0"/>
              </a:rPr>
              <a:t> and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we’re given </a:t>
            </a:r>
            <a:r>
              <a:rPr lang="en-US" dirty="0">
                <a:ea typeface="ＭＳ Ｐゴシック" charset="0"/>
                <a:cs typeface="ＭＳ Ｐゴシック" charset="0"/>
              </a:rPr>
              <a:t>sample (</a:t>
            </a:r>
            <a:r>
              <a:rPr lang="en-US" dirty="0" err="1">
                <a:ea typeface="ＭＳ Ｐゴシック" charset="0"/>
                <a:cs typeface="ＭＳ Ｐゴシック" charset="0"/>
              </a:rPr>
              <a:t>x,y</a:t>
            </a:r>
            <a:r>
              <a:rPr lang="en-US" dirty="0">
                <a:ea typeface="ＭＳ Ｐゴシック" charset="0"/>
                <a:cs typeface="ＭＳ Ｐゴシック" charset="0"/>
              </a:rPr>
              <a:t>) pairs, as in figure (a)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There are </a:t>
            </a:r>
            <a:r>
              <a:rPr lang="en-US" dirty="0">
                <a:ea typeface="ＭＳ Ｐゴシック" charset="0"/>
                <a:cs typeface="ＭＳ Ｐゴシック" charset="0"/>
              </a:rPr>
              <a:t>several hypotheses we could make about this function, e.g.: (b),  (c) and (d)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A preference for one over the others reveals the </a:t>
            </a:r>
            <a:r>
              <a:rPr lang="en-US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bias</a:t>
            </a:r>
            <a:r>
              <a:rPr lang="en-US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ea typeface="ＭＳ Ｐゴシック" charset="0"/>
                <a:cs typeface="ＭＳ Ｐゴシック" charset="0"/>
              </a:rPr>
              <a:t>of our learning technique, e.g.: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prefer piece-wise functions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prefer a smooth function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prefer a simple function and treat outliers as noise</a:t>
            </a:r>
          </a:p>
        </p:txBody>
      </p:sp>
      <p:pic>
        <p:nvPicPr>
          <p:cNvPr id="49155" name="Picture 4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14400"/>
            <a:ext cx="85344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Preference bias: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Occam’s </a:t>
            </a:r>
            <a:r>
              <a:rPr lang="en-US" dirty="0">
                <a:ea typeface="ＭＳ Ｐゴシック" charset="0"/>
                <a:cs typeface="ＭＳ Ｐゴシック" charset="0"/>
              </a:rPr>
              <a:t>Razor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153400" cy="5105400"/>
          </a:xfrm>
        </p:spPr>
        <p:txBody>
          <a:bodyPr/>
          <a:lstStyle/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William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of Ockham (1285-1347)</a:t>
            </a:r>
          </a:p>
          <a:p>
            <a:pPr lvl="1">
              <a:lnSpc>
                <a:spcPct val="90000"/>
              </a:lnSpc>
            </a:pPr>
            <a:r>
              <a:rPr lang="ja-JP" altLang="en-US" sz="2400" dirty="0">
                <a:ea typeface="ＭＳ Ｐゴシック" charset="0"/>
                <a:cs typeface="Calibri"/>
              </a:rPr>
              <a:t>“</a:t>
            </a:r>
            <a:r>
              <a:rPr lang="en-US" altLang="ja-JP" sz="2400" i="1" dirty="0">
                <a:ea typeface="ＭＳ Ｐゴシック" charset="0"/>
                <a:cs typeface="Calibri"/>
              </a:rPr>
              <a:t>non </a:t>
            </a:r>
            <a:r>
              <a:rPr lang="en-US" altLang="ja-JP" sz="2400" i="1" dirty="0" err="1">
                <a:ea typeface="ＭＳ Ｐゴシック" charset="0"/>
                <a:cs typeface="Calibri"/>
              </a:rPr>
              <a:t>sunt</a:t>
            </a:r>
            <a:r>
              <a:rPr lang="en-US" altLang="ja-JP" sz="2400" i="1" dirty="0">
                <a:ea typeface="ＭＳ Ｐゴシック" charset="0"/>
                <a:cs typeface="Calibri"/>
              </a:rPr>
              <a:t> </a:t>
            </a:r>
            <a:r>
              <a:rPr lang="en-US" altLang="ja-JP" sz="2400" i="1" dirty="0" err="1">
                <a:ea typeface="ＭＳ Ｐゴシック" charset="0"/>
                <a:cs typeface="Calibri"/>
              </a:rPr>
              <a:t>multiplicanda</a:t>
            </a:r>
            <a:r>
              <a:rPr lang="en-US" altLang="ja-JP" sz="2400" i="1" dirty="0">
                <a:ea typeface="ＭＳ Ｐゴシック" charset="0"/>
                <a:cs typeface="Calibri"/>
              </a:rPr>
              <a:t> </a:t>
            </a:r>
            <a:r>
              <a:rPr lang="en-US" altLang="ja-JP" sz="2400" i="1" dirty="0" err="1">
                <a:ea typeface="ＭＳ Ｐゴシック" charset="0"/>
                <a:cs typeface="Calibri"/>
              </a:rPr>
              <a:t>entia</a:t>
            </a:r>
            <a:r>
              <a:rPr lang="en-US" altLang="ja-JP" sz="2400" i="1" dirty="0">
                <a:ea typeface="ＭＳ Ｐゴシック" charset="0"/>
                <a:cs typeface="Calibri"/>
              </a:rPr>
              <a:t> </a:t>
            </a:r>
            <a:r>
              <a:rPr lang="en-US" altLang="ja-JP" sz="2400" i="1" dirty="0" err="1">
                <a:ea typeface="ＭＳ Ｐゴシック" charset="0"/>
                <a:cs typeface="Calibri"/>
              </a:rPr>
              <a:t>praeter</a:t>
            </a:r>
            <a:r>
              <a:rPr lang="en-US" altLang="ja-JP" sz="2400" i="1" dirty="0">
                <a:ea typeface="ＭＳ Ｐゴシック" charset="0"/>
                <a:cs typeface="Calibri"/>
              </a:rPr>
              <a:t> </a:t>
            </a:r>
            <a:r>
              <a:rPr lang="en-US" altLang="ja-JP" sz="2400" i="1" dirty="0" err="1">
                <a:ea typeface="ＭＳ Ｐゴシック" charset="0"/>
                <a:cs typeface="Calibri"/>
              </a:rPr>
              <a:t>necessitatem</a:t>
            </a:r>
            <a:r>
              <a:rPr lang="ja-JP" altLang="en-US" sz="2400" i="1" dirty="0">
                <a:ea typeface="ＭＳ Ｐゴシック" charset="0"/>
                <a:cs typeface="Calibri"/>
              </a:rPr>
              <a:t>”</a:t>
            </a:r>
            <a:r>
              <a:rPr lang="en-US" altLang="ja-JP" sz="2400" i="1" dirty="0">
                <a:ea typeface="ＭＳ Ｐゴシック" charset="0"/>
                <a:cs typeface="Calibri"/>
              </a:rPr>
              <a:t> </a:t>
            </a:r>
            <a:endParaRPr lang="en-US" altLang="ja-JP" sz="2400" dirty="0">
              <a:ea typeface="ＭＳ Ｐゴシック" charset="0"/>
              <a:cs typeface="Calibri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  <a:cs typeface="Calibri"/>
              </a:rPr>
              <a:t>entities are not to be </a:t>
            </a:r>
            <a:r>
              <a:rPr lang="en-US" sz="2400" dirty="0" smtClean="0">
                <a:ea typeface="ＭＳ Ｐゴシック" charset="0"/>
                <a:cs typeface="Calibri"/>
              </a:rPr>
              <a:t>multiplied </a:t>
            </a:r>
            <a:r>
              <a:rPr lang="en-US" sz="2400" dirty="0">
                <a:ea typeface="ＭＳ Ｐゴシック" charset="0"/>
                <a:cs typeface="Calibri"/>
              </a:rPr>
              <a:t>beyond necessity 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S</a:t>
            </a:r>
            <a:r>
              <a:rPr lang="en-US" sz="3200" b="1" dirty="0" smtClean="0">
                <a:ea typeface="ＭＳ Ｐゴシック" charset="0"/>
                <a:cs typeface="ＭＳ Ｐゴシック" charset="0"/>
              </a:rPr>
              <a:t>implest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consistent explanation is the best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S</a:t>
            </a:r>
            <a:r>
              <a:rPr lang="en-US" sz="3200" b="1" dirty="0" smtClean="0">
                <a:ea typeface="ＭＳ Ｐゴシック" charset="0"/>
                <a:cs typeface="ＭＳ Ｐゴシック" charset="0"/>
              </a:rPr>
              <a:t>maller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decision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trees correctly classifying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training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examples preferred over larger ones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Finding </a:t>
            </a:r>
            <a:r>
              <a:rPr lang="en-US" sz="3200" b="1" dirty="0" smtClean="0">
                <a:ea typeface="ＭＳ Ｐゴシック" charset="0"/>
                <a:cs typeface="ＭＳ Ｐゴシック" charset="0"/>
              </a:rPr>
              <a:t>the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smallest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decision tree is NP-hard, so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we use algorithms that find reasonably small ones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0800" y="76200"/>
            <a:ext cx="1397000" cy="18605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3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24213</TotalTime>
  <Words>3107</Words>
  <Application>Microsoft Macintosh PowerPoint</Application>
  <PresentationFormat>On-screen Show (4:3)</PresentationFormat>
  <Paragraphs>516</Paragraphs>
  <Slides>44</Slides>
  <Notes>40</Notes>
  <HiddenSlides>3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Blank Presentation</vt:lpstr>
      <vt:lpstr>Worksheet</vt:lpstr>
      <vt:lpstr>Machine Learning: Decision Trees</vt:lpstr>
      <vt:lpstr>Decision Trees (DTs)</vt:lpstr>
      <vt:lpstr>Learning a Concept</vt:lpstr>
      <vt:lpstr>Training data</vt:lpstr>
      <vt:lpstr>A decision tree-induced partition</vt:lpstr>
      <vt:lpstr>Learning decision trees</vt:lpstr>
      <vt:lpstr>Expressiveness of Decision Trees</vt:lpstr>
      <vt:lpstr>Inductive learning and bias</vt:lpstr>
      <vt:lpstr>Preference bias: Occam’s Razor</vt:lpstr>
      <vt:lpstr>Hypothesis spaces</vt:lpstr>
      <vt:lpstr>R&amp;N’s restaurant domain</vt:lpstr>
      <vt:lpstr>Attribute-based representations</vt:lpstr>
      <vt:lpstr>A decision tree from introspection</vt:lpstr>
      <vt:lpstr>Issues</vt:lpstr>
      <vt:lpstr>ID3 / C4.5 / J48 Algorithm</vt:lpstr>
      <vt:lpstr>Choosing the best attribute</vt:lpstr>
      <vt:lpstr>Restaurant example</vt:lpstr>
      <vt:lpstr>Choosing an attribute</vt:lpstr>
      <vt:lpstr>Splitting examples  by testing attributes</vt:lpstr>
      <vt:lpstr>ID3-induced  decision tree</vt:lpstr>
      <vt:lpstr>Compare the two Decision Trees</vt:lpstr>
      <vt:lpstr>Information theory 101</vt:lpstr>
      <vt:lpstr>Information theory 101</vt:lpstr>
      <vt:lpstr>Information theory 101</vt:lpstr>
      <vt:lpstr>Entropy of a distribution</vt:lpstr>
      <vt:lpstr>Example: Huffman code</vt:lpstr>
      <vt:lpstr>Huffman code example</vt:lpstr>
      <vt:lpstr>Information for classification</vt:lpstr>
      <vt:lpstr>Information for classification II</vt:lpstr>
      <vt:lpstr>Information gain</vt:lpstr>
      <vt:lpstr>Computing Information Gain</vt:lpstr>
      <vt:lpstr>Computing information gain</vt:lpstr>
      <vt:lpstr>PowerPoint Presentation</vt:lpstr>
      <vt:lpstr>How well does it work?</vt:lpstr>
      <vt:lpstr>Extensions of ID3</vt:lpstr>
      <vt:lpstr>Using gain ratios</vt:lpstr>
      <vt:lpstr>Computing gain ratio</vt:lpstr>
      <vt:lpstr>Real-valued data</vt:lpstr>
      <vt:lpstr>Noisy data</vt:lpstr>
      <vt:lpstr>Overfitting</vt:lpstr>
      <vt:lpstr>Overfitting</vt:lpstr>
      <vt:lpstr>Pruning decision trees</vt:lpstr>
      <vt:lpstr>Converting decision trees to rules</vt:lpstr>
      <vt:lpstr>Summary: decision tree learning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COGITO</dc:creator>
  <cp:lastModifiedBy>tim finin</cp:lastModifiedBy>
  <cp:revision>462</cp:revision>
  <cp:lastPrinted>2012-11-28T20:50:13Z</cp:lastPrinted>
  <dcterms:created xsi:type="dcterms:W3CDTF">2009-11-25T19:59:32Z</dcterms:created>
  <dcterms:modified xsi:type="dcterms:W3CDTF">2017-05-03T19:38:29Z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