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6" r:id="rId1"/>
  </p:sldMasterIdLst>
  <p:notesMasterIdLst>
    <p:notesMasterId r:id="rId14"/>
  </p:notesMasterIdLst>
  <p:handoutMasterIdLst>
    <p:handoutMasterId r:id="rId15"/>
  </p:handoutMasterIdLst>
  <p:sldIdLst>
    <p:sldId id="476" r:id="rId2"/>
    <p:sldId id="491" r:id="rId3"/>
    <p:sldId id="495" r:id="rId4"/>
    <p:sldId id="492" r:id="rId5"/>
    <p:sldId id="503" r:id="rId6"/>
    <p:sldId id="496" r:id="rId7"/>
    <p:sldId id="497" r:id="rId8"/>
    <p:sldId id="504" r:id="rId9"/>
    <p:sldId id="498" r:id="rId10"/>
    <p:sldId id="499" r:id="rId11"/>
    <p:sldId id="500" r:id="rId12"/>
    <p:sldId id="501" r:id="rId13"/>
  </p:sldIdLst>
  <p:sldSz cx="9144000" cy="6858000" type="screen4x3"/>
  <p:notesSz cx="9144000" cy="6858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ＭＳ Ｐゴシック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4" frameSlides="1"/>
  <p:clrMru>
    <a:srgbClr val="990000"/>
    <a:srgbClr val="FF0000"/>
    <a:srgbClr val="FFF5CD"/>
    <a:srgbClr val="EBF9F2"/>
    <a:srgbClr val="2F8F5F"/>
    <a:srgbClr val="5F5F5F"/>
    <a:srgbClr val="CC0099"/>
    <a:srgbClr val="CC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howGuides="1">
      <p:cViewPr varScale="1">
        <p:scale>
          <a:sx n="82" d="100"/>
          <a:sy n="82" d="100"/>
        </p:scale>
        <p:origin x="-384" y="-104"/>
      </p:cViewPr>
      <p:guideLst>
        <p:guide orient="horz" pos="2256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handoutMaster" Target="handoutMasters/handoutMaster1.xml"/><Relationship Id="rId16" Type="http://schemas.openxmlformats.org/officeDocument/2006/relationships/printerSettings" Target="printerSettings/printerSettings1.bin"/><Relationship Id="rId17" Type="http://schemas.openxmlformats.org/officeDocument/2006/relationships/presProps" Target="presProps.xml"/><Relationship Id="rId18" Type="http://schemas.openxmlformats.org/officeDocument/2006/relationships/viewProps" Target="viewProps.xml"/><Relationship Id="rId1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50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342AD295-2CA7-B345-A977-D519A46F467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9772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181600" y="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857500" y="514350"/>
            <a:ext cx="3429000" cy="25717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5837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19200" y="3257550"/>
            <a:ext cx="6705600" cy="308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/>
              <a:t>Click to edit Master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837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837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181600" y="6515100"/>
            <a:ext cx="39624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980B0EDF-2405-044B-8BEA-96578295F5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85729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charset="-128"/>
        <a:cs typeface="ＭＳ Ｐゴシック" charset="-128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Calibri"/>
        <a:ea typeface="ＭＳ Ｐゴシック" pitchFamily="-109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5.xml"/></Relationships>
</file>

<file path=ppt/notesSlides/_rels/notesSlide4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8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0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17411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74B4E9CA-25BB-BC44-B92C-E26923A0C260}" type="slidenum">
              <a:rPr lang="en-US" sz="1200">
                <a:latin typeface="Tahoma" charset="0"/>
              </a:rPr>
              <a:pPr eaLnBrk="1" hangingPunct="1"/>
              <a:t>2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4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5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0482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/>
          <a:lstStyle/>
          <a:p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0483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pPr eaLnBrk="1" hangingPunct="1"/>
            <a:fld id="{FE8FCE12-BC5D-574E-909D-1210FFCA2DA1}" type="slidenum">
              <a:rPr lang="en-US" sz="1200">
                <a:latin typeface="Tahoma" charset="0"/>
              </a:rPr>
              <a:pPr eaLnBrk="1" hangingPunct="1"/>
              <a:t>8</a:t>
            </a:fld>
            <a:endParaRPr lang="en-US" sz="1200">
              <a:latin typeface="Tahoma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A75-FBE8-E245-8B91-5932EF39B2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161164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1DC57F6-D882-4B4B-A53A-375191EDE7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02912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C22041D-ED17-8640-9FE0-A9E09407EE1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23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82E73B-9F96-D54F-A0BF-A4394A71500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11424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E3D8DDB-806D-7348-A3D1-D3970D7263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02044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6FF133-BF5C-9047-B5E6-603AF0D7299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07321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ADE63DF-3DD4-C74E-8CCD-A3CA2656C1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11224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D43D2-75FE-6743-8B15-C97C242DE5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26218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18D031-B921-9B49-901C-8269AEDD06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19185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42AE03-BE1C-C644-8AA6-CD3FDF0CE9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437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088BA3-1CFE-DC4E-8CC3-CBC6C76288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696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358404" name="Rectangle 4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239000" y="6553200"/>
            <a:ext cx="190500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000">
                <a:latin typeface="Calibri"/>
              </a:defRPr>
            </a:lvl1pPr>
          </a:lstStyle>
          <a:p>
            <a:pPr>
              <a:defRPr/>
            </a:pPr>
            <a:fld id="{87DDC588-5C43-5A4C-A6D1-5063C429463E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7" r:id="rId1"/>
    <p:sldLayoutId id="2147483658" r:id="rId2"/>
    <p:sldLayoutId id="2147483659" r:id="rId3"/>
    <p:sldLayoutId id="2147483660" r:id="rId4"/>
    <p:sldLayoutId id="2147483661" r:id="rId5"/>
    <p:sldLayoutId id="2147483662" r:id="rId6"/>
    <p:sldLayoutId id="2147483663" r:id="rId7"/>
    <p:sldLayoutId id="2147483664" r:id="rId8"/>
    <p:sldLayoutId id="2147483665" r:id="rId9"/>
    <p:sldLayoutId id="2147483666" r:id="rId10"/>
    <p:sldLayoutId id="214748366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Calibri"/>
          <a:ea typeface="ＭＳ Ｐゴシック" charset="-128"/>
          <a:cs typeface="ＭＳ Ｐゴシック" charset="-128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  <a:ea typeface="ＭＳ Ｐゴシック" charset="-128"/>
          <a:cs typeface="ＭＳ Ｐゴシック" charset="-128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Times New Roman" pitchFamily="-109" charset="0"/>
        </a:defRPr>
      </a:lvl9pPr>
    </p:titleStyle>
    <p:bodyStyle>
      <a:lvl1pPr marL="225425" indent="-225425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Calibri"/>
          <a:ea typeface="ＭＳ Ｐゴシック" charset="-128"/>
          <a:cs typeface="ＭＳ Ｐゴシック" charset="-128"/>
        </a:defRPr>
      </a:lvl1pPr>
      <a:lvl2pPr marL="566738" indent="-227013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Calibri"/>
          <a:ea typeface="ＭＳ Ｐゴシック" pitchFamily="-109" charset="-128"/>
        </a:defRPr>
      </a:lvl2pPr>
      <a:lvl3pPr marL="914400" indent="-233363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Calibri"/>
          <a:ea typeface="ＭＳ Ｐゴシック" pitchFamily="-109" charset="-128"/>
        </a:defRPr>
      </a:lvl3pPr>
      <a:lvl4pPr marL="1254125" indent="-225425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Calibri"/>
          <a:ea typeface="ＭＳ Ｐゴシック" pitchFamily="-109" charset="-128"/>
        </a:defRPr>
      </a:lvl4pPr>
      <a:lvl5pPr marL="16017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Calibri"/>
          <a:ea typeface="ＭＳ Ｐゴシック" pitchFamily="-109" charset="-128"/>
        </a:defRPr>
      </a:lvl5pPr>
      <a:lvl6pPr marL="20589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6pPr>
      <a:lvl7pPr marL="25161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7pPr>
      <a:lvl8pPr marL="29733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8pPr>
      <a:lvl9pPr marL="3430588" indent="-233363" algn="l" rtl="0" eaLnBrk="0" fontAlgn="base" hangingPunct="0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  <a:ea typeface="ＭＳ Ｐゴシック" pitchFamily="-109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://bit.ly/BBpddl" TargetMode="External"/><Relationship Id="rId3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2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37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685800"/>
            <a:ext cx="7772400" cy="4114800"/>
          </a:xfrm>
        </p:spPr>
        <p:txBody>
          <a:bodyPr/>
          <a:lstStyle/>
          <a:p>
            <a:pPr>
              <a:defRPr/>
            </a:pPr>
            <a:r>
              <a:rPr lang="en-US" sz="7200" dirty="0" smtClean="0">
                <a:effectLst>
                  <a:outerShdw blurRad="38100" dist="38100" dir="2700000" algn="tl">
                    <a:srgbClr val="DDDDDD"/>
                  </a:outerShdw>
                </a:effectLst>
                <a:ea typeface="ＭＳ Ｐゴシック" charset="0"/>
                <a:cs typeface="ＭＳ Ｐゴシック" charset="0"/>
              </a:rPr>
              <a:t>HW5: Planning</a:t>
            </a:r>
            <a:endParaRPr lang="en-US" sz="72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15362" name="Picture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3733800"/>
            <a:ext cx="6477000" cy="223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(2) Extend </a:t>
            </a:r>
            <a:r>
              <a:rPr lang="en-US" dirty="0">
                <a:ea typeface="ＭＳ Ｐゴシック" charset="0"/>
                <a:cs typeface="ＭＳ Ｐゴシック" charset="0"/>
              </a:rPr>
              <a:t>the domain: new actions</a:t>
            </a:r>
          </a:p>
        </p:txBody>
      </p:sp>
      <p:sp>
        <p:nvSpPr>
          <p:cNvPr id="26626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114800"/>
          </a:xfrm>
        </p:spPr>
        <p:txBody>
          <a:bodyPr/>
          <a:lstStyle/>
          <a:p>
            <a:r>
              <a:rPr lang="en-US" sz="3200" dirty="0">
                <a:ea typeface="ＭＳ Ｐゴシック" charset="0"/>
                <a:cs typeface="ＭＳ Ｐゴシック" charset="0"/>
              </a:rPr>
              <a:t>painting an object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a given color with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 sprayer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painting an object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a given color with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 brush and can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loading a brush with paint of a given color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washing a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brush in a water bucket to make make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it clean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1143000"/>
          </a:xfrm>
        </p:spPr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Action preconditions</a:t>
            </a:r>
            <a:endParaRPr lang="en-US" dirty="0">
              <a:ea typeface="ＭＳ Ｐゴシック" charset="0"/>
              <a:cs typeface="ＭＳ Ｐゴシック" charset="0"/>
            </a:endParaRPr>
          </a:p>
        </p:txBody>
      </p:sp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953000"/>
          </a:xfrm>
        </p:spPr>
        <p:txBody>
          <a:bodyPr/>
          <a:lstStyle/>
          <a:p>
            <a:r>
              <a:rPr lang="en-US" sz="2600" dirty="0">
                <a:ea typeface="ＭＳ Ｐゴシック" charset="0"/>
                <a:cs typeface="ＭＳ Ｐゴシック" charset="0"/>
              </a:rPr>
              <a:t>To paint an object, it must be on the table and clear</a:t>
            </a: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Painting with a sprayer: just pick it up and spray</a:t>
            </a: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To paint something a color with a brush, it must be loaded with paint of that color.</a:t>
            </a: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To </a:t>
            </a:r>
            <a:r>
              <a:rPr lang="en-US" sz="2600" dirty="0" smtClean="0">
                <a:ea typeface="ＭＳ Ｐゴシック" charset="0"/>
                <a:cs typeface="ＭＳ Ｐゴシック" charset="0"/>
              </a:rPr>
              <a:t>load 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paint bush with a color, you must be holding </a:t>
            </a:r>
            <a:r>
              <a:rPr lang="en-US" sz="2600" dirty="0" smtClean="0">
                <a:ea typeface="ＭＳ Ｐゴシック" charset="0"/>
                <a:cs typeface="ＭＳ Ｐゴシック" charset="0"/>
              </a:rPr>
              <a:t>brush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, brush must be clean and there must be a paint can with that color </a:t>
            </a:r>
            <a:r>
              <a:rPr lang="en-US" sz="2600" dirty="0" smtClean="0">
                <a:ea typeface="ＭＳ Ｐゴシック" charset="0"/>
                <a:cs typeface="ＭＳ Ｐゴシック" charset="0"/>
              </a:rPr>
              <a:t>that 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is clear. When a brush is loaded with a color it is not clean.</a:t>
            </a:r>
          </a:p>
          <a:p>
            <a:r>
              <a:rPr lang="en-US" sz="2600" dirty="0">
                <a:ea typeface="ＭＳ Ｐゴシック" charset="0"/>
                <a:cs typeface="ＭＳ Ｐゴシック" charset="0"/>
              </a:rPr>
              <a:t>To wash a brush, making it clean, you </a:t>
            </a:r>
            <a:r>
              <a:rPr lang="en-US" sz="2600" dirty="0" smtClean="0">
                <a:ea typeface="ＭＳ Ｐゴシック" charset="0"/>
                <a:cs typeface="ＭＳ Ｐゴシック" charset="0"/>
              </a:rPr>
              <a:t>must </a:t>
            </a:r>
            <a:r>
              <a:rPr lang="en-US" sz="2600" dirty="0">
                <a:ea typeface="ＭＳ Ｐゴシック" charset="0"/>
                <a:cs typeface="ＭＳ Ｐゴシック" charset="0"/>
              </a:rPr>
              <a:t>have a water bucket that has nothing on it (i.e., is clear) and you have to be holding the brush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Problem p1.ppd</a:t>
            </a:r>
          </a:p>
        </p:txBody>
      </p:sp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8077200" cy="5029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;; There is only one block, A, which is on the table.  A can with</a:t>
            </a:r>
          </a:p>
          <a:p>
            <a:pPr marL="0" indent="0"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;; red paint is on the table.  There is a clean brush on the</a:t>
            </a:r>
          </a:p>
          <a:p>
            <a:pPr marL="0" indent="0"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;; table.  Our goal is to have A be red and the arm empty.</a:t>
            </a:r>
          </a:p>
          <a:p>
            <a:pPr marL="0" indent="0">
              <a:buFontTx/>
              <a:buNone/>
            </a:pPr>
            <a:endParaRPr lang="en-US" sz="7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(define (problem 1)</a:t>
            </a:r>
          </a:p>
          <a:p>
            <a:pPr marL="0" indent="0"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(:domain hw6)</a:t>
            </a:r>
          </a:p>
          <a:p>
            <a:pPr marL="0" indent="0"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(:objects ....  )</a:t>
            </a:r>
          </a:p>
          <a:p>
            <a:pPr marL="0" indent="0"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(:</a:t>
            </a:r>
            <a:r>
              <a:rPr lang="en-US" sz="2000" dirty="0" err="1">
                <a:ea typeface="ＭＳ Ｐゴシック" charset="0"/>
                <a:cs typeface="ＭＳ Ｐゴシック" charset="0"/>
              </a:rPr>
              <a:t>init</a:t>
            </a:r>
            <a:r>
              <a:rPr lang="en-US" sz="2000" dirty="0">
                <a:ea typeface="ＭＳ Ｐゴシック" charset="0"/>
                <a:cs typeface="ＭＳ Ｐゴシック" charset="0"/>
              </a:rPr>
              <a:t> (arm-empty)</a:t>
            </a:r>
          </a:p>
          <a:p>
            <a:pPr marL="0" indent="0"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  ... block A on the table with nothing on it ...</a:t>
            </a:r>
          </a:p>
          <a:p>
            <a:pPr marL="0" indent="0"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  ... a red paint can on the table with nothing on it ...</a:t>
            </a:r>
          </a:p>
          <a:p>
            <a:pPr marL="0" indent="0"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  ... a clean brush is on the table with nothing on it ...</a:t>
            </a:r>
          </a:p>
          <a:p>
            <a:pPr marL="0" indent="0"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	 )</a:t>
            </a:r>
          </a:p>
          <a:p>
            <a:pPr marL="0" indent="0"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(:goal (and (arm-empty)</a:t>
            </a:r>
          </a:p>
          <a:p>
            <a:pPr marL="0" indent="0">
              <a:buFontTx/>
              <a:buNone/>
            </a:pPr>
            <a:r>
              <a:rPr lang="en-US" sz="2000" dirty="0">
                <a:ea typeface="ＭＳ Ｐゴシック" charset="0"/>
                <a:cs typeface="ＭＳ Ｐゴシック" charset="0"/>
              </a:rPr>
              <a:t>              ... A is red …     )))</a:t>
            </a:r>
          </a:p>
          <a:p>
            <a:pPr marL="0" indent="0">
              <a:buFontTx/>
              <a:buNone/>
            </a:pPr>
            <a:endParaRPr lang="en-US" sz="20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20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20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endParaRPr lang="en-US" sz="20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GB" dirty="0">
                <a:latin typeface="Calibri"/>
                <a:ea typeface="ＭＳ Ｐゴシック" charset="0"/>
                <a:cs typeface="Calibri"/>
              </a:rPr>
              <a:t>PDDL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6386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4525963"/>
          </a:xfrm>
        </p:spPr>
        <p:txBody>
          <a:bodyPr/>
          <a:lstStyle/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Planning Domain Description Language</a:t>
            </a: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Based on STRIPS with various extensions</a:t>
            </a:r>
            <a:endParaRPr lang="en-US" sz="3200" dirty="0">
              <a:latin typeface="Calibri"/>
              <a:ea typeface="ＭＳ Ｐゴシック" charset="0"/>
              <a:cs typeface="Calibri"/>
            </a:endParaRP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Originally defined by Drew McDermott (Yale)  and others</a:t>
            </a:r>
          </a:p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Used in the biennial International Planning Competition </a:t>
            </a:r>
            <a:r>
              <a:rPr lang="en-US" sz="3200" dirty="0">
                <a:latin typeface="Calibri"/>
                <a:ea typeface="ＭＳ Ｐゴシック" charset="0"/>
                <a:cs typeface="Calibri"/>
              </a:rPr>
              <a:t>(IPC) series</a:t>
            </a:r>
          </a:p>
          <a:p>
            <a:r>
              <a:rPr lang="en-US" sz="3200" dirty="0">
                <a:latin typeface="Calibri"/>
                <a:ea typeface="ＭＳ Ｐゴシック" charset="0"/>
                <a:cs typeface="Calibri"/>
              </a:rPr>
              <a:t>Many planners use it as a standard input</a:t>
            </a:r>
          </a:p>
          <a:p>
            <a:endParaRPr lang="en-US" sz="3200" dirty="0">
              <a:latin typeface="Calibri"/>
              <a:ea typeface="ＭＳ Ｐゴシック" charset="0"/>
              <a:cs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1143000"/>
          </a:xfrm>
        </p:spPr>
        <p:txBody>
          <a:bodyPr/>
          <a:lstStyle/>
          <a:p>
            <a:r>
              <a:rPr lang="en-US" dirty="0">
                <a:ea typeface="ＭＳ Ｐゴシック" charset="0"/>
                <a:cs typeface="ＭＳ Ｐゴシック" charset="0"/>
              </a:rPr>
              <a:t>PDDL Representation</a:t>
            </a:r>
          </a:p>
        </p:txBody>
      </p:sp>
      <p:sp>
        <p:nvSpPr>
          <p:cNvPr id="18434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8077200" cy="5486400"/>
          </a:xfrm>
        </p:spPr>
        <p:txBody>
          <a:bodyPr/>
          <a:lstStyle/>
          <a:p>
            <a:r>
              <a:rPr lang="en-GB" sz="3200" dirty="0">
                <a:latin typeface="Calibri"/>
                <a:ea typeface="ＭＳ Ｐゴシック" charset="0"/>
                <a:cs typeface="Calibri"/>
              </a:rPr>
              <a:t>A task specified via two files: </a:t>
            </a:r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and </a:t>
            </a:r>
            <a:r>
              <a:rPr lang="en-US" sz="3200" b="1" dirty="0">
                <a:latin typeface="Calibri"/>
                <a:ea typeface="ＭＳ Ｐゴシック" charset="0"/>
                <a:cs typeface="Calibri"/>
              </a:rPr>
              <a:t>problem file</a:t>
            </a: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Problem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gives objects, initial state, and </a:t>
            </a:r>
            <a:r>
              <a:rPr lang="en-US" sz="3200" dirty="0">
                <a:latin typeface="Calibri"/>
                <a:ea typeface="ＭＳ Ｐゴシック" charset="0"/>
                <a:cs typeface="Calibri"/>
              </a:rPr>
              <a:t>goal state</a:t>
            </a: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gives predicates </a:t>
            </a:r>
            <a:r>
              <a:rPr lang="en-GB" sz="3200" dirty="0" smtClean="0">
                <a:latin typeface="Calibri"/>
                <a:ea typeface="ＭＳ Ｐゴシック" charset="0"/>
                <a:cs typeface="Calibri"/>
              </a:rPr>
              <a:t>and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operators; these may be re-used for different problem files</a:t>
            </a:r>
          </a:p>
          <a:p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Domain file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corresponds to the transition system, the </a:t>
            </a:r>
            <a:r>
              <a:rPr lang="en-GB" sz="3200" b="1" dirty="0">
                <a:latin typeface="Calibri"/>
                <a:ea typeface="ＭＳ Ｐゴシック" charset="0"/>
                <a:cs typeface="Calibri"/>
              </a:rPr>
              <a:t>problem files </a:t>
            </a:r>
            <a:r>
              <a:rPr lang="en-GB" sz="3200" dirty="0">
                <a:latin typeface="Calibri"/>
                <a:ea typeface="ＭＳ Ｐゴシック" charset="0"/>
                <a:cs typeface="Calibri"/>
              </a:rPr>
              <a:t>constitute instances in that system</a:t>
            </a:r>
            <a:endParaRPr lang="en-US" sz="3200" dirty="0">
              <a:ea typeface="ＭＳ Ｐゴシック" charset="0"/>
              <a:cs typeface="ＭＳ Ｐゴシック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685800" y="152400"/>
            <a:ext cx="70866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</a:t>
            </a:r>
            <a:r>
              <a:rPr lang="en-GB" dirty="0" smtClean="0">
                <a:latin typeface="Calibri"/>
                <a:ea typeface="ＭＳ Ｐゴシック" charset="0"/>
                <a:cs typeface="Calibri"/>
              </a:rPr>
              <a:t>Word</a:t>
            </a:r>
            <a:br>
              <a:rPr lang="en-GB" dirty="0" smtClean="0">
                <a:latin typeface="Calibri"/>
                <a:ea typeface="ＭＳ Ｐゴシック" charset="0"/>
                <a:cs typeface="Calibri"/>
              </a:rPr>
            </a:br>
            <a:r>
              <a:rPr lang="en-GB" dirty="0" smtClean="0">
                <a:latin typeface="Calibri"/>
                <a:ea typeface="ＭＳ Ｐゴシック" charset="0"/>
                <a:cs typeface="Calibri"/>
              </a:rPr>
              <a:t>Domain </a:t>
            </a:r>
            <a:r>
              <a:rPr lang="en-GB" dirty="0">
                <a:latin typeface="Calibri"/>
                <a:ea typeface="ＭＳ Ｐゴシック" charset="0"/>
                <a:cs typeface="Calibri"/>
              </a:rPr>
              <a:t>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4800" y="457200"/>
            <a:ext cx="8839200" cy="6400800"/>
          </a:xfrm>
        </p:spPr>
        <p:txBody>
          <a:bodyPr/>
          <a:lstStyle/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(define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domain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 hw5)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:requirements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:strips)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:constants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red green blue yellow)</a:t>
            </a:r>
          </a:p>
          <a:p>
            <a:pPr>
              <a:buFontTx/>
              <a:buNone/>
            </a:pP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:predicates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(on ?x ?y)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on-table ?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x)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block ?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x) </a:t>
            </a:r>
            <a:r>
              <a:rPr lang="is-IS" sz="2600" dirty="0" smtClean="0">
                <a:latin typeface="Calibri"/>
                <a:ea typeface="ＭＳ Ｐゴシック" charset="0"/>
                <a:cs typeface="Calibri"/>
              </a:rPr>
              <a:t>… (clean ?x))</a:t>
            </a:r>
          </a:p>
          <a:p>
            <a:pPr>
              <a:buFontTx/>
              <a:buNone/>
            </a:pPr>
            <a:r>
              <a:rPr lang="is-I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is-IS" sz="2600" dirty="0" smtClean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:action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pick-up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:parameters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(?obj1)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b="1" dirty="0" smtClean="0">
                <a:latin typeface="Calibri"/>
                <a:ea typeface="ＭＳ Ｐゴシック" charset="0"/>
                <a:cs typeface="Calibri"/>
              </a:rPr>
              <a:t>: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precondition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(clear ?obj1) (on-table ?obj1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)</a:t>
            </a:r>
            <a:br>
              <a:rPr lang="en-US" sz="2600" dirty="0" smtClean="0">
                <a:latin typeface="Calibri"/>
                <a:ea typeface="ＭＳ Ｐゴシック" charset="0"/>
                <a:cs typeface="Calibri"/>
              </a:rPr>
            </a:b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                           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arm-empty))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b="1" dirty="0" smtClean="0">
                <a:latin typeface="Calibri"/>
                <a:ea typeface="ＭＳ Ｐゴシック" charset="0"/>
                <a:cs typeface="Calibri"/>
              </a:rPr>
              <a:t>:effect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(not (on-table ?obj1))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      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not (clear ?obj1))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      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(not (arm-empty))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       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(holding ?obj1))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)</a:t>
            </a:r>
          </a:p>
          <a:p>
            <a:pPr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</a:t>
            </a:r>
            <a:r>
              <a:rPr lang="is-IS" sz="2600" dirty="0" smtClean="0">
                <a:latin typeface="Calibri"/>
                <a:ea typeface="ＭＳ Ｐゴシック" charset="0"/>
                <a:cs typeface="Calibri"/>
              </a:rPr>
              <a:t>… more actions ...)</a:t>
            </a:r>
            <a:endParaRPr lang="en-US" sz="2600" dirty="0">
              <a:latin typeface="Calibri"/>
              <a:ea typeface="ＭＳ Ｐゴシック" charset="0"/>
              <a:cs typeface="Calibri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191000" y="152400"/>
            <a:ext cx="35814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</a:t>
            </a:r>
            <a:r>
              <a:rPr lang="en-GB" dirty="0" smtClean="0">
                <a:latin typeface="Calibri"/>
                <a:ea typeface="ＭＳ Ｐゴシック" charset="0"/>
                <a:cs typeface="Calibri"/>
              </a:rPr>
              <a:t>Word</a:t>
            </a:r>
            <a:br>
              <a:rPr lang="en-GB" dirty="0" smtClean="0">
                <a:latin typeface="Calibri"/>
                <a:ea typeface="ＭＳ Ｐゴシック" charset="0"/>
                <a:cs typeface="Calibri"/>
              </a:rPr>
            </a:br>
            <a:r>
              <a:rPr lang="en-GB" dirty="0" smtClean="0">
                <a:latin typeface="Calibri"/>
                <a:ea typeface="ＭＳ Ｐゴシック" charset="0"/>
                <a:cs typeface="Calibri"/>
              </a:rPr>
              <a:t>Problem </a:t>
            </a:r>
            <a:r>
              <a:rPr lang="en-GB" dirty="0">
                <a:latin typeface="Calibri"/>
                <a:ea typeface="ＭＳ Ｐゴシック" charset="0"/>
                <a:cs typeface="Calibri"/>
              </a:rPr>
              <a:t>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1654" y="228600"/>
            <a:ext cx="8540692" cy="6248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(define (problem 00)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:domain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hw5)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:objects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A B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</a:t>
            </a:r>
            <a:r>
              <a:rPr lang="en-US" sz="2600" b="1" dirty="0" err="1">
                <a:latin typeface="Calibri"/>
                <a:ea typeface="ＭＳ Ｐゴシック" charset="0"/>
                <a:cs typeface="Calibri"/>
              </a:rPr>
              <a:t>init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(arm-empty)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block A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   (color A red)</a:t>
            </a:r>
            <a:endParaRPr lang="en-US" sz="2600" dirty="0">
              <a:latin typeface="Calibri"/>
              <a:ea typeface="ＭＳ Ｐゴシック" charset="0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on-table A)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block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on B A)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(block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on C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(clear C))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:goal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(on A B) (on B C))))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5562600" y="4038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562600" y="29718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562600" y="3505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781800" y="4038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81800" y="29718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81800" y="3505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257800" y="4648200"/>
            <a:ext cx="24384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172200" y="3613773"/>
            <a:ext cx="533400" cy="4846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1414256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 err="1">
                <a:ea typeface="ＭＳ Ｐゴシック" charset="0"/>
                <a:cs typeface="ＭＳ Ｐゴシック" charset="0"/>
              </a:rPr>
              <a:t>Blackbox</a:t>
            </a:r>
            <a:r>
              <a:rPr lang="en-US" dirty="0">
                <a:ea typeface="ＭＳ Ｐゴシック" charset="0"/>
                <a:cs typeface="ＭＳ Ｐゴシック" charset="0"/>
              </a:rPr>
              <a:t> planner</a:t>
            </a:r>
          </a:p>
        </p:txBody>
      </p:sp>
      <p:sp>
        <p:nvSpPr>
          <p:cNvPr id="23554" name="Content Placeholder 2"/>
          <p:cNvSpPr>
            <a:spLocks noGrp="1"/>
          </p:cNvSpPr>
          <p:nvPr>
            <p:ph idx="1"/>
          </p:nvPr>
        </p:nvSpPr>
        <p:spPr>
          <a:xfrm>
            <a:off x="609600" y="1371600"/>
            <a:ext cx="8001000" cy="5181600"/>
          </a:xfrm>
        </p:spPr>
        <p:txBody>
          <a:bodyPr/>
          <a:lstStyle/>
          <a:p>
            <a:pPr>
              <a:lnSpc>
                <a:spcPct val="110000"/>
              </a:lnSpc>
            </a:pPr>
            <a:r>
              <a:rPr lang="en-US" sz="3200" dirty="0" err="1">
                <a:ea typeface="ＭＳ Ｐゴシック" charset="0"/>
                <a:cs typeface="ＭＳ Ｐゴシック" charset="0"/>
              </a:rPr>
              <a:t>Blackbox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 planner converts STRIPS-like problems into Boolean satisfiability problems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Input given in PDDL (domain and problem)</a:t>
            </a:r>
          </a:p>
          <a:p>
            <a:pPr>
              <a:lnSpc>
                <a:spcPct val="110000"/>
              </a:lnSpc>
            </a:pPr>
            <a:r>
              <a:rPr lang="en-US" sz="3200" dirty="0">
                <a:ea typeface="ＭＳ Ｐゴシック" charset="0"/>
                <a:cs typeface="ＭＳ Ｐゴシック" charset="0"/>
              </a:rPr>
              <a:t>Solves with a variety of satisfiability engines</a:t>
            </a:r>
          </a:p>
          <a:p>
            <a:pPr>
              <a:lnSpc>
                <a:spcPct val="110000"/>
              </a:lnSpc>
            </a:pPr>
            <a:r>
              <a:rPr lang="en-US" sz="3200" dirty="0" smtClean="0">
                <a:ea typeface="ＭＳ Ｐゴシック" charset="0"/>
                <a:cs typeface="ＭＳ Ｐゴシック" charset="0"/>
              </a:rPr>
              <a:t>Open source; executables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for Linux, Mac,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Windows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from </a:t>
            </a:r>
            <a:r>
              <a:rPr lang="en-US" sz="3200" dirty="0">
                <a:ea typeface="ＭＳ Ｐゴシック" charset="0"/>
                <a:cs typeface="ＭＳ Ｐゴシック" charset="0"/>
                <a:hlinkClick r:id="rId2"/>
              </a:rPr>
              <a:t>http://</a:t>
            </a:r>
            <a:r>
              <a:rPr lang="en-US" sz="3200" dirty="0" err="1">
                <a:ea typeface="ＭＳ Ｐゴシック" charset="0"/>
                <a:cs typeface="ＭＳ Ｐゴシック" charset="0"/>
                <a:hlinkClick r:id="rId2"/>
              </a:rPr>
              <a:t>bit.ly</a:t>
            </a:r>
            <a:r>
              <a:rPr lang="en-US" sz="3200" dirty="0">
                <a:ea typeface="ＭＳ Ｐゴシック" charset="0"/>
                <a:cs typeface="ＭＳ Ｐゴシック" charset="0"/>
                <a:hlinkClick r:id="rId2"/>
              </a:rPr>
              <a:t>/</a:t>
            </a:r>
            <a:r>
              <a:rPr lang="en-US" sz="3200" dirty="0" err="1">
                <a:ea typeface="ＭＳ Ｐゴシック" charset="0"/>
                <a:cs typeface="ＭＳ Ｐゴシック" charset="0"/>
                <a:hlinkClick r:id="rId2"/>
              </a:rPr>
              <a:t>BBpddl</a:t>
            </a:r>
            <a:endParaRPr lang="en-US" sz="3200" dirty="0" smtClean="0">
              <a:ea typeface="ＭＳ Ｐゴシック" charset="0"/>
              <a:cs typeface="ＭＳ Ｐゴシック" charset="0"/>
            </a:endParaRPr>
          </a:p>
          <a:p>
            <a:pPr lvl="1">
              <a:lnSpc>
                <a:spcPct val="110000"/>
              </a:lnSpc>
            </a:pPr>
            <a:r>
              <a:rPr lang="en-US" sz="2800" dirty="0">
                <a:ea typeface="ＭＳ Ｐゴシック" charset="0"/>
                <a:cs typeface="ＭＳ Ｐゴシック" charset="0"/>
              </a:rPr>
              <a:t>Do </a:t>
            </a:r>
            <a:r>
              <a:rPr lang="en-US" sz="2800" i="1" dirty="0" err="1">
                <a:ea typeface="ＭＳ Ｐゴシック" charset="0"/>
                <a:cs typeface="ＭＳ Ｐゴシック" charset="0"/>
              </a:rPr>
              <a:t>blackbox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 -help 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for </a:t>
            </a:r>
            <a:r>
              <a:rPr lang="en-US" sz="2800" dirty="0" smtClean="0">
                <a:ea typeface="ＭＳ Ｐゴシック" charset="0"/>
                <a:cs typeface="ＭＳ Ｐゴシック" charset="0"/>
              </a:rPr>
              <a:t>options</a:t>
            </a:r>
          </a:p>
          <a:p>
            <a:pPr lvl="1">
              <a:lnSpc>
                <a:spcPct val="110000"/>
              </a:lnSpc>
            </a:pPr>
            <a:r>
              <a:rPr lang="en-US" sz="2800" dirty="0" smtClean="0">
                <a:ea typeface="ＭＳ Ｐゴシック" charset="0"/>
                <a:cs typeface="ＭＳ Ｐゴシック" charset="0"/>
              </a:rPr>
              <a:t>Installed on </a:t>
            </a:r>
            <a:r>
              <a:rPr lang="en-US" sz="2800" dirty="0" err="1" smtClean="0">
                <a:ea typeface="ＭＳ Ｐゴシック" charset="0"/>
                <a:cs typeface="ＭＳ Ｐゴシック" charset="0"/>
              </a:rPr>
              <a:t>gl</a:t>
            </a:r>
            <a:r>
              <a:rPr lang="en-US" sz="2800" dirty="0">
                <a:ea typeface="ＭＳ Ｐゴシック" charset="0"/>
                <a:cs typeface="ＭＳ Ｐゴシック" charset="0"/>
              </a:rPr>
              <a:t> as </a:t>
            </a:r>
            <a:r>
              <a:rPr lang="en-US" sz="2800" i="1" dirty="0">
                <a:ea typeface="ＭＳ Ｐゴシック" charset="0"/>
                <a:cs typeface="ＭＳ Ｐゴシック" charset="0"/>
              </a:rPr>
              <a:t>~finin/pub/</a:t>
            </a:r>
            <a:r>
              <a:rPr lang="en-US" sz="2800" i="1" dirty="0" err="1">
                <a:ea typeface="ＭＳ Ｐゴシック" charset="0"/>
                <a:cs typeface="ＭＳ Ｐゴシック" charset="0"/>
              </a:rPr>
              <a:t>blackbox</a:t>
            </a:r>
            <a:endParaRPr lang="en-US" sz="2800" i="1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2355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76200"/>
            <a:ext cx="14859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Title 1"/>
          <p:cNvSpPr>
            <a:spLocks noGrp="1"/>
          </p:cNvSpPr>
          <p:nvPr>
            <p:ph type="title"/>
          </p:nvPr>
        </p:nvSpPr>
        <p:spPr>
          <a:xfrm>
            <a:off x="762000" y="228600"/>
            <a:ext cx="7772400" cy="1143000"/>
          </a:xfrm>
        </p:spPr>
        <p:txBody>
          <a:bodyPr/>
          <a:lstStyle/>
          <a:p>
            <a:r>
              <a:rPr lang="en-US" dirty="0" err="1">
                <a:ea typeface="ＭＳ Ｐゴシック" charset="0"/>
                <a:cs typeface="ＭＳ Ｐゴシック" charset="0"/>
              </a:rPr>
              <a:t>Blackbox</a:t>
            </a:r>
            <a:r>
              <a:rPr lang="en-US" dirty="0">
                <a:ea typeface="ＭＳ Ｐゴシック" charset="0"/>
                <a:cs typeface="ＭＳ Ｐゴシック" charset="0"/>
              </a:rPr>
              <a:t> planner</a:t>
            </a:r>
          </a:p>
        </p:txBody>
      </p:sp>
      <p:sp>
        <p:nvSpPr>
          <p:cNvPr id="24578" name="Content Placeholder 2"/>
          <p:cNvSpPr>
            <a:spLocks noGrp="1"/>
          </p:cNvSpPr>
          <p:nvPr>
            <p:ph idx="1"/>
          </p:nvPr>
        </p:nvSpPr>
        <p:spPr>
          <a:xfrm>
            <a:off x="609600" y="1219200"/>
            <a:ext cx="8077200" cy="56388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400" dirty="0" smtClean="0">
                <a:ea typeface="ＭＳ Ｐゴシック" charset="0"/>
                <a:cs typeface="ＭＳ Ｐゴシック" charset="0"/>
              </a:rPr>
              <a:t>&gt;</a:t>
            </a:r>
            <a:r>
              <a:rPr lang="en-US" sz="1400" b="1" dirty="0" smtClean="0">
                <a:ea typeface="ＭＳ Ｐゴシック" charset="0"/>
                <a:cs typeface="ＭＳ Ｐゴシック" charset="0"/>
              </a:rPr>
              <a:t> </a:t>
            </a:r>
            <a:r>
              <a:rPr lang="en-US" sz="1400" b="1" dirty="0" err="1">
                <a:ea typeface="ＭＳ Ｐゴシック" charset="0"/>
                <a:cs typeface="ＭＳ Ｐゴシック" charset="0"/>
              </a:rPr>
              <a:t>git</a:t>
            </a:r>
            <a:r>
              <a:rPr lang="en-US" sz="1400" b="1" dirty="0">
                <a:ea typeface="ＭＳ Ｐゴシック" charset="0"/>
                <a:cs typeface="ＭＳ Ｐゴシック" charset="0"/>
              </a:rPr>
              <a:t> clone </a:t>
            </a:r>
            <a:r>
              <a:rPr lang="is-IS" sz="1400" b="1" dirty="0" smtClean="0">
                <a:ea typeface="ＭＳ Ｐゴシック" charset="0"/>
                <a:cs typeface="ＭＳ Ｐゴシック" charset="0"/>
              </a:rPr>
              <a:t>…</a:t>
            </a:r>
            <a:endParaRPr lang="en-US" sz="1400" b="1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is-IS" sz="1400" dirty="0" smtClean="0">
                <a:ea typeface="ＭＳ Ｐゴシック" charset="0"/>
                <a:cs typeface="ＭＳ Ｐゴシック" charset="0"/>
              </a:rPr>
              <a:t>…</a:t>
            </a:r>
            <a:endParaRPr lang="en-US" sz="14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&gt; </a:t>
            </a:r>
            <a:r>
              <a:rPr lang="en-US" sz="1400" b="1" dirty="0">
                <a:ea typeface="ＭＳ Ｐゴシック" charset="0"/>
                <a:cs typeface="ＭＳ Ｐゴシック" charset="0"/>
              </a:rPr>
              <a:t>cd hw5; </a:t>
            </a:r>
            <a:r>
              <a:rPr lang="en-US" sz="1400" b="1" dirty="0" err="1">
                <a:ea typeface="ＭＳ Ｐゴシック" charset="0"/>
                <a:cs typeface="ＭＳ Ｐゴシック" charset="0"/>
              </a:rPr>
              <a:t>ls</a:t>
            </a:r>
            <a:endParaRPr lang="en-US" sz="1400" b="1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1400" dirty="0" err="1">
                <a:ea typeface="ＭＳ Ｐゴシック" charset="0"/>
                <a:cs typeface="ＭＳ Ｐゴシック" charset="0"/>
              </a:rPr>
              <a:t>domain.pddl</a:t>
            </a:r>
            <a:r>
              <a:rPr lang="en-US" sz="1400" dirty="0">
                <a:ea typeface="ＭＳ Ｐゴシック" charset="0"/>
                <a:cs typeface="ＭＳ Ｐゴシック" charset="0"/>
              </a:rPr>
              <a:t>  p00.pddl  </a:t>
            </a:r>
            <a:r>
              <a:rPr lang="is-IS" sz="1400" dirty="0" smtClean="0">
                <a:ea typeface="ＭＳ Ｐゴシック" charset="0"/>
                <a:cs typeface="ＭＳ Ｐゴシック" charset="0"/>
              </a:rPr>
              <a:t>…</a:t>
            </a:r>
            <a:endParaRPr lang="en-US" sz="14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&gt; </a:t>
            </a:r>
            <a:r>
              <a:rPr lang="en-US" sz="1400" b="1" dirty="0">
                <a:ea typeface="ＭＳ Ｐゴシック" charset="0"/>
                <a:cs typeface="ＭＳ Ｐゴシック" charset="0"/>
              </a:rPr>
              <a:t>~finin/pub/</a:t>
            </a:r>
            <a:r>
              <a:rPr lang="en-US" sz="1400" b="1" dirty="0" err="1">
                <a:ea typeface="ＭＳ Ｐゴシック" charset="0"/>
                <a:cs typeface="ＭＳ Ｐゴシック" charset="0"/>
              </a:rPr>
              <a:t>blackbox</a:t>
            </a:r>
            <a:r>
              <a:rPr lang="en-US" sz="1400" b="1" dirty="0">
                <a:ea typeface="ＭＳ Ｐゴシック" charset="0"/>
                <a:cs typeface="ＭＳ Ｐゴシック" charset="0"/>
              </a:rPr>
              <a:t> -o </a:t>
            </a:r>
            <a:r>
              <a:rPr lang="en-US" sz="1400" b="1" dirty="0" err="1">
                <a:ea typeface="ＭＳ Ｐゴシック" charset="0"/>
                <a:cs typeface="ＭＳ Ｐゴシック" charset="0"/>
              </a:rPr>
              <a:t>domain.pddl</a:t>
            </a:r>
            <a:r>
              <a:rPr lang="en-US" sz="1400" b="1" dirty="0">
                <a:ea typeface="ＭＳ Ｐゴシック" charset="0"/>
                <a:cs typeface="ＭＳ Ｐゴシック" charset="0"/>
              </a:rPr>
              <a:t> -f p00.pddl </a:t>
            </a:r>
          </a:p>
          <a:p>
            <a:pPr marL="0" indent="0">
              <a:buFontTx/>
              <a:buNone/>
            </a:pPr>
            <a:r>
              <a:rPr lang="en-US" sz="1400" dirty="0" err="1">
                <a:ea typeface="ＭＳ Ｐゴシック" charset="0"/>
                <a:cs typeface="ＭＳ Ｐゴシック" charset="0"/>
              </a:rPr>
              <a:t>blackbox</a:t>
            </a:r>
            <a:r>
              <a:rPr lang="en-US" sz="1400" dirty="0">
                <a:ea typeface="ＭＳ Ｐゴシック" charset="0"/>
                <a:cs typeface="ＭＳ Ｐゴシック" charset="0"/>
              </a:rPr>
              <a:t> version 43</a:t>
            </a:r>
          </a:p>
          <a:p>
            <a:pPr marL="0" indent="0">
              <a:buFontTx/>
              <a:buNone/>
            </a:pPr>
            <a:r>
              <a:rPr lang="en-US" sz="1400" dirty="0" smtClean="0">
                <a:ea typeface="ＭＳ Ｐゴシック" charset="0"/>
                <a:cs typeface="ＭＳ Ｐゴシック" charset="0"/>
              </a:rPr>
              <a:t>.</a:t>
            </a:r>
            <a:r>
              <a:rPr lang="en-US" sz="1400" dirty="0">
                <a:ea typeface="ＭＳ Ｐゴシック" charset="0"/>
                <a:cs typeface="ＭＳ Ｐゴシック" charset="0"/>
              </a:rPr>
              <a:t>..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Loading domain file: </a:t>
            </a:r>
            <a:r>
              <a:rPr lang="en-US" sz="1400" dirty="0" err="1">
                <a:ea typeface="ＭＳ Ｐゴシック" charset="0"/>
                <a:cs typeface="ＭＳ Ｐゴシック" charset="0"/>
              </a:rPr>
              <a:t>domain.pddl</a:t>
            </a:r>
            <a:endParaRPr lang="en-US" sz="1400" dirty="0">
              <a:ea typeface="ＭＳ Ｐゴシック" charset="0"/>
              <a:cs typeface="ＭＳ Ｐゴシック" charset="0"/>
            </a:endParaRP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Loading fact file: p00.</a:t>
            </a:r>
            <a:r>
              <a:rPr lang="en-US" sz="1400" dirty="0" smtClean="0">
                <a:ea typeface="ＭＳ Ｐゴシック" charset="0"/>
                <a:cs typeface="ＭＳ Ｐゴシック" charset="0"/>
              </a:rPr>
              <a:t>pddl</a:t>
            </a:r>
          </a:p>
          <a:p>
            <a:pPr marL="0" indent="0">
              <a:buFontTx/>
              <a:buNone/>
            </a:pPr>
            <a:r>
              <a:rPr lang="en-US" sz="1400" dirty="0" smtClean="0">
                <a:ea typeface="ＭＳ Ｐゴシック" charset="0"/>
                <a:cs typeface="ＭＳ Ｐゴシック" charset="0"/>
              </a:rPr>
              <a:t>.</a:t>
            </a:r>
            <a:r>
              <a:rPr lang="en-US" sz="1400" dirty="0">
                <a:ea typeface="ＭＳ Ｐゴシック" charset="0"/>
                <a:cs typeface="ＭＳ Ｐゴシック" charset="0"/>
              </a:rPr>
              <a:t>..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Begin plan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1 (</a:t>
            </a:r>
            <a:r>
              <a:rPr lang="en-US" sz="1400" dirty="0" err="1">
                <a:ea typeface="ＭＳ Ｐゴシック" charset="0"/>
                <a:cs typeface="ＭＳ Ｐゴシック" charset="0"/>
              </a:rPr>
              <a:t>unstack</a:t>
            </a:r>
            <a:r>
              <a:rPr lang="en-US" sz="1400" dirty="0">
                <a:ea typeface="ＭＳ Ｐゴシック" charset="0"/>
                <a:cs typeface="ＭＳ Ｐゴシック" charset="0"/>
              </a:rPr>
              <a:t> c b)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2 (put-down c)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3 (</a:t>
            </a:r>
            <a:r>
              <a:rPr lang="en-US" sz="1400" dirty="0" err="1">
                <a:ea typeface="ＭＳ Ｐゴシック" charset="0"/>
                <a:cs typeface="ＭＳ Ｐゴシック" charset="0"/>
              </a:rPr>
              <a:t>unstack</a:t>
            </a:r>
            <a:r>
              <a:rPr lang="en-US" sz="1400" dirty="0">
                <a:ea typeface="ＭＳ Ｐゴシック" charset="0"/>
                <a:cs typeface="ＭＳ Ｐゴシック" charset="0"/>
              </a:rPr>
              <a:t> b a)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4 (stack b c)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5 (pick-up a)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6 (stack a b)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End plan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...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Total elapsed time:   0.01 seconds</a:t>
            </a:r>
          </a:p>
          <a:p>
            <a:pPr marL="0" indent="0">
              <a:buFontTx/>
              <a:buNone/>
            </a:pPr>
            <a:r>
              <a:rPr lang="en-US" sz="1400" dirty="0">
                <a:ea typeface="ＭＳ Ｐゴシック" charset="0"/>
                <a:cs typeface="ＭＳ Ｐゴシック" charset="0"/>
              </a:rPr>
              <a:t>...</a:t>
            </a:r>
          </a:p>
          <a:p>
            <a:pPr marL="0" indent="0">
              <a:buFontTx/>
              <a:buNone/>
            </a:pPr>
            <a:endParaRPr lang="en-US" sz="1400" dirty="0">
              <a:ea typeface="ＭＳ Ｐゴシック" charset="0"/>
              <a:cs typeface="ＭＳ Ｐゴシック" charset="0"/>
            </a:endParaRPr>
          </a:p>
        </p:txBody>
      </p:sp>
      <p:pic>
        <p:nvPicPr>
          <p:cNvPr id="24579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43800" y="76200"/>
            <a:ext cx="1485900" cy="13589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Title 1"/>
          <p:cNvSpPr>
            <a:spLocks noGrp="1"/>
          </p:cNvSpPr>
          <p:nvPr>
            <p:ph type="title"/>
          </p:nvPr>
        </p:nvSpPr>
        <p:spPr>
          <a:xfrm>
            <a:off x="4191000" y="152400"/>
            <a:ext cx="3581400" cy="1143000"/>
          </a:xfrm>
        </p:spPr>
        <p:txBody>
          <a:bodyPr/>
          <a:lstStyle/>
          <a:p>
            <a:pPr algn="r"/>
            <a:r>
              <a:rPr lang="en-GB" dirty="0">
                <a:latin typeface="Calibri"/>
                <a:ea typeface="ＭＳ Ｐゴシック" charset="0"/>
                <a:cs typeface="Calibri"/>
              </a:rPr>
              <a:t>Blocks </a:t>
            </a:r>
            <a:r>
              <a:rPr lang="en-GB" dirty="0" smtClean="0">
                <a:latin typeface="Calibri"/>
                <a:ea typeface="ＭＳ Ｐゴシック" charset="0"/>
                <a:cs typeface="Calibri"/>
              </a:rPr>
              <a:t>Word</a:t>
            </a:r>
            <a:br>
              <a:rPr lang="en-GB" dirty="0" smtClean="0">
                <a:latin typeface="Calibri"/>
                <a:ea typeface="ＭＳ Ｐゴシック" charset="0"/>
                <a:cs typeface="Calibri"/>
              </a:rPr>
            </a:br>
            <a:r>
              <a:rPr lang="en-GB" dirty="0" smtClean="0">
                <a:latin typeface="Calibri"/>
                <a:ea typeface="ＭＳ Ｐゴシック" charset="0"/>
                <a:cs typeface="Calibri"/>
              </a:rPr>
              <a:t>Problem </a:t>
            </a:r>
            <a:r>
              <a:rPr lang="en-GB" dirty="0">
                <a:latin typeface="Calibri"/>
                <a:ea typeface="ＭＳ Ｐゴシック" charset="0"/>
                <a:cs typeface="Calibri"/>
              </a:rPr>
              <a:t>File</a:t>
            </a:r>
            <a:endParaRPr lang="en-US" dirty="0">
              <a:latin typeface="Calibri"/>
              <a:ea typeface="ＭＳ Ｐゴシック" charset="0"/>
              <a:cs typeface="Calibri"/>
            </a:endParaRPr>
          </a:p>
        </p:txBody>
      </p:sp>
      <p:sp>
        <p:nvSpPr>
          <p:cNvPr id="19458" name="Content Placeholder 2"/>
          <p:cNvSpPr>
            <a:spLocks noGrp="1"/>
          </p:cNvSpPr>
          <p:nvPr>
            <p:ph idx="1"/>
          </p:nvPr>
        </p:nvSpPr>
        <p:spPr>
          <a:xfrm>
            <a:off x="301654" y="228600"/>
            <a:ext cx="8540692" cy="6248400"/>
          </a:xfrm>
        </p:spPr>
        <p:txBody>
          <a:bodyPr/>
          <a:lstStyle/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(define (problem 00)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:domain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hw5)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:objects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A B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</a:t>
            </a:r>
            <a:r>
              <a:rPr lang="en-US" sz="2600" b="1" dirty="0" err="1">
                <a:latin typeface="Calibri"/>
                <a:ea typeface="ＭＳ Ｐゴシック" charset="0"/>
                <a:cs typeface="Calibri"/>
              </a:rPr>
              <a:t>init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(arm-empty)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block A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   (color A red)</a:t>
            </a:r>
            <a:endParaRPr lang="en-US" sz="2600" dirty="0">
              <a:latin typeface="Calibri"/>
              <a:ea typeface="ＭＳ Ｐゴシック" charset="0"/>
              <a:cs typeface="Calibri"/>
            </a:endParaRP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on-table A)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block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on B A) 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   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(block C)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 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(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on C B)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	</a:t>
            </a:r>
            <a:r>
              <a:rPr lang="en-US" sz="2600" dirty="0" smtClean="0">
                <a:latin typeface="Calibri"/>
                <a:ea typeface="ＭＳ Ｐゴシック" charset="0"/>
                <a:cs typeface="Calibri"/>
              </a:rPr>
              <a:t>          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(clear C))</a:t>
            </a:r>
          </a:p>
          <a:p>
            <a:pPr>
              <a:lnSpc>
                <a:spcPct val="90000"/>
              </a:lnSpc>
              <a:spcAft>
                <a:spcPts val="600"/>
              </a:spcAft>
              <a:buFontTx/>
              <a:buNone/>
            </a:pPr>
            <a:r>
              <a:rPr lang="en-US" sz="2600" dirty="0">
                <a:latin typeface="Calibri"/>
                <a:ea typeface="ＭＳ Ｐゴシック" charset="0"/>
                <a:cs typeface="Calibri"/>
              </a:rPr>
              <a:t>  (</a:t>
            </a:r>
            <a:r>
              <a:rPr lang="en-US" sz="2600" b="1" dirty="0">
                <a:latin typeface="Calibri"/>
                <a:ea typeface="ＭＳ Ｐゴシック" charset="0"/>
                <a:cs typeface="Calibri"/>
              </a:rPr>
              <a:t>:goal </a:t>
            </a:r>
            <a:r>
              <a:rPr lang="en-US" sz="2600" dirty="0">
                <a:latin typeface="Calibri"/>
                <a:ea typeface="ＭＳ Ｐゴシック" charset="0"/>
                <a:cs typeface="Calibri"/>
              </a:rPr>
              <a:t>(and (on A B) (on B C))))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772400" y="152400"/>
            <a:ext cx="1638300" cy="16383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 bwMode="auto">
          <a:xfrm>
            <a:off x="5562600" y="26670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7" name="Rectangle 6"/>
          <p:cNvSpPr/>
          <p:nvPr/>
        </p:nvSpPr>
        <p:spPr bwMode="auto">
          <a:xfrm>
            <a:off x="5562600" y="1600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8" name="Rectangle 7"/>
          <p:cNvSpPr/>
          <p:nvPr/>
        </p:nvSpPr>
        <p:spPr bwMode="auto">
          <a:xfrm>
            <a:off x="5562600" y="2133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9" name="Rectangle 8"/>
          <p:cNvSpPr/>
          <p:nvPr/>
        </p:nvSpPr>
        <p:spPr bwMode="auto">
          <a:xfrm>
            <a:off x="6781800" y="26670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C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0" name="Rectangle 9"/>
          <p:cNvSpPr/>
          <p:nvPr/>
        </p:nvSpPr>
        <p:spPr bwMode="auto">
          <a:xfrm>
            <a:off x="6781800" y="16002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en-US" sz="2400" dirty="0">
                <a:latin typeface="Arial" pitchFamily="-109" charset="0"/>
              </a:rPr>
              <a:t>A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11" name="Rectangle 10"/>
          <p:cNvSpPr/>
          <p:nvPr/>
        </p:nvSpPr>
        <p:spPr bwMode="auto">
          <a:xfrm>
            <a:off x="6781800" y="2133600"/>
            <a:ext cx="533400" cy="533400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ctr" anchorCtr="1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-109" charset="0"/>
              </a:rPr>
              <a:t>B</a:t>
            </a:r>
            <a:endParaRPr kumimoji="0" 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4" name="Rectangle 3"/>
          <p:cNvSpPr/>
          <p:nvPr/>
        </p:nvSpPr>
        <p:spPr bwMode="auto">
          <a:xfrm>
            <a:off x="5257800" y="3276600"/>
            <a:ext cx="2438400" cy="228600"/>
          </a:xfrm>
          <a:prstGeom prst="rect">
            <a:avLst/>
          </a:prstGeom>
          <a:solidFill>
            <a:schemeClr val="bg2">
              <a:lumMod val="7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6" name="Right Arrow 5"/>
          <p:cNvSpPr/>
          <p:nvPr/>
        </p:nvSpPr>
        <p:spPr bwMode="auto">
          <a:xfrm>
            <a:off x="6172200" y="2242173"/>
            <a:ext cx="533400" cy="484632"/>
          </a:xfrm>
          <a:prstGeom prst="rightArrow">
            <a:avLst/>
          </a:prstGeom>
          <a:solidFill>
            <a:schemeClr val="accent2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-109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5334000" y="3657600"/>
            <a:ext cx="2362200" cy="3046988"/>
          </a:xfrm>
          <a:prstGeom prst="rect">
            <a:avLst/>
          </a:prstGeom>
          <a:solidFill>
            <a:schemeClr val="bg1">
              <a:lumMod val="85000"/>
            </a:schemeClr>
          </a:solidFill>
          <a:ln w="3175">
            <a:solidFill>
              <a:schemeClr val="tx1"/>
            </a:solidFill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/>
              <a:t>Begin plan</a:t>
            </a:r>
          </a:p>
          <a:p>
            <a:r>
              <a:rPr lang="en-US" sz="2400" dirty="0"/>
              <a:t>1 (</a:t>
            </a:r>
            <a:r>
              <a:rPr lang="en-US" sz="2400" dirty="0" err="1"/>
              <a:t>unstack</a:t>
            </a:r>
            <a:r>
              <a:rPr lang="en-US" sz="2400" dirty="0"/>
              <a:t> c b)</a:t>
            </a:r>
          </a:p>
          <a:p>
            <a:r>
              <a:rPr lang="en-US" sz="2400" dirty="0"/>
              <a:t>2 (put-down c)</a:t>
            </a:r>
          </a:p>
          <a:p>
            <a:r>
              <a:rPr lang="en-US" sz="2400" dirty="0"/>
              <a:t>3 (</a:t>
            </a:r>
            <a:r>
              <a:rPr lang="en-US" sz="2400" dirty="0" err="1"/>
              <a:t>unstack</a:t>
            </a:r>
            <a:r>
              <a:rPr lang="en-US" sz="2400" dirty="0"/>
              <a:t> b a)</a:t>
            </a:r>
          </a:p>
          <a:p>
            <a:r>
              <a:rPr lang="en-US" sz="2400" dirty="0"/>
              <a:t>4 (stack b c)</a:t>
            </a:r>
          </a:p>
          <a:p>
            <a:r>
              <a:rPr lang="en-US" sz="2400" dirty="0"/>
              <a:t>5 (pick-up a)</a:t>
            </a:r>
          </a:p>
          <a:p>
            <a:r>
              <a:rPr lang="en-US" sz="2400" dirty="0"/>
              <a:t>6 (stack a b)</a:t>
            </a:r>
          </a:p>
          <a:p>
            <a:r>
              <a:rPr lang="en-US" sz="2400" dirty="0"/>
              <a:t>End plan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69151365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Title 1"/>
          <p:cNvSpPr>
            <a:spLocks noGrp="1"/>
          </p:cNvSpPr>
          <p:nvPr>
            <p:ph type="title"/>
          </p:nvPr>
        </p:nvSpPr>
        <p:spPr>
          <a:xfrm>
            <a:off x="381000" y="381000"/>
            <a:ext cx="8229600" cy="1143000"/>
          </a:xfrm>
        </p:spPr>
        <p:txBody>
          <a:bodyPr/>
          <a:lstStyle/>
          <a:p>
            <a:r>
              <a:rPr lang="en-US" dirty="0" smtClean="0">
                <a:ea typeface="ＭＳ Ｐゴシック" charset="0"/>
                <a:cs typeface="ＭＳ Ｐゴシック" charset="0"/>
              </a:rPr>
              <a:t>(1) Extend </a:t>
            </a:r>
            <a:r>
              <a:rPr lang="en-US" dirty="0">
                <a:ea typeface="ＭＳ Ｐゴシック" charset="0"/>
                <a:cs typeface="ＭＳ Ｐゴシック" charset="0"/>
              </a:rPr>
              <a:t>the domain: new objects</a:t>
            </a:r>
          </a:p>
        </p:txBody>
      </p:sp>
      <p:sp>
        <p:nvSpPr>
          <p:cNvPr id="25602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924800" cy="4876800"/>
          </a:xfrm>
        </p:spPr>
        <p:txBody>
          <a:bodyPr/>
          <a:lstStyle/>
          <a:p>
            <a:r>
              <a:rPr lang="en-US" sz="3200" b="1" dirty="0">
                <a:ea typeface="ＭＳ Ｐゴシック" charset="0"/>
                <a:cs typeface="ＭＳ Ｐゴシック" charset="0"/>
              </a:rPr>
              <a:t>Paint </a:t>
            </a:r>
            <a:r>
              <a:rPr lang="en-US" sz="3200" b="1" dirty="0" smtClean="0">
                <a:ea typeface="ＭＳ Ｐゴシック" charset="0"/>
                <a:cs typeface="ＭＳ Ｐゴシック" charset="0"/>
              </a:rPr>
              <a:t>sprayers: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Each sprayer can only paint in one color (e.g., red, green, </a:t>
            </a:r>
            <a:r>
              <a:rPr lang="en-US" sz="3200" dirty="0" smtClean="0">
                <a:ea typeface="ＭＳ Ｐゴシック" charset="0"/>
                <a:cs typeface="ＭＳ Ｐゴシック" charset="0"/>
              </a:rPr>
              <a:t>blue, yellow)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.</a:t>
            </a:r>
          </a:p>
          <a:p>
            <a:r>
              <a:rPr lang="en-US" sz="3200" dirty="0">
                <a:ea typeface="ＭＳ Ｐゴシック" charset="0"/>
                <a:cs typeface="ＭＳ Ｐゴシック" charset="0"/>
              </a:rPr>
              <a:t>P</a:t>
            </a:r>
            <a:r>
              <a:rPr lang="en-US" sz="3200" b="1" dirty="0">
                <a:ea typeface="ＭＳ Ｐゴシック" charset="0"/>
                <a:cs typeface="ＭＳ Ｐゴシック" charset="0"/>
              </a:rPr>
              <a:t>aint </a:t>
            </a:r>
            <a:r>
              <a:rPr lang="en-US" sz="3200" b="1" dirty="0" smtClean="0">
                <a:ea typeface="ＭＳ Ｐゴシック" charset="0"/>
                <a:cs typeface="ＭＳ Ｐゴシック" charset="0"/>
              </a:rPr>
              <a:t>cans: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 paint can holds only only color of paint.</a:t>
            </a:r>
          </a:p>
          <a:p>
            <a:r>
              <a:rPr lang="en-US" sz="3200" b="1" dirty="0" smtClean="0">
                <a:ea typeface="ＭＳ Ｐゴシック" charset="0"/>
                <a:cs typeface="ＭＳ Ｐゴシック" charset="0"/>
              </a:rPr>
              <a:t>Brushes: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 brush can either be clean or loaded with paint of a particular color.</a:t>
            </a:r>
          </a:p>
          <a:p>
            <a:r>
              <a:rPr lang="en-US" sz="3200" b="1" dirty="0">
                <a:ea typeface="ＭＳ Ｐゴシック" charset="0"/>
                <a:cs typeface="ＭＳ Ｐゴシック" charset="0"/>
              </a:rPr>
              <a:t>Water </a:t>
            </a:r>
            <a:r>
              <a:rPr lang="en-US" sz="3200" b="1" dirty="0" smtClean="0">
                <a:ea typeface="ＭＳ Ｐゴシック" charset="0"/>
                <a:cs typeface="ＭＳ Ｐゴシック" charset="0"/>
              </a:rPr>
              <a:t>bucket: </a:t>
            </a:r>
            <a:r>
              <a:rPr lang="en-US" sz="3200" dirty="0">
                <a:ea typeface="ＭＳ Ｐゴシック" charset="0"/>
                <a:cs typeface="ＭＳ Ｐゴシック" charset="0"/>
              </a:rPr>
              <a:t>A water bucket is used to wash brushes.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ustom 29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4080"/>
      </a:hlink>
      <a:folHlink>
        <a:srgbClr val="004080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Arial" pitchFamily="-109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12442</TotalTime>
  <Words>886</Words>
  <Application>Microsoft Macintosh PowerPoint</Application>
  <PresentationFormat>On-screen Show (4:3)</PresentationFormat>
  <Paragraphs>139</Paragraphs>
  <Slides>12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Blank Presentation</vt:lpstr>
      <vt:lpstr>HW5: Planning</vt:lpstr>
      <vt:lpstr>PDDL</vt:lpstr>
      <vt:lpstr>PDDL Representation</vt:lpstr>
      <vt:lpstr>Blocks Word Domain File</vt:lpstr>
      <vt:lpstr>Blocks Word Problem File</vt:lpstr>
      <vt:lpstr>Blackbox planner</vt:lpstr>
      <vt:lpstr>Blackbox planner</vt:lpstr>
      <vt:lpstr>Blocks Word Problem File</vt:lpstr>
      <vt:lpstr>(1) Extend the domain: new objects</vt:lpstr>
      <vt:lpstr>(2) Extend the domain: new actions</vt:lpstr>
      <vt:lpstr>Action preconditions</vt:lpstr>
      <vt:lpstr>Problem p1.ppd</vt:lpstr>
    </vt:vector>
  </TitlesOfParts>
  <Company>UMBC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Graphplan/SATPlan</dc:title>
  <dc:creator>Marie desJardins</dc:creator>
  <cp:lastModifiedBy>tim finin</cp:lastModifiedBy>
  <cp:revision>309</cp:revision>
  <cp:lastPrinted>2009-11-16T21:50:54Z</cp:lastPrinted>
  <dcterms:created xsi:type="dcterms:W3CDTF">2009-11-18T21:57:46Z</dcterms:created>
  <dcterms:modified xsi:type="dcterms:W3CDTF">2017-04-17T19:39:50Z</dcterms:modified>
</cp:coreProperties>
</file>