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6" r:id="rId2"/>
  </p:sldMasterIdLst>
  <p:notesMasterIdLst>
    <p:notesMasterId r:id="rId13"/>
  </p:notesMasterIdLst>
  <p:handoutMasterIdLst>
    <p:handoutMasterId r:id="rId14"/>
  </p:handoutMasterIdLst>
  <p:sldIdLst>
    <p:sldId id="476" r:id="rId3"/>
    <p:sldId id="457" r:id="rId4"/>
    <p:sldId id="456" r:id="rId5"/>
    <p:sldId id="458" r:id="rId6"/>
    <p:sldId id="460" r:id="rId7"/>
    <p:sldId id="484" r:id="rId8"/>
    <p:sldId id="489" r:id="rId9"/>
    <p:sldId id="490" r:id="rId10"/>
    <p:sldId id="461" r:id="rId11"/>
    <p:sldId id="486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7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13E4D7F6-BEE7-4248-9CA5-010FEED1C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8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CBD77DB5-8BEA-054B-98EF-2471E2923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7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FE7F-80B1-6C49-AB99-2E7D854D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360C6-0335-D040-8A50-32770DB426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7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E0751-ECAD-C647-B958-02575D291F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30D86-46B2-2D41-8663-5479A1ACB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00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900C0-318D-FA49-8B06-AB3272433E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753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FDFBB-0226-674E-9D52-31652B13E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70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E883D-43C7-264E-BD54-5C9C4A3F3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75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907A-18D4-584F-9B06-966B8C8527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28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A9D-2D0E-D549-8649-4F7CCB8D3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98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FED-6BAA-CC46-8966-36E984826F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6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9B39B-DB16-5240-819B-978C591C76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5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0759-9DEF-9942-8C12-7C48E64B9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80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1819-6F9D-7F47-A0F3-059D6EA99F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28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1379-7049-794D-8232-5A10F084B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12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12E9-29AC-5146-8DE6-A9E3CC1F2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7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0B4A-2700-DF45-A6E7-0108B6252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3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6F5C-899F-C145-8CA2-11ACD3EEE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0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8A3E-4215-804D-AF37-A9865D5A8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C88C-488B-044E-9714-0DEBE3F662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6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7825-B9D5-AF4E-9607-DE4CA8C08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1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80666-9B84-3549-A003-53491FD42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1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2BBF-606C-7F44-B55E-32DD6971AC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1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/>
              </a:defRPr>
            </a:lvl1pPr>
          </a:lstStyle>
          <a:p>
            <a:pPr>
              <a:defRPr/>
            </a:pPr>
            <a:fld id="{FE170EC1-638F-6C4D-A416-28CEBAED1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latin typeface="Calibri"/>
              </a:defRPr>
            </a:lvl1pPr>
          </a:lstStyle>
          <a:p>
            <a:pPr>
              <a:defRPr/>
            </a:pPr>
            <a:fld id="{900E7076-9080-A24F-A3B3-F5A7163DA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Graphplan</a:t>
            </a: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/</a:t>
            </a:r>
            <a:b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72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SATPlan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267200"/>
            <a:ext cx="6400800" cy="990600"/>
          </a:xfrm>
        </p:spPr>
        <p:txBody>
          <a:bodyPr/>
          <a:lstStyle/>
          <a:p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Chapter 11.4-11.7</a:t>
            </a:r>
            <a:endParaRPr lang="en-US" b="1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" y="6400800"/>
            <a:ext cx="883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solidFill>
                  <a:srgbClr val="606060"/>
                </a:solidFill>
                <a:latin typeface="Calibri" charset="0"/>
              </a:rPr>
              <a:t>Some material adapted from slides by Jean-Claude </a:t>
            </a:r>
            <a:r>
              <a:rPr lang="en-US" sz="1800" dirty="0" err="1">
                <a:solidFill>
                  <a:srgbClr val="606060"/>
                </a:solidFill>
                <a:latin typeface="Calibri" charset="0"/>
              </a:rPr>
              <a:t>Latombe</a:t>
            </a:r>
            <a:r>
              <a:rPr lang="en-US" sz="1800" dirty="0">
                <a:solidFill>
                  <a:srgbClr val="606060"/>
                </a:solidFill>
                <a:latin typeface="Calibri" charset="0"/>
              </a:rPr>
              <a:t> / </a:t>
            </a:r>
            <a:r>
              <a:rPr lang="en-US" sz="1800" dirty="0" err="1">
                <a:solidFill>
                  <a:srgbClr val="606060"/>
                </a:solidFill>
                <a:latin typeface="Calibri" charset="0"/>
              </a:rPr>
              <a:t>Lise</a:t>
            </a:r>
            <a:r>
              <a:rPr lang="en-US" sz="1800" dirty="0">
                <a:solidFill>
                  <a:srgbClr val="606060"/>
                </a:solidFill>
                <a:latin typeface="Calibri" charset="0"/>
              </a:rPr>
              <a:t> </a:t>
            </a:r>
            <a:r>
              <a:rPr lang="en-US" sz="1800" dirty="0" err="1">
                <a:solidFill>
                  <a:srgbClr val="606060"/>
                </a:solidFill>
                <a:latin typeface="Calibri" charset="0"/>
              </a:rPr>
              <a:t>Getoor</a:t>
            </a:r>
            <a:endParaRPr lang="en-US" dirty="0">
              <a:solidFill>
                <a:srgbClr val="606060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BlackBox Planner</a:t>
            </a:r>
          </a:p>
        </p:txBody>
      </p:sp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2708275" y="1600200"/>
            <a:ext cx="334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STRIPS-based plan representation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3711575" y="229393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Planning graph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3482975" y="2987675"/>
            <a:ext cx="201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CNF representation</a:t>
            </a: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654425" y="3681413"/>
            <a:ext cx="1590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CSP/SAT solver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3819525" y="4375150"/>
            <a:ext cx="1343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CSP solution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4251325" y="5068888"/>
            <a:ext cx="588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Plan</a:t>
            </a:r>
          </a:p>
        </p:txBody>
      </p:sp>
      <p:sp>
        <p:nvSpPr>
          <p:cNvPr id="36872" name="Line 10"/>
          <p:cNvSpPr>
            <a:spLocks noChangeShapeType="1"/>
          </p:cNvSpPr>
          <p:nvPr/>
        </p:nvSpPr>
        <p:spPr bwMode="auto">
          <a:xfrm>
            <a:off x="460375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460375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4" name="Line 12"/>
          <p:cNvSpPr>
            <a:spLocks noChangeShapeType="1"/>
          </p:cNvSpPr>
          <p:nvPr/>
        </p:nvSpPr>
        <p:spPr bwMode="auto">
          <a:xfrm>
            <a:off x="460375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460375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6" name="Line 14"/>
          <p:cNvSpPr>
            <a:spLocks noChangeShapeType="1"/>
          </p:cNvSpPr>
          <p:nvPr/>
        </p:nvSpPr>
        <p:spPr bwMode="auto">
          <a:xfrm>
            <a:off x="460375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GraphPlan: Basic idea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Construct a graph that encodes constraints on possible plans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Use this 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planning graph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to constrain search for a valid plan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Planning graph can be built for each problem in a relatively short 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Planning graph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Directed, leveled graph with alternating layers of nodes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Odd layers (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state levels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Calibri" charset="0"/>
                <a:ea typeface="ＭＳ Ｐゴシック" charset="0"/>
                <a:cs typeface="ＭＳ Ｐゴシック" charset="0"/>
              </a:rPr>
              <a:t>) represent candidate propositions that could possibly hold at step </a:t>
            </a:r>
            <a:r>
              <a:rPr lang="en-US" altLang="ja-JP" sz="2800" i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Even layers (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action levels</a:t>
            </a:r>
            <a:r>
              <a:rPr lang="ja-JP" altLang="en-US" sz="280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Calibri" charset="0"/>
                <a:ea typeface="ＭＳ Ｐゴシック" charset="0"/>
                <a:cs typeface="ＭＳ Ｐゴシック" charset="0"/>
              </a:rPr>
              <a:t>) represent candidate actions that could possibly be executed at step </a:t>
            </a:r>
            <a:r>
              <a:rPr lang="en-US" altLang="ja-JP" sz="2800" i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ja-JP" sz="2800">
                <a:latin typeface="Calibri" charset="0"/>
                <a:ea typeface="ＭＳ Ｐゴシック" charset="0"/>
                <a:cs typeface="ＭＳ Ｐゴシック" charset="0"/>
              </a:rPr>
              <a:t>, including maintenance actions [do nothing]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Arcs</a:t>
            </a: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 represent preconditions, adds and deletes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We can only execute one real action at any step, but the data structure keeps track of </a:t>
            </a:r>
            <a:r>
              <a:rPr lang="en-US" sz="2800" b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all actions and states that are </a:t>
            </a:r>
            <a:r>
              <a:rPr lang="en-US" sz="2800" b="1" i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possible</a:t>
            </a:r>
            <a:endParaRPr lang="en-US" sz="2800" b="1">
              <a:solidFill>
                <a:schemeClr val="accent2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GraphPlan properties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525963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STRIPS operators: conjunctive preconditions, no conditional or universal effects, no negations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Planning problem must be convertible to propositional representation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NO continuous variables, temporal constraints, …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Problem size grows exponentially</a:t>
            </a:r>
            <a:endParaRPr lang="en-US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Finds 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shortest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plans (by some definition)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Sound, complete, and will terminate with failure if there is no plan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 actions and what literals?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Add an action in level A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if </a:t>
            </a:r>
            <a:r>
              <a:rPr lang="en-US" b="1" i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all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of its preconditions are present in level S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</a:p>
          <a:p>
            <a:pPr eaLnBrk="1" hangingPunct="1"/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Add a literal in level S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if it is the effect of </a:t>
            </a:r>
            <a:r>
              <a:rPr lang="en-US" b="1" i="1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some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action in level A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i-1</a:t>
            </a:r>
            <a:r>
              <a:rPr lang="en-US" sz="2000" baseline="-2500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including no-ops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endParaRPr lang="en-US" sz="8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Level S</a:t>
            </a:r>
            <a:r>
              <a:rPr lang="en-US" baseline="-25000">
                <a:latin typeface="Calibri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has all of the literals from the initial state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domain: Rocket to Mars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Literals: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at X Y		X is at location 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fuel R		rocket R has fuel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in X R		X is in rocket 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Actions: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load X L		load X (onto R) at location L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(X and R must be at 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unload X L	unload X (from R) at location L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(R must be at 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move X Y	move rocket R from X to Y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(R must be at L and have fuel)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Graph representation: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Solid black lines: preconditions/effects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Dotted red lines: negated preconditions/effects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(define (domain rockets)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(:requirements :strips)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(:predicates (cargo ?x) (rocket ?x) (location ?x)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       (at ?t ?l) (in ?c ?r) (fuel ?r))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load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(?c ?r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(cargo ?c) (rocket ?r) (location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(at ?c ?l) (at ?r ?l))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(at ?c ?l)) (in ?c ?r)))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unload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(?c ?r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(cargo ?c) (rocket ?r) (location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(in ?c ?r) (at ?r ?l))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(in ?c ?r)) (at ?c ?l)))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fly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(?r ?dep ?dst)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(rocket ?r) (location ?dep) (location ?dst)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(at ?r ?dep) (fuel ?r))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(at ?r ?dep)) (at ?r ?dst) (not (fuel ?r)))))</a:t>
            </a:r>
          </a:p>
          <a:p>
            <a:pPr>
              <a:buFontTx/>
              <a:buNone/>
            </a:pPr>
            <a:endParaRPr lang="en-US" sz="1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(define (problem rrt5)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(:domain rockets)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(:requirements :strips)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(:objects venus earth mars moon saturn x1 x2 x3 x4 x5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	    anna beth carol diane emma fiona)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(:init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(location venus) (location earth) (location mars) (location moon)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(location saturn) (rocket x1) (rocket x2) (rocket x3) (rocket x4)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(rocket x5) (cargo anna) (cargo beth) (cargo carol) (cargo diane)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(cargo emma) (cargo fiona)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(at x1 venus) (at x2 earth) (at x3 mars) (at x4 moon) (at x5 saturn)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(at anna venus) (at beth venus) (at carol earth) (at diane mars)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(at emma moon) (at fiona saturn)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 (fuel x1) (fuel x2) (fuel x3) (fuel x4) (fuel x5))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  (:goal (and (at anna earth) (at beth saturn) (at carol mars)</a:t>
            </a:r>
          </a:p>
          <a:p>
            <a:pPr>
              <a:buFontTx/>
              <a:buNone/>
            </a:pPr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	      (at diane moon) (at emma saturn) (at fiona earth))))</a:t>
            </a:r>
          </a:p>
          <a:p>
            <a:pPr>
              <a:buFontTx/>
              <a:buNone/>
            </a:pPr>
            <a:endParaRPr lang="en-US" sz="2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planning graph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152400" y="5699125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0</a:t>
            </a:r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1481138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0</a:t>
            </a: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2895600" y="5715000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1</a:t>
            </a:r>
          </a:p>
        </p:txBody>
      </p:sp>
      <p:sp>
        <p:nvSpPr>
          <p:cNvPr id="335878" name="Text Box 6"/>
          <p:cNvSpPr txBox="1">
            <a:spLocks noChangeArrowheads="1"/>
          </p:cNvSpPr>
          <p:nvPr/>
        </p:nvSpPr>
        <p:spPr bwMode="auto">
          <a:xfrm>
            <a:off x="4195763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1</a:t>
            </a:r>
          </a:p>
        </p:txBody>
      </p:sp>
      <p:sp>
        <p:nvSpPr>
          <p:cNvPr id="335879" name="Text Box 7"/>
          <p:cNvSpPr txBox="1">
            <a:spLocks noChangeArrowheads="1"/>
          </p:cNvSpPr>
          <p:nvPr/>
        </p:nvSpPr>
        <p:spPr bwMode="auto">
          <a:xfrm>
            <a:off x="5581650" y="5699125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2</a:t>
            </a:r>
          </a:p>
        </p:txBody>
      </p:sp>
      <p:sp>
        <p:nvSpPr>
          <p:cNvPr id="335880" name="Text Box 8"/>
          <p:cNvSpPr txBox="1">
            <a:spLocks noChangeArrowheads="1"/>
          </p:cNvSpPr>
          <p:nvPr/>
        </p:nvSpPr>
        <p:spPr bwMode="auto">
          <a:xfrm>
            <a:off x="6910388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2</a:t>
            </a:r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8001000" y="5699125"/>
            <a:ext cx="1003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3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(Goals!)</a:t>
            </a: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81000" y="1547813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A L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381000" y="20574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B L</a:t>
            </a: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74650" y="26670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R L</a:t>
            </a: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fuel R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066800" y="1524000"/>
            <a:ext cx="1373188" cy="1295400"/>
            <a:chOff x="672" y="960"/>
            <a:chExt cx="865" cy="816"/>
          </a:xfrm>
        </p:grpSpPr>
        <p:sp>
          <p:nvSpPr>
            <p:cNvPr id="35932" name="Text Box 15"/>
            <p:cNvSpPr txBox="1">
              <a:spLocks noChangeArrowheads="1"/>
            </p:cNvSpPr>
            <p:nvPr/>
          </p:nvSpPr>
          <p:spPr bwMode="auto">
            <a:xfrm>
              <a:off x="952" y="960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A L</a:t>
              </a:r>
            </a:p>
          </p:txBody>
        </p:sp>
        <p:sp>
          <p:nvSpPr>
            <p:cNvPr id="35933" name="Line 16"/>
            <p:cNvSpPr>
              <a:spLocks noChangeShapeType="1"/>
            </p:cNvSpPr>
            <p:nvPr/>
          </p:nvSpPr>
          <p:spPr bwMode="auto">
            <a:xfrm>
              <a:off x="720" y="105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4" name="Line 17"/>
            <p:cNvSpPr>
              <a:spLocks noChangeShapeType="1"/>
            </p:cNvSpPr>
            <p:nvPr/>
          </p:nvSpPr>
          <p:spPr bwMode="auto">
            <a:xfrm flipV="1">
              <a:off x="672" y="1104"/>
              <a:ext cx="24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066800" y="2057400"/>
            <a:ext cx="1373188" cy="762000"/>
            <a:chOff x="672" y="1296"/>
            <a:chExt cx="865" cy="480"/>
          </a:xfrm>
        </p:grpSpPr>
        <p:sp>
          <p:nvSpPr>
            <p:cNvPr id="35929" name="Text Box 19"/>
            <p:cNvSpPr txBox="1">
              <a:spLocks noChangeArrowheads="1"/>
            </p:cNvSpPr>
            <p:nvPr/>
          </p:nvSpPr>
          <p:spPr bwMode="auto">
            <a:xfrm>
              <a:off x="952" y="1296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B L</a:t>
              </a:r>
            </a:p>
          </p:txBody>
        </p:sp>
        <p:sp>
          <p:nvSpPr>
            <p:cNvPr id="35930" name="Line 20"/>
            <p:cNvSpPr>
              <a:spLocks noChangeShapeType="1"/>
            </p:cNvSpPr>
            <p:nvPr/>
          </p:nvSpPr>
          <p:spPr bwMode="auto">
            <a:xfrm>
              <a:off x="720" y="139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1" name="Line 21"/>
            <p:cNvSpPr>
              <a:spLocks noChangeShapeType="1"/>
            </p:cNvSpPr>
            <p:nvPr/>
          </p:nvSpPr>
          <p:spPr bwMode="auto">
            <a:xfrm flipV="1">
              <a:off x="672" y="1440"/>
              <a:ext cx="288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066800" y="2743200"/>
            <a:ext cx="1411288" cy="762000"/>
            <a:chOff x="672" y="1728"/>
            <a:chExt cx="889" cy="480"/>
          </a:xfrm>
        </p:grpSpPr>
        <p:sp>
          <p:nvSpPr>
            <p:cNvPr id="35926" name="Text Box 23"/>
            <p:cNvSpPr txBox="1">
              <a:spLocks noChangeArrowheads="1"/>
            </p:cNvSpPr>
            <p:nvPr/>
          </p:nvSpPr>
          <p:spPr bwMode="auto">
            <a:xfrm>
              <a:off x="912" y="1728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L P</a:t>
              </a:r>
            </a:p>
          </p:txBody>
        </p:sp>
        <p:sp>
          <p:nvSpPr>
            <p:cNvPr id="35927" name="Line 24"/>
            <p:cNvSpPr>
              <a:spLocks noChangeShapeType="1"/>
            </p:cNvSpPr>
            <p:nvPr/>
          </p:nvSpPr>
          <p:spPr bwMode="auto">
            <a:xfrm>
              <a:off x="672" y="177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8" name="Line 25"/>
            <p:cNvSpPr>
              <a:spLocks noChangeShapeType="1"/>
            </p:cNvSpPr>
            <p:nvPr/>
          </p:nvSpPr>
          <p:spPr bwMode="auto">
            <a:xfrm flipV="1">
              <a:off x="672" y="1824"/>
              <a:ext cx="24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514600" y="1676400"/>
            <a:ext cx="1143000" cy="2409825"/>
            <a:chOff x="1584" y="1056"/>
            <a:chExt cx="720" cy="1518"/>
          </a:xfrm>
        </p:grpSpPr>
        <p:sp>
          <p:nvSpPr>
            <p:cNvPr id="35923" name="Text Box 27"/>
            <p:cNvSpPr txBox="1">
              <a:spLocks noChangeArrowheads="1"/>
            </p:cNvSpPr>
            <p:nvPr/>
          </p:nvSpPr>
          <p:spPr bwMode="auto">
            <a:xfrm>
              <a:off x="1848" y="2341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A R</a:t>
              </a:r>
            </a:p>
          </p:txBody>
        </p:sp>
        <p:sp>
          <p:nvSpPr>
            <p:cNvPr id="35924" name="Line 28"/>
            <p:cNvSpPr>
              <a:spLocks noChangeShapeType="1"/>
            </p:cNvSpPr>
            <p:nvPr/>
          </p:nvSpPr>
          <p:spPr bwMode="auto">
            <a:xfrm>
              <a:off x="1584" y="1056"/>
              <a:ext cx="28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5" name="Line 29"/>
            <p:cNvSpPr>
              <a:spLocks noChangeShapeType="1"/>
            </p:cNvSpPr>
            <p:nvPr/>
          </p:nvSpPr>
          <p:spPr bwMode="auto">
            <a:xfrm>
              <a:off x="1584" y="1056"/>
              <a:ext cx="28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400300" y="2286000"/>
            <a:ext cx="1219200" cy="2351088"/>
            <a:chOff x="1512" y="1440"/>
            <a:chExt cx="768" cy="1481"/>
          </a:xfrm>
        </p:grpSpPr>
        <p:sp>
          <p:nvSpPr>
            <p:cNvPr id="35920" name="Text Box 31"/>
            <p:cNvSpPr txBox="1">
              <a:spLocks noChangeArrowheads="1"/>
            </p:cNvSpPr>
            <p:nvPr/>
          </p:nvSpPr>
          <p:spPr bwMode="auto">
            <a:xfrm>
              <a:off x="1824" y="2688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B R</a:t>
              </a:r>
            </a:p>
          </p:txBody>
        </p:sp>
        <p:sp>
          <p:nvSpPr>
            <p:cNvPr id="35921" name="Line 32"/>
            <p:cNvSpPr>
              <a:spLocks noChangeShapeType="1"/>
            </p:cNvSpPr>
            <p:nvPr/>
          </p:nvSpPr>
          <p:spPr bwMode="auto">
            <a:xfrm>
              <a:off x="1512" y="1440"/>
              <a:ext cx="336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2" name="Line 33"/>
            <p:cNvSpPr>
              <a:spLocks noChangeShapeType="1"/>
            </p:cNvSpPr>
            <p:nvPr/>
          </p:nvSpPr>
          <p:spPr bwMode="auto">
            <a:xfrm>
              <a:off x="1536" y="1440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2908300" y="1547813"/>
            <a:ext cx="762000" cy="1995487"/>
            <a:chOff x="1832" y="975"/>
            <a:chExt cx="480" cy="1257"/>
          </a:xfrm>
        </p:grpSpPr>
        <p:sp>
          <p:nvSpPr>
            <p:cNvPr id="35916" name="Text Box 35"/>
            <p:cNvSpPr txBox="1">
              <a:spLocks noChangeArrowheads="1"/>
            </p:cNvSpPr>
            <p:nvPr/>
          </p:nvSpPr>
          <p:spPr bwMode="auto">
            <a:xfrm>
              <a:off x="1856" y="1999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fuel R</a:t>
              </a:r>
            </a:p>
          </p:txBody>
        </p:sp>
        <p:sp>
          <p:nvSpPr>
            <p:cNvPr id="35917" name="Text Box 36"/>
            <p:cNvSpPr txBox="1">
              <a:spLocks noChangeArrowheads="1"/>
            </p:cNvSpPr>
            <p:nvPr/>
          </p:nvSpPr>
          <p:spPr bwMode="auto">
            <a:xfrm>
              <a:off x="1856" y="975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L</a:t>
              </a:r>
            </a:p>
          </p:txBody>
        </p:sp>
        <p:sp>
          <p:nvSpPr>
            <p:cNvPr id="35918" name="Text Box 37"/>
            <p:cNvSpPr txBox="1">
              <a:spLocks noChangeArrowheads="1"/>
            </p:cNvSpPr>
            <p:nvPr/>
          </p:nvSpPr>
          <p:spPr bwMode="auto">
            <a:xfrm>
              <a:off x="1832" y="131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L</a:t>
              </a:r>
            </a:p>
          </p:txBody>
        </p:sp>
        <p:sp>
          <p:nvSpPr>
            <p:cNvPr id="35919" name="Text Box 38"/>
            <p:cNvSpPr txBox="1">
              <a:spLocks noChangeArrowheads="1"/>
            </p:cNvSpPr>
            <p:nvPr/>
          </p:nvSpPr>
          <p:spPr bwMode="auto">
            <a:xfrm>
              <a:off x="1852" y="165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L</a:t>
              </a: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514600" y="2895600"/>
            <a:ext cx="1163638" cy="2274888"/>
            <a:chOff x="1584" y="1824"/>
            <a:chExt cx="733" cy="1433"/>
          </a:xfrm>
        </p:grpSpPr>
        <p:sp>
          <p:nvSpPr>
            <p:cNvPr id="35912" name="Text Box 40"/>
            <p:cNvSpPr txBox="1">
              <a:spLocks noChangeArrowheads="1"/>
            </p:cNvSpPr>
            <p:nvPr/>
          </p:nvSpPr>
          <p:spPr bwMode="auto">
            <a:xfrm>
              <a:off x="1844" y="3024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P</a:t>
              </a:r>
            </a:p>
          </p:txBody>
        </p:sp>
        <p:sp>
          <p:nvSpPr>
            <p:cNvPr id="35913" name="Line 41"/>
            <p:cNvSpPr>
              <a:spLocks noChangeShapeType="1"/>
            </p:cNvSpPr>
            <p:nvPr/>
          </p:nvSpPr>
          <p:spPr bwMode="auto">
            <a:xfrm>
              <a:off x="1584" y="1872"/>
              <a:ext cx="288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4" name="Line 42"/>
            <p:cNvSpPr>
              <a:spLocks noChangeShapeType="1"/>
            </p:cNvSpPr>
            <p:nvPr/>
          </p:nvSpPr>
          <p:spPr bwMode="auto">
            <a:xfrm flipV="1">
              <a:off x="1584" y="1824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5" name="Line 43"/>
            <p:cNvSpPr>
              <a:spLocks noChangeShapeType="1"/>
            </p:cNvSpPr>
            <p:nvPr/>
          </p:nvSpPr>
          <p:spPr bwMode="auto">
            <a:xfrm>
              <a:off x="1584" y="1872"/>
              <a:ext cx="288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3657600" y="1524000"/>
            <a:ext cx="1525588" cy="1295400"/>
            <a:chOff x="2304" y="960"/>
            <a:chExt cx="961" cy="816"/>
          </a:xfrm>
        </p:grpSpPr>
        <p:sp>
          <p:nvSpPr>
            <p:cNvPr id="35909" name="Text Box 45"/>
            <p:cNvSpPr txBox="1">
              <a:spLocks noChangeArrowheads="1"/>
            </p:cNvSpPr>
            <p:nvPr/>
          </p:nvSpPr>
          <p:spPr bwMode="auto">
            <a:xfrm>
              <a:off x="2680" y="960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A L</a:t>
              </a:r>
            </a:p>
          </p:txBody>
        </p:sp>
        <p:sp>
          <p:nvSpPr>
            <p:cNvPr id="35910" name="Line 46"/>
            <p:cNvSpPr>
              <a:spLocks noChangeShapeType="1"/>
            </p:cNvSpPr>
            <p:nvPr/>
          </p:nvSpPr>
          <p:spPr bwMode="auto">
            <a:xfrm>
              <a:off x="2352" y="105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1" name="Line 47"/>
            <p:cNvSpPr>
              <a:spLocks noChangeShapeType="1"/>
            </p:cNvSpPr>
            <p:nvPr/>
          </p:nvSpPr>
          <p:spPr bwMode="auto">
            <a:xfrm flipV="1">
              <a:off x="2304" y="1056"/>
              <a:ext cx="384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3657600" y="2057400"/>
            <a:ext cx="1525588" cy="762000"/>
            <a:chOff x="2304" y="1296"/>
            <a:chExt cx="961" cy="480"/>
          </a:xfrm>
        </p:grpSpPr>
        <p:sp>
          <p:nvSpPr>
            <p:cNvPr id="35906" name="Text Box 49"/>
            <p:cNvSpPr txBox="1">
              <a:spLocks noChangeArrowheads="1"/>
            </p:cNvSpPr>
            <p:nvPr/>
          </p:nvSpPr>
          <p:spPr bwMode="auto">
            <a:xfrm>
              <a:off x="2680" y="1296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B L</a:t>
              </a:r>
            </a:p>
          </p:txBody>
        </p:sp>
        <p:sp>
          <p:nvSpPr>
            <p:cNvPr id="35907" name="Line 50"/>
            <p:cNvSpPr>
              <a:spLocks noChangeShapeType="1"/>
            </p:cNvSpPr>
            <p:nvPr/>
          </p:nvSpPr>
          <p:spPr bwMode="auto">
            <a:xfrm>
              <a:off x="2352" y="144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Line 51"/>
            <p:cNvSpPr>
              <a:spLocks noChangeShapeType="1"/>
            </p:cNvSpPr>
            <p:nvPr/>
          </p:nvSpPr>
          <p:spPr bwMode="auto">
            <a:xfrm flipV="1">
              <a:off x="2304" y="1440"/>
              <a:ext cx="38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3657600" y="2743200"/>
            <a:ext cx="1563688" cy="609600"/>
            <a:chOff x="2304" y="1728"/>
            <a:chExt cx="985" cy="384"/>
          </a:xfrm>
        </p:grpSpPr>
        <p:sp>
          <p:nvSpPr>
            <p:cNvPr id="35903" name="Text Box 53"/>
            <p:cNvSpPr txBox="1">
              <a:spLocks noChangeArrowheads="1"/>
            </p:cNvSpPr>
            <p:nvPr/>
          </p:nvSpPr>
          <p:spPr bwMode="auto">
            <a:xfrm>
              <a:off x="2640" y="1728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L P</a:t>
              </a:r>
            </a:p>
          </p:txBody>
        </p:sp>
        <p:sp>
          <p:nvSpPr>
            <p:cNvPr id="35904" name="Line 54"/>
            <p:cNvSpPr>
              <a:spLocks noChangeShapeType="1"/>
            </p:cNvSpPr>
            <p:nvPr/>
          </p:nvSpPr>
          <p:spPr bwMode="auto">
            <a:xfrm flipV="1">
              <a:off x="2352" y="1824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Line 55"/>
            <p:cNvSpPr>
              <a:spLocks noChangeShapeType="1"/>
            </p:cNvSpPr>
            <p:nvPr/>
          </p:nvSpPr>
          <p:spPr bwMode="auto">
            <a:xfrm>
              <a:off x="2304" y="1776"/>
              <a:ext cx="28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3733800" y="3276600"/>
            <a:ext cx="1487488" cy="1676400"/>
            <a:chOff x="2352" y="2064"/>
            <a:chExt cx="937" cy="1056"/>
          </a:xfrm>
        </p:grpSpPr>
        <p:sp>
          <p:nvSpPr>
            <p:cNvPr id="35900" name="Text Box 57"/>
            <p:cNvSpPr txBox="1">
              <a:spLocks noChangeArrowheads="1"/>
            </p:cNvSpPr>
            <p:nvPr/>
          </p:nvSpPr>
          <p:spPr bwMode="auto">
            <a:xfrm>
              <a:off x="2640" y="2544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P L</a:t>
              </a:r>
            </a:p>
          </p:txBody>
        </p:sp>
        <p:sp>
          <p:nvSpPr>
            <p:cNvPr id="35901" name="Line 58"/>
            <p:cNvSpPr>
              <a:spLocks noChangeShapeType="1"/>
            </p:cNvSpPr>
            <p:nvPr/>
          </p:nvSpPr>
          <p:spPr bwMode="auto">
            <a:xfrm>
              <a:off x="2352" y="2064"/>
              <a:ext cx="28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59"/>
            <p:cNvSpPr>
              <a:spLocks noChangeShapeType="1"/>
            </p:cNvSpPr>
            <p:nvPr/>
          </p:nvSpPr>
          <p:spPr bwMode="auto">
            <a:xfrm flipV="1">
              <a:off x="2352" y="2640"/>
              <a:ext cx="288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5257800" y="1676400"/>
            <a:ext cx="457200" cy="2133600"/>
            <a:chOff x="3312" y="1056"/>
            <a:chExt cx="288" cy="1344"/>
          </a:xfrm>
        </p:grpSpPr>
        <p:sp>
          <p:nvSpPr>
            <p:cNvPr id="35898" name="Line 61"/>
            <p:cNvSpPr>
              <a:spLocks noChangeShapeType="1"/>
            </p:cNvSpPr>
            <p:nvPr/>
          </p:nvSpPr>
          <p:spPr bwMode="auto">
            <a:xfrm>
              <a:off x="3312" y="1056"/>
              <a:ext cx="28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9" name="Line 62"/>
            <p:cNvSpPr>
              <a:spLocks noChangeShapeType="1"/>
            </p:cNvSpPr>
            <p:nvPr/>
          </p:nvSpPr>
          <p:spPr bwMode="auto">
            <a:xfrm>
              <a:off x="3312" y="1056"/>
              <a:ext cx="28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5181600" y="2209800"/>
            <a:ext cx="533400" cy="2209800"/>
            <a:chOff x="3264" y="1392"/>
            <a:chExt cx="336" cy="1392"/>
          </a:xfrm>
        </p:grpSpPr>
        <p:sp>
          <p:nvSpPr>
            <p:cNvPr id="35896" name="Line 64"/>
            <p:cNvSpPr>
              <a:spLocks noChangeShapeType="1"/>
            </p:cNvSpPr>
            <p:nvPr/>
          </p:nvSpPr>
          <p:spPr bwMode="auto">
            <a:xfrm>
              <a:off x="3264" y="1392"/>
              <a:ext cx="336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65"/>
            <p:cNvSpPr>
              <a:spLocks noChangeShapeType="1"/>
            </p:cNvSpPr>
            <p:nvPr/>
          </p:nvSpPr>
          <p:spPr bwMode="auto">
            <a:xfrm>
              <a:off x="3264" y="1392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5257800" y="2819400"/>
            <a:ext cx="457200" cy="2133600"/>
            <a:chOff x="3312" y="1776"/>
            <a:chExt cx="288" cy="1344"/>
          </a:xfrm>
        </p:grpSpPr>
        <p:sp>
          <p:nvSpPr>
            <p:cNvPr id="35893" name="Line 67"/>
            <p:cNvSpPr>
              <a:spLocks noChangeShapeType="1"/>
            </p:cNvSpPr>
            <p:nvPr/>
          </p:nvSpPr>
          <p:spPr bwMode="auto">
            <a:xfrm>
              <a:off x="3312" y="1872"/>
              <a:ext cx="288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Line 68"/>
            <p:cNvSpPr>
              <a:spLocks noChangeShapeType="1"/>
            </p:cNvSpPr>
            <p:nvPr/>
          </p:nvSpPr>
          <p:spPr bwMode="auto">
            <a:xfrm flipV="1">
              <a:off x="3312" y="1776"/>
              <a:ext cx="240" cy="9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Line 69"/>
            <p:cNvSpPr>
              <a:spLocks noChangeShapeType="1"/>
            </p:cNvSpPr>
            <p:nvPr/>
          </p:nvSpPr>
          <p:spPr bwMode="auto">
            <a:xfrm>
              <a:off x="3312" y="1872"/>
              <a:ext cx="240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5257800" y="2819400"/>
            <a:ext cx="457200" cy="2133600"/>
            <a:chOff x="3312" y="1776"/>
            <a:chExt cx="288" cy="1344"/>
          </a:xfrm>
        </p:grpSpPr>
        <p:sp>
          <p:nvSpPr>
            <p:cNvPr id="35890" name="Line 71"/>
            <p:cNvSpPr>
              <a:spLocks noChangeShapeType="1"/>
            </p:cNvSpPr>
            <p:nvPr/>
          </p:nvSpPr>
          <p:spPr bwMode="auto">
            <a:xfrm>
              <a:off x="3312" y="2640"/>
              <a:ext cx="288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1" name="Line 72"/>
            <p:cNvSpPr>
              <a:spLocks noChangeShapeType="1"/>
            </p:cNvSpPr>
            <p:nvPr/>
          </p:nvSpPr>
          <p:spPr bwMode="auto">
            <a:xfrm flipV="1">
              <a:off x="3312" y="1776"/>
              <a:ext cx="24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Line 73"/>
            <p:cNvSpPr>
              <a:spLocks noChangeShapeType="1"/>
            </p:cNvSpPr>
            <p:nvPr/>
          </p:nvSpPr>
          <p:spPr bwMode="auto">
            <a:xfrm flipV="1">
              <a:off x="3312" y="2112"/>
              <a:ext cx="24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5638800" y="1547813"/>
            <a:ext cx="750888" cy="3622675"/>
            <a:chOff x="3552" y="975"/>
            <a:chExt cx="473" cy="2282"/>
          </a:xfrm>
        </p:grpSpPr>
        <p:sp>
          <p:nvSpPr>
            <p:cNvPr id="35883" name="Text Box 75"/>
            <p:cNvSpPr txBox="1">
              <a:spLocks noChangeArrowheads="1"/>
            </p:cNvSpPr>
            <p:nvPr/>
          </p:nvSpPr>
          <p:spPr bwMode="auto">
            <a:xfrm>
              <a:off x="3564" y="975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L</a:t>
              </a:r>
            </a:p>
          </p:txBody>
        </p:sp>
        <p:sp>
          <p:nvSpPr>
            <p:cNvPr id="35884" name="Text Box 76"/>
            <p:cNvSpPr txBox="1">
              <a:spLocks noChangeArrowheads="1"/>
            </p:cNvSpPr>
            <p:nvPr/>
          </p:nvSpPr>
          <p:spPr bwMode="auto">
            <a:xfrm>
              <a:off x="3564" y="131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L</a:t>
              </a:r>
            </a:p>
          </p:txBody>
        </p:sp>
        <p:sp>
          <p:nvSpPr>
            <p:cNvPr id="35885" name="Text Box 77"/>
            <p:cNvSpPr txBox="1">
              <a:spLocks noChangeArrowheads="1"/>
            </p:cNvSpPr>
            <p:nvPr/>
          </p:nvSpPr>
          <p:spPr bwMode="auto">
            <a:xfrm>
              <a:off x="3560" y="165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L</a:t>
              </a:r>
            </a:p>
          </p:txBody>
        </p:sp>
        <p:sp>
          <p:nvSpPr>
            <p:cNvPr id="35886" name="Text Box 78"/>
            <p:cNvSpPr txBox="1">
              <a:spLocks noChangeArrowheads="1"/>
            </p:cNvSpPr>
            <p:nvPr/>
          </p:nvSpPr>
          <p:spPr bwMode="auto">
            <a:xfrm>
              <a:off x="3564" y="1999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fuel R</a:t>
              </a:r>
            </a:p>
          </p:txBody>
        </p:sp>
        <p:sp>
          <p:nvSpPr>
            <p:cNvPr id="35887" name="Text Box 79"/>
            <p:cNvSpPr txBox="1">
              <a:spLocks noChangeArrowheads="1"/>
            </p:cNvSpPr>
            <p:nvPr/>
          </p:nvSpPr>
          <p:spPr bwMode="auto">
            <a:xfrm>
              <a:off x="3556" y="2341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A R</a:t>
              </a:r>
            </a:p>
          </p:txBody>
        </p:sp>
        <p:sp>
          <p:nvSpPr>
            <p:cNvPr id="35888" name="Text Box 80"/>
            <p:cNvSpPr txBox="1">
              <a:spLocks noChangeArrowheads="1"/>
            </p:cNvSpPr>
            <p:nvPr/>
          </p:nvSpPr>
          <p:spPr bwMode="auto">
            <a:xfrm>
              <a:off x="3556" y="2682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B R</a:t>
              </a:r>
            </a:p>
          </p:txBody>
        </p:sp>
        <p:sp>
          <p:nvSpPr>
            <p:cNvPr id="35889" name="Text Box 81"/>
            <p:cNvSpPr txBox="1">
              <a:spLocks noChangeArrowheads="1"/>
            </p:cNvSpPr>
            <p:nvPr/>
          </p:nvSpPr>
          <p:spPr bwMode="auto">
            <a:xfrm>
              <a:off x="3552" y="3024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P</a:t>
              </a:r>
            </a:p>
          </p:txBody>
        </p:sp>
      </p:grpSp>
      <p:grpSp>
        <p:nvGrpSpPr>
          <p:cNvPr id="18" name="Group 82"/>
          <p:cNvGrpSpPr>
            <a:grpSpLocks/>
          </p:cNvGrpSpPr>
          <p:nvPr/>
        </p:nvGrpSpPr>
        <p:grpSpPr bwMode="auto">
          <a:xfrm>
            <a:off x="6400800" y="3276600"/>
            <a:ext cx="1495425" cy="1600200"/>
            <a:chOff x="4032" y="2064"/>
            <a:chExt cx="942" cy="1008"/>
          </a:xfrm>
        </p:grpSpPr>
        <p:sp>
          <p:nvSpPr>
            <p:cNvPr id="35880" name="Text Box 83"/>
            <p:cNvSpPr txBox="1">
              <a:spLocks noChangeArrowheads="1"/>
            </p:cNvSpPr>
            <p:nvPr/>
          </p:nvSpPr>
          <p:spPr bwMode="auto">
            <a:xfrm>
              <a:off x="4224" y="2064"/>
              <a:ext cx="7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unload A P</a:t>
              </a:r>
            </a:p>
          </p:txBody>
        </p:sp>
        <p:sp>
          <p:nvSpPr>
            <p:cNvPr id="35881" name="Line 84"/>
            <p:cNvSpPr>
              <a:spLocks noChangeShapeType="1"/>
            </p:cNvSpPr>
            <p:nvPr/>
          </p:nvSpPr>
          <p:spPr bwMode="auto">
            <a:xfrm flipV="1">
              <a:off x="4032" y="220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2" name="Line 85"/>
            <p:cNvSpPr>
              <a:spLocks noChangeShapeType="1"/>
            </p:cNvSpPr>
            <p:nvPr/>
          </p:nvSpPr>
          <p:spPr bwMode="auto">
            <a:xfrm flipV="1">
              <a:off x="4032" y="2256"/>
              <a:ext cx="192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86"/>
          <p:cNvGrpSpPr>
            <a:grpSpLocks/>
          </p:cNvGrpSpPr>
          <p:nvPr/>
        </p:nvGrpSpPr>
        <p:grpSpPr bwMode="auto">
          <a:xfrm>
            <a:off x="6400800" y="3962400"/>
            <a:ext cx="1489075" cy="914400"/>
            <a:chOff x="4032" y="2496"/>
            <a:chExt cx="938" cy="576"/>
          </a:xfrm>
        </p:grpSpPr>
        <p:sp>
          <p:nvSpPr>
            <p:cNvPr id="35877" name="Text Box 87"/>
            <p:cNvSpPr txBox="1">
              <a:spLocks noChangeArrowheads="1"/>
            </p:cNvSpPr>
            <p:nvPr/>
          </p:nvSpPr>
          <p:spPr bwMode="auto">
            <a:xfrm>
              <a:off x="4224" y="2496"/>
              <a:ext cx="7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unload B P</a:t>
              </a:r>
            </a:p>
          </p:txBody>
        </p:sp>
        <p:sp>
          <p:nvSpPr>
            <p:cNvPr id="35878" name="Line 88"/>
            <p:cNvSpPr>
              <a:spLocks noChangeShapeType="1"/>
            </p:cNvSpPr>
            <p:nvPr/>
          </p:nvSpPr>
          <p:spPr bwMode="auto">
            <a:xfrm flipV="1">
              <a:off x="4032" y="2592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Line 89"/>
            <p:cNvSpPr>
              <a:spLocks noChangeShapeType="1"/>
            </p:cNvSpPr>
            <p:nvPr/>
          </p:nvSpPr>
          <p:spPr bwMode="auto">
            <a:xfrm flipV="1">
              <a:off x="4032" y="2592"/>
              <a:ext cx="192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7848600" y="3200400"/>
            <a:ext cx="1057275" cy="369888"/>
            <a:chOff x="4944" y="2016"/>
            <a:chExt cx="666" cy="233"/>
          </a:xfrm>
        </p:grpSpPr>
        <p:sp>
          <p:nvSpPr>
            <p:cNvPr id="35875" name="Text Box 91"/>
            <p:cNvSpPr txBox="1">
              <a:spLocks noChangeArrowheads="1"/>
            </p:cNvSpPr>
            <p:nvPr/>
          </p:nvSpPr>
          <p:spPr bwMode="auto">
            <a:xfrm>
              <a:off x="5136" y="2016"/>
              <a:ext cx="4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P</a:t>
              </a:r>
            </a:p>
          </p:txBody>
        </p:sp>
        <p:sp>
          <p:nvSpPr>
            <p:cNvPr id="35876" name="Line 92"/>
            <p:cNvSpPr>
              <a:spLocks noChangeShapeType="1"/>
            </p:cNvSpPr>
            <p:nvPr/>
          </p:nvSpPr>
          <p:spPr bwMode="auto">
            <a:xfrm flipV="1">
              <a:off x="4944" y="2160"/>
              <a:ext cx="24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7924800" y="3886200"/>
            <a:ext cx="977900" cy="369888"/>
            <a:chOff x="4992" y="2448"/>
            <a:chExt cx="616" cy="233"/>
          </a:xfrm>
        </p:grpSpPr>
        <p:sp>
          <p:nvSpPr>
            <p:cNvPr id="35873" name="Text Box 94"/>
            <p:cNvSpPr txBox="1">
              <a:spLocks noChangeArrowheads="1"/>
            </p:cNvSpPr>
            <p:nvPr/>
          </p:nvSpPr>
          <p:spPr bwMode="auto">
            <a:xfrm>
              <a:off x="5136" y="2448"/>
              <a:ext cx="47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P</a:t>
              </a:r>
            </a:p>
          </p:txBody>
        </p:sp>
        <p:sp>
          <p:nvSpPr>
            <p:cNvPr id="35874" name="Line 95"/>
            <p:cNvSpPr>
              <a:spLocks noChangeShapeType="1"/>
            </p:cNvSpPr>
            <p:nvPr/>
          </p:nvSpPr>
          <p:spPr bwMode="auto">
            <a:xfrm flipV="1">
              <a:off x="4992" y="2544"/>
              <a:ext cx="192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  <p:bldP spid="335877" grpId="0" autoUpdateAnimBg="0"/>
      <p:bldP spid="335878" grpId="0" autoUpdateAnimBg="0"/>
      <p:bldP spid="335879" grpId="0" autoUpdateAnimBg="0"/>
      <p:bldP spid="335880" grpId="0" autoUpdateAnimBg="0"/>
      <p:bldP spid="335881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13165</TotalTime>
  <Words>463</Words>
  <Application>Microsoft Macintosh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Blank Presentation</vt:lpstr>
      <vt:lpstr>Graphplan/ SATPlan</vt:lpstr>
      <vt:lpstr>GraphPlan: Basic idea</vt:lpstr>
      <vt:lpstr>Planning graph</vt:lpstr>
      <vt:lpstr>GraphPlan properties</vt:lpstr>
      <vt:lpstr>What actions and what literals?</vt:lpstr>
      <vt:lpstr>Simple domain: Rocket to Mars </vt:lpstr>
      <vt:lpstr>PowerPoint Presentation</vt:lpstr>
      <vt:lpstr>PowerPoint Presentation</vt:lpstr>
      <vt:lpstr>Example planning graph</vt:lpstr>
      <vt:lpstr>BlackBox Planner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297</cp:revision>
  <cp:lastPrinted>2009-11-16T21:50:54Z</cp:lastPrinted>
  <dcterms:created xsi:type="dcterms:W3CDTF">2009-11-18T21:57:46Z</dcterms:created>
  <dcterms:modified xsi:type="dcterms:W3CDTF">2017-04-10T19:52:46Z</dcterms:modified>
</cp:coreProperties>
</file>