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422" r:id="rId2"/>
    <p:sldId id="268" r:id="rId3"/>
    <p:sldId id="279" r:id="rId4"/>
    <p:sldId id="414" r:id="rId5"/>
    <p:sldId id="270" r:id="rId6"/>
    <p:sldId id="309" r:id="rId7"/>
    <p:sldId id="416" r:id="rId8"/>
    <p:sldId id="415" r:id="rId9"/>
    <p:sldId id="271" r:id="rId10"/>
    <p:sldId id="321" r:id="rId11"/>
    <p:sldId id="354" r:id="rId12"/>
    <p:sldId id="272" r:id="rId13"/>
    <p:sldId id="322" r:id="rId14"/>
    <p:sldId id="353" r:id="rId15"/>
    <p:sldId id="355" r:id="rId16"/>
    <p:sldId id="410" r:id="rId17"/>
    <p:sldId id="302" r:id="rId18"/>
    <p:sldId id="423" r:id="rId19"/>
    <p:sldId id="411" r:id="rId20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-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B129AD5A-4158-994C-8C14-091C8DCAAC60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85298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fld id="{B9D4BA35-E91F-CA45-B8C7-0BDA6444DB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7565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50B5527-94EF-834A-985F-192C74E7CC1A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2A2CEC7-4FB3-D342-A2D9-A62B950FAFE7}" type="slidenum">
              <a:rPr lang="en-US" sz="1200">
                <a:latin typeface="Calibri"/>
              </a:rPr>
              <a:pPr/>
              <a:t>11</a:t>
            </a:fld>
            <a:endParaRPr lang="en-US" sz="1200" dirty="0">
              <a:latin typeface="Calibri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E117D85-B1C2-3548-B0F3-6FF9964F08D8}" type="slidenum">
              <a:rPr lang="en-US" sz="1200">
                <a:latin typeface="Calibri"/>
              </a:rPr>
              <a:pPr/>
              <a:t>12</a:t>
            </a:fld>
            <a:endParaRPr lang="en-US" sz="1200" dirty="0">
              <a:latin typeface="Calibri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0655867-59F0-6F4A-AEEA-AD290D56D13B}" type="slidenum">
              <a:rPr lang="en-US" sz="1200">
                <a:latin typeface="Calibri"/>
              </a:rPr>
              <a:pPr/>
              <a:t>13</a:t>
            </a:fld>
            <a:endParaRPr lang="en-US" sz="1200" dirty="0">
              <a:latin typeface="Calibri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98EC84C-589B-A345-B850-E60BE3080C24}" type="slidenum">
              <a:rPr lang="en-US" sz="1200">
                <a:latin typeface="Calibri"/>
              </a:rPr>
              <a:pPr/>
              <a:t>14</a:t>
            </a:fld>
            <a:endParaRPr lang="en-US" sz="1200" dirty="0">
              <a:latin typeface="Calibri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3D0A6E-E27E-344A-88DC-7FE54091F690}" type="slidenum">
              <a:rPr lang="en-US" sz="1200">
                <a:latin typeface="Calibri"/>
              </a:rPr>
              <a:pPr/>
              <a:t>15</a:t>
            </a:fld>
            <a:endParaRPr lang="en-US" sz="1200" dirty="0">
              <a:latin typeface="Calibri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1A45ABC-E8B7-234C-B4AE-7E5C46A5C910}" type="slidenum">
              <a:rPr lang="en-US" sz="1200">
                <a:latin typeface="Calibri"/>
              </a:rPr>
              <a:pPr/>
              <a:t>16</a:t>
            </a:fld>
            <a:endParaRPr lang="en-US" sz="1200" dirty="0">
              <a:latin typeface="Calibri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210C278-A43A-1D47-825F-37D1DDB76CAA}" type="slidenum">
              <a:rPr lang="en-US" sz="1200">
                <a:latin typeface="Calibri"/>
              </a:rPr>
              <a:pPr/>
              <a:t>17</a:t>
            </a:fld>
            <a:endParaRPr lang="en-US" sz="1200" dirty="0">
              <a:latin typeface="Calibri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A2DFA0C-467E-E14D-BA4E-A591908C7476}" type="slidenum">
              <a:rPr lang="en-US" sz="1200">
                <a:latin typeface="Calibri"/>
              </a:rPr>
              <a:pPr/>
              <a:t>18</a:t>
            </a:fld>
            <a:endParaRPr lang="en-US" sz="1200" dirty="0">
              <a:latin typeface="Calibri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088DD78-32F7-4E44-B2B5-72AD01A7D901}" type="slidenum">
              <a:rPr lang="en-US" sz="1200">
                <a:latin typeface="Calibri"/>
              </a:rPr>
              <a:pPr/>
              <a:t>19</a:t>
            </a:fld>
            <a:endParaRPr lang="en-US" sz="1200" dirty="0">
              <a:latin typeface="Calibri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2F16E1C-B37F-AA43-8A6F-CD1F1D8DB97C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190A84-1BD8-AE45-B933-249B5DBBC90A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3B1600E-1509-3A4E-A59B-30726E475D94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DDB5AF0-DAE4-1243-835B-538735B7C991}" type="slidenum">
              <a:rPr lang="en-US" sz="1200">
                <a:latin typeface="Calibri"/>
              </a:rPr>
              <a:pPr/>
              <a:t>5</a:t>
            </a:fld>
            <a:endParaRPr lang="en-US" sz="1200" dirty="0">
              <a:latin typeface="Calibri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D0CC71E-B38A-C646-BC90-F4E07AEF4694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39C568C-5AE1-A14A-B3CF-13FEF9059D8B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5566C56-7B42-4D4C-A99F-391AC993603A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989914D-4B7E-F348-B650-BB353E398ECE}" type="slidenum">
              <a:rPr lang="en-US" sz="1200">
                <a:latin typeface="Calibri"/>
              </a:rPr>
              <a:pPr/>
              <a:t>10</a:t>
            </a:fld>
            <a:endParaRPr lang="en-US" sz="1200" dirty="0">
              <a:latin typeface="Calibri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841E528-FFED-0949-A052-9E1D2BF7907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7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FE2212A-CA78-AB42-BB8A-33DC4B8C022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91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73F88CF-1CB3-3D4E-BE97-D93E3EB654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84CB5D5-B6E4-5249-A9C2-5C4703CF2B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6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5701860A-7D57-014C-9605-90B196FFCB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47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49313BA6-EE88-C64C-8035-4FC069E455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74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A2BBE42-7B86-FB48-87DB-6D6A58A977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5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D9E40CCE-F5CB-6241-A4EC-2EAB606CC9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32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CD10F7D-6B44-F144-A966-35A5D6BD0ED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05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3D9DB6C-2B63-6B4B-904D-7D3EA9D173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14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FFAEFEB-5F44-7147-B72E-C0B9C9A51F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441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en.wikipedia.org/wiki/Backward_chaining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en.wikipedia.org/wiki/Forward_chain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924800" cy="4343400"/>
          </a:xfrm>
        </p:spPr>
        <p:txBody>
          <a:bodyPr/>
          <a:lstStyle/>
          <a:p>
            <a:pPr>
              <a:defRPr/>
            </a:pP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Inference 2</a:t>
            </a:r>
            <a:br>
              <a:rPr lang="en-US" sz="88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7200" b="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Rule-based reasoning</a:t>
            </a:r>
            <a:endParaRPr lang="en-US" sz="7200" b="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9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0" y="6550223"/>
            <a:ext cx="9144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 dirty="0">
                <a:solidFill>
                  <a:srgbClr val="606060"/>
                </a:solidFill>
                <a:latin typeface="Calibri"/>
              </a:rPr>
              <a:t>Some material adopted from notes by Andreas Geyer-Schulz,, Chuck Dyer, and Mary </a:t>
            </a:r>
            <a:r>
              <a:rPr lang="en-US" sz="1400" dirty="0" err="1">
                <a:solidFill>
                  <a:srgbClr val="606060"/>
                </a:solidFill>
                <a:latin typeface="Calibri"/>
              </a:rPr>
              <a:t>Getoor</a:t>
            </a:r>
            <a:endParaRPr lang="en-US" sz="1400" dirty="0">
              <a:solidFill>
                <a:srgbClr val="606060"/>
              </a:solidFill>
              <a:latin typeface="Calibri"/>
            </a:endParaRP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Forward chaining algorithm</a:t>
            </a:r>
          </a:p>
        </p:txBody>
      </p:sp>
      <p:pic>
        <p:nvPicPr>
          <p:cNvPr id="32770" name="Picture 3" descr="img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8800"/>
            <a:ext cx="9677400" cy="451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Forward chaining example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KB:  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allergies(X)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sneeze(X)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allergies(X)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</a:t>
            </a:r>
            <a:r>
              <a:rPr lang="en-US" sz="2800" dirty="0" err="1">
                <a:ea typeface="ＭＳ Ｐゴシック" charset="0"/>
              </a:rPr>
              <a:t>felix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742950" lvl="1" indent="-285750"/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Goal: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sneeze(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  <a:hlinkClick r:id="rId3"/>
              </a:rPr>
              <a:t>Backward chaining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153400" cy="5257800"/>
          </a:xfrm>
        </p:spPr>
        <p:txBody>
          <a:bodyPr/>
          <a:lstStyle/>
          <a:p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Backward-chaining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deduction using GMP is </a:t>
            </a:r>
            <a:r>
              <a:rPr lang="en-US" sz="3200" b="1" dirty="0" smtClean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complete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for KBs containing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only Horn clauses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S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tart with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goal query, find rules with that conclusion,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then prove each rule antecedent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Keep going until you reach premises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Avoid loops: check if new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subgoal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already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on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goal stack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Avoid repeated work: check if new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subgoal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 dirty="0">
                <a:ea typeface="ＭＳ Ｐゴシック" charset="0"/>
              </a:rPr>
              <a:t>Has already been proved true</a:t>
            </a:r>
          </a:p>
          <a:p>
            <a:pPr lvl="1"/>
            <a:r>
              <a:rPr lang="en-US" sz="2800" dirty="0">
                <a:ea typeface="ＭＳ Ｐゴシック" charset="0"/>
              </a:rPr>
              <a:t>Has already failed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Backward chaining algorithm</a:t>
            </a:r>
          </a:p>
        </p:txBody>
      </p:sp>
      <p:pic>
        <p:nvPicPr>
          <p:cNvPr id="38914" name="Picture 3" descr="im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8991600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Backward chaining example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KB:  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allergies(X)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sneeze(X)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allergies(X)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</a:t>
            </a:r>
            <a:r>
              <a:rPr lang="en-US" sz="2800" dirty="0" err="1">
                <a:ea typeface="ＭＳ Ｐゴシック" charset="0"/>
              </a:rPr>
              <a:t>felix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742950" lvl="1" indent="-285750"/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Goal: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sneeze(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Forward vs. backward chaining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229600" cy="5105400"/>
          </a:xfrm>
        </p:spPr>
        <p:txBody>
          <a:bodyPr/>
          <a:lstStyle/>
          <a:p>
            <a:pPr marL="231775" indent="-231775">
              <a:lnSpc>
                <a:spcPct val="90000"/>
              </a:lnSpc>
            </a:pPr>
            <a:r>
              <a:rPr lang="en-US" sz="3600" dirty="0">
                <a:ea typeface="ＭＳ Ｐゴシック" charset="0"/>
                <a:cs typeface="ＭＳ Ｐゴシック" charset="0"/>
              </a:rPr>
              <a:t>Forward chaining is </a:t>
            </a:r>
            <a:r>
              <a:rPr lang="en-US" sz="3600" i="1" dirty="0">
                <a:ea typeface="ＭＳ Ｐゴシック" charset="0"/>
                <a:cs typeface="ＭＳ Ｐゴシック" charset="0"/>
              </a:rPr>
              <a:t>data-driven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	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500" dirty="0">
                <a:ea typeface="ＭＳ Ｐゴシック" charset="0"/>
              </a:rPr>
              <a:t>Automatic, unconscious processing, e.g., object recognition, routine decisions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500" dirty="0">
                <a:ea typeface="ＭＳ Ｐゴシック" charset="0"/>
              </a:rPr>
              <a:t>May do lots of work that is irrelevant to the goal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500" dirty="0">
                <a:ea typeface="ＭＳ Ｐゴシック" charset="0"/>
              </a:rPr>
              <a:t>Efficient when you want to compute all conclusions</a:t>
            </a:r>
          </a:p>
          <a:p>
            <a:pPr marL="231775" indent="-231775"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Backward chaining is goal-driven, better for problem-solving and query answering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500" dirty="0">
                <a:ea typeface="ＭＳ Ｐゴシック" charset="0"/>
              </a:rPr>
              <a:t>Where are my keys?  How do I get to my next class?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500" dirty="0">
                <a:ea typeface="ＭＳ Ｐゴシック" charset="0"/>
              </a:rPr>
              <a:t>Complexity of BC can be much less than linear in the size of the KB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500" dirty="0">
                <a:ea typeface="ＭＳ Ｐゴシック" charset="0"/>
              </a:rPr>
              <a:t>Efficient when you want one or a few decisions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500" dirty="0">
                <a:ea typeface="ＭＳ Ｐゴシック" charset="0"/>
              </a:rPr>
              <a:t>Good where the underlying facts are changing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Mixed strategy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054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Many practical reasoning systems do both forward and backward chaining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The way you encode a rule determines how it is used, as in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% this is a forward chaining rule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spouse(X,Y) =&gt; spouse(Y,X).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% this is a backward chaining rule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wife(X,Y) &lt;= spouse(X,Y), female(X).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Given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a set of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rules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and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the kind of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reasoning needed,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it’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s possible to decide which to encode as FC and which as BC rules.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Completeness of GMP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5486400"/>
          </a:xfrm>
        </p:spPr>
        <p:txBody>
          <a:bodyPr/>
          <a:lstStyle/>
          <a:p>
            <a:pPr marL="231775" indent="-231775"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GMP (using forward or backward chaining) is complete for KBs that contain only Horn clauses</a:t>
            </a:r>
          </a:p>
          <a:p>
            <a:pPr marL="231775" indent="-231775">
              <a:defRPr/>
            </a:pPr>
            <a:r>
              <a:rPr lang="en-US" sz="3200" b="1" i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not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 complete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for simple KBs with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non-Horn </a:t>
            </a:r>
            <a:r>
              <a:rPr lang="en-US" sz="3200" b="1" dirty="0" smtClean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clauses</a:t>
            </a:r>
            <a:endParaRPr lang="en-US" sz="3200" dirty="0" smtClean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32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What is entailed by the following sentences</a:t>
            </a:r>
            <a:r>
              <a:rPr lang="en-US" sz="32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: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1027113" lvl="2" indent="-280988">
              <a:buFontTx/>
              <a:buAutoNum type="arabicPeriod"/>
              <a:defRPr/>
            </a:pPr>
            <a:r>
              <a:rPr lang="en-US" sz="2800" dirty="0" smtClean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x) P(x)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Q(x)</a:t>
            </a:r>
          </a:p>
          <a:p>
            <a:pPr marL="1027113" lvl="2" indent="-280988">
              <a:buFontTx/>
              <a:buAutoNum type="arabicPeriod"/>
              <a:defRPr/>
            </a:pP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(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x)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P(x)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 R(x)</a:t>
            </a:r>
          </a:p>
          <a:p>
            <a:pPr marL="1027113" lvl="2" indent="-280988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x) Q(x)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S(x)</a:t>
            </a:r>
          </a:p>
          <a:p>
            <a:pPr marL="1027113" lvl="2" indent="-280988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x) R(x)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S(x</a:t>
            </a:r>
            <a:r>
              <a:rPr lang="en-US" sz="2800" dirty="0" smtClean="0">
                <a:ea typeface="ＭＳ Ｐゴシック" charset="0"/>
              </a:rPr>
              <a:t>)</a:t>
            </a:r>
          </a:p>
          <a:p>
            <a:pPr marL="746125" lvl="2" indent="0">
              <a:buFontTx/>
              <a:buNone/>
              <a:defRPr/>
            </a:pPr>
            <a:endParaRPr lang="en-US" sz="2800" dirty="0">
              <a:ea typeface="ＭＳ Ｐゴシック" charset="0"/>
            </a:endParaRPr>
          </a:p>
          <a:p>
            <a:pPr marL="746125" lvl="2" indent="0">
              <a:buFontTx/>
              <a:buNone/>
              <a:defRPr/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Completeness of GMP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5486400"/>
          </a:xfrm>
        </p:spPr>
        <p:txBody>
          <a:bodyPr/>
          <a:lstStyle/>
          <a:p>
            <a:pPr marL="231775" indent="-231775"/>
            <a:r>
              <a:rPr lang="en-US" sz="3200" dirty="0">
                <a:ea typeface="ＭＳ Ｐゴシック" charset="0"/>
                <a:cs typeface="ＭＳ Ｐゴシック" charset="0"/>
              </a:rPr>
              <a:t>The following entail that S(A) is true:</a:t>
            </a:r>
          </a:p>
          <a:p>
            <a:pPr marL="1027113" lvl="2" indent="-280988">
              <a:buFontTx/>
              <a:buAutoNum type="arabicPeriod"/>
            </a:pP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x) P(x)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Q(x)</a:t>
            </a:r>
          </a:p>
          <a:p>
            <a:pPr marL="1027113" lvl="2" indent="-280988">
              <a:buFontTx/>
              <a:buAutoNum type="arabicPeriod"/>
            </a:pP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(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x)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P(x)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 R(x)</a:t>
            </a:r>
          </a:p>
          <a:p>
            <a:pPr marL="1027113" lvl="2" indent="-280988">
              <a:buFontTx/>
              <a:buAutoNum type="arabicPeriod"/>
            </a:pP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x) Q(x)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S(x)</a:t>
            </a:r>
          </a:p>
          <a:p>
            <a:pPr marL="1027113" lvl="2" indent="-280988">
              <a:buFontTx/>
              <a:buAutoNum type="arabicPeriod"/>
            </a:pP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x) R(x)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S(x)</a:t>
            </a:r>
          </a:p>
          <a:p>
            <a:pPr marL="231775" indent="-231775"/>
            <a:r>
              <a:rPr lang="en-US" sz="3200" dirty="0">
                <a:ea typeface="ＭＳ Ｐゴシック" charset="0"/>
                <a:cs typeface="ＭＳ Ｐゴシック" charset="0"/>
              </a:rPr>
              <a:t>If we want to conclude S(A), with GMP we cannot, since the second one is not a Horn clause</a:t>
            </a:r>
          </a:p>
          <a:p>
            <a:pPr marL="231775" indent="-231775"/>
            <a:r>
              <a:rPr lang="en-US" sz="3200" dirty="0">
                <a:ea typeface="ＭＳ Ｐゴシック" charset="0"/>
                <a:cs typeface="ＭＳ Ｐゴシック" charset="0"/>
              </a:rPr>
              <a:t>It is equivalent to P(x)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R(x)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5638800" cy="9144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How about in Prolog?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486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ja-JP" sz="2800" dirty="0">
                <a:ea typeface="ＭＳ Ｐゴシック" charset="0"/>
                <a:cs typeface="ＭＳ Ｐゴシック" charset="0"/>
              </a:rPr>
              <a:t>T</a:t>
            </a:r>
            <a:r>
              <a:rPr lang="en-US" altLang="ja-JP" sz="2800" dirty="0" smtClean="0">
                <a:ea typeface="ＭＳ Ｐゴシック" charset="0"/>
                <a:cs typeface="ＭＳ Ｐゴシック" charset="0"/>
              </a:rPr>
              <a:t>ry 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encoding this in Prolog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q(X) :- p(X).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r(X) :- </a:t>
            </a:r>
            <a:r>
              <a:rPr lang="en-US" sz="2800" dirty="0" err="1">
                <a:ea typeface="ＭＳ Ｐゴシック" charset="0"/>
              </a:rPr>
              <a:t>neg</a:t>
            </a:r>
            <a:r>
              <a:rPr lang="en-US" sz="2800" dirty="0">
                <a:ea typeface="ＭＳ Ｐゴシック" charset="0"/>
              </a:rPr>
              <a:t>(p(X)).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s(X) :- q(X).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s(X) :- r(X).</a:t>
            </a:r>
          </a:p>
          <a:p>
            <a:pPr marL="457200" indent="-457200">
              <a:buFontTx/>
              <a:buChar char="–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We should not use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\+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not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(in SWI) for negation since it means </a:t>
            </a:r>
            <a:r>
              <a:rPr lang="ja-JP" altLang="en-US" sz="2800" i="1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i="1" dirty="0">
                <a:ea typeface="ＭＳ Ｐゴシック" charset="0"/>
                <a:cs typeface="ＭＳ Ｐゴシック" charset="0"/>
              </a:rPr>
              <a:t>negation as failure</a:t>
            </a:r>
            <a:r>
              <a:rPr lang="ja-JP" altLang="en-US" sz="2800" i="1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2800" i="1" dirty="0">
              <a:ea typeface="ＭＳ Ｐゴシック" charset="0"/>
              <a:cs typeface="ＭＳ Ｐゴシック" charset="0"/>
            </a:endParaRPr>
          </a:p>
          <a:p>
            <a:pPr marL="457200" indent="-457200">
              <a:buFontTx/>
              <a:buChar char="–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Prolog explores possible proofs independently</a:t>
            </a:r>
          </a:p>
          <a:p>
            <a:pPr marL="457200" indent="-457200">
              <a:buFontTx/>
              <a:buChar char="–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It can’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t take a larger view and realize that one branch must be true since </a:t>
            </a:r>
            <a:r>
              <a:rPr lang="en-US" altLang="ja-JP" b="1" dirty="0">
                <a:ea typeface="ＭＳ Ｐゴシック" charset="0"/>
                <a:cs typeface="ＭＳ Ｐゴシック" charset="0"/>
              </a:rPr>
              <a:t>p(x) </a:t>
            </a:r>
            <a:r>
              <a:rPr lang="en-US" altLang="ja-JP" b="1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altLang="ja-JP" b="1" dirty="0">
                <a:ea typeface="ＭＳ Ｐゴシック" charset="0"/>
                <a:cs typeface="ＭＳ Ｐゴシック" charset="0"/>
              </a:rPr>
              <a:t> ~p(x) 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is always true</a:t>
            </a:r>
          </a:p>
          <a:p>
            <a:pPr marL="457200" indent="-457200">
              <a:buFontTx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1203" name="Text Box 4"/>
          <p:cNvSpPr txBox="1">
            <a:spLocks noChangeArrowheads="1"/>
          </p:cNvSpPr>
          <p:nvPr/>
        </p:nvSpPr>
        <p:spPr bwMode="auto">
          <a:xfrm>
            <a:off x="6400800" y="381000"/>
            <a:ext cx="269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98513" indent="-7985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 sz="1800" dirty="0">
              <a:latin typeface="Calibri"/>
            </a:endParaRPr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5029200" y="1781175"/>
            <a:ext cx="3581400" cy="169862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  <a:buFontTx/>
              <a:buAutoNum type="arabicPeriod"/>
            </a:pPr>
            <a:r>
              <a:rPr lang="en-US" dirty="0">
                <a:latin typeface="Calibri"/>
              </a:rPr>
              <a:t>  (</a:t>
            </a:r>
            <a:r>
              <a:rPr lang="en-US" dirty="0">
                <a:latin typeface="Calibri"/>
                <a:sym typeface="Symbol" charset="0"/>
              </a:rPr>
              <a:t></a:t>
            </a:r>
            <a:r>
              <a:rPr lang="en-US" dirty="0">
                <a:latin typeface="Calibri"/>
              </a:rPr>
              <a:t>x) P(x) </a:t>
            </a:r>
            <a:r>
              <a:rPr lang="en-US" dirty="0">
                <a:latin typeface="Calibri"/>
                <a:sym typeface="Symbol" charset="0"/>
              </a:rPr>
              <a:t></a:t>
            </a:r>
            <a:r>
              <a:rPr lang="en-US" dirty="0">
                <a:latin typeface="Calibri"/>
              </a:rPr>
              <a:t> Q(x)</a:t>
            </a:r>
          </a:p>
          <a:p>
            <a:pPr>
              <a:lnSpc>
                <a:spcPct val="110000"/>
              </a:lnSpc>
              <a:buFontTx/>
              <a:buAutoNum type="arabicPeriod"/>
            </a:pPr>
            <a:r>
              <a:rPr lang="en-US" dirty="0">
                <a:latin typeface="Calibri"/>
              </a:rPr>
              <a:t>  (</a:t>
            </a:r>
            <a:r>
              <a:rPr lang="en-US" dirty="0">
                <a:latin typeface="Calibri"/>
                <a:sym typeface="Symbol" charset="0"/>
              </a:rPr>
              <a:t></a:t>
            </a:r>
            <a:r>
              <a:rPr lang="en-US" dirty="0">
                <a:latin typeface="Calibri"/>
              </a:rPr>
              <a:t>x) </a:t>
            </a:r>
            <a:r>
              <a:rPr lang="en-US" dirty="0">
                <a:latin typeface="Calibri"/>
                <a:sym typeface="Symbol" charset="0"/>
              </a:rPr>
              <a:t></a:t>
            </a:r>
            <a:r>
              <a:rPr lang="en-US" dirty="0">
                <a:latin typeface="Calibri"/>
              </a:rPr>
              <a:t>P(x) </a:t>
            </a:r>
            <a:r>
              <a:rPr lang="en-US" dirty="0">
                <a:latin typeface="Calibri"/>
                <a:sym typeface="Symbol" charset="0"/>
              </a:rPr>
              <a:t></a:t>
            </a:r>
            <a:r>
              <a:rPr lang="en-US" dirty="0">
                <a:latin typeface="Calibri"/>
              </a:rPr>
              <a:t> R(x)</a:t>
            </a:r>
          </a:p>
          <a:p>
            <a:pPr>
              <a:lnSpc>
                <a:spcPct val="110000"/>
              </a:lnSpc>
              <a:buFontTx/>
              <a:buAutoNum type="arabicPeriod"/>
            </a:pPr>
            <a:r>
              <a:rPr lang="en-US" dirty="0">
                <a:latin typeface="Calibri"/>
              </a:rPr>
              <a:t>  (</a:t>
            </a:r>
            <a:r>
              <a:rPr lang="en-US" dirty="0">
                <a:latin typeface="Calibri"/>
                <a:sym typeface="Symbol" charset="0"/>
              </a:rPr>
              <a:t></a:t>
            </a:r>
            <a:r>
              <a:rPr lang="en-US" dirty="0">
                <a:latin typeface="Calibri"/>
              </a:rPr>
              <a:t>x) Q(x) </a:t>
            </a:r>
            <a:r>
              <a:rPr lang="en-US" dirty="0">
                <a:latin typeface="Calibri"/>
                <a:sym typeface="Symbol" charset="0"/>
              </a:rPr>
              <a:t></a:t>
            </a:r>
            <a:r>
              <a:rPr lang="en-US" dirty="0">
                <a:latin typeface="Calibri"/>
              </a:rPr>
              <a:t> S(x)</a:t>
            </a:r>
          </a:p>
          <a:p>
            <a:pPr>
              <a:lnSpc>
                <a:spcPct val="110000"/>
              </a:lnSpc>
              <a:buFontTx/>
              <a:buAutoNum type="arabicPeriod"/>
            </a:pPr>
            <a:r>
              <a:rPr lang="en-US" dirty="0">
                <a:latin typeface="Calibri"/>
              </a:rPr>
              <a:t>  (</a:t>
            </a:r>
            <a:r>
              <a:rPr lang="en-US" dirty="0">
                <a:latin typeface="Calibri"/>
                <a:sym typeface="Symbol" charset="0"/>
              </a:rPr>
              <a:t></a:t>
            </a:r>
            <a:r>
              <a:rPr lang="en-US" dirty="0">
                <a:latin typeface="Calibri"/>
              </a:rPr>
              <a:t>x) R(x) </a:t>
            </a:r>
            <a:r>
              <a:rPr lang="en-US" dirty="0">
                <a:latin typeface="Calibri"/>
                <a:sym typeface="Symbol" charset="0"/>
              </a:rPr>
              <a:t></a:t>
            </a:r>
            <a:r>
              <a:rPr lang="en-US" dirty="0">
                <a:latin typeface="Calibri"/>
              </a:rPr>
              <a:t> S(x)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Automated inference for FOL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Automated inference for FOL is harder than PL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Variables can potentially take on an </a:t>
            </a:r>
            <a:r>
              <a:rPr lang="en-US" sz="2800" i="1" dirty="0">
                <a:ea typeface="ＭＳ Ｐゴシック" charset="0"/>
              </a:rPr>
              <a:t>infinite</a:t>
            </a:r>
            <a:r>
              <a:rPr lang="en-US" sz="2800" dirty="0">
                <a:ea typeface="ＭＳ Ｐゴシック" charset="0"/>
              </a:rPr>
              <a:t> number of possible values from their domains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Hence there are potentially an </a:t>
            </a:r>
            <a:r>
              <a:rPr lang="en-US" sz="2800" i="1" dirty="0">
                <a:ea typeface="ＭＳ Ｐゴシック" charset="0"/>
              </a:rPr>
              <a:t>infinite</a:t>
            </a:r>
            <a:r>
              <a:rPr lang="en-US" sz="2800" dirty="0">
                <a:ea typeface="ＭＳ Ｐゴシック" charset="0"/>
              </a:rPr>
              <a:t> number of ways to apply the Universal Elimination rule</a:t>
            </a:r>
          </a:p>
          <a:p>
            <a:pPr>
              <a:lnSpc>
                <a:spcPct val="90000"/>
              </a:lnSpc>
            </a:pPr>
            <a:r>
              <a:rPr lang="en-US" sz="3200" i="1" dirty="0" err="1">
                <a:ea typeface="ＭＳ Ｐゴシック" charset="0"/>
                <a:cs typeface="ＭＳ Ｐゴシック" charset="0"/>
              </a:rPr>
              <a:t>Godel's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 Completeness Theorem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says that FOL entailment is only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semi-decidable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a sentence is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</a:rPr>
              <a:t>true</a:t>
            </a:r>
            <a:r>
              <a:rPr lang="en-US" sz="2800" dirty="0">
                <a:ea typeface="ＭＳ Ｐゴシック" charset="0"/>
              </a:rPr>
              <a:t> given a set of axioms, there is a procedure that will determine this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the sentence is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</a:rPr>
              <a:t>false</a:t>
            </a:r>
            <a:r>
              <a:rPr lang="en-US" sz="2800" dirty="0">
                <a:ea typeface="ＭＳ Ｐゴシック" charset="0"/>
              </a:rPr>
              <a:t>, there’s no guarantee a </a:t>
            </a:r>
            <a:r>
              <a:rPr lang="en-US" sz="2800" dirty="0" err="1">
                <a:ea typeface="ＭＳ Ｐゴシック" charset="0"/>
              </a:rPr>
              <a:t>proce-dure</a:t>
            </a:r>
            <a:r>
              <a:rPr lang="en-US" sz="2800" dirty="0">
                <a:ea typeface="ＭＳ Ｐゴシック" charset="0"/>
              </a:rPr>
              <a:t> will ever determine this </a:t>
            </a:r>
            <a:r>
              <a:rPr lang="en-US" sz="2800" dirty="0">
                <a:ea typeface="ＭＳ Ｐゴシック" charset="0"/>
                <a:cs typeface="Calibri"/>
              </a:rPr>
              <a:t>—</a:t>
            </a:r>
            <a:r>
              <a:rPr lang="en-US" sz="2800" dirty="0">
                <a:ea typeface="ＭＳ Ｐゴシック" charset="0"/>
              </a:rPr>
              <a:t> it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</a:rPr>
              <a:t>may never halt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Generalized Modus Ponens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Modus Ponens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P,  P=&gt;Q   |= Q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Generalized Modus Ponens (GMP) extends this to rules in FOL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Combines And-Introduction, Universal-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Elimina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-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tion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, and Modus Ponens, e.g. </a:t>
            </a:r>
          </a:p>
          <a:p>
            <a:pPr lvl="1">
              <a:lnSpc>
                <a:spcPct val="90000"/>
              </a:lnSpc>
            </a:pPr>
            <a:r>
              <a:rPr lang="en-US" sz="2800" i="1" dirty="0">
                <a:ea typeface="ＭＳ Ｐゴシック" charset="0"/>
              </a:rPr>
              <a:t>from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i="1" dirty="0">
                <a:ea typeface="ＭＳ Ｐゴシック" charset="0"/>
              </a:rPr>
              <a:t>P(c)  and</a:t>
            </a:r>
            <a:r>
              <a:rPr lang="en-US" sz="2800" dirty="0">
                <a:ea typeface="ＭＳ Ｐゴシック" charset="0"/>
              </a:rPr>
              <a:t>  </a:t>
            </a:r>
            <a:r>
              <a:rPr lang="en-US" sz="2800" i="1" dirty="0">
                <a:ea typeface="ＭＳ Ｐゴシック" charset="0"/>
              </a:rPr>
              <a:t>Q(c)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i="1" dirty="0">
                <a:ea typeface="ＭＳ Ｐゴシック" charset="0"/>
              </a:rPr>
              <a:t>and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i="1" dirty="0">
                <a:ea typeface="ＭＳ Ｐゴシック" charset="0"/>
                <a:sym typeface="Symbol" charset="0"/>
              </a:rPr>
              <a:t></a:t>
            </a:r>
            <a:r>
              <a:rPr lang="en-US" sz="2800" i="1" dirty="0">
                <a:ea typeface="ＭＳ Ｐゴシック" charset="0"/>
              </a:rPr>
              <a:t>x P(x)</a:t>
            </a:r>
            <a:r>
              <a:rPr lang="en-US" sz="2800" i="1" dirty="0">
                <a:ea typeface="ＭＳ Ｐゴシック" charset="0"/>
                <a:sym typeface="Symbol" charset="0"/>
              </a:rPr>
              <a:t></a:t>
            </a:r>
            <a:r>
              <a:rPr lang="en-US" sz="2800" i="1" dirty="0">
                <a:ea typeface="ＭＳ Ｐゴシック" charset="0"/>
              </a:rPr>
              <a:t>Q(x) </a:t>
            </a:r>
            <a:r>
              <a:rPr lang="en-US" sz="2800" i="1" dirty="0">
                <a:ea typeface="ＭＳ Ｐゴシック" charset="0"/>
                <a:sym typeface="Symbol" charset="0"/>
              </a:rPr>
              <a:t></a:t>
            </a:r>
            <a:r>
              <a:rPr lang="en-US" sz="2800" i="1" dirty="0">
                <a:ea typeface="ＭＳ Ｐゴシック" charset="0"/>
              </a:rPr>
              <a:t> R(x)</a:t>
            </a:r>
            <a:r>
              <a:rPr lang="en-US" sz="2800" dirty="0">
                <a:ea typeface="ＭＳ Ｐゴシック" charset="0"/>
              </a:rPr>
              <a:t/>
            </a:r>
            <a:br>
              <a:rPr lang="en-US" sz="2800" dirty="0">
                <a:ea typeface="ＭＳ Ｐゴシック" charset="0"/>
              </a:rPr>
            </a:br>
            <a:r>
              <a:rPr lang="en-US" sz="2800" i="1" dirty="0">
                <a:ea typeface="ＭＳ Ｐゴシック" charset="0"/>
              </a:rPr>
              <a:t>derive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i="1" dirty="0">
                <a:ea typeface="ＭＳ Ｐゴシック" charset="0"/>
              </a:rPr>
              <a:t>R(c)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Must deal with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ea typeface="ＭＳ Ｐゴシック" charset="0"/>
              </a:rPr>
              <a:t>More than one </a:t>
            </a:r>
            <a:r>
              <a:rPr lang="en-US" sz="2800" dirty="0">
                <a:ea typeface="ＭＳ Ｐゴシック" charset="0"/>
              </a:rPr>
              <a:t>condition on left side of rule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variables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Generalized Modus Ponens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General case: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Given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atomic sentences</a:t>
            </a:r>
            <a:r>
              <a:rPr lang="en-US" sz="2400" dirty="0">
                <a:ea typeface="ＭＳ Ｐゴシック" charset="0"/>
              </a:rPr>
              <a:t> P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, P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, ..., P</a:t>
            </a:r>
            <a:r>
              <a:rPr lang="en-US" sz="2400" baseline="-25000" dirty="0">
                <a:ea typeface="ＭＳ Ｐゴシック" charset="0"/>
              </a:rPr>
              <a:t>N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implication sentence</a:t>
            </a:r>
            <a:r>
              <a:rPr lang="en-US" sz="2400" dirty="0">
                <a:ea typeface="ＭＳ Ｐゴシック" charset="0"/>
              </a:rPr>
              <a:t> (Q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Q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...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Q</a:t>
            </a:r>
            <a:r>
              <a:rPr lang="en-US" sz="2400" baseline="-25000" dirty="0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R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ea typeface="ＭＳ Ｐゴシック" charset="0"/>
              </a:rPr>
              <a:t>Q</a:t>
            </a:r>
            <a:r>
              <a:rPr lang="en-US" sz="2000" baseline="-25000" dirty="0">
                <a:ea typeface="ＭＳ Ｐゴシック" charset="0"/>
              </a:rPr>
              <a:t>1</a:t>
            </a:r>
            <a:r>
              <a:rPr lang="en-US" sz="2000" dirty="0">
                <a:ea typeface="ＭＳ Ｐゴシック" charset="0"/>
              </a:rPr>
              <a:t>, ..., Q</a:t>
            </a:r>
            <a:r>
              <a:rPr lang="en-US" sz="2000" baseline="-25000" dirty="0">
                <a:ea typeface="ＭＳ Ｐゴシック" charset="0"/>
              </a:rPr>
              <a:t>N</a:t>
            </a:r>
            <a:r>
              <a:rPr lang="en-US" sz="2000" dirty="0">
                <a:ea typeface="ＭＳ Ｐゴシック" charset="0"/>
              </a:rPr>
              <a:t> and R are atomic sentences 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substitution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 err="1">
                <a:ea typeface="ＭＳ Ｐゴシック" charset="0"/>
              </a:rPr>
              <a:t>subst</a:t>
            </a:r>
            <a:r>
              <a:rPr lang="en-US" sz="2400" dirty="0">
                <a:ea typeface="ＭＳ Ｐゴシック" charset="0"/>
              </a:rPr>
              <a:t>(</a:t>
            </a:r>
            <a:r>
              <a:rPr lang="el-GR" sz="2400" dirty="0">
                <a:ea typeface="ＭＳ Ｐゴシック" charset="0"/>
                <a:cs typeface="Calibri"/>
              </a:rPr>
              <a:t>θ</a:t>
            </a:r>
            <a:r>
              <a:rPr lang="en-US" sz="2400" dirty="0">
                <a:ea typeface="ＭＳ Ｐゴシック" charset="0"/>
              </a:rPr>
              <a:t>, P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) = </a:t>
            </a:r>
            <a:r>
              <a:rPr lang="en-US" sz="2400" dirty="0" err="1">
                <a:ea typeface="ＭＳ Ｐゴシック" charset="0"/>
              </a:rPr>
              <a:t>subst</a:t>
            </a:r>
            <a:r>
              <a:rPr lang="en-US" sz="2400" dirty="0">
                <a:ea typeface="ＭＳ Ｐゴシック" charset="0"/>
              </a:rPr>
              <a:t>(</a:t>
            </a:r>
            <a:r>
              <a:rPr lang="el-GR" sz="2400" dirty="0">
                <a:ea typeface="ＭＳ Ｐゴシック" charset="0"/>
                <a:cs typeface="Calibri"/>
              </a:rPr>
              <a:t>θ</a:t>
            </a:r>
            <a:r>
              <a:rPr lang="en-US" sz="2400" dirty="0">
                <a:ea typeface="ＭＳ Ｐゴシック" charset="0"/>
              </a:rPr>
              <a:t>, Q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) for i=1,...,N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Derive new sentence: </a:t>
            </a:r>
            <a:r>
              <a:rPr lang="en-US" sz="2400" b="1" dirty="0" err="1">
                <a:solidFill>
                  <a:schemeClr val="accent2"/>
                </a:solidFill>
                <a:ea typeface="ＭＳ Ｐゴシック" charset="0"/>
              </a:rPr>
              <a:t>subst</a:t>
            </a:r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(</a:t>
            </a:r>
            <a:r>
              <a:rPr lang="el-GR" sz="2400" b="1" dirty="0">
                <a:solidFill>
                  <a:schemeClr val="accent2"/>
                </a:solidFill>
                <a:ea typeface="ＭＳ Ｐゴシック" charset="0"/>
                <a:cs typeface="Calibri"/>
              </a:rPr>
              <a:t>θ</a:t>
            </a:r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, R) 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Substitutions</a:t>
            </a:r>
          </a:p>
          <a:p>
            <a:pPr lvl="1">
              <a:lnSpc>
                <a:spcPct val="90000"/>
              </a:lnSpc>
            </a:pPr>
            <a:r>
              <a:rPr lang="en-US" sz="2400" dirty="0" err="1">
                <a:ea typeface="ＭＳ Ｐゴシック" charset="0"/>
              </a:rPr>
              <a:t>subst</a:t>
            </a:r>
            <a:r>
              <a:rPr lang="en-US" sz="2400" dirty="0">
                <a:ea typeface="ＭＳ Ｐゴシック" charset="0"/>
              </a:rPr>
              <a:t>(</a:t>
            </a:r>
            <a:r>
              <a:rPr lang="el-GR" sz="2400" dirty="0">
                <a:ea typeface="ＭＳ Ｐゴシック" charset="0"/>
                <a:cs typeface="Calibri"/>
              </a:rPr>
              <a:t>θ</a:t>
            </a:r>
            <a:r>
              <a:rPr lang="en-US" sz="2400" dirty="0">
                <a:ea typeface="ＭＳ Ｐゴシック" charset="0"/>
              </a:rPr>
              <a:t>, </a:t>
            </a:r>
            <a:r>
              <a:rPr lang="el-GR" sz="2400" dirty="0">
                <a:ea typeface="ＭＳ Ｐゴシック" charset="0"/>
                <a:cs typeface="Calibri"/>
              </a:rPr>
              <a:t>α</a:t>
            </a:r>
            <a:r>
              <a:rPr lang="en-US" sz="2400" dirty="0">
                <a:ea typeface="ＭＳ Ｐゴシック" charset="0"/>
              </a:rPr>
              <a:t>) denotes the result of applying a set of substitutions defined by </a:t>
            </a:r>
            <a:r>
              <a:rPr lang="el-GR" sz="2400" dirty="0">
                <a:ea typeface="ＭＳ Ｐゴシック" charset="0"/>
                <a:cs typeface="Calibri"/>
              </a:rPr>
              <a:t>θ</a:t>
            </a:r>
            <a:r>
              <a:rPr lang="en-US" sz="2400" dirty="0">
                <a:ea typeface="ＭＳ Ｐゴシック" charset="0"/>
              </a:rPr>
              <a:t> to the sentence </a:t>
            </a:r>
            <a:r>
              <a:rPr lang="el-GR" sz="2400" dirty="0">
                <a:ea typeface="ＭＳ Ｐゴシック" charset="0"/>
                <a:cs typeface="Calibri"/>
              </a:rPr>
              <a:t>α</a:t>
            </a:r>
            <a:endParaRPr lang="en-US" sz="24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charset="0"/>
              </a:rPr>
              <a:t>A substitution list </a:t>
            </a:r>
            <a:r>
              <a:rPr lang="el-GR" sz="2400" dirty="0">
                <a:ea typeface="ＭＳ Ｐゴシック" charset="0"/>
                <a:cs typeface="Calibri"/>
              </a:rPr>
              <a:t>θ</a:t>
            </a:r>
            <a:r>
              <a:rPr lang="en-US" sz="2400" dirty="0">
                <a:ea typeface="ＭＳ Ｐゴシック" charset="0"/>
              </a:rPr>
              <a:t> = {v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/t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, v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/t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, ..., </a:t>
            </a:r>
            <a:r>
              <a:rPr lang="en-US" sz="2400" dirty="0" err="1">
                <a:ea typeface="ＭＳ Ｐゴシック" charset="0"/>
              </a:rPr>
              <a:t>v</a:t>
            </a:r>
            <a:r>
              <a:rPr lang="en-US" sz="2400" baseline="-25000" dirty="0" err="1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/</a:t>
            </a:r>
            <a:r>
              <a:rPr lang="en-US" sz="2400" dirty="0" err="1">
                <a:ea typeface="ＭＳ Ｐゴシック" charset="0"/>
              </a:rPr>
              <a:t>t</a:t>
            </a:r>
            <a:r>
              <a:rPr lang="en-US" sz="2400" baseline="-25000" dirty="0" err="1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} means to replace all occurrences of variable symbol v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 by term </a:t>
            </a:r>
            <a:r>
              <a:rPr lang="en-US" sz="2400" dirty="0" err="1">
                <a:ea typeface="ＭＳ Ｐゴシック" charset="0"/>
              </a:rPr>
              <a:t>t</a:t>
            </a:r>
            <a:r>
              <a:rPr lang="en-US" sz="2400" baseline="-25000" dirty="0" err="1">
                <a:ea typeface="ＭＳ Ｐゴシック" charset="0"/>
              </a:rPr>
              <a:t>i</a:t>
            </a:r>
            <a:endParaRPr lang="en-US" sz="24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charset="0"/>
              </a:rPr>
              <a:t>Substitutions made in left-to-right order in the list</a:t>
            </a:r>
          </a:p>
          <a:p>
            <a:pPr lvl="1">
              <a:lnSpc>
                <a:spcPct val="90000"/>
              </a:lnSpc>
            </a:pPr>
            <a:r>
              <a:rPr lang="en-US" sz="2400" dirty="0" err="1">
                <a:ea typeface="ＭＳ Ｐゴシック" charset="0"/>
              </a:rPr>
              <a:t>subst</a:t>
            </a:r>
            <a:r>
              <a:rPr lang="en-US" sz="2400" dirty="0">
                <a:ea typeface="ＭＳ Ｐゴシック" charset="0"/>
              </a:rPr>
              <a:t>({x/Cheese, y/Mickey}, eats(</a:t>
            </a:r>
            <a:r>
              <a:rPr lang="en-US" sz="2400" dirty="0" err="1">
                <a:ea typeface="ＭＳ Ｐゴシック" charset="0"/>
              </a:rPr>
              <a:t>y,x</a:t>
            </a:r>
            <a:r>
              <a:rPr lang="en-US" sz="2400" dirty="0">
                <a:ea typeface="ＭＳ Ｐゴシック" charset="0"/>
              </a:rPr>
              <a:t>)) =</a:t>
            </a:r>
            <a:br>
              <a:rPr lang="en-US" sz="2400" dirty="0">
                <a:ea typeface="ＭＳ Ｐゴシック" charset="0"/>
              </a:rPr>
            </a:br>
            <a:r>
              <a:rPr lang="en-US" sz="2400" dirty="0">
                <a:ea typeface="ＭＳ Ｐゴシック" charset="0"/>
              </a:rPr>
              <a:t>eats(Mickey, Cheese)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Our rules are Horn clauses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1143000"/>
            <a:ext cx="7810500" cy="5181600"/>
          </a:xfrm>
        </p:spPr>
        <p:txBody>
          <a:bodyPr/>
          <a:lstStyle/>
          <a:p>
            <a:r>
              <a:rPr lang="en-US" sz="3000" dirty="0">
                <a:ea typeface="ＭＳ Ｐゴシック" charset="0"/>
                <a:cs typeface="ＭＳ Ｐゴシック" charset="0"/>
              </a:rPr>
              <a:t>A Horn clause is a sentence of the form: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P</a:t>
            </a:r>
            <a:r>
              <a:rPr lang="en-US" sz="2800" baseline="-25000" dirty="0">
                <a:ea typeface="ＭＳ Ｐゴシック" charset="0"/>
              </a:rPr>
              <a:t>1</a:t>
            </a:r>
            <a:r>
              <a:rPr lang="en-US" sz="2800" dirty="0">
                <a:ea typeface="ＭＳ Ｐゴシック" charset="0"/>
              </a:rPr>
              <a:t>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</a:t>
            </a:r>
            <a:r>
              <a:rPr lang="en-US" sz="2800" baseline="-25000" dirty="0">
                <a:ea typeface="ＭＳ Ｐゴシック" charset="0"/>
              </a:rPr>
              <a:t>2</a:t>
            </a:r>
            <a:r>
              <a:rPr lang="en-US" sz="2800" dirty="0">
                <a:ea typeface="ＭＳ Ｐゴシック" charset="0"/>
              </a:rPr>
              <a:t>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...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P</a:t>
            </a:r>
            <a:r>
              <a:rPr lang="en-US" sz="2800" baseline="-25000" dirty="0" err="1">
                <a:ea typeface="ＭＳ Ｐゴシック" charset="0"/>
              </a:rPr>
              <a:t>n</a:t>
            </a:r>
            <a:r>
              <a:rPr lang="en-US" sz="2800" dirty="0">
                <a:ea typeface="ＭＳ Ｐゴシック" charset="0"/>
              </a:rPr>
              <a:t>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Q(x) </a:t>
            </a:r>
          </a:p>
          <a:p>
            <a:pPr>
              <a:buFontTx/>
              <a:buNone/>
            </a:pPr>
            <a:r>
              <a:rPr lang="en-US" sz="3000" dirty="0">
                <a:ea typeface="ＭＳ Ｐゴシック" charset="0"/>
                <a:cs typeface="ＭＳ Ｐゴシック" charset="0"/>
              </a:rPr>
              <a:t>where </a:t>
            </a:r>
          </a:p>
          <a:p>
            <a:pPr lvl="1"/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Calibri"/>
              </a:rPr>
              <a:t>≥ </a:t>
            </a:r>
            <a:r>
              <a:rPr lang="en-US" sz="2800" dirty="0">
                <a:ea typeface="ＭＳ Ｐゴシック" charset="0"/>
              </a:rPr>
              <a:t>0 </a:t>
            </a:r>
            <a:r>
              <a:rPr lang="en-US" sz="2800" dirty="0" err="1">
                <a:ea typeface="ＭＳ Ｐゴシック" charset="0"/>
              </a:rPr>
              <a:t>P</a:t>
            </a:r>
            <a:r>
              <a:rPr lang="en-US" sz="2800" baseline="-25000" dirty="0" err="1">
                <a:ea typeface="ＭＳ Ｐゴシック" charset="0"/>
              </a:rPr>
              <a:t>i</a:t>
            </a:r>
            <a:r>
              <a:rPr lang="en-US" sz="2800" dirty="0" err="1">
                <a:ea typeface="ＭＳ Ｐゴシック" charset="0"/>
              </a:rPr>
              <a:t>s</a:t>
            </a:r>
            <a:r>
              <a:rPr lang="en-US" sz="2800" dirty="0">
                <a:ea typeface="ＭＳ Ｐゴシック" charset="0"/>
              </a:rPr>
              <a:t> and 0 or 1 Q</a:t>
            </a:r>
          </a:p>
          <a:p>
            <a:pPr lvl="1"/>
            <a:r>
              <a:rPr lang="en-US" sz="2800" dirty="0" err="1">
                <a:ea typeface="ＭＳ Ｐゴシック" charset="0"/>
              </a:rPr>
              <a:t>P</a:t>
            </a:r>
            <a:r>
              <a:rPr lang="en-US" sz="2800" baseline="-25000" dirty="0" err="1">
                <a:ea typeface="ＭＳ Ｐゴシック" charset="0"/>
              </a:rPr>
              <a:t>i</a:t>
            </a:r>
            <a:r>
              <a:rPr lang="en-US" sz="2800" dirty="0" err="1">
                <a:ea typeface="ＭＳ Ｐゴシック" charset="0"/>
              </a:rPr>
              <a:t>s</a:t>
            </a:r>
            <a:r>
              <a:rPr lang="en-US" sz="2800" dirty="0">
                <a:ea typeface="ＭＳ Ｐゴシック" charset="0"/>
              </a:rPr>
              <a:t> and Q are positive (i.e., non-negated) literals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Equivalently: </a:t>
            </a:r>
            <a:r>
              <a:rPr lang="en-US" sz="3000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000" i="1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3000" i="1" dirty="0">
                <a:ea typeface="ＭＳ Ｐゴシック" charset="0"/>
                <a:cs typeface="ＭＳ Ｐゴシック" charset="0"/>
              </a:rPr>
              <a:t>(x) </a:t>
            </a:r>
            <a:r>
              <a:rPr lang="en-US" sz="3000" i="1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3000" i="1" dirty="0">
                <a:ea typeface="ＭＳ Ｐゴシック" charset="0"/>
                <a:cs typeface="ＭＳ Ｐゴシック" charset="0"/>
              </a:rPr>
              <a:t> P</a:t>
            </a:r>
            <a:r>
              <a:rPr lang="en-US" sz="3000" i="1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3000" i="1" dirty="0">
                <a:ea typeface="ＭＳ Ｐゴシック" charset="0"/>
                <a:cs typeface="ＭＳ Ｐゴシック" charset="0"/>
              </a:rPr>
              <a:t>(x) … </a:t>
            </a:r>
            <a:r>
              <a:rPr lang="en-US" sz="3000" i="1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3000" i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3000" i="1" dirty="0" err="1">
                <a:ea typeface="ＭＳ Ｐゴシック" charset="0"/>
                <a:cs typeface="ＭＳ Ｐゴシック" charset="0"/>
              </a:rPr>
              <a:t>P</a:t>
            </a:r>
            <a:r>
              <a:rPr lang="en-US" sz="3000" i="1" baseline="-25000" dirty="0" err="1">
                <a:ea typeface="ＭＳ Ｐゴシック" charset="0"/>
                <a:cs typeface="ＭＳ Ｐゴシック" charset="0"/>
              </a:rPr>
              <a:t>n</a:t>
            </a:r>
            <a:r>
              <a:rPr lang="en-US" sz="3000" i="1" dirty="0">
                <a:ea typeface="ＭＳ Ｐゴシック" charset="0"/>
                <a:cs typeface="ＭＳ Ｐゴシック" charset="0"/>
              </a:rPr>
              <a:t>(x)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where the </a:t>
            </a:r>
            <a:r>
              <a:rPr lang="en-US" sz="3000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000" i="1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are all atomic and </a:t>
            </a:r>
            <a:r>
              <a:rPr lang="en-US" sz="3000" i="1" dirty="0">
                <a:ea typeface="ＭＳ Ｐゴシック" charset="0"/>
                <a:cs typeface="ＭＳ Ｐゴシック" charset="0"/>
              </a:rPr>
              <a:t>at most one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is positive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Prolog is based on Horn clauses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Horn clauses represent a </a:t>
            </a:r>
            <a:r>
              <a:rPr lang="en-US" sz="3000" i="1" dirty="0">
                <a:ea typeface="ＭＳ Ｐゴシック" charset="0"/>
                <a:cs typeface="ＭＳ Ｐゴシック" charset="0"/>
              </a:rPr>
              <a:t>subset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of the set of sentences representable  in FOL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Horn clauses II</a:t>
            </a:r>
          </a:p>
        </p:txBody>
      </p:sp>
      <p:sp>
        <p:nvSpPr>
          <p:cNvPr id="3789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Special cases</a:t>
            </a:r>
          </a:p>
          <a:p>
            <a:pPr lvl="1">
              <a:defRPr/>
            </a:pPr>
            <a:r>
              <a:rPr lang="en-US" sz="2400" i="1" dirty="0">
                <a:ea typeface="ＭＳ Ｐゴシック" charset="0"/>
              </a:rPr>
              <a:t>Typical rule:</a:t>
            </a:r>
            <a:r>
              <a:rPr lang="en-US" sz="2400" dirty="0">
                <a:ea typeface="ＭＳ Ｐゴシック" charset="0"/>
              </a:rPr>
              <a:t> P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P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… </a:t>
            </a:r>
            <a:r>
              <a:rPr lang="en-US" sz="2400" dirty="0" err="1">
                <a:ea typeface="ＭＳ Ｐゴシック" charset="0"/>
              </a:rPr>
              <a:t>P</a:t>
            </a:r>
            <a:r>
              <a:rPr lang="en-US" sz="2400" baseline="-25000" dirty="0" err="1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Q</a:t>
            </a:r>
          </a:p>
          <a:p>
            <a:pPr lvl="1">
              <a:defRPr/>
            </a:pPr>
            <a:r>
              <a:rPr lang="en-US" sz="2400" i="1" dirty="0">
                <a:ea typeface="ＭＳ Ｐゴシック" charset="0"/>
              </a:rPr>
              <a:t>Constraint:</a:t>
            </a:r>
            <a:r>
              <a:rPr lang="en-US" sz="2400" dirty="0">
                <a:ea typeface="ＭＳ Ｐゴシック" charset="0"/>
              </a:rPr>
              <a:t> P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P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… </a:t>
            </a:r>
            <a:r>
              <a:rPr lang="en-US" sz="2400" dirty="0" err="1">
                <a:ea typeface="ＭＳ Ｐゴシック" charset="0"/>
              </a:rPr>
              <a:t>P</a:t>
            </a:r>
            <a:r>
              <a:rPr lang="en-US" sz="2400" baseline="-25000" dirty="0" err="1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false</a:t>
            </a:r>
          </a:p>
          <a:p>
            <a:pPr lvl="1">
              <a:defRPr/>
            </a:pPr>
            <a:r>
              <a:rPr lang="en-US" sz="2400" i="1" dirty="0">
                <a:ea typeface="ＭＳ Ｐゴシック" charset="0"/>
              </a:rPr>
              <a:t>A fact:</a:t>
            </a:r>
            <a:r>
              <a:rPr lang="en-US" sz="2400" dirty="0">
                <a:ea typeface="ＭＳ Ｐゴシック" charset="0"/>
              </a:rPr>
              <a:t> true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Q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These are not Horn clauses:</a:t>
            </a:r>
          </a:p>
          <a:p>
            <a:pPr marL="684213" lvl="1" indent="-344488">
              <a:defRPr/>
            </a:pPr>
            <a:r>
              <a:rPr lang="en-US" sz="2400" dirty="0" smtClean="0">
                <a:ea typeface="ＭＳ Ｐゴシック" charset="0"/>
              </a:rPr>
              <a:t>dead(x) </a:t>
            </a:r>
            <a:r>
              <a:rPr lang="en-US" sz="2400" dirty="0" smtClean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400" dirty="0" smtClean="0">
                <a:ea typeface="ＭＳ Ｐゴシック" charset="0"/>
                <a:sym typeface="Symbol" charset="0"/>
              </a:rPr>
              <a:t> alive(x)</a:t>
            </a:r>
            <a:endParaRPr lang="en-US" sz="2400" dirty="0">
              <a:ea typeface="ＭＳ Ｐゴシック" charset="0"/>
            </a:endParaRPr>
          </a:p>
          <a:p>
            <a:pPr marL="684213" lvl="1" indent="-344488">
              <a:defRPr/>
            </a:pPr>
            <a:r>
              <a:rPr lang="en-US" sz="2400" dirty="0">
                <a:ea typeface="ＭＳ Ｐゴシック" charset="0"/>
              </a:rPr>
              <a:t>m</a:t>
            </a:r>
            <a:r>
              <a:rPr lang="en-US" sz="2400" dirty="0" smtClean="0">
                <a:ea typeface="ＭＳ Ｐゴシック" charset="0"/>
              </a:rPr>
              <a:t>arried(x, y)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 smtClean="0">
                <a:ea typeface="ＭＳ Ｐゴシック" charset="0"/>
              </a:rPr>
              <a:t>loves(x, y) </a:t>
            </a:r>
            <a:r>
              <a:rPr lang="en-US" sz="2400" dirty="0" smtClean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400" dirty="0" smtClean="0">
                <a:ea typeface="ＭＳ Ｐゴシック" charset="0"/>
                <a:sym typeface="Symbol" charset="0"/>
              </a:rPr>
              <a:t> hates(x, y)</a:t>
            </a:r>
          </a:p>
          <a:p>
            <a:pPr marL="684213" lvl="1" indent="-344488">
              <a:defRPr/>
            </a:pPr>
            <a:r>
              <a:rPr lang="en-US" sz="2400" dirty="0" smtClean="0">
                <a:ea typeface="ＭＳ Ｐゴシック" charset="0"/>
                <a:sym typeface="Symbol" charset="0"/>
              </a:rPr>
              <a:t>likes(john, </a:t>
            </a:r>
            <a:r>
              <a:rPr lang="en-US" sz="2400" dirty="0" err="1" smtClean="0">
                <a:ea typeface="ＭＳ Ｐゴシック" charset="0"/>
                <a:sym typeface="Symbol" charset="0"/>
              </a:rPr>
              <a:t>mary</a:t>
            </a:r>
            <a:r>
              <a:rPr lang="en-US" sz="2400" dirty="0" smtClean="0">
                <a:ea typeface="ＭＳ Ｐゴシック" charset="0"/>
                <a:sym typeface="Symbol" charset="0"/>
              </a:rPr>
              <a:t>)</a:t>
            </a:r>
          </a:p>
          <a:p>
            <a:pPr marL="684213" lvl="1" indent="-344488">
              <a:defRPr/>
            </a:pPr>
            <a:r>
              <a:rPr lang="en-US" sz="2400" dirty="0" smtClean="0">
                <a:ea typeface="ＭＳ Ｐゴシック" charset="0"/>
                <a:sym typeface="Symbol" charset="0"/>
              </a:rPr>
              <a:t>likes(x, y)  hates(x, y)</a:t>
            </a:r>
            <a:endParaRPr lang="en-US" sz="2800" dirty="0">
              <a:ea typeface="ＭＳ Ｐゴシック" charset="0"/>
            </a:endParaRP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an’</a:t>
            </a:r>
            <a:r>
              <a:rPr lang="en-US" altLang="ja-JP" sz="2800" dirty="0" smtClean="0">
                <a:ea typeface="ＭＳ Ｐゴシック" charset="0"/>
                <a:cs typeface="ＭＳ Ｐゴシック" charset="0"/>
              </a:rPr>
              <a:t>t 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assert or conclude disjunctions, no negation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No wonder reasoning over Horn clauses is easier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Horn clauses III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153400" cy="5105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Where are the quantifiers?</a:t>
            </a:r>
          </a:p>
          <a:p>
            <a:pPr marL="342900" lvl="1" indent="-231775">
              <a:defRPr/>
            </a:pPr>
            <a:r>
              <a:rPr lang="en-US" sz="2600" dirty="0" smtClean="0">
                <a:ea typeface="ＭＳ Ｐゴシック" charset="0"/>
              </a:rPr>
              <a:t>Variables </a:t>
            </a:r>
            <a:r>
              <a:rPr lang="en-US" sz="2600" dirty="0">
                <a:ea typeface="ＭＳ Ｐゴシック" charset="0"/>
              </a:rPr>
              <a:t>in conclusion </a:t>
            </a:r>
            <a:r>
              <a:rPr lang="en-US" sz="2600" dirty="0" smtClean="0">
                <a:ea typeface="ＭＳ Ｐゴシック" charset="0"/>
              </a:rPr>
              <a:t>are universally </a:t>
            </a:r>
            <a:r>
              <a:rPr lang="en-US" sz="2600" dirty="0">
                <a:ea typeface="ＭＳ Ｐゴシック" charset="0"/>
              </a:rPr>
              <a:t>quantified</a:t>
            </a:r>
          </a:p>
          <a:p>
            <a:pPr marL="342900" lvl="1" indent="-231775">
              <a:defRPr/>
            </a:pPr>
            <a:r>
              <a:rPr lang="en-US" sz="2600" dirty="0" smtClean="0">
                <a:ea typeface="ＭＳ Ｐゴシック" charset="0"/>
              </a:rPr>
              <a:t>Variables </a:t>
            </a:r>
            <a:r>
              <a:rPr lang="en-US" sz="2600" dirty="0">
                <a:ea typeface="ＭＳ Ｐゴシック" charset="0"/>
              </a:rPr>
              <a:t>only in premises are existentially quantified</a:t>
            </a:r>
          </a:p>
          <a:p>
            <a:pPr>
              <a:defRPr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Examples: </a:t>
            </a:r>
          </a:p>
          <a:p>
            <a:pPr marL="342900" lvl="1" indent="-231775">
              <a:defRPr/>
            </a:pPr>
            <a:r>
              <a:rPr lang="en-US" sz="2600" dirty="0">
                <a:ea typeface="ＭＳ Ｐゴシック" charset="0"/>
              </a:rPr>
              <a:t>p</a:t>
            </a:r>
            <a:r>
              <a:rPr lang="en-US" sz="2600" dirty="0" smtClean="0">
                <a:ea typeface="ＭＳ Ｐゴシック" charset="0"/>
              </a:rPr>
              <a:t>arent(P,X) </a:t>
            </a:r>
            <a:r>
              <a:rPr lang="en-US" sz="2600" dirty="0" smtClean="0">
                <a:ea typeface="ＭＳ Ｐゴシック" charset="0"/>
                <a:sym typeface="Symbol" charset="0"/>
              </a:rPr>
              <a:t> </a:t>
            </a:r>
            <a:r>
              <a:rPr lang="en-US" sz="2600" dirty="0" err="1" smtClean="0">
                <a:ea typeface="ＭＳ Ｐゴシック" charset="0"/>
                <a:sym typeface="Symbol" charset="0"/>
              </a:rPr>
              <a:t>isParent</a:t>
            </a:r>
            <a:r>
              <a:rPr lang="en-US" sz="2600" dirty="0" smtClean="0">
                <a:ea typeface="ＭＳ Ｐゴシック" charset="0"/>
                <a:sym typeface="Symbol" charset="0"/>
              </a:rPr>
              <a:t>(P)</a:t>
            </a:r>
            <a:br>
              <a:rPr lang="en-US" sz="2600" dirty="0" smtClean="0">
                <a:ea typeface="ＭＳ Ｐゴシック" charset="0"/>
                <a:sym typeface="Symbol" charset="0"/>
              </a:rPr>
            </a:br>
            <a:r>
              <a:rPr lang="en-US" sz="2600" dirty="0" smtClean="0">
                <a:ea typeface="ＭＳ Ｐゴシック" charset="0"/>
                <a:sym typeface="Symbol" charset="0"/>
              </a:rPr>
              <a:t>P X </a:t>
            </a:r>
            <a:r>
              <a:rPr lang="en-US" sz="2600" dirty="0" smtClean="0">
                <a:ea typeface="ＭＳ Ｐゴシック" charset="0"/>
              </a:rPr>
              <a:t>parent(P,X) </a:t>
            </a:r>
            <a:r>
              <a:rPr lang="en-US" sz="2600" dirty="0" smtClean="0">
                <a:ea typeface="ＭＳ Ｐゴシック" charset="0"/>
                <a:sym typeface="Symbol" charset="0"/>
              </a:rPr>
              <a:t> </a:t>
            </a:r>
            <a:r>
              <a:rPr lang="en-US" sz="2600" dirty="0" err="1" smtClean="0">
                <a:ea typeface="ＭＳ Ｐゴシック" charset="0"/>
                <a:sym typeface="Symbol" charset="0"/>
              </a:rPr>
              <a:t>isParent</a:t>
            </a:r>
            <a:r>
              <a:rPr lang="en-US" sz="2600" dirty="0" smtClean="0">
                <a:ea typeface="ＭＳ Ｐゴシック" charset="0"/>
                <a:sym typeface="Symbol" charset="0"/>
              </a:rPr>
              <a:t>(P)</a:t>
            </a:r>
            <a:endParaRPr lang="en-US" sz="2600" dirty="0" smtClean="0">
              <a:ea typeface="ＭＳ Ｐゴシック" charset="0"/>
            </a:endParaRPr>
          </a:p>
          <a:p>
            <a:pPr marL="342900" lvl="1" indent="-231775">
              <a:defRPr/>
            </a:pPr>
            <a:r>
              <a:rPr lang="en-US" sz="2600" dirty="0" smtClean="0">
                <a:ea typeface="ＭＳ Ｐゴシック" charset="0"/>
              </a:rPr>
              <a:t>parent</a:t>
            </a:r>
            <a:r>
              <a:rPr lang="en-US" sz="2600" dirty="0">
                <a:ea typeface="ＭＳ Ｐゴシック" charset="0"/>
              </a:rPr>
              <a:t>(P1, X) </a:t>
            </a:r>
            <a:r>
              <a:rPr lang="en-US" sz="2600" dirty="0">
                <a:ea typeface="ＭＳ Ｐゴシック" charset="0"/>
                <a:sym typeface="Symbol" charset="0"/>
              </a:rPr>
              <a:t> parent(X, P2)  </a:t>
            </a:r>
            <a:r>
              <a:rPr lang="en-US" sz="2600" dirty="0" err="1">
                <a:ea typeface="ＭＳ Ｐゴシック" charset="0"/>
                <a:sym typeface="Symbol" charset="0"/>
              </a:rPr>
              <a:t>grandParent</a:t>
            </a:r>
            <a:r>
              <a:rPr lang="en-US" sz="2600" dirty="0">
                <a:ea typeface="ＭＳ Ｐゴシック" charset="0"/>
                <a:sym typeface="Symbol" charset="0"/>
              </a:rPr>
              <a:t>(P1, P2</a:t>
            </a:r>
            <a:r>
              <a:rPr lang="en-US" sz="2600" dirty="0" smtClean="0">
                <a:ea typeface="ＭＳ Ｐゴシック" charset="0"/>
                <a:sym typeface="Symbol" charset="0"/>
              </a:rPr>
              <a:t>)</a:t>
            </a:r>
            <a:br>
              <a:rPr lang="en-US" sz="2600" dirty="0" smtClean="0">
                <a:ea typeface="ＭＳ Ｐゴシック" charset="0"/>
                <a:sym typeface="Symbol" charset="0"/>
              </a:rPr>
            </a:br>
            <a:r>
              <a:rPr lang="en-US" sz="2600" dirty="0" smtClean="0">
                <a:ea typeface="ＭＳ Ｐゴシック" charset="0"/>
                <a:sym typeface="Symbol" charset="0"/>
              </a:rPr>
              <a:t>P1</a:t>
            </a:r>
            <a:r>
              <a:rPr lang="en-US" sz="2600" dirty="0">
                <a:ea typeface="ＭＳ Ｐゴシック" charset="0"/>
                <a:sym typeface="Symbol" charset="0"/>
              </a:rPr>
              <a:t>,P2 </a:t>
            </a:r>
            <a:r>
              <a:rPr lang="en-US" sz="2600" dirty="0" smtClean="0">
                <a:ea typeface="ＭＳ Ｐゴシック" charset="0"/>
                <a:sym typeface="Symbol" charset="0"/>
              </a:rPr>
              <a:t>X </a:t>
            </a:r>
            <a:r>
              <a:rPr lang="en-US" sz="2600" dirty="0">
                <a:ea typeface="ＭＳ Ｐゴシック" charset="0"/>
                <a:sym typeface="Symbol" charset="0"/>
              </a:rPr>
              <a:t>parent(P1,X)  parent(X, P2)  </a:t>
            </a:r>
            <a:r>
              <a:rPr lang="en-US" sz="2600" dirty="0" err="1">
                <a:ea typeface="ＭＳ Ｐゴシック" charset="0"/>
                <a:sym typeface="Symbol" charset="0"/>
              </a:rPr>
              <a:t>grandParent</a:t>
            </a:r>
            <a:r>
              <a:rPr lang="en-US" sz="2600" dirty="0">
                <a:ea typeface="ＭＳ Ｐゴシック" charset="0"/>
                <a:sym typeface="Symbol" charset="0"/>
              </a:rPr>
              <a:t>(P1, P2)</a:t>
            </a:r>
          </a:p>
          <a:p>
            <a:pPr marL="342900" lvl="1" indent="-231775">
              <a:defRPr/>
            </a:pPr>
            <a:r>
              <a:rPr lang="en-US" sz="2600" dirty="0">
                <a:ea typeface="ＭＳ Ｐゴシック" charset="0"/>
                <a:sym typeface="Symbol" charset="0"/>
              </a:rPr>
              <a:t>Prolog: </a:t>
            </a:r>
            <a:r>
              <a:rPr lang="en-US" sz="2600" dirty="0" err="1">
                <a:ea typeface="ＭＳ Ｐゴシック" charset="0"/>
                <a:sym typeface="Symbol" charset="0"/>
              </a:rPr>
              <a:t>grandParent</a:t>
            </a:r>
            <a:r>
              <a:rPr lang="en-US" sz="2600" dirty="0">
                <a:ea typeface="ＭＳ Ｐゴシック" charset="0"/>
                <a:sym typeface="Symbol" charset="0"/>
              </a:rPr>
              <a:t>(P1,P2) :- parent(P1,X), parent(X,P2)</a:t>
            </a:r>
          </a:p>
          <a:p>
            <a:pPr lvl="1">
              <a:buFontTx/>
              <a:buNone/>
              <a:defRPr/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Forward &amp; Backward Reasoning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723900" y="1676400"/>
            <a:ext cx="7696200" cy="32766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We usually talk about two reasoning strategies: forward and backward ‘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chaining’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Both are equally powerful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You can also have a mixed strategy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  <a:hlinkClick r:id="rId3"/>
              </a:rPr>
              <a:t>Forward chaining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Proofs start with the given axioms/premises in KB, deriving new sentences using GMP until the goal/query sentence is derived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This defines a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forward-chaining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inference procedure because it moves 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forward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from the KB to the goal [eventually]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Inference using GMP is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sound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complete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for KBs containing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only Horn clauses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11921</TotalTime>
  <Words>1343</Words>
  <Application>Microsoft Macintosh PowerPoint</Application>
  <PresentationFormat>On-screen Show (4:3)</PresentationFormat>
  <Paragraphs>159</Paragraphs>
  <Slides>19</Slides>
  <Notes>18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Blank Presentation</vt:lpstr>
      <vt:lpstr>Logical Inference 2 Rule-based reasoning</vt:lpstr>
      <vt:lpstr>Automated inference for FOL</vt:lpstr>
      <vt:lpstr>Generalized Modus Ponens</vt:lpstr>
      <vt:lpstr>Generalized Modus Ponens</vt:lpstr>
      <vt:lpstr>Our rules are Horn clauses</vt:lpstr>
      <vt:lpstr>Horn clauses II</vt:lpstr>
      <vt:lpstr>Horn clauses III</vt:lpstr>
      <vt:lpstr>Forward &amp; Backward Reasoning</vt:lpstr>
      <vt:lpstr>Forward chaining</vt:lpstr>
      <vt:lpstr>Forward chaining algorithm</vt:lpstr>
      <vt:lpstr>Forward chaining example</vt:lpstr>
      <vt:lpstr>Backward chaining</vt:lpstr>
      <vt:lpstr>Backward chaining algorithm</vt:lpstr>
      <vt:lpstr>Backward chaining example</vt:lpstr>
      <vt:lpstr>Forward vs. backward chaining</vt:lpstr>
      <vt:lpstr>Mixed strategy</vt:lpstr>
      <vt:lpstr>Completeness of GMP</vt:lpstr>
      <vt:lpstr>Completeness of GMP</vt:lpstr>
      <vt:lpstr>How about in Prolog?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586</cp:revision>
  <cp:lastPrinted>1998-03-31T23:11:09Z</cp:lastPrinted>
  <dcterms:created xsi:type="dcterms:W3CDTF">2009-11-09T21:10:24Z</dcterms:created>
  <dcterms:modified xsi:type="dcterms:W3CDTF">2017-04-09T02:21:56Z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