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22" r:id="rId2"/>
    <p:sldId id="327" r:id="rId3"/>
    <p:sldId id="423" r:id="rId4"/>
    <p:sldId id="426" r:id="rId5"/>
    <p:sldId id="427" r:id="rId6"/>
    <p:sldId id="332" r:id="rId7"/>
    <p:sldId id="333" r:id="rId8"/>
    <p:sldId id="424" r:id="rId9"/>
    <p:sldId id="420" r:id="rId10"/>
    <p:sldId id="425" r:id="rId11"/>
    <p:sldId id="265" r:id="rId12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8" d="100"/>
          <a:sy n="118" d="100"/>
        </p:scale>
        <p:origin x="-112" y="-248"/>
      </p:cViewPr>
      <p:guideLst>
        <p:guide orient="horz" pos="2832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A5BFA993-D60F-944C-BD12-6A1EF3B01F7E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9760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1000" y="539750"/>
            <a:ext cx="3683000" cy="2762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8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78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Calibri"/>
              </a:defRPr>
            </a:lvl1pPr>
          </a:lstStyle>
          <a:p>
            <a:pPr>
              <a:defRPr/>
            </a:pPr>
            <a:fld id="{C0780BF9-E33C-A943-9041-96AA63642A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7503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A587BE8-F573-424E-962C-3D699D467244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30379BF-5412-F04B-88DC-61DF1D59D61D}" type="slidenum">
              <a:rPr lang="en-US" sz="1200">
                <a:latin typeface="Calibri"/>
              </a:rPr>
              <a:pPr/>
              <a:t>2</a:t>
            </a:fld>
            <a:endParaRPr lang="en-US" sz="1200" dirty="0">
              <a:latin typeface="Calibri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686F88D-C2C4-144D-959C-67484C8E7071}" type="slidenum">
              <a:rPr lang="en-US" sz="1200">
                <a:latin typeface="Calibri"/>
              </a:rPr>
              <a:pPr/>
              <a:t>6</a:t>
            </a:fld>
            <a:endParaRPr lang="en-US" sz="1200" dirty="0">
              <a:latin typeface="Calibri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820E454-8496-8C4E-BC99-C2E85C3A0EA0}" type="slidenum">
              <a:rPr lang="en-US" sz="1200">
                <a:latin typeface="Calibri"/>
              </a:rPr>
              <a:pPr/>
              <a:t>7</a:t>
            </a:fld>
            <a:endParaRPr lang="en-US" sz="1200" dirty="0">
              <a:latin typeface="Calibri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5FC3994-1B00-AE44-87A1-4923A7DF1234}" type="slidenum">
              <a:rPr lang="en-US" sz="1200">
                <a:latin typeface="Calibri"/>
              </a:rPr>
              <a:pPr/>
              <a:t>9</a:t>
            </a:fld>
            <a:endParaRPr lang="en-US" sz="1200" dirty="0">
              <a:latin typeface="Calibri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45A744A-0524-1547-A569-765348E1D000}" type="slidenum">
              <a:rPr lang="en-US" sz="1200">
                <a:latin typeface="Calibri"/>
              </a:rPr>
              <a:pPr/>
              <a:t>11</a:t>
            </a:fld>
            <a:endParaRPr lang="en-US" sz="1200" dirty="0">
              <a:latin typeface="Calibri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F11E026-1FF6-5442-8937-A2A124D5E4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284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5C185948-9DF7-3A47-B6AE-E3AA68D3646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362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476AF212-5557-A24F-B04C-B8ABE3EF45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8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B45D2AA0-979D-0C4E-981E-530738788A1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075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3FE8CEF-0F69-044F-979F-116D3A423A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493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367465C2-AAFB-B548-8461-EACDBB6FF2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38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DC26D2AD-5C6C-664D-99A2-15B4BFA7C9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615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A283988C-4CEE-4140-9A67-AB699A32D6C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1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5BE77435-0ECC-0142-B88F-084426A80D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604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7BA9CC41-3E5C-3947-A22E-E5D8250863D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925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3697935C-97B6-F946-84A0-D82BF3FA9BD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19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108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pitchFamily="-108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pitchFamily="-108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pitchFamily="-108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avis%E2%80%93Putnam_algorithm" TargetMode="External"/><Relationship Id="rId4" Type="http://schemas.openxmlformats.org/officeDocument/2006/relationships/hyperlink" Target="http://en.wikipedia.org/wiki/Trial_and_error" TargetMode="External"/><Relationship Id="rId5" Type="http://schemas.openxmlformats.org/officeDocument/2006/relationships/hyperlink" Target="http://en.wikipedia.org/wiki/Short-circuit_evaluation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WalkSAT" TargetMode="External"/><Relationship Id="rId4" Type="http://schemas.openxmlformats.org/officeDocument/2006/relationships/hyperlink" Target="http://minisat.se/" TargetMode="External"/><Relationship Id="rId5" Type="http://schemas.openxmlformats.org/officeDocument/2006/relationships/hyperlink" Target="http://www.satcompetition.org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848600" cy="3505200"/>
          </a:xfrm>
        </p:spPr>
        <p:txBody>
          <a:bodyPr/>
          <a:lstStyle/>
          <a:p>
            <a:pPr>
              <a:defRPr/>
            </a:pPr>
            <a: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Logical</a:t>
            </a:r>
            <a:b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8800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Inference 1</a:t>
            </a:r>
            <a:br>
              <a:rPr lang="en-US" sz="8800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8800" b="0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introduction</a:t>
            </a:r>
            <a:endParaRPr lang="en-US" sz="8800" b="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9906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Chapter 9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5638800" y="6335713"/>
            <a:ext cx="35052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 sz="1400" dirty="0">
                <a:latin typeface="Calibri"/>
              </a:rPr>
              <a:t>Some material adopted from notes by Andreas Geyer-Schulz,, Chuck Dyer, and Mary </a:t>
            </a:r>
            <a:r>
              <a:rPr lang="en-US" sz="1400" dirty="0" err="1">
                <a:latin typeface="Calibri"/>
              </a:rPr>
              <a:t>Getoor</a:t>
            </a:r>
            <a:endParaRPr lang="en-US" sz="1400" dirty="0">
              <a:latin typeface="Calibri"/>
            </a:endParaRPr>
          </a:p>
        </p:txBody>
      </p:sp>
      <p:pic>
        <p:nvPicPr>
          <p:cNvPr id="1536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955800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772400" cy="914400"/>
          </a:xfrm>
        </p:spPr>
        <p:txBody>
          <a:bodyPr/>
          <a:lstStyle/>
          <a:p>
            <a:pPr algn="r"/>
            <a:r>
              <a:rPr lang="en-US" dirty="0">
                <a:ea typeface="ＭＳ Ｐゴシック" charset="0"/>
                <a:cs typeface="ＭＳ Ｐゴシック" charset="0"/>
              </a:rPr>
              <a:t>AIMA KB Class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7772400" cy="5334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 = PropKB()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kb1.clauses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[]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kb1.tell(expr('P==&gt;Q &amp; ~P==&gt;R'))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kb1.clauses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[(Q | ~P), (R | P)]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kb1.ask(expr('Q'))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False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kb1.tell(expr('P'))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kb1.clauses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[(Q | ~P), (R | P), P]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kb1.ask(expr('Q'))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{}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kb1.retract(expr('P'))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kb1.clauses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[(Q | ~P), (R | P)]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kb1.ask(expr('Q'))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False</a:t>
            </a:r>
            <a:endParaRPr lang="en-US" sz="2000" dirty="0">
              <a:latin typeface="Courier" charset="0"/>
              <a:ea typeface="ＭＳ Ｐゴシック" charset="0"/>
              <a:cs typeface="Courier" charset="0"/>
            </a:endParaRPr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5943600" y="914400"/>
            <a:ext cx="3048000" cy="533400"/>
          </a:xfrm>
          <a:prstGeom prst="wedgeRoundRectCallout">
            <a:avLst>
              <a:gd name="adj1" fmla="val -147815"/>
              <a:gd name="adj2" fmla="val -82187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err="1">
                <a:latin typeface="Calibri"/>
              </a:rPr>
              <a:t>PropKB</a:t>
            </a:r>
            <a:r>
              <a:rPr lang="en-US" dirty="0">
                <a:latin typeface="Calibri"/>
              </a:rPr>
              <a:t> is a subclass</a:t>
            </a: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6019800" y="2133600"/>
            <a:ext cx="3048000" cy="762000"/>
          </a:xfrm>
          <a:prstGeom prst="wedgeRoundRectCallout">
            <a:avLst>
              <a:gd name="adj1" fmla="val -79602"/>
              <a:gd name="adj2" fmla="val -121164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</a:rPr>
              <a:t>A sentence is converted to CNF and the clauses added</a:t>
            </a: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6019800" y="3505200"/>
            <a:ext cx="3048000" cy="457200"/>
          </a:xfrm>
          <a:prstGeom prst="wedgeRoundRectCallout">
            <a:avLst>
              <a:gd name="adj1" fmla="val -121636"/>
              <a:gd name="adj2" fmla="val -239640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</a:rPr>
              <a:t>The KB does not entail Q</a:t>
            </a: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5943600" y="4419600"/>
            <a:ext cx="3048000" cy="685800"/>
          </a:xfrm>
          <a:prstGeom prst="wedgeRoundRectCallout">
            <a:avLst>
              <a:gd name="adj1" fmla="val -117580"/>
              <a:gd name="adj2" fmla="val -44638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</a:rPr>
              <a:t>After adding P the KB does entail Q</a:t>
            </a: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5943600" y="5410200"/>
            <a:ext cx="3048000" cy="685800"/>
          </a:xfrm>
          <a:prstGeom prst="wedgeRoundRectCallout">
            <a:avLst>
              <a:gd name="adj1" fmla="val -117580"/>
              <a:gd name="adj2" fmla="val -44638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</a:rPr>
              <a:t>Retracting P removes it and the KB no longer entails Q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Reminder: Inference rules for FOL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50292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Inference rules for propositional logic apply to FOL as well</a:t>
            </a:r>
          </a:p>
          <a:p>
            <a:pPr lvl="1"/>
            <a:r>
              <a:rPr lang="en-US" sz="2600" dirty="0">
                <a:ea typeface="ＭＳ Ｐゴシック" charset="0"/>
              </a:rPr>
              <a:t>Modus Ponens, And-Introduction, And-Elimination, …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New (sound) inference rules for use with quantifiers: </a:t>
            </a:r>
          </a:p>
          <a:p>
            <a:pPr lvl="1"/>
            <a:r>
              <a:rPr lang="en-US" sz="2600" dirty="0">
                <a:ea typeface="ＭＳ Ｐゴシック" charset="0"/>
              </a:rPr>
              <a:t>Universal elimination</a:t>
            </a:r>
          </a:p>
          <a:p>
            <a:pPr lvl="1"/>
            <a:r>
              <a:rPr lang="en-US" sz="2600" dirty="0">
                <a:ea typeface="ＭＳ Ｐゴシック" charset="0"/>
              </a:rPr>
              <a:t>Existential introduction</a:t>
            </a:r>
          </a:p>
          <a:p>
            <a:pPr lvl="1"/>
            <a:r>
              <a:rPr lang="en-US" sz="2600" dirty="0">
                <a:ea typeface="ＭＳ Ｐゴシック" charset="0"/>
              </a:rPr>
              <a:t>Existential elimination</a:t>
            </a:r>
          </a:p>
          <a:p>
            <a:pPr lvl="1"/>
            <a:r>
              <a:rPr lang="en-US" sz="2600" dirty="0">
                <a:ea typeface="ＭＳ Ｐゴシック" charset="0"/>
              </a:rPr>
              <a:t>Generalized Modus Ponens (GMP)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z="4800" dirty="0">
                <a:ea typeface="ＭＳ Ｐゴシック" charset="0"/>
                <a:cs typeface="ＭＳ Ｐゴシック" charset="0"/>
              </a:rPr>
              <a:t>Overview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sz="2800" dirty="0" smtClean="0">
                <a:ea typeface="ＭＳ Ｐゴシック" charset="0"/>
                <a:cs typeface="ＭＳ Ｐゴシック" charset="0"/>
              </a:rPr>
              <a:t>A: Model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checking for propositional logic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Rule based reasoning in first-order logic</a:t>
            </a:r>
          </a:p>
          <a:p>
            <a:pPr lvl="1"/>
            <a:r>
              <a:rPr lang="en-US" sz="2600" dirty="0">
                <a:ea typeface="ＭＳ Ｐゴシック" charset="0"/>
              </a:rPr>
              <a:t>Inference rules and generalized modes ponens</a:t>
            </a:r>
          </a:p>
          <a:p>
            <a:pPr lvl="1"/>
            <a:r>
              <a:rPr lang="en-US" sz="2600" dirty="0">
                <a:ea typeface="ＭＳ Ｐゴシック" charset="0"/>
              </a:rPr>
              <a:t>Forward chaining</a:t>
            </a:r>
          </a:p>
          <a:p>
            <a:pPr lvl="1"/>
            <a:r>
              <a:rPr lang="en-US" sz="2600" dirty="0">
                <a:ea typeface="ＭＳ Ｐゴシック" charset="0"/>
              </a:rPr>
              <a:t>Backward chaining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Resolution-based reasoning in first-order logic</a:t>
            </a:r>
          </a:p>
          <a:p>
            <a:pPr lvl="1"/>
            <a:r>
              <a:rPr lang="en-US" sz="2600" dirty="0">
                <a:ea typeface="ＭＳ Ｐゴシック" charset="0"/>
              </a:rPr>
              <a:t>Clausal form</a:t>
            </a:r>
          </a:p>
          <a:p>
            <a:pPr lvl="1"/>
            <a:r>
              <a:rPr lang="en-US" sz="2600" dirty="0">
                <a:ea typeface="ＭＳ Ｐゴシック" charset="0"/>
              </a:rPr>
              <a:t>Unification</a:t>
            </a:r>
          </a:p>
          <a:p>
            <a:pPr lvl="1"/>
            <a:r>
              <a:rPr lang="en-US" sz="2600" dirty="0">
                <a:ea typeface="ＭＳ Ｐゴシック" charset="0"/>
              </a:rPr>
              <a:t>Resolution as search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Inference wrap up</a:t>
            </a:r>
          </a:p>
          <a:p>
            <a:pPr lvl="1"/>
            <a:endParaRPr lang="en-US" sz="2400" dirty="0"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From Satisfiability to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Proof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To see if a satisfiable KB entails sentence S, see if </a:t>
            </a:r>
            <a:r>
              <a:rPr lang="en-US" sz="3200" u="sng" dirty="0">
                <a:ea typeface="ＭＳ Ｐゴシック" charset="0"/>
                <a:cs typeface="ＭＳ Ｐゴシック" charset="0"/>
              </a:rPr>
              <a:t>KB </a:t>
            </a:r>
            <a:r>
              <a:rPr lang="en-US" sz="3200" u="sng" dirty="0"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sz="3200" u="sng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u="sng" dirty="0"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3200" u="sng" dirty="0">
                <a:ea typeface="ＭＳ Ｐゴシック" charset="0"/>
                <a:cs typeface="ＭＳ Ｐゴシック" charset="0"/>
              </a:rPr>
              <a:t>S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is satisfiable</a:t>
            </a:r>
          </a:p>
          <a:p>
            <a:pPr lvl="1"/>
            <a:r>
              <a:rPr lang="en-US" sz="2800" dirty="0">
                <a:ea typeface="ＭＳ Ｐゴシック" charset="0"/>
              </a:rPr>
              <a:t>If it is not, then the KB entails S</a:t>
            </a:r>
          </a:p>
          <a:p>
            <a:pPr lvl="1"/>
            <a:r>
              <a:rPr lang="en-US" sz="2800" dirty="0">
                <a:ea typeface="ＭＳ Ｐゴシック" charset="0"/>
              </a:rPr>
              <a:t>If it is, then the KB does not email S</a:t>
            </a:r>
          </a:p>
          <a:p>
            <a:pPr lvl="1"/>
            <a:r>
              <a:rPr lang="en-US" sz="2800" dirty="0">
                <a:ea typeface="ＭＳ Ｐゴシック" charset="0"/>
              </a:rPr>
              <a:t>This is a refutation proof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Consider the KB with (P, P=&gt;Q, ~P=&gt;R)</a:t>
            </a:r>
          </a:p>
          <a:p>
            <a:pPr lvl="1"/>
            <a:r>
              <a:rPr lang="en-US" sz="2800" dirty="0">
                <a:ea typeface="ＭＳ Ｐゴシック" charset="0"/>
              </a:rPr>
              <a:t>Does the KB it entail Q?  R?</a:t>
            </a: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the KB entail Q?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772400" y="304800"/>
            <a:ext cx="864339" cy="1200329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KB</a:t>
            </a:r>
          </a:p>
          <a:p>
            <a:r>
              <a:rPr lang="en-US" dirty="0" smtClean="0"/>
              <a:t>P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</a:t>
            </a:r>
            <a:r>
              <a:rPr lang="en-US" dirty="0"/>
              <a:t>=&gt;</a:t>
            </a:r>
            <a:r>
              <a:rPr lang="en-US" dirty="0" smtClean="0"/>
              <a:t>Q</a:t>
            </a:r>
            <a:br>
              <a:rPr lang="en-US" dirty="0" smtClean="0"/>
            </a:br>
            <a:r>
              <a:rPr lang="en-US" dirty="0" smtClean="0"/>
              <a:t>~</a:t>
            </a:r>
            <a:r>
              <a:rPr lang="en-US" dirty="0"/>
              <a:t>P=&gt;</a:t>
            </a:r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1752600"/>
            <a:ext cx="42832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 smtClean="0"/>
              <a:t>P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667000" y="1752600"/>
            <a:ext cx="146912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 smtClean="0"/>
              <a:t>~P v Q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953000" y="1752600"/>
            <a:ext cx="1210588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 smtClean="0"/>
              <a:t>P v R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 flipH="1">
            <a:off x="1447800" y="1371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flipH="1">
            <a:off x="2667000" y="1371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P=&gt;Q</a:t>
            </a:r>
          </a:p>
        </p:txBody>
      </p:sp>
      <p:sp>
        <p:nvSpPr>
          <p:cNvPr id="10" name="TextBox 9"/>
          <p:cNvSpPr txBox="1"/>
          <p:nvPr/>
        </p:nvSpPr>
        <p:spPr>
          <a:xfrm flipH="1">
            <a:off x="4953000" y="1371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~P =&gt; R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81800" y="1752600"/>
            <a:ext cx="767833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 smtClean="0"/>
              <a:t>~Q</a:t>
            </a:r>
            <a:endParaRPr lang="en-US" sz="3600" dirty="0"/>
          </a:p>
        </p:txBody>
      </p:sp>
      <p:sp>
        <p:nvSpPr>
          <p:cNvPr id="12" name="TextBox 11"/>
          <p:cNvSpPr txBox="1"/>
          <p:nvPr/>
        </p:nvSpPr>
        <p:spPr>
          <a:xfrm flipH="1">
            <a:off x="6781800" y="1371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~Q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62200" y="3657600"/>
            <a:ext cx="518065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Q</a:t>
            </a:r>
            <a:endParaRPr lang="en-US" sz="3600" dirty="0"/>
          </a:p>
        </p:txBody>
      </p:sp>
      <p:cxnSp>
        <p:nvCxnSpPr>
          <p:cNvPr id="15" name="Straight Connector 14"/>
          <p:cNvCxnSpPr>
            <a:stCxn id="5" idx="2"/>
            <a:endCxn id="13" idx="0"/>
          </p:cNvCxnSpPr>
          <p:nvPr/>
        </p:nvCxnSpPr>
        <p:spPr bwMode="auto">
          <a:xfrm>
            <a:off x="1661961" y="2398931"/>
            <a:ext cx="959272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6" idx="2"/>
            <a:endCxn id="13" idx="0"/>
          </p:cNvCxnSpPr>
          <p:nvPr/>
        </p:nvCxnSpPr>
        <p:spPr bwMode="auto">
          <a:xfrm flipH="1">
            <a:off x="2621233" y="2398931"/>
            <a:ext cx="780328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029200" y="4876800"/>
            <a:ext cx="609600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   </a:t>
            </a:r>
            <a:endParaRPr lang="en-US" sz="3600" dirty="0"/>
          </a:p>
        </p:txBody>
      </p:sp>
      <p:cxnSp>
        <p:nvCxnSpPr>
          <p:cNvPr id="22" name="Straight Connector 21"/>
          <p:cNvCxnSpPr>
            <a:stCxn id="13" idx="2"/>
            <a:endCxn id="20" idx="0"/>
          </p:cNvCxnSpPr>
          <p:nvPr/>
        </p:nvCxnSpPr>
        <p:spPr bwMode="auto">
          <a:xfrm>
            <a:off x="2621233" y="4303931"/>
            <a:ext cx="2712767" cy="5728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1" idx="2"/>
            <a:endCxn id="20" idx="0"/>
          </p:cNvCxnSpPr>
          <p:nvPr/>
        </p:nvCxnSpPr>
        <p:spPr bwMode="auto">
          <a:xfrm flipH="1">
            <a:off x="5334000" y="2398931"/>
            <a:ext cx="1831717" cy="24778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5791200" y="48768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 empty clause represents a contradiction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28600" y="5867400"/>
            <a:ext cx="8610600" cy="83099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dirty="0"/>
              <a:t>W</a:t>
            </a:r>
            <a:r>
              <a:rPr lang="en-US" sz="2400" dirty="0" smtClean="0"/>
              <a:t>e assume that every sentence in the KB is true. Adding ~Q to the KB yields a contradiction,  so ~Q must be false, so Q must be true.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3480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the KB entail R?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772400" y="304800"/>
            <a:ext cx="864339" cy="1200329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KB</a:t>
            </a:r>
          </a:p>
          <a:p>
            <a:r>
              <a:rPr lang="en-US" dirty="0" smtClean="0"/>
              <a:t>P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</a:t>
            </a:r>
            <a:r>
              <a:rPr lang="en-US" dirty="0"/>
              <a:t>=&gt;</a:t>
            </a:r>
            <a:r>
              <a:rPr lang="en-US" dirty="0" smtClean="0"/>
              <a:t>Q</a:t>
            </a:r>
            <a:br>
              <a:rPr lang="en-US" dirty="0" smtClean="0"/>
            </a:br>
            <a:r>
              <a:rPr lang="en-US" dirty="0" smtClean="0"/>
              <a:t>~</a:t>
            </a:r>
            <a:r>
              <a:rPr lang="en-US" dirty="0"/>
              <a:t>P=&gt;</a:t>
            </a:r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1752600"/>
            <a:ext cx="42832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 smtClean="0"/>
              <a:t>P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667000" y="1752600"/>
            <a:ext cx="146912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 smtClean="0"/>
              <a:t>~P v Q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953000" y="1752600"/>
            <a:ext cx="1210588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 smtClean="0"/>
              <a:t>P v R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 flipH="1">
            <a:off x="1447800" y="1371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flipH="1">
            <a:off x="2667000" y="1371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P=&gt;Q</a:t>
            </a:r>
          </a:p>
        </p:txBody>
      </p:sp>
      <p:sp>
        <p:nvSpPr>
          <p:cNvPr id="10" name="TextBox 9"/>
          <p:cNvSpPr txBox="1"/>
          <p:nvPr/>
        </p:nvSpPr>
        <p:spPr>
          <a:xfrm flipH="1">
            <a:off x="4953000" y="1371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~P =&gt; R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81800" y="1752600"/>
            <a:ext cx="748923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 smtClean="0"/>
              <a:t>~R</a:t>
            </a:r>
            <a:endParaRPr lang="en-US" sz="3600" dirty="0"/>
          </a:p>
        </p:txBody>
      </p:sp>
      <p:sp>
        <p:nvSpPr>
          <p:cNvPr id="12" name="TextBox 11"/>
          <p:cNvSpPr txBox="1"/>
          <p:nvPr/>
        </p:nvSpPr>
        <p:spPr>
          <a:xfrm flipH="1">
            <a:off x="6781800" y="1371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~R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62200" y="3657600"/>
            <a:ext cx="518065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Q</a:t>
            </a:r>
            <a:endParaRPr lang="en-US" sz="3600" dirty="0"/>
          </a:p>
        </p:txBody>
      </p:sp>
      <p:cxnSp>
        <p:nvCxnSpPr>
          <p:cNvPr id="15" name="Straight Connector 14"/>
          <p:cNvCxnSpPr>
            <a:stCxn id="5" idx="2"/>
            <a:endCxn id="13" idx="0"/>
          </p:cNvCxnSpPr>
          <p:nvPr/>
        </p:nvCxnSpPr>
        <p:spPr bwMode="auto">
          <a:xfrm>
            <a:off x="1661961" y="2398931"/>
            <a:ext cx="959272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6" idx="2"/>
            <a:endCxn id="13" idx="0"/>
          </p:cNvCxnSpPr>
          <p:nvPr/>
        </p:nvCxnSpPr>
        <p:spPr bwMode="auto">
          <a:xfrm flipH="1">
            <a:off x="2621233" y="2398931"/>
            <a:ext cx="780328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1" idx="2"/>
            <a:endCxn id="21" idx="0"/>
          </p:cNvCxnSpPr>
          <p:nvPr/>
        </p:nvCxnSpPr>
        <p:spPr bwMode="auto">
          <a:xfrm flipH="1">
            <a:off x="6462561" y="2398931"/>
            <a:ext cx="693701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248400" y="3657600"/>
            <a:ext cx="42832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 smtClean="0"/>
              <a:t>P</a:t>
            </a:r>
            <a:endParaRPr lang="en-US" sz="3600" dirty="0"/>
          </a:p>
        </p:txBody>
      </p:sp>
      <p:cxnSp>
        <p:nvCxnSpPr>
          <p:cNvPr id="16" name="Straight Connector 15"/>
          <p:cNvCxnSpPr>
            <a:stCxn id="7" idx="2"/>
            <a:endCxn id="21" idx="0"/>
          </p:cNvCxnSpPr>
          <p:nvPr/>
        </p:nvCxnSpPr>
        <p:spPr bwMode="auto">
          <a:xfrm>
            <a:off x="5558294" y="2398931"/>
            <a:ext cx="904267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3810000" y="3657600"/>
            <a:ext cx="1300356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Q</a:t>
            </a:r>
            <a:r>
              <a:rPr lang="en-US" sz="3600" dirty="0" smtClean="0"/>
              <a:t> v R</a:t>
            </a:r>
            <a:endParaRPr lang="en-US" sz="3600" dirty="0"/>
          </a:p>
        </p:txBody>
      </p:sp>
      <p:cxnSp>
        <p:nvCxnSpPr>
          <p:cNvPr id="25" name="Straight Connector 24"/>
          <p:cNvCxnSpPr>
            <a:stCxn id="6" idx="2"/>
            <a:endCxn id="26" idx="0"/>
          </p:cNvCxnSpPr>
          <p:nvPr/>
        </p:nvCxnSpPr>
        <p:spPr bwMode="auto">
          <a:xfrm>
            <a:off x="3401561" y="2398931"/>
            <a:ext cx="1058617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7" idx="2"/>
            <a:endCxn id="26" idx="0"/>
          </p:cNvCxnSpPr>
          <p:nvPr/>
        </p:nvCxnSpPr>
        <p:spPr bwMode="auto">
          <a:xfrm flipH="1">
            <a:off x="4460178" y="2398931"/>
            <a:ext cx="1098116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5486400" y="5029200"/>
            <a:ext cx="518065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Q</a:t>
            </a:r>
            <a:endParaRPr lang="en-US" sz="3600" dirty="0"/>
          </a:p>
        </p:txBody>
      </p:sp>
      <p:cxnSp>
        <p:nvCxnSpPr>
          <p:cNvPr id="33" name="Straight Connector 32"/>
          <p:cNvCxnSpPr>
            <a:stCxn id="26" idx="2"/>
            <a:endCxn id="31" idx="0"/>
          </p:cNvCxnSpPr>
          <p:nvPr/>
        </p:nvCxnSpPr>
        <p:spPr bwMode="auto">
          <a:xfrm>
            <a:off x="4460178" y="4303931"/>
            <a:ext cx="1285255" cy="7252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Elbow Connector 34"/>
          <p:cNvCxnSpPr>
            <a:stCxn id="11" idx="2"/>
            <a:endCxn id="31" idx="0"/>
          </p:cNvCxnSpPr>
          <p:nvPr/>
        </p:nvCxnSpPr>
        <p:spPr bwMode="auto">
          <a:xfrm rot="5400000">
            <a:off x="5135714" y="3008651"/>
            <a:ext cx="2630269" cy="1410829"/>
          </a:xfrm>
          <a:prstGeom prst="bentConnector3">
            <a:avLst>
              <a:gd name="adj1" fmla="val 8109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228600" y="5867400"/>
            <a:ext cx="8610600" cy="83099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Adding ~R to KB does not produce a contradiction after drawing all possible conclusions, so it could be False, so KB doesn’t entail 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54251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Propositional Logic Model checking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153400" cy="50292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Given KB, does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a sentence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S hold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?</a:t>
            </a:r>
          </a:p>
          <a:p>
            <a:pPr lvl="1"/>
            <a:r>
              <a:rPr lang="en-US" sz="2800" dirty="0">
                <a:ea typeface="ＭＳ Ｐゴシック" charset="0"/>
                <a:cs typeface="ＭＳ Ｐゴシック" charset="0"/>
              </a:rPr>
              <a:t>A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ll of the logic variables in S must be in the KB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Basically generate and test:  </a:t>
            </a:r>
          </a:p>
          <a:p>
            <a:pPr lvl="1"/>
            <a:r>
              <a:rPr lang="en-US" sz="3000" dirty="0" smtClean="0">
                <a:ea typeface="ＭＳ Ｐゴシック" charset="0"/>
              </a:rPr>
              <a:t>Consider </a:t>
            </a:r>
            <a:r>
              <a:rPr lang="en-US" sz="3000" dirty="0">
                <a:ea typeface="ＭＳ Ｐゴシック" charset="0"/>
              </a:rPr>
              <a:t>models M in </a:t>
            </a:r>
            <a:r>
              <a:rPr lang="en-US" sz="3000" dirty="0" smtClean="0">
                <a:ea typeface="ＭＳ Ｐゴシック" charset="0"/>
              </a:rPr>
              <a:t>which every sentence in the </a:t>
            </a:r>
            <a:r>
              <a:rPr lang="en-US" sz="3000" dirty="0">
                <a:ea typeface="ＭＳ Ｐゴシック" charset="0"/>
              </a:rPr>
              <a:t>KB is TRUE</a:t>
            </a:r>
          </a:p>
          <a:p>
            <a:pPr lvl="1"/>
            <a:r>
              <a:rPr lang="en-US" sz="3000" dirty="0">
                <a:ea typeface="ＭＳ Ｐゴシック" charset="0"/>
              </a:rPr>
              <a:t>If </a:t>
            </a:r>
            <a:r>
              <a:rPr lang="en-US" sz="3000" dirty="0">
                <a:ea typeface="ＭＳ Ｐゴシック" charset="0"/>
                <a:sym typeface="Symbol" charset="0"/>
              </a:rPr>
              <a:t></a:t>
            </a:r>
            <a:r>
              <a:rPr lang="en-US" sz="3000" dirty="0">
                <a:ea typeface="ＭＳ Ｐゴシック" charset="0"/>
              </a:rPr>
              <a:t>M S , then S is </a:t>
            </a:r>
            <a:r>
              <a:rPr lang="en-US" sz="3000" b="1" dirty="0">
                <a:solidFill>
                  <a:schemeClr val="accent2"/>
                </a:solidFill>
                <a:ea typeface="ＭＳ Ｐゴシック" charset="0"/>
              </a:rPr>
              <a:t>provably true</a:t>
            </a:r>
          </a:p>
          <a:p>
            <a:pPr lvl="1"/>
            <a:r>
              <a:rPr lang="en-US" sz="3000" dirty="0">
                <a:ea typeface="ＭＳ Ｐゴシック" charset="0"/>
              </a:rPr>
              <a:t>If </a:t>
            </a:r>
            <a:r>
              <a:rPr lang="en-US" sz="3000" dirty="0">
                <a:ea typeface="ＭＳ Ｐゴシック" charset="0"/>
                <a:sym typeface="Symbol" charset="0"/>
              </a:rPr>
              <a:t>M S, then S is </a:t>
            </a:r>
            <a:r>
              <a:rPr lang="en-US" sz="3000" b="1" dirty="0">
                <a:solidFill>
                  <a:schemeClr val="accent2"/>
                </a:solidFill>
                <a:ea typeface="ＭＳ Ｐゴシック" charset="0"/>
                <a:sym typeface="Symbol" charset="0"/>
              </a:rPr>
              <a:t>provably false</a:t>
            </a:r>
          </a:p>
          <a:p>
            <a:pPr lvl="1"/>
            <a:r>
              <a:rPr lang="en-US" sz="3000" dirty="0">
                <a:ea typeface="ＭＳ Ｐゴシック" charset="0"/>
                <a:sym typeface="Symbol" charset="0"/>
              </a:rPr>
              <a:t>Otherwise (M1 S  M2 S): S is </a:t>
            </a:r>
            <a:r>
              <a:rPr lang="en-US" sz="3000" b="1" dirty="0">
                <a:solidFill>
                  <a:schemeClr val="accent2"/>
                </a:solidFill>
                <a:ea typeface="ＭＳ Ｐゴシック" charset="0"/>
                <a:sym typeface="Symbol" charset="0"/>
              </a:rPr>
              <a:t>satisfiable</a:t>
            </a:r>
            <a:r>
              <a:rPr lang="en-US" sz="3000" dirty="0">
                <a:ea typeface="ＭＳ Ｐゴシック" charset="0"/>
                <a:sym typeface="Symbol" charset="0"/>
              </a:rPr>
              <a:t> but neither provably true or provably false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Efficient PL model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checking (1)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34400" cy="5486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Davis-Putnam algorithm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(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DPLL)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is </a:t>
            </a:r>
            <a:r>
              <a:rPr lang="en-US" sz="3200" dirty="0">
                <a:ea typeface="ＭＳ Ｐゴシック" charset="0"/>
                <a:cs typeface="ＭＳ Ｐゴシック" charset="0"/>
                <a:hlinkClick r:id="rId4"/>
              </a:rPr>
              <a:t>generate-and</a:t>
            </a:r>
            <a:r>
              <a:rPr lang="en-US" sz="3200" dirty="0" smtClean="0">
                <a:ea typeface="ＭＳ Ｐゴシック" charset="0"/>
                <a:cs typeface="ＭＳ Ｐゴシック" charset="0"/>
                <a:hlinkClick r:id="rId4"/>
              </a:rPr>
              <a:t>-</a:t>
            </a:r>
            <a:br>
              <a:rPr lang="en-US" sz="3200" dirty="0" smtClean="0">
                <a:ea typeface="ＭＳ Ｐゴシック" charset="0"/>
                <a:cs typeface="ＭＳ Ｐゴシック" charset="0"/>
                <a:hlinkClick r:id="rId4"/>
              </a:rPr>
            </a:br>
            <a:r>
              <a:rPr lang="en-US" sz="3200" dirty="0" smtClean="0">
                <a:ea typeface="ＭＳ Ｐゴシック" charset="0"/>
                <a:cs typeface="ＭＳ Ｐゴシック" charset="0"/>
                <a:hlinkClick r:id="rId4"/>
              </a:rPr>
              <a:t>test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model checking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with several optimizations:</a:t>
            </a:r>
          </a:p>
          <a:p>
            <a:pPr marL="0" indent="0">
              <a:buFontTx/>
              <a:buNone/>
              <a:defRPr/>
            </a:pPr>
            <a:endParaRPr lang="en-US" sz="400" dirty="0">
              <a:ea typeface="ＭＳ Ｐゴシック" charset="0"/>
              <a:cs typeface="ＭＳ Ｐゴシック" charset="0"/>
            </a:endParaRPr>
          </a:p>
          <a:p>
            <a:pPr marL="279400" lvl="1" indent="-279400">
              <a:defRPr/>
            </a:pPr>
            <a:r>
              <a:rPr lang="en-US" sz="2800" i="1" dirty="0">
                <a:ea typeface="ＭＳ Ｐゴシック" charset="0"/>
              </a:rPr>
              <a:t>Early termination: </a:t>
            </a:r>
            <a:r>
              <a:rPr lang="en-US" sz="2800" dirty="0">
                <a:ea typeface="ＭＳ Ｐゴシック" charset="0"/>
                <a:hlinkClick r:id="rId5"/>
              </a:rPr>
              <a:t>short-circuiting</a:t>
            </a:r>
            <a:r>
              <a:rPr lang="en-US" sz="2800" dirty="0">
                <a:ea typeface="ＭＳ Ｐゴシック" charset="0"/>
              </a:rPr>
              <a:t> of </a:t>
            </a:r>
            <a:r>
              <a:rPr lang="en-US" sz="2800" dirty="0" smtClean="0">
                <a:ea typeface="ＭＳ Ｐゴシック" charset="0"/>
              </a:rPr>
              <a:t>disjunction/conjunction</a:t>
            </a:r>
            <a:endParaRPr lang="en-US" sz="2800" dirty="0">
              <a:ea typeface="ＭＳ Ｐゴシック" charset="0"/>
            </a:endParaRPr>
          </a:p>
          <a:p>
            <a:pPr marL="279400" lvl="1" indent="-279400">
              <a:defRPr/>
            </a:pPr>
            <a:r>
              <a:rPr lang="en-US" sz="2800" i="1" dirty="0">
                <a:ea typeface="ＭＳ Ｐゴシック" charset="0"/>
              </a:rPr>
              <a:t>Pure symbol heuristic</a:t>
            </a:r>
            <a:r>
              <a:rPr lang="en-US" sz="2800" dirty="0">
                <a:ea typeface="ＭＳ Ｐゴシック" charset="0"/>
              </a:rPr>
              <a:t>: </a:t>
            </a:r>
            <a:r>
              <a:rPr lang="en-US" sz="2800" dirty="0" smtClean="0">
                <a:ea typeface="ＭＳ Ｐゴシック" charset="0"/>
              </a:rPr>
              <a:t>symbols appearing only negated or </a:t>
            </a:r>
            <a:r>
              <a:rPr lang="en-US" sz="2800" dirty="0" smtClean="0">
                <a:ea typeface="ＭＳ Ｐゴシック" charset="0"/>
              </a:rPr>
              <a:t>un-negated </a:t>
            </a:r>
            <a:r>
              <a:rPr lang="en-US" sz="2800" dirty="0">
                <a:ea typeface="ＭＳ Ｐゴシック" charset="0"/>
              </a:rPr>
              <a:t>must be FALSE/TRUE respectively</a:t>
            </a:r>
          </a:p>
          <a:p>
            <a:pPr marL="279400" lvl="1" indent="-279400">
              <a:lnSpc>
                <a:spcPct val="80000"/>
              </a:lnSpc>
              <a:buFontTx/>
              <a:buNone/>
              <a:defRPr/>
            </a:pPr>
            <a:endParaRPr lang="en-US" sz="400" dirty="0" smtClean="0">
              <a:ea typeface="ＭＳ Ｐゴシック" charset="0"/>
            </a:endParaRPr>
          </a:p>
          <a:p>
            <a:pPr marL="341313" lvl="1" indent="0">
              <a:lnSpc>
                <a:spcPct val="80000"/>
              </a:lnSpc>
              <a:buFontTx/>
              <a:buNone/>
              <a:defRPr/>
            </a:pPr>
            <a:r>
              <a:rPr lang="en-US" sz="2400" dirty="0" smtClean="0">
                <a:ea typeface="ＭＳ Ｐゴシック" charset="0"/>
              </a:rPr>
              <a:t>e.g</a:t>
            </a:r>
            <a:r>
              <a:rPr lang="en-US" sz="2400" dirty="0">
                <a:ea typeface="ＭＳ Ｐゴシック" charset="0"/>
              </a:rPr>
              <a:t>., in [(A</a:t>
            </a:r>
            <a:r>
              <a:rPr lang="en-US" sz="2400" dirty="0">
                <a:ea typeface="ＭＳ Ｐゴシック" charset="0"/>
                <a:sym typeface="Symbol" charset="0"/>
              </a:rPr>
              <a:t></a:t>
            </a:r>
            <a:r>
              <a:rPr lang="en-US" sz="2400" dirty="0">
                <a:ea typeface="ＭＳ Ｐゴシック" charset="0"/>
              </a:rPr>
              <a:t>B), (</a:t>
            </a: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B</a:t>
            </a:r>
            <a:r>
              <a:rPr lang="en-US" sz="2400" dirty="0" smtClean="0">
                <a:ea typeface="ＭＳ Ｐゴシック" charset="0"/>
                <a:sym typeface="Symbol" charset="0"/>
              </a:rPr>
              <a:t></a:t>
            </a:r>
            <a:r>
              <a:rPr lang="en-US" sz="2400" dirty="0">
                <a:ea typeface="ＭＳ Ｐゴシック" charset="0"/>
              </a:rPr>
              <a:t>C), (C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A)] A &amp; B are pure, </a:t>
            </a:r>
            <a:r>
              <a:rPr lang="en-US" sz="2400" dirty="0" smtClean="0">
                <a:ea typeface="ＭＳ Ｐゴシック" charset="0"/>
              </a:rPr>
              <a:t>C </a:t>
            </a:r>
            <a:r>
              <a:rPr lang="en-US" sz="2400" dirty="0">
                <a:ea typeface="ＭＳ Ｐゴシック" charset="0"/>
              </a:rPr>
              <a:t>impure. Make pure symbol literal true: if </a:t>
            </a:r>
            <a:r>
              <a:rPr lang="en-US" sz="2400" dirty="0" smtClean="0">
                <a:ea typeface="ＭＳ Ｐゴシック" charset="0"/>
              </a:rPr>
              <a:t>there’s </a:t>
            </a:r>
            <a:r>
              <a:rPr lang="en-US" sz="2400" dirty="0">
                <a:ea typeface="ＭＳ Ｐゴシック" charset="0"/>
              </a:rPr>
              <a:t>a model for S, </a:t>
            </a:r>
            <a:r>
              <a:rPr lang="en-US" sz="2400" dirty="0" smtClean="0">
                <a:ea typeface="ＭＳ Ｐゴシック" charset="0"/>
              </a:rPr>
              <a:t>making </a:t>
            </a:r>
            <a:r>
              <a:rPr lang="en-US" sz="2400" dirty="0">
                <a:ea typeface="ＭＳ Ｐゴシック" charset="0"/>
              </a:rPr>
              <a:t>pure symbol true is also a model</a:t>
            </a:r>
          </a:p>
          <a:p>
            <a:pPr marL="279400" lvl="1" indent="-279400">
              <a:defRPr/>
            </a:pPr>
            <a:r>
              <a:rPr lang="en-US" sz="2800" i="1" dirty="0">
                <a:ea typeface="ＭＳ Ｐゴシック" charset="0"/>
              </a:rPr>
              <a:t>Unit clause heuristic</a:t>
            </a:r>
            <a:r>
              <a:rPr lang="en-US" sz="2800" dirty="0">
                <a:ea typeface="ＭＳ Ｐゴシック" charset="0"/>
              </a:rPr>
              <a:t>: </a:t>
            </a:r>
            <a:r>
              <a:rPr lang="en-US" sz="2800" dirty="0" smtClean="0">
                <a:ea typeface="ＭＳ Ｐゴシック" charset="0"/>
              </a:rPr>
              <a:t>Symbols </a:t>
            </a:r>
            <a:r>
              <a:rPr lang="en-US" sz="2800" dirty="0">
                <a:ea typeface="ＭＳ Ｐゴシック" charset="0"/>
              </a:rPr>
              <a:t>in a clause by itself can immediately be set to TRUE or FALSE</a:t>
            </a:r>
          </a:p>
          <a:p>
            <a:pPr lvl="1">
              <a:defRPr/>
            </a:pPr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Using the AIMA Code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334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python&gt; 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python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Python ...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from logic import *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expr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('P &amp; P==&gt;Q &amp; ~P==&gt;R')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((P &amp; (P &gt;&gt; Q)) &amp; (~P &gt;&gt; R))</a:t>
            </a:r>
          </a:p>
          <a:p>
            <a:pPr marL="0" indent="0">
              <a:buFontTx/>
              <a:buNone/>
            </a:pPr>
            <a:endParaRPr lang="en-US" sz="1200" dirty="0">
              <a:latin typeface="Courier" charset="0"/>
              <a:ea typeface="ＭＳ Ｐゴシック" charset="0"/>
              <a:cs typeface="Courier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dpll_satisfiable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expr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('P &amp; P==&gt;Q &amp; ~P==&gt;R'))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{R: True, P: True, Q: True}</a:t>
            </a:r>
          </a:p>
          <a:p>
            <a:pPr marL="0" indent="0">
              <a:buFontTx/>
              <a:buNone/>
            </a:pPr>
            <a:endParaRPr lang="en-US" sz="1200" dirty="0">
              <a:latin typeface="Courier" charset="0"/>
              <a:ea typeface="ＭＳ Ｐゴシック" charset="0"/>
              <a:cs typeface="Courier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dpll_satisfiable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expr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('P &amp; P==&gt;Q &amp; ~P==&gt;R &amp; ~R'))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{R: False, P: True, Q: True}</a:t>
            </a:r>
          </a:p>
          <a:p>
            <a:pPr marL="0" indent="0">
              <a:buFontTx/>
              <a:buNone/>
            </a:pPr>
            <a:endParaRPr lang="en-US" sz="1200" dirty="0">
              <a:latin typeface="Courier" charset="0"/>
              <a:ea typeface="ＭＳ Ｐゴシック" charset="0"/>
              <a:cs typeface="Courier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dpll_satisfiable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expr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('P &amp; P==&gt;Q &amp; ~P==&gt;R &amp; ~Q'))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False</a:t>
            </a:r>
          </a:p>
          <a:p>
            <a:pPr marL="0" indent="0">
              <a:buFontTx/>
              <a:buNone/>
            </a:pPr>
            <a:endParaRPr lang="en-US" sz="1200" dirty="0">
              <a:latin typeface="Courier" charset="0"/>
              <a:ea typeface="ＭＳ Ｐゴシック" charset="0"/>
              <a:cs typeface="Courier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5943600" y="228600"/>
            <a:ext cx="3048000" cy="838200"/>
          </a:xfrm>
          <a:prstGeom prst="wedgeRoundRectCallout">
            <a:avLst>
              <a:gd name="adj1" fmla="val -82183"/>
              <a:gd name="adj2" fmla="val 192663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err="1">
                <a:latin typeface="Calibri"/>
              </a:rPr>
              <a:t>expr</a:t>
            </a:r>
            <a:r>
              <a:rPr lang="en-US" dirty="0">
                <a:latin typeface="Calibri"/>
              </a:rPr>
              <a:t> parses a string, and returns a logical expression</a:t>
            </a: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5943600" y="1447800"/>
            <a:ext cx="3048000" cy="685800"/>
          </a:xfrm>
          <a:prstGeom prst="wedgeRoundRectCallout">
            <a:avLst>
              <a:gd name="adj1" fmla="val -82212"/>
              <a:gd name="adj2" fmla="val 203837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err="1">
                <a:latin typeface="Calibri"/>
                <a:cs typeface="Courier"/>
              </a:rPr>
              <a:t>dpll_satisfiable</a:t>
            </a:r>
            <a:r>
              <a:rPr lang="en-US" dirty="0">
                <a:latin typeface="Calibri"/>
                <a:cs typeface="Courier"/>
              </a:rPr>
              <a:t> returns a model if satisfiable else False</a:t>
            </a:r>
            <a:endParaRPr lang="en-US" dirty="0">
              <a:latin typeface="Calibri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5943600" y="6019800"/>
            <a:ext cx="3048000" cy="685800"/>
          </a:xfrm>
          <a:prstGeom prst="wedgeRoundRectCallout">
            <a:avLst>
              <a:gd name="adj1" fmla="val -42300"/>
              <a:gd name="adj2" fmla="val -132091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  <a:cs typeface="Courier"/>
              </a:rPr>
              <a:t>The KB entails Q but does not email R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Efficient PL model checking (2)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34400" cy="54102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WalkSAT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is a local search for satisfiability: Pick a symbol to flip (toggle TRUE/FALSE), either using min-conflicts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or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choosing randomly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…or you can use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any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local or global search algorithm!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There are many model checking algorithms and systems</a:t>
            </a:r>
          </a:p>
          <a:p>
            <a:pPr lvl="1"/>
            <a:r>
              <a:rPr lang="en-US" sz="2800" dirty="0">
                <a:ea typeface="ＭＳ Ｐゴシック" charset="0"/>
                <a:cs typeface="ＭＳ Ｐゴシック" charset="0"/>
              </a:rPr>
              <a:t>See for example, </a:t>
            </a:r>
            <a:r>
              <a:rPr lang="en-US" sz="2800" dirty="0">
                <a:ea typeface="ＭＳ Ｐゴシック" charset="0"/>
                <a:cs typeface="ＭＳ Ｐゴシック" charset="0"/>
                <a:hlinkClick r:id="rId4"/>
              </a:rPr>
              <a:t>MiniSat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800" dirty="0">
                <a:ea typeface="ＭＳ Ｐゴシック" charset="0"/>
                <a:cs typeface="ＭＳ Ｐゴシック" charset="0"/>
                <a:hlinkClick r:id="rId5"/>
              </a:rPr>
              <a:t>International SAT Competition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(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2003…2016)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/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Custom 2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12038</TotalTime>
  <Words>922</Words>
  <Application>Microsoft Macintosh PowerPoint</Application>
  <PresentationFormat>On-screen Show (4:3)</PresentationFormat>
  <Paragraphs>132</Paragraphs>
  <Slides>11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Blank Presentation</vt:lpstr>
      <vt:lpstr>Logical Inference 1 introduction</vt:lpstr>
      <vt:lpstr>Overview</vt:lpstr>
      <vt:lpstr>From Satisfiability to Proof</vt:lpstr>
      <vt:lpstr>Does the KB entail Q? </vt:lpstr>
      <vt:lpstr>Does the KB entail R? </vt:lpstr>
      <vt:lpstr>Propositional Logic Model checking</vt:lpstr>
      <vt:lpstr>Efficient PL model checking (1)</vt:lpstr>
      <vt:lpstr>Using the AIMA Code</vt:lpstr>
      <vt:lpstr>Efficient PL model checking (2)</vt:lpstr>
      <vt:lpstr>AIMA KB Class</vt:lpstr>
      <vt:lpstr>Reminder: Inference rules for FOL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Inference in First-Order Logic</dc:title>
  <dc:creator>COGITO</dc:creator>
  <cp:lastModifiedBy>tim finin</cp:lastModifiedBy>
  <cp:revision>599</cp:revision>
  <cp:lastPrinted>1998-03-31T23:11:09Z</cp:lastPrinted>
  <dcterms:created xsi:type="dcterms:W3CDTF">2009-11-09T21:10:24Z</dcterms:created>
  <dcterms:modified xsi:type="dcterms:W3CDTF">2017-04-03T12:39:13Z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