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56" r:id="rId2"/>
    <p:sldId id="337" r:id="rId3"/>
    <p:sldId id="359" r:id="rId4"/>
    <p:sldId id="338" r:id="rId5"/>
    <p:sldId id="361" r:id="rId6"/>
    <p:sldId id="339" r:id="rId7"/>
    <p:sldId id="341" r:id="rId8"/>
    <p:sldId id="358" r:id="rId9"/>
    <p:sldId id="342" r:id="rId10"/>
    <p:sldId id="343" r:id="rId11"/>
    <p:sldId id="360" r:id="rId12"/>
    <p:sldId id="344" r:id="rId13"/>
    <p:sldId id="345" r:id="rId14"/>
    <p:sldId id="346" r:id="rId15"/>
    <p:sldId id="347" r:id="rId16"/>
    <p:sldId id="348" r:id="rId17"/>
    <p:sldId id="362" r:id="rId18"/>
    <p:sldId id="349" r:id="rId19"/>
    <p:sldId id="350" r:id="rId20"/>
    <p:sldId id="351" r:id="rId21"/>
    <p:sldId id="352" r:id="rId22"/>
    <p:sldId id="357" r:id="rId23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34" d="100"/>
          <a:sy n="34" d="100"/>
        </p:scale>
        <p:origin x="-136" y="-104"/>
      </p:cViewPr>
      <p:guideLst>
        <p:guide orient="horz" pos="2064"/>
        <p:guide pos="48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E41D78-C22F-2E41-B7CC-C88D784B4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72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C8BD90-360E-3F45-8F1B-D70468429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409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08B64EE-8843-6D44-B3B2-69713EC2EBD2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82AE59-E725-1043-AD07-7C6CA0AC12D7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38F2240-C9D8-4747-9BF9-4CB421EC432A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The first frame axiom says that when we move a clear clock to the table it’s not on what It used to be on and is now on the table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The second says that the on relationship of any other block has not changed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635BD8-EB92-014F-82E2-32D66A78837D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641C0A3-0A1F-2B47-9D0B-B091E339A65E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1BC7B7-DAF0-AC41-81BF-9E80DC6BD650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C5572C-D995-904B-A761-EEFBBF3531B8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FFBFC3-E4FB-8041-8CF1-0E4B02FCD884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EEF307-5AAA-B54E-968C-16E781C6A700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BAB4F1-4D94-7A4A-AB2A-2A896F8797B0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D5F2C2-FDCF-E04D-9A30-274197D0CC02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324C94-E7BB-0A48-AF96-621A6E1B90D5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FFBFC3-E4FB-8041-8CF1-0E4B02FCD884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1C5513-1FA8-424E-91C0-4B0FEE86F166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4BCE7A6-698A-764D-AD7B-F9FB25DAD1F7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96BF5F0-CF33-1B4B-AD30-D443398D2158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C1FF5B-7535-2E42-8783-B9B3259114E0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AD7C059-BB5A-4C43-883B-8CF9D3E7D7F6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ED0C9E6-734C-204D-A2E9-826FADB65D8A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A28500-2DCB-104E-9F5A-C71A671D5D8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FAF90B2-26A4-B84C-8A0F-1BAA598FE97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D8F2AD-1DA2-5E4E-830B-C50137846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5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023FDC8-D975-9848-8D86-03CE8212D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1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B845BD2-710A-D048-9493-13D6F7462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53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12F2C6A-F23A-F44C-925D-CC45C3188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4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706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9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2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7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E44D462-99F5-8C45-91FC-51A1BDC32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0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BDFAA9E-9645-D14F-ABFF-E6563D37B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8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25745B6-2BEF-E143-B812-AA2D269FB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://en.wikipedia.org/wiki/Blocks_world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hyperlink" Target="http://en.wikipedia.org/wiki/Knowledge_engineer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3124200"/>
          </a:xfrm>
        </p:spPr>
        <p:txBody>
          <a:bodyPr/>
          <a:lstStyle/>
          <a:p>
            <a: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  <a:t>Agents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Deducing hidden properties II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70000"/>
            <a:ext cx="8991600" cy="55626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eed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rules relating aspects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single world state (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as</a:t>
            </a:r>
            <a:b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opposed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to between states)</a:t>
            </a:r>
          </a:p>
          <a:p>
            <a:pPr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Two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main kinds of such rules: </a:t>
            </a:r>
          </a:p>
          <a:p>
            <a:pPr marL="460375" lvl="1" indent="-22860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Causal rules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reflect assumed direction of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causality 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L</a:t>
            </a:r>
            <a:r>
              <a:rPr lang="en-US" sz="2400" dirty="0">
                <a:latin typeface="Times New Roman" charset="0"/>
                <a:ea typeface="ＭＳ Ｐゴシック" charset="0"/>
              </a:rPr>
              <a:t>1,L2,S) at(Wumpus,L1,S)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adjacent(L1,L2)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Smelly(L2) 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L1,L2,S) at(Pit,L1,S)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adjacent(L1,L2)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Breezy(L2) </a:t>
            </a:r>
          </a:p>
          <a:p>
            <a:pPr marL="808037" lvl="2" indent="-228600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Systems </a:t>
            </a:r>
            <a:r>
              <a:rPr lang="en-US" sz="2400" dirty="0">
                <a:latin typeface="Times New Roman" charset="0"/>
                <a:ea typeface="ＭＳ Ｐゴシック" charset="0"/>
              </a:rPr>
              <a:t>with causal rules are 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model-based reasoning systems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398463" lvl="1" indent="-166688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Diagnostic rules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infer presence of </a:t>
            </a:r>
            <a:r>
              <a:rPr lang="en-US" sz="28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hidden properties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directly from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percept</a:t>
            </a:r>
            <a:r>
              <a:rPr lang="en-US" sz="2800" dirty="0">
                <a:latin typeface="Times New Roman" charset="0"/>
                <a:ea typeface="ＭＳ Ｐゴシック" charset="0"/>
              </a:rPr>
              <a:t>-derived information, e.g.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L,S) at(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Agent,L,S</a:t>
            </a:r>
            <a:r>
              <a:rPr lang="en-US" sz="2400" dirty="0">
                <a:latin typeface="Times New Roman" charset="0"/>
                <a:ea typeface="ＭＳ Ｐゴシック" charset="0"/>
              </a:rPr>
              <a:t>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Breeze(S)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Breezy(L) 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L,S) at(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Agent,L,S</a:t>
            </a:r>
            <a:r>
              <a:rPr lang="en-US" sz="2400" dirty="0">
                <a:latin typeface="Times New Roman" charset="0"/>
                <a:ea typeface="ＭＳ Ｐゴシック" charset="0"/>
              </a:rPr>
              <a:t>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Stench(S)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Smelly(L)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5400">
                <a:latin typeface="Times New Roman" charset="0"/>
                <a:ea typeface="ＭＳ Ｐゴシック" charset="0"/>
                <a:cs typeface="ＭＳ Ｐゴシック" charset="0"/>
              </a:rPr>
              <a:t>Blocks world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58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blocks world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is a micro-world consisting of a table, a set of blocks and a robot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hand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Some domain constraints:</a:t>
            </a:r>
          </a:p>
          <a:p>
            <a:pPr marL="342900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Only one block can be on another block</a:t>
            </a:r>
          </a:p>
          <a:p>
            <a:pPr marL="342900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Any number of blocks can be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on table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342900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The hand can only hold one block</a:t>
            </a:r>
          </a:p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Typical representation:</a:t>
            </a:r>
          </a:p>
          <a:p>
            <a:pPr lvl="1">
              <a:buFontTx/>
              <a:buNone/>
            </a:pPr>
            <a:r>
              <a:rPr lang="en-US" sz="2800" dirty="0" err="1">
                <a:latin typeface="Times New Roman" charset="0"/>
                <a:ea typeface="ＭＳ Ｐゴシック" charset="0"/>
              </a:rPr>
              <a:t>ontable</a:t>
            </a:r>
            <a:r>
              <a:rPr lang="en-US" sz="2800" dirty="0">
                <a:latin typeface="Times New Roman" charset="0"/>
                <a:ea typeface="ＭＳ Ｐゴシック" charset="0"/>
              </a:rPr>
              <a:t>(b) 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ontable</a:t>
            </a:r>
            <a:r>
              <a:rPr lang="en-US" sz="2800" dirty="0">
                <a:latin typeface="Times New Roman" charset="0"/>
                <a:ea typeface="ＭＳ Ｐゴシック" charset="0"/>
              </a:rPr>
              <a:t>(d)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on(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c,d</a:t>
            </a:r>
            <a:r>
              <a:rPr lang="en-US" sz="2800" dirty="0">
                <a:latin typeface="Times New Roman" charset="0"/>
                <a:ea typeface="ＭＳ Ｐゴシック" charset="0"/>
              </a:rPr>
              <a:t>)      holding(a)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clear(b)     clear(c)</a:t>
            </a:r>
          </a:p>
        </p:txBody>
      </p:sp>
      <p:sp>
        <p:nvSpPr>
          <p:cNvPr id="29699" name="Text Box 15"/>
          <p:cNvSpPr txBox="1">
            <a:spLocks noChangeArrowheads="1"/>
          </p:cNvSpPr>
          <p:nvPr/>
        </p:nvSpPr>
        <p:spPr bwMode="auto">
          <a:xfrm>
            <a:off x="5429250" y="6319838"/>
            <a:ext cx="379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Meant to be a simple model!</a:t>
            </a:r>
          </a:p>
        </p:txBody>
      </p:sp>
      <p:pic>
        <p:nvPicPr>
          <p:cNvPr id="29700" name="Picture 14" descr="Picture 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50" y="3124200"/>
            <a:ext cx="3981450" cy="358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Representing change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371600"/>
            <a:ext cx="8496300" cy="52578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Frame axioms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encode what’s </a:t>
            </a:r>
            <a:r>
              <a:rPr lang="en-US" sz="32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changed</a:t>
            </a:r>
            <a:b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by an action</a:t>
            </a:r>
          </a:p>
          <a:p>
            <a:pPr>
              <a:defRPr/>
            </a:pPr>
            <a:r>
              <a:rPr lang="en-US" altLang="ja-JP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E.g., moving a clear block to the table doesn’t change the location of any other blocks</a:t>
            </a:r>
          </a:p>
          <a:p>
            <a:pPr marL="457200" lvl="2" indent="0">
              <a:buFontTx/>
              <a:buNone/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</a:rPr>
              <a:t>On(x, z, s) </a:t>
            </a: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 Clear(x, s)  </a:t>
            </a:r>
            <a:b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	On(x, table, Result(Move(x, table), s))  </a:t>
            </a:r>
            <a:b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	On(x, z, Result(Move (x, table), s))</a:t>
            </a:r>
          </a:p>
          <a:p>
            <a:pPr marL="457200" lvl="2" indent="0">
              <a:buFontTx/>
              <a:buNone/>
              <a:defRPr/>
            </a:pPr>
            <a:r>
              <a:rPr lang="en-US" sz="2600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  <a:sym typeface="Symbol" charset="0"/>
              </a:rPr>
              <a:t>On(</a:t>
            </a:r>
            <a:r>
              <a:rPr lang="en-US" sz="2600" dirty="0">
                <a:solidFill>
                  <a:srgbClr val="FF0000"/>
                </a:solidFill>
                <a:latin typeface="Times New Roman" charset="0"/>
                <a:ea typeface="ＭＳ Ｐゴシック" charset="0"/>
                <a:sym typeface="Symbol" charset="0"/>
              </a:rPr>
              <a:t>y, z, s)  y x  </a:t>
            </a:r>
            <a:r>
              <a:rPr lang="en-US" sz="2600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  <a:sym typeface="Symbol" charset="0"/>
              </a:rPr>
              <a:t>On(</a:t>
            </a:r>
            <a:r>
              <a:rPr lang="en-US" sz="2600" dirty="0">
                <a:solidFill>
                  <a:srgbClr val="FF0000"/>
                </a:solidFill>
                <a:latin typeface="Times New Roman" charset="0"/>
                <a:ea typeface="ＭＳ Ｐゴシック" charset="0"/>
                <a:sym typeface="Symbol" charset="0"/>
              </a:rPr>
              <a:t>y, z, </a:t>
            </a:r>
            <a:r>
              <a:rPr lang="en-US" sz="2600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  <a:sym typeface="Symbol" charset="0"/>
              </a:rPr>
              <a:t>Result(Move(</a:t>
            </a:r>
            <a:r>
              <a:rPr lang="en-US" sz="2600" dirty="0">
                <a:solidFill>
                  <a:srgbClr val="FF0000"/>
                </a:solidFill>
                <a:latin typeface="Times New Roman" charset="0"/>
                <a:ea typeface="ＭＳ Ｐゴシック" charset="0"/>
                <a:sym typeface="Symbol" charset="0"/>
              </a:rPr>
              <a:t>x, table), s))</a:t>
            </a:r>
          </a:p>
          <a:p>
            <a:pPr marL="228600" indent="-228600">
              <a:defRPr/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P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roliferation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of frame axioms becomes very cumbersome in complex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domains</a:t>
            </a:r>
          </a:p>
          <a:p>
            <a:pPr marL="569913" lvl="1" indent="-228600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What about color, size, shape, ownership, etc.</a:t>
            </a:r>
            <a:endParaRPr lang="en-US" sz="2800" dirty="0">
              <a:latin typeface="Times New Roman" charset="0"/>
              <a:ea typeface="ＭＳ Ｐゴシック" charset="0"/>
              <a:sym typeface="Symbol" charset="0"/>
            </a:endParaRPr>
          </a:p>
        </p:txBody>
      </p:sp>
      <p:pic>
        <p:nvPicPr>
          <p:cNvPr id="317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88" y="0"/>
            <a:ext cx="17129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7356475" y="1066800"/>
            <a:ext cx="178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hlinkClick r:id="rId4"/>
              </a:rPr>
              <a:t>blocks world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The frame problem II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924800" cy="5257800"/>
          </a:xfrm>
        </p:spPr>
        <p:txBody>
          <a:bodyPr/>
          <a:lstStyle/>
          <a:p>
            <a:pPr>
              <a:defRPr/>
            </a:pPr>
            <a:r>
              <a:rPr lang="en-US" sz="30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Successor-state </a:t>
            </a:r>
            <a:r>
              <a:rPr lang="en-US" sz="3000" b="1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axiom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characterizes every way in which a particular predicate can become true: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Either it can be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made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true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, or it can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already be true and not be changed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: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On (x, table, Result(</a:t>
            </a:r>
            <a:r>
              <a:rPr lang="en-US" sz="2400" dirty="0" err="1">
                <a:latin typeface="Times New Roman" charset="0"/>
                <a:ea typeface="ＭＳ Ｐゴシック" charset="0"/>
                <a:sym typeface="Symbol" charset="0"/>
              </a:rPr>
              <a:t>a,s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))  </a:t>
            </a:r>
            <a:b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	[On (x, z, s)  Clear (x, s)  a = Move(x, table)] v</a:t>
            </a:r>
            <a:b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	[On (x, table, s)  a  Move (x, z)]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C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omplex worlds require reasoning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about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long action chains; even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these types of axioms are too cumbersome</a:t>
            </a:r>
          </a:p>
          <a:p>
            <a:pPr marL="339725" lvl="1" indent="0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Planning systems use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custom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inference methods to reason about the expected state of the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world during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multi-step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plans</a:t>
            </a:r>
            <a:endParaRPr lang="en-US" sz="2400" dirty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177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Qualification problem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458200" cy="51816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How can you characterize every effect of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an action, or every exception that might occur?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Putting my bread into the toaster, &amp; pushing the button, it will become toasted after two minutes, unless…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The toaster is broken,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The power is out,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I blow a fuse,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A neutron bomb explodes nearby and fries all electrical components,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A meteor strikes the earth, and the world we know it ceases to exist, or…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300" y="0"/>
            <a:ext cx="19177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Ramification problem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010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Nearly impossible to characterize every side</a:t>
            </a:r>
            <a:b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effect of every action, at every level of detail</a:t>
            </a:r>
          </a:p>
          <a:p>
            <a:pPr marL="0" indent="0">
              <a:buFontTx/>
              <a:buNone/>
            </a:pPr>
            <a:endParaRPr lang="en-US" sz="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When I put my bread into the toaster, and push the button, the bread will become toasted after two minutes,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crumbs that fall off the bread onto the bottom of the toaster over tray will also become toasted,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Some of the those crumbs will become burnt,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outside molecules of the bread will become </a:t>
            </a:r>
            <a:r>
              <a:rPr lang="ja-JP" altLang="en-US">
                <a:latin typeface="Times New Roman" charset="0"/>
                <a:ea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</a:rPr>
              <a:t>toasted,</a:t>
            </a:r>
            <a:r>
              <a:rPr lang="ja-JP" altLang="en-US">
                <a:latin typeface="Times New Roman" charset="0"/>
                <a:ea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</a:rPr>
              <a:t>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inside molecules of the bread will remain more </a:t>
            </a:r>
            <a:r>
              <a:rPr lang="ja-JP" altLang="en-US">
                <a:latin typeface="Times New Roman" charset="0"/>
                <a:ea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</a:rPr>
              <a:t>breadlike,</a:t>
            </a:r>
            <a:r>
              <a:rPr lang="ja-JP" altLang="en-US">
                <a:latin typeface="Times New Roman" charset="0"/>
                <a:ea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</a:rPr>
              <a:t>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toasting process will release a small amount of humidity into the air because of evaporation,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heating elements will become a tiny fraction more likely to burn out the next time I use the toaster,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electricity meter in the house will move up slightly, and…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2192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Knowledge engineering!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Modeling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conditions and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effects at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level of abstraction is difficult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Knowledge engineering 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(creating &amp; maintaining KBs for intelligent reasoning) is field unto itself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We hope automated knowledge acquisition and machine learning tools can fill the gap:</a:t>
            </a:r>
          </a:p>
          <a:p>
            <a:pPr lvl="1"/>
            <a:r>
              <a:rPr lang="en-US" sz="2600">
                <a:latin typeface="Times New Roman" charset="0"/>
                <a:ea typeface="ＭＳ Ｐゴシック" charset="0"/>
              </a:rPr>
              <a:t>Intelligent systems should </a:t>
            </a:r>
            <a:r>
              <a:rPr lang="en-US" sz="2600" b="1">
                <a:latin typeface="Times New Roman" charset="0"/>
                <a:ea typeface="ＭＳ Ｐゴシック" charset="0"/>
              </a:rPr>
              <a:t>learn</a:t>
            </a:r>
            <a:r>
              <a:rPr lang="en-US" sz="2600">
                <a:latin typeface="Times New Roman" charset="0"/>
                <a:ea typeface="ＭＳ Ｐゴシック" charset="0"/>
              </a:rPr>
              <a:t> about conditions and effects, just like we do!</a:t>
            </a:r>
          </a:p>
          <a:p>
            <a:pPr lvl="1"/>
            <a:r>
              <a:rPr lang="en-US" sz="2600">
                <a:latin typeface="Times New Roman" charset="0"/>
                <a:ea typeface="ＭＳ Ｐゴシック" charset="0"/>
              </a:rPr>
              <a:t>Intelligent systems should learn when to pay attention to, or reason about, certain aspects of processes, depending on context. (metacognition?)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marL="685800" indent="-685800">
              <a:buFont typeface="+mj-ea"/>
              <a:buAutoNum type="circleNumDbPlain" startAt="3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620000" cy="29718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</a:rPr>
              <a:t>Goal based agents model their goals</a:t>
            </a:r>
          </a:p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</a:rPr>
              <a:t>And how their actions move them closer or father than their goals</a:t>
            </a:r>
            <a:endParaRPr lang="en-US" sz="32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94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3340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roblem: how 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to decide which of several actions is best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E.g.,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in choosing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between forward and grab, axioms describing when it is OK to move to a square would have to mention glitter 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ot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modular! 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We can solve this problem by </a:t>
            </a:r>
            <a:r>
              <a:rPr lang="en-US" sz="32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separating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facts about actions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from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facts about goals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This way our </a:t>
            </a:r>
            <a:r>
              <a:rPr lang="en-US" sz="32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agent can be reprogrammed just by asking it to achieve different goals </a:t>
            </a: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53400" cy="52578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First step: describe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desirability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of actions independent of each other 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We can use a simple scale: actions can be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Great, Good, Medium, </a:t>
            </a:r>
            <a:r>
              <a:rPr lang="en-US" sz="32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Risky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or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Deadly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gent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should always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do best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action it can find: </a:t>
            </a:r>
          </a:p>
          <a:p>
            <a:pPr marL="457200" lvl="1" indent="-228600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Great(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Action(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</a:p>
          <a:p>
            <a:pPr marL="457200" lvl="1" indent="-228600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Good(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latin typeface="Times New Roman" charset="0"/>
                <a:ea typeface="ＭＳ Ｐゴシック" charset="0"/>
              </a:rPr>
              <a:t>b) Great(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b,s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Action(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</a:p>
          <a:p>
            <a:pPr marL="457200" lvl="1" indent="-228600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Medium(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latin typeface="Times New Roman" charset="0"/>
                <a:ea typeface="ＭＳ Ｐゴシック" charset="0"/>
              </a:rPr>
              <a:t>b) Great(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b,s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Good(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b,s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Action(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</a:p>
          <a:p>
            <a:pPr marL="457200" lvl="1" indent="-228600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     ...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algn="l"/>
            <a:r>
              <a:rPr lang="en-US" sz="3800" dirty="0">
                <a:latin typeface="Times New Roman" charset="0"/>
                <a:ea typeface="ＭＳ Ｐゴシック" charset="0"/>
                <a:cs typeface="ＭＳ Ｐゴシック" charset="0"/>
              </a:rPr>
              <a:t>Logical agents for </a:t>
            </a:r>
            <a:r>
              <a:rPr lang="en-US" sz="3800" dirty="0" err="1">
                <a:latin typeface="Times New Roman" charset="0"/>
                <a:ea typeface="ＭＳ Ｐゴシック" charset="0"/>
                <a:cs typeface="ＭＳ Ｐゴシック" charset="0"/>
              </a:rPr>
              <a:t>Wumpus</a:t>
            </a:r>
            <a:r>
              <a:rPr lang="en-US" sz="3800" dirty="0">
                <a:latin typeface="Times New Roman" charset="0"/>
                <a:ea typeface="ＭＳ Ｐゴシック" charset="0"/>
                <a:cs typeface="ＭＳ Ｐゴシック" charset="0"/>
              </a:rPr>
              <a:t> World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458200" cy="4648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We’ll use the </a:t>
            </a:r>
            <a:r>
              <a:rPr lang="en-US" sz="3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Wumpus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World domain to explore three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(non-exclusive) agent architectures:</a:t>
            </a:r>
          </a:p>
          <a:p>
            <a:pPr marL="571500" indent="-571500">
              <a:buFont typeface="+mj-ea"/>
              <a:buAutoNum type="circleNumDbPlain"/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Reflex agents</a:t>
            </a:r>
          </a:p>
          <a:p>
            <a:pPr marL="571500" lvl="1" indent="0">
              <a:buNone/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Rules </a:t>
            </a:r>
            <a:r>
              <a:rPr lang="en-US" sz="2800" dirty="0">
                <a:latin typeface="Times New Roman" charset="0"/>
                <a:ea typeface="ＭＳ Ｐゴシック" charset="0"/>
              </a:rPr>
              <a:t>classify situations based on percepts and  specify how to react to each possible situation </a:t>
            </a:r>
          </a:p>
          <a:p>
            <a:pPr marL="571500" indent="-571500">
              <a:buFont typeface="+mj-ea"/>
              <a:buAutoNum type="circleNumDbPlain"/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Model-based agents</a:t>
            </a:r>
          </a:p>
          <a:p>
            <a:pPr marL="571500" lvl="1" indent="0"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Construct an internal model of their world </a:t>
            </a:r>
          </a:p>
          <a:p>
            <a:pPr marL="571500" indent="-571500">
              <a:buFont typeface="+mj-ea"/>
              <a:buAutoNum type="circleNumDbPlain"/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Goal-based agents</a:t>
            </a:r>
          </a:p>
          <a:p>
            <a:pPr marL="571500" lvl="1" indent="0">
              <a:buNone/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Form </a:t>
            </a:r>
            <a:r>
              <a:rPr lang="en-US" sz="2800" dirty="0">
                <a:latin typeface="Times New Roman" charset="0"/>
                <a:ea typeface="ＭＳ Ｐゴシック" charset="0"/>
              </a:rPr>
              <a:t>goals and try to achieve them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33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-228600"/>
            <a:ext cx="1714500" cy="186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77200" cy="563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Until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it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finds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gold, basic agent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strategy can be: </a:t>
            </a:r>
          </a:p>
          <a:p>
            <a:pPr marL="0" indent="0">
              <a:buFontTx/>
              <a:buNone/>
              <a:defRPr/>
            </a:pPr>
            <a:endParaRPr lang="en-US" sz="3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Great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picking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up </a:t>
            </a:r>
            <a:r>
              <a:rPr lang="en-US" sz="3000" dirty="0">
                <a:latin typeface="Times New Roman" charset="0"/>
                <a:ea typeface="ＭＳ Ｐゴシック" charset="0"/>
              </a:rPr>
              <a:t>gold when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found; climbing </a:t>
            </a:r>
            <a:r>
              <a:rPr lang="en-US" sz="3000" dirty="0">
                <a:latin typeface="Times New Roman" charset="0"/>
                <a:ea typeface="ＭＳ Ｐゴシック" charset="0"/>
              </a:rPr>
              <a:t>out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of </a:t>
            </a:r>
            <a:r>
              <a:rPr lang="en-US" sz="3000" dirty="0">
                <a:latin typeface="Times New Roman" charset="0"/>
                <a:ea typeface="ＭＳ Ｐゴシック" charset="0"/>
              </a:rPr>
              <a:t>cave with the gold 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Good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to </a:t>
            </a:r>
            <a:r>
              <a:rPr lang="en-US" sz="3000" dirty="0">
                <a:latin typeface="Times New Roman" charset="0"/>
                <a:ea typeface="ＭＳ Ｐゴシック" charset="0"/>
              </a:rPr>
              <a:t>square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that’</a:t>
            </a:r>
            <a:r>
              <a:rPr lang="en-US" altLang="ja-JP" sz="3000" dirty="0" smtClean="0">
                <a:latin typeface="Times New Roman" charset="0"/>
                <a:ea typeface="ＭＳ Ｐゴシック" charset="0"/>
              </a:rPr>
              <a:t>s 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OK and hasn't been visited yet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Medium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to a square that is OK and has already been visited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Risky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moving to </a:t>
            </a:r>
            <a:r>
              <a:rPr lang="en-US" sz="3000" dirty="0">
                <a:latin typeface="Times New Roman" charset="0"/>
                <a:ea typeface="ＭＳ Ｐゴシック" charset="0"/>
              </a:rPr>
              <a:t>square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that’s </a:t>
            </a:r>
            <a:r>
              <a:rPr lang="en-US" sz="3000" dirty="0">
                <a:latin typeface="Times New Roman" charset="0"/>
                <a:ea typeface="ＭＳ Ｐゴシック" charset="0"/>
              </a:rPr>
              <a:t>not known to be deadly or OK 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Deadly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into a square that is known to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have </a:t>
            </a:r>
            <a:r>
              <a:rPr lang="en-US" sz="3000" dirty="0">
                <a:latin typeface="Times New Roman" charset="0"/>
                <a:ea typeface="ＭＳ Ｐゴシック" charset="0"/>
              </a:rPr>
              <a:t>pit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or </a:t>
            </a:r>
            <a:r>
              <a:rPr lang="en-US" sz="3000" dirty="0" err="1">
                <a:latin typeface="Times New Roman" charset="0"/>
                <a:ea typeface="ＭＳ Ｐゴシック" charset="0"/>
              </a:rPr>
              <a:t>Wumpus</a:t>
            </a:r>
            <a:endParaRPr lang="en-US" sz="30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Achieving one goal uncovers another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305800" cy="53340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Once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gold is found, we must change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strategies, 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requiring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new set of action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values</a:t>
            </a:r>
            <a:endParaRPr lang="en-US" sz="3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We could encode this as a rule: </a:t>
            </a: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latin typeface="Times New Roman" charset="0"/>
                <a:ea typeface="ＭＳ Ｐゴシック" charset="0"/>
              </a:rPr>
              <a:t>s) Holding(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Gold,s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err="1" smtClean="0">
                <a:latin typeface="Times New Roman" charset="0"/>
                <a:ea typeface="ＭＳ Ｐゴシック" charset="0"/>
              </a:rPr>
              <a:t>GoalLocation</a:t>
            </a:r>
            <a:r>
              <a:rPr lang="en-US" sz="2800" dirty="0">
                <a:latin typeface="Times New Roman" charset="0"/>
                <a:ea typeface="ＭＳ Ｐゴシック" charset="0"/>
              </a:rPr>
              <a:t>([1,1]),s)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We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must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decide how the agent will work out a sequence of actions to accomplish the goal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Three possible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approaches:</a:t>
            </a:r>
            <a:endParaRPr lang="en-US" sz="3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Inference</a:t>
            </a:r>
            <a:r>
              <a:rPr lang="en-US" sz="2800" dirty="0">
                <a:latin typeface="Times New Roman" charset="0"/>
                <a:ea typeface="ＭＳ Ｐゴシック" charset="0"/>
              </a:rPr>
              <a:t>: good versus wasteful solutions</a:t>
            </a: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Search</a:t>
            </a:r>
            <a:r>
              <a:rPr lang="en-US" sz="2800" dirty="0">
                <a:latin typeface="Times New Roman" charset="0"/>
                <a:ea typeface="ＭＳ Ｐゴシック" charset="0"/>
              </a:rPr>
              <a:t>: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a </a:t>
            </a:r>
            <a:r>
              <a:rPr lang="en-US" sz="2800" dirty="0">
                <a:latin typeface="Times New Roman" charset="0"/>
                <a:ea typeface="ＭＳ Ｐゴシック" charset="0"/>
              </a:rPr>
              <a:t>problem with operators and set of states</a:t>
            </a: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Planning</a:t>
            </a:r>
            <a:r>
              <a:rPr lang="en-US" sz="2800" dirty="0">
                <a:latin typeface="Times New Roman" charset="0"/>
                <a:ea typeface="ＭＳ Ｐゴシック" charset="0"/>
              </a:rPr>
              <a:t>: to be discussed later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Coming up next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Logical inference</a:t>
            </a:r>
          </a:p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Knowledge representation</a:t>
            </a:r>
          </a:p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Planning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AIMA’s Wumpus World </a:t>
            </a:r>
          </a:p>
        </p:txBody>
      </p:sp>
      <p:sp>
        <p:nvSpPr>
          <p:cNvPr id="1536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2895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The agent always starts in the field [1,1]</a:t>
            </a:r>
          </a:p>
          <a:p>
            <a:pPr marL="0" indent="0">
              <a:buFontTx/>
              <a:buNone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Agent’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s task is to find the gold, return to the field [1,1] and climb out of the cave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363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pPr>
              <a:buFont typeface="+mj-ea"/>
              <a:buAutoNum type="circleNumDbPlain"/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simple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reflex agent: if-then rules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77200" cy="56388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Rules to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map percepts into observations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b,g,u,c,t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Percept([Stench, b, g,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Stench(t)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s,g,u,c,t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Percept([s, Breeze, g,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Breeze(t)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s,b,u,c,t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Percept([s, b, Glitter,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AtGold</a:t>
            </a:r>
            <a:r>
              <a:rPr lang="en-US" sz="2400" dirty="0">
                <a:latin typeface="Times New Roman" charset="0"/>
                <a:ea typeface="ＭＳ Ｐゴシック" charset="0"/>
              </a:rPr>
              <a:t>(t)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Rules to </a:t>
            </a:r>
            <a:r>
              <a:rPr lang="en-US" sz="3200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select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action given observations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t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AtGold</a:t>
            </a:r>
            <a:r>
              <a:rPr lang="en-US" sz="2400" dirty="0">
                <a:latin typeface="Times New Roman" charset="0"/>
                <a:ea typeface="ＭＳ Ｐゴシック" charset="0"/>
              </a:rPr>
              <a:t>(t)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Action(Grab, t);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ifficulties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</a:p>
          <a:p>
            <a:pPr marL="460375" lvl="1" indent="-239713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Consider Climb: N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o percept </a:t>
            </a:r>
            <a:r>
              <a:rPr lang="en-US" altLang="ja-JP" sz="2400" dirty="0" smtClean="0">
                <a:latin typeface="Times New Roman" charset="0"/>
                <a:ea typeface="ＭＳ Ｐゴシック" charset="0"/>
              </a:rPr>
              <a:t>indicates 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agent should climb out;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position &amp;</a:t>
            </a:r>
            <a:r>
              <a:rPr lang="en-US" altLang="ja-JP" sz="2400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holding </a:t>
            </a:r>
            <a:r>
              <a:rPr lang="en-US" altLang="ja-JP" sz="2400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gold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not part </a:t>
            </a:r>
            <a:r>
              <a:rPr lang="en-US" altLang="ja-JP" sz="2400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of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percept sequence</a:t>
            </a:r>
            <a:endParaRPr lang="en-US" altLang="ja-JP" sz="2400" dirty="0">
              <a:latin typeface="Times New Roman" charset="0"/>
              <a:ea typeface="ＭＳ Ｐゴシック" charset="0"/>
            </a:endParaRPr>
          </a:p>
          <a:p>
            <a:pPr marL="460375" lvl="1" indent="-239713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Loops: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percepts </a:t>
            </a:r>
            <a:r>
              <a:rPr lang="en-US" sz="2400" dirty="0">
                <a:latin typeface="Times New Roman" charset="0"/>
                <a:ea typeface="ＭＳ Ｐゴシック" charset="0"/>
              </a:rPr>
              <a:t>repeated when you return to a square,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causing </a:t>
            </a:r>
            <a:r>
              <a:rPr lang="en-US" sz="2400" dirty="0">
                <a:latin typeface="Times New Roman" charset="0"/>
                <a:ea typeface="ＭＳ Ｐゴシック" charset="0"/>
              </a:rPr>
              <a:t>same response (unless we maintain some 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internal model of the world</a:t>
            </a:r>
            <a:r>
              <a:rPr lang="en-US" sz="2400" dirty="0">
                <a:latin typeface="Times New Roman" charset="0"/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r>
              <a:rPr lang="en-US" sz="3200" dirty="0" smtClean="0"/>
              <a:t>Acquire and use a model of their environment</a:t>
            </a:r>
          </a:p>
          <a:p>
            <a:r>
              <a:rPr lang="en-US" sz="3200" dirty="0" smtClean="0"/>
              <a:t>Model must change over time</a:t>
            </a:r>
          </a:p>
          <a:p>
            <a:r>
              <a:rPr lang="en-US" sz="3200" dirty="0" smtClean="0"/>
              <a:t>Agent should, in general, remember past environments</a:t>
            </a:r>
          </a:p>
          <a:p>
            <a:r>
              <a:rPr lang="en-US" sz="3200" dirty="0" smtClean="0"/>
              <a:t>Agent must be able to predict how an action will/may change the environment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+mj-ea"/>
              <a:buAutoNum type="circleNumDbPlain"/>
            </a:pPr>
            <a:r>
              <a:rPr lang="en-US" sz="4400" dirty="0" smtClean="0">
                <a:latin typeface="Times New Roman" charset="0"/>
                <a:ea typeface="ＭＳ Ｐゴシック" charset="0"/>
                <a:cs typeface="ＭＳ Ｐゴシック" charset="0"/>
              </a:rPr>
              <a:t> Model based agents</a:t>
            </a:r>
            <a:endParaRPr lang="en-US" sz="44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4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Representing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change in Logic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54864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Representing changing world in logic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is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tricky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One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way: just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change the KB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Add and delete sentences from KB to reflect changes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How do we remember past, or reason about changes?</a:t>
            </a:r>
          </a:p>
          <a:p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another way</a:t>
            </a:r>
          </a:p>
          <a:p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 snapshot of the world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at some instant in time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When the agent performs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action A in situation S1,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result is new situation S2</a:t>
            </a:r>
          </a:p>
          <a:p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400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19459" name="Picture 4" descr="img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00400"/>
            <a:ext cx="4065588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3340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 snapshot of the world at an interval of time during which nothing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changes</a:t>
            </a:r>
          </a:p>
          <a:p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Need way to associate assertions with a situation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>
                <a:latin typeface="Times New Roman" charset="0"/>
                <a:ea typeface="ＭＳ Ｐゴシック" charset="0"/>
              </a:rPr>
              <a:t>Add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situation variables</a:t>
            </a:r>
            <a:r>
              <a:rPr lang="en-US" sz="3200" dirty="0">
                <a:latin typeface="Times New Roman" charset="0"/>
                <a:ea typeface="ＭＳ Ｐゴシック" charset="0"/>
              </a:rPr>
              <a:t> to </a:t>
            </a:r>
            <a:r>
              <a:rPr lang="en-US" sz="3200" b="1" dirty="0">
                <a:latin typeface="Times New Roman" charset="0"/>
                <a:ea typeface="ＭＳ Ｐゴシック" charset="0"/>
              </a:rPr>
              <a:t>every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predicate</a:t>
            </a:r>
            <a:endParaRPr lang="en-US" sz="3200" dirty="0">
              <a:latin typeface="Times New Roman" charset="0"/>
              <a:ea typeface="ＭＳ Ｐゴシック" charset="0"/>
            </a:endParaRPr>
          </a:p>
          <a:p>
            <a:pPr marL="457200" lvl="2" indent="0">
              <a:buNone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e.g., at</a:t>
            </a:r>
            <a:r>
              <a:rPr lang="en-US" sz="2800" dirty="0">
                <a:latin typeface="Times New Roman" charset="0"/>
                <a:ea typeface="ＭＳ Ｐゴシック" charset="0"/>
              </a:rPr>
              <a:t>(Agent, L) 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  <a:sym typeface="Webdings" charset="0"/>
              </a:rPr>
              <a:t>becomes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at(Agent, L, s0): at(Agent, L) true in situation (i.e., state) s0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>
                <a:latin typeface="Times New Roman" charset="0"/>
                <a:ea typeface="ＭＳ Ｐゴシック" charset="0"/>
              </a:rPr>
              <a:t>A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dd </a:t>
            </a:r>
            <a:r>
              <a:rPr lang="en-US" sz="3200" dirty="0">
                <a:latin typeface="Times New Roman" charset="0"/>
                <a:ea typeface="ＭＳ Ｐゴシック" charset="0"/>
              </a:rPr>
              <a:t>a special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2nd </a:t>
            </a:r>
            <a:r>
              <a:rPr lang="en-US" sz="3200" dirty="0">
                <a:latin typeface="Times New Roman" charset="0"/>
                <a:ea typeface="ＭＳ Ｐゴシック" charset="0"/>
              </a:rPr>
              <a:t>order predicate,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holds(f, s),</a:t>
            </a:r>
            <a:r>
              <a:rPr lang="en-US" sz="3200" dirty="0">
                <a:latin typeface="Times New Roman" charset="0"/>
                <a:ea typeface="ＭＳ Ｐゴシック" charset="0"/>
              </a:rPr>
              <a:t> meaning 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200" i="1" dirty="0">
                <a:latin typeface="Times New Roman" charset="0"/>
                <a:ea typeface="ＭＳ Ｐゴシック" charset="0"/>
              </a:rPr>
              <a:t>f is true in situation s</a:t>
            </a:r>
            <a:r>
              <a:rPr lang="ja-JP" altLang="en-US" sz="3200" dirty="0" smtClean="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3200" dirty="0">
                <a:latin typeface="Times New Roman" charset="0"/>
                <a:ea typeface="ＭＳ Ｐゴシック" charset="0"/>
              </a:rPr>
              <a:t/>
            </a:r>
            <a:br>
              <a:rPr lang="en-US" altLang="ja-JP" sz="3200" dirty="0">
                <a:latin typeface="Times New Roman" charset="0"/>
                <a:ea typeface="ＭＳ Ｐゴシック" charset="0"/>
              </a:rPr>
            </a:br>
            <a:r>
              <a:rPr lang="en-US" altLang="ja-JP" sz="2800" dirty="0" smtClean="0">
                <a:latin typeface="Times New Roman" charset="0"/>
                <a:ea typeface="ＭＳ Ｐゴシック" charset="0"/>
              </a:rPr>
              <a:t>e.g</a:t>
            </a:r>
            <a:r>
              <a:rPr lang="en-US" altLang="ja-JP" sz="2800" dirty="0">
                <a:latin typeface="Times New Roman" charset="0"/>
                <a:ea typeface="ＭＳ Ｐゴシック" charset="0"/>
              </a:rPr>
              <a:t>., holds(at(Agent, L), s0) </a:t>
            </a:r>
            <a:endParaRPr lang="en-US" sz="32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3340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Add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new function, </a:t>
            </a:r>
            <a:r>
              <a:rPr lang="en-US" sz="3200" b="1" i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result(a, s)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,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mapping situation </a:t>
            </a:r>
            <a:r>
              <a:rPr lang="en-US" sz="3200" b="1" i="1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to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new situation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result of performing action 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</a:t>
            </a:r>
          </a:p>
          <a:p>
            <a:pPr lvl="1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i.e.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result(forward, s)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is a function returning next situation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Example: The action agent-walks-to-location-y could be represented by</a:t>
            </a:r>
          </a:p>
          <a:p>
            <a:pPr>
              <a:defRPr/>
            </a:pPr>
            <a:endParaRPr lang="en-US" sz="11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339725" lvl="1" indent="0">
              <a:buFontTx/>
              <a:buNone/>
              <a:defRPr/>
            </a:pPr>
            <a:r>
              <a:rPr lang="en-US" sz="3200" dirty="0">
                <a:latin typeface="Times New Roman" charset="0"/>
                <a:ea typeface="ＭＳ Ｐゴシック" charset="0"/>
              </a:rPr>
              <a:t>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x)(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y)(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s) (at(Agent, L1, S)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 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onbox</a:t>
            </a:r>
            <a:r>
              <a:rPr lang="en-US" sz="3200" dirty="0">
                <a:latin typeface="Times New Roman" charset="0"/>
                <a:ea typeface="ＭＳ Ｐゴシック" charset="0"/>
              </a:rPr>
              <a:t>(S))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latin typeface="Times New Roman" charset="0"/>
                <a:ea typeface="ＭＳ Ｐゴシック" charset="0"/>
              </a:rPr>
              <a:t> at(Agent, L2, result(walk(L2), S))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Deducing hidden properties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From the perceptual information we obtain in situations, we can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infer properties of locations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 indent="-109538">
              <a:buFontTx/>
              <a:buNone/>
            </a:pPr>
            <a:endParaRPr lang="en-US" sz="400">
              <a:latin typeface="Times New Roman" charset="0"/>
              <a:ea typeface="ＭＳ Ｐゴシック" charset="0"/>
              <a:sym typeface="Symbol" charset="0"/>
            </a:endParaRPr>
          </a:p>
          <a:p>
            <a:pPr lvl="1" indent="-109538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l,s at(Agent, L, 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Breeze(s)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Breezy(L) </a:t>
            </a:r>
          </a:p>
          <a:p>
            <a:pPr lvl="1" indent="-109538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l,s at(Agent, L 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Stench(s)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Smelly(L) 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Neither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Breezy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nor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Smelly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need situation arguments because pits and the Wumpus do not move around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8148</TotalTime>
  <Words>1384</Words>
  <Application>Microsoft Macintosh PowerPoint</Application>
  <PresentationFormat>On-screen Show (4:3)</PresentationFormat>
  <Paragraphs>176</Paragraphs>
  <Slides>22</Slides>
  <Notes>21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Logical Agents</vt:lpstr>
      <vt:lpstr>Logical agents for Wumpus World</vt:lpstr>
      <vt:lpstr>AIMA’s Wumpus World </vt:lpstr>
      <vt:lpstr> simple reflex agent: if-then rules</vt:lpstr>
      <vt:lpstr> Model based agents</vt:lpstr>
      <vt:lpstr>Representing change in Logic</vt:lpstr>
      <vt:lpstr>Situation calculus</vt:lpstr>
      <vt:lpstr>Situation calculus</vt:lpstr>
      <vt:lpstr>Deducing hidden properties</vt:lpstr>
      <vt:lpstr>Deducing hidden properties II</vt:lpstr>
      <vt:lpstr>Blocks world</vt:lpstr>
      <vt:lpstr>Representing change</vt:lpstr>
      <vt:lpstr>The frame problem II</vt:lpstr>
      <vt:lpstr>Qualification problem</vt:lpstr>
      <vt:lpstr>Ramification problem</vt:lpstr>
      <vt:lpstr>Knowledge engineering!</vt:lpstr>
      <vt:lpstr>Goal-based agents</vt:lpstr>
      <vt:lpstr>Preferences among actions</vt:lpstr>
      <vt:lpstr>Preferences among actions</vt:lpstr>
      <vt:lpstr>Preferences among actions</vt:lpstr>
      <vt:lpstr>Achieving one goal uncovers another</vt:lpstr>
      <vt:lpstr>Coming up next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217</cp:revision>
  <cp:lastPrinted>1998-10-22T20:06:26Z</cp:lastPrinted>
  <dcterms:created xsi:type="dcterms:W3CDTF">2009-11-02T21:43:56Z</dcterms:created>
  <dcterms:modified xsi:type="dcterms:W3CDTF">2017-04-05T19:46:58Z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