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55" r:id="rId2"/>
    <p:sldId id="304" r:id="rId3"/>
    <p:sldId id="305" r:id="rId4"/>
    <p:sldId id="306" r:id="rId5"/>
    <p:sldId id="307" r:id="rId6"/>
    <p:sldId id="363" r:id="rId7"/>
    <p:sldId id="374" r:id="rId8"/>
    <p:sldId id="362" r:id="rId9"/>
    <p:sldId id="308" r:id="rId10"/>
    <p:sldId id="309" r:id="rId11"/>
    <p:sldId id="310" r:id="rId12"/>
    <p:sldId id="372" r:id="rId13"/>
    <p:sldId id="373" r:id="rId14"/>
    <p:sldId id="311" r:id="rId15"/>
    <p:sldId id="358" r:id="rId16"/>
    <p:sldId id="369" r:id="rId17"/>
    <p:sldId id="371" r:id="rId18"/>
    <p:sldId id="312" r:id="rId19"/>
    <p:sldId id="313" r:id="rId20"/>
    <p:sldId id="314" r:id="rId21"/>
    <p:sldId id="315" r:id="rId22"/>
    <p:sldId id="316" r:id="rId23"/>
    <p:sldId id="317" r:id="rId24"/>
    <p:sldId id="359" r:id="rId25"/>
    <p:sldId id="360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66" r:id="rId36"/>
    <p:sldId id="364" r:id="rId37"/>
    <p:sldId id="368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67" r:id="rId48"/>
    <p:sldId id="357" r:id="rId49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FF00"/>
    <a:srgbClr val="EAEAEA"/>
    <a:srgbClr val="FF0000"/>
    <a:srgbClr val="CCCC00"/>
    <a:srgbClr val="CC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801" autoAdjust="0"/>
  </p:normalViewPr>
  <p:slideViewPr>
    <p:cSldViewPr showGuides="1">
      <p:cViewPr varScale="1">
        <p:scale>
          <a:sx n="70" d="100"/>
          <a:sy n="70" d="100"/>
        </p:scale>
        <p:origin x="-1328" y="-104"/>
      </p:cViewPr>
      <p:guideLst>
        <p:guide orient="horz" pos="240"/>
        <p:guide pos="15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ADFBF1-7EE7-5A4C-9C9D-3AEA4D6A8AD4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767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509588"/>
            <a:ext cx="3462338" cy="259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6025" y="3276600"/>
            <a:ext cx="688975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06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985665-4D4F-3148-9580-0D07CF568E9E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>
                <a:latin typeface="Calibri"/>
              </a:rPr>
              <a:pPr/>
              <a:t>11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>
                <a:latin typeface="Calibri"/>
              </a:rPr>
              <a:pPr/>
              <a:t>12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>
                <a:latin typeface="Calibri"/>
              </a:rPr>
              <a:pPr/>
              <a:t>13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19EF-443F-0E47-9BED-385FE1E47B82}" type="slidenum">
              <a:rPr lang="en-US" sz="1200">
                <a:latin typeface="Calibri"/>
              </a:rPr>
              <a:pPr/>
              <a:t>14</a:t>
            </a:fld>
            <a:endParaRPr lang="en-US" sz="1200" dirty="0">
              <a:latin typeface="Calibri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8785BE-5086-9448-AAAA-734920DD174B}" type="slidenum">
              <a:rPr lang="en-US" sz="1200">
                <a:latin typeface="Calibri"/>
              </a:rPr>
              <a:pPr/>
              <a:t>15</a:t>
            </a:fld>
            <a:endParaRPr lang="en-US" sz="1200" dirty="0">
              <a:latin typeface="Calibri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499DE7D-D7ED-F541-A5D1-C62F29C12BDC}" type="slidenum">
              <a:rPr lang="en-US" sz="1200">
                <a:latin typeface="Calibri"/>
              </a:rPr>
              <a:pPr/>
              <a:t>18</a:t>
            </a:fld>
            <a:endParaRPr lang="en-US" sz="1200" dirty="0">
              <a:latin typeface="Calibri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E5BE25-A89A-7C4D-9985-692670342F1A}" type="slidenum">
              <a:rPr lang="en-US" sz="1200">
                <a:latin typeface="Calibri"/>
              </a:rPr>
              <a:pPr/>
              <a:t>19</a:t>
            </a:fld>
            <a:endParaRPr lang="en-US" sz="1200" dirty="0">
              <a:latin typeface="Calibri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9E8586-3198-9342-A448-EBE92AD5B20B}" type="slidenum">
              <a:rPr lang="en-US" sz="1200">
                <a:latin typeface="Calibri"/>
              </a:rPr>
              <a:pPr/>
              <a:t>20</a:t>
            </a:fld>
            <a:endParaRPr lang="en-US" sz="1200" dirty="0">
              <a:latin typeface="Calibri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D68E02-5771-1346-8ABB-B0A0BA39691B}" type="slidenum">
              <a:rPr lang="en-US" sz="1200">
                <a:latin typeface="Calibri"/>
              </a:rPr>
              <a:pPr/>
              <a:t>21</a:t>
            </a:fld>
            <a:endParaRPr lang="en-US" sz="1200" dirty="0">
              <a:latin typeface="Calibri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880DB9-CA44-5548-ADDB-6F4CC055DE5D}" type="slidenum">
              <a:rPr lang="en-US" sz="1200">
                <a:latin typeface="Calibri"/>
              </a:rPr>
              <a:pPr/>
              <a:t>22</a:t>
            </a:fld>
            <a:endParaRPr lang="en-US" sz="1200" dirty="0">
              <a:latin typeface="Calibri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9123E8-B0FA-6947-9DB9-66B66FF3B8C1}" type="slidenum">
              <a:rPr lang="en-US" sz="1200">
                <a:latin typeface="Calibri"/>
              </a:rPr>
              <a:pPr/>
              <a:t>2</a:t>
            </a:fld>
            <a:endParaRPr lang="en-US" sz="1200" dirty="0">
              <a:latin typeface="Calibri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EFF337-16E0-6D40-8BAF-D8F6C635D75D}" type="slidenum">
              <a:rPr lang="en-US" sz="1200">
                <a:latin typeface="Calibri"/>
              </a:rPr>
              <a:pPr/>
              <a:t>23</a:t>
            </a:fld>
            <a:endParaRPr lang="en-US" sz="1200" dirty="0">
              <a:latin typeface="Calibri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24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4073A6-B0C9-4846-B2CE-39775025D80F}" type="slidenum">
              <a:rPr lang="en-US" sz="1200">
                <a:latin typeface="Calibri"/>
              </a:rPr>
              <a:pPr/>
              <a:t>25</a:t>
            </a:fld>
            <a:endParaRPr lang="en-US" sz="1200" dirty="0">
              <a:latin typeface="Calibri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78C42D-DDBA-AD47-BBB6-503E8C97B912}" type="slidenum">
              <a:rPr lang="en-US" sz="1200">
                <a:latin typeface="Calibri"/>
              </a:rPr>
              <a:pPr/>
              <a:t>26</a:t>
            </a:fld>
            <a:endParaRPr lang="en-US" sz="1200" dirty="0">
              <a:latin typeface="Calibri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EE31D6-846E-5F42-82B6-6631B2C00393}" type="slidenum">
              <a:rPr lang="en-US" sz="1200">
                <a:latin typeface="Calibri"/>
              </a:rPr>
              <a:pPr/>
              <a:t>27</a:t>
            </a:fld>
            <a:endParaRPr lang="en-US" sz="1200" dirty="0">
              <a:latin typeface="Calibri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D99F00-9EEB-9E41-90DA-934E156275D5}" type="slidenum">
              <a:rPr lang="en-US" sz="1200">
                <a:latin typeface="Calibri"/>
              </a:rPr>
              <a:pPr/>
              <a:t>28</a:t>
            </a:fld>
            <a:endParaRPr lang="en-US" sz="1200" dirty="0">
              <a:latin typeface="Calibri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6FA6953-3387-FA45-B588-9F51032E4AB6}" type="slidenum">
              <a:rPr lang="en-US" sz="1200">
                <a:latin typeface="Calibri"/>
              </a:rPr>
              <a:pPr/>
              <a:t>29</a:t>
            </a:fld>
            <a:endParaRPr lang="en-US" sz="1200" dirty="0">
              <a:latin typeface="Calibri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0540E2A-473E-4141-99C6-CA9DF896B1A2}" type="slidenum">
              <a:rPr lang="en-US" sz="1200">
                <a:latin typeface="Calibri"/>
              </a:rPr>
              <a:pPr/>
              <a:t>30</a:t>
            </a:fld>
            <a:endParaRPr lang="en-US" sz="1200" dirty="0">
              <a:latin typeface="Calibri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16C138-E53C-1B42-A90E-30AE23E0E986}" type="slidenum">
              <a:rPr lang="en-US" sz="1200">
                <a:latin typeface="Calibri"/>
              </a:rPr>
              <a:pPr/>
              <a:t>31</a:t>
            </a:fld>
            <a:endParaRPr lang="en-US" sz="1200" dirty="0">
              <a:latin typeface="Calibri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529983-05FE-3E49-BEDF-458CE928FEAE}" type="slidenum">
              <a:rPr lang="en-US" sz="1200">
                <a:latin typeface="Calibri"/>
              </a:rPr>
              <a:pPr/>
              <a:t>32</a:t>
            </a:fld>
            <a:endParaRPr lang="en-US" sz="1200" dirty="0">
              <a:latin typeface="Calibri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9B63A5-FF38-BB43-A685-E513B3476708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33D59E-17BD-F049-A18D-528186D78456}" type="slidenum">
              <a:rPr lang="en-US" sz="1200">
                <a:latin typeface="Calibri"/>
              </a:rPr>
              <a:pPr/>
              <a:t>33</a:t>
            </a:fld>
            <a:endParaRPr lang="en-US" sz="1200" dirty="0">
              <a:latin typeface="Calibri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2BE043-4045-A947-9891-AEA590043EB7}" type="slidenum">
              <a:rPr lang="en-US" sz="1200">
                <a:latin typeface="Calibri"/>
              </a:rPr>
              <a:pPr/>
              <a:t>34</a:t>
            </a:fld>
            <a:endParaRPr lang="en-US" sz="1200" dirty="0">
              <a:latin typeface="Calibri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14F610-E02F-D449-AABF-98DDDAAE7FF2}" type="slidenum">
              <a:rPr lang="en-US" sz="1200">
                <a:latin typeface="Calibri"/>
              </a:rPr>
              <a:pPr/>
              <a:t>35</a:t>
            </a:fld>
            <a:endParaRPr lang="en-US" sz="1200" dirty="0">
              <a:latin typeface="Calibri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5088D0-C2DA-4B45-8643-8D3C2BD1B105}" type="slidenum">
              <a:rPr lang="en-US" sz="1200">
                <a:latin typeface="Calibri"/>
              </a:rPr>
              <a:pPr/>
              <a:t>36</a:t>
            </a:fld>
            <a:endParaRPr lang="en-US" sz="1200" dirty="0">
              <a:latin typeface="Calibri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E8E20F-83E9-FE4A-9D87-3817F4E1E91A}" type="slidenum">
              <a:rPr lang="en-US" sz="1200">
                <a:latin typeface="Calibri"/>
              </a:rPr>
              <a:pPr/>
              <a:t>37</a:t>
            </a:fld>
            <a:endParaRPr lang="en-US" sz="1200" dirty="0">
              <a:latin typeface="Calibri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F2D123-EE5C-9740-B2FD-B5D2A312758B}" type="slidenum">
              <a:rPr lang="en-US" sz="1200">
                <a:latin typeface="Calibri"/>
              </a:rPr>
              <a:pPr/>
              <a:t>38</a:t>
            </a:fld>
            <a:endParaRPr lang="en-US" sz="1200" dirty="0">
              <a:latin typeface="Calibri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B7E2CC9-ADC1-D24C-B9E5-37EF61F3D329}" type="slidenum">
              <a:rPr lang="en-US" sz="1200">
                <a:latin typeface="Calibri"/>
              </a:rPr>
              <a:pPr/>
              <a:t>39</a:t>
            </a:fld>
            <a:endParaRPr lang="en-US" sz="1200" dirty="0">
              <a:latin typeface="Calibri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C09616-BEE4-0345-BE76-CB9747C6BCC8}" type="slidenum">
              <a:rPr lang="en-US" sz="1200">
                <a:latin typeface="Calibri"/>
              </a:rPr>
              <a:pPr/>
              <a:t>40</a:t>
            </a:fld>
            <a:endParaRPr lang="en-US" sz="1200" dirty="0">
              <a:latin typeface="Calibri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6AFDAD-2018-0B47-AC2C-1AB7D8B21896}" type="slidenum">
              <a:rPr lang="en-US" sz="1200">
                <a:latin typeface="Calibri"/>
              </a:rPr>
              <a:pPr/>
              <a:t>41</a:t>
            </a:fld>
            <a:endParaRPr lang="en-US" sz="1200" dirty="0">
              <a:latin typeface="Calibri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Like </a:t>
            </a:r>
            <a:r>
              <a:rPr lang="en-US" altLang="ja-JP">
                <a:ea typeface="ＭＳ Ｐゴシック" charset="0"/>
                <a:cs typeface="ＭＳ Ｐゴシック" charset="0"/>
              </a:rPr>
              <a:t> person(x)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854298-9BBB-7F41-ABAF-B860F19EA04C}" type="slidenum">
              <a:rPr lang="en-US" sz="1200">
                <a:latin typeface="Calibri"/>
              </a:rPr>
              <a:pPr/>
              <a:t>42</a:t>
            </a:fld>
            <a:endParaRPr lang="en-US" sz="1200" dirty="0">
              <a:latin typeface="Calibri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DD8287-B55F-AB4A-8CDC-CF19832D723C}" type="slidenum">
              <a:rPr lang="en-US" sz="1200">
                <a:latin typeface="Calibri"/>
              </a:rPr>
              <a:pPr/>
              <a:t>4</a:t>
            </a:fld>
            <a:endParaRPr lang="en-US" sz="1200" dirty="0">
              <a:latin typeface="Calibri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CA8829-00B3-0F4B-9386-A96036A480B7}" type="slidenum">
              <a:rPr lang="en-US" sz="1200">
                <a:latin typeface="Calibri"/>
              </a:rPr>
              <a:pPr/>
              <a:t>43</a:t>
            </a:fld>
            <a:endParaRPr lang="en-US" sz="1200" dirty="0">
              <a:latin typeface="Calibri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822F1B-999A-0E4B-BED2-0B76C88D072B}" type="slidenum">
              <a:rPr lang="en-US" sz="1200">
                <a:latin typeface="Calibri"/>
              </a:rPr>
              <a:pPr/>
              <a:t>44</a:t>
            </a:fld>
            <a:endParaRPr lang="en-US" sz="1200" dirty="0">
              <a:latin typeface="Calibri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2A6379-DD14-6B47-9EDF-1765C4756C87}" type="slidenum">
              <a:rPr lang="en-US" sz="1200">
                <a:latin typeface="Calibri"/>
              </a:rPr>
              <a:pPr/>
              <a:t>45</a:t>
            </a:fld>
            <a:endParaRPr lang="en-US" sz="1200" dirty="0">
              <a:latin typeface="Calibri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ED8825-C3E1-D24B-84E7-ACEFE4C7290A}" type="slidenum">
              <a:rPr lang="en-US" sz="1200">
                <a:latin typeface="Calibri"/>
              </a:rPr>
              <a:pPr/>
              <a:t>46</a:t>
            </a:fld>
            <a:endParaRPr lang="en-US" sz="1200" dirty="0">
              <a:latin typeface="Calibri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2EE9C1-014A-F44A-B53D-572E61F12460}" type="slidenum">
              <a:rPr lang="en-US" sz="1200">
                <a:latin typeface="Calibri"/>
              </a:rPr>
              <a:pPr/>
              <a:t>48</a:t>
            </a:fld>
            <a:endParaRPr lang="en-US" sz="1200" dirty="0">
              <a:latin typeface="Calibri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780355-6A20-D84C-BDF4-F9D968FA9A74}" type="slidenum">
              <a:rPr lang="en-US" sz="1200">
                <a:latin typeface="Calibri"/>
              </a:rPr>
              <a:pPr/>
              <a:t>5</a:t>
            </a:fld>
            <a:endParaRPr lang="en-US" sz="1200" dirty="0">
              <a:latin typeface="Calibri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2C4D2C-93FE-9745-97BF-3B993C946D86}" type="slidenum">
              <a:rPr lang="en-US" sz="1200">
                <a:latin typeface="Calibri"/>
              </a:rPr>
              <a:pPr/>
              <a:t>6</a:t>
            </a:fld>
            <a:endParaRPr lang="en-US" sz="1200" dirty="0">
              <a:latin typeface="Calibri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22ED8C-FCC9-E74F-AEAE-54E51813C52A}" type="slidenum">
              <a:rPr lang="en-US" sz="1200">
                <a:latin typeface="Calibri"/>
              </a:rPr>
              <a:pPr/>
              <a:t>8</a:t>
            </a:fld>
            <a:endParaRPr lang="en-US" sz="1200" dirty="0">
              <a:latin typeface="Calibri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79587A3-96EA-9041-9078-F605426A37BD}" type="slidenum">
              <a:rPr lang="en-US" sz="1200">
                <a:latin typeface="Calibri"/>
              </a:rPr>
              <a:pPr/>
              <a:t>9</a:t>
            </a:fld>
            <a:endParaRPr lang="en-US" sz="1200" dirty="0">
              <a:latin typeface="Calibri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33F503-41ED-0745-9A8E-8FED895C39B7}" type="slidenum">
              <a:rPr lang="en-US" sz="1200">
                <a:latin typeface="Calibri"/>
              </a:rPr>
              <a:pPr/>
              <a:t>10</a:t>
            </a:fld>
            <a:endParaRPr lang="en-US" sz="1200" dirty="0">
              <a:latin typeface="Calibri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56B-A7B3-BB49-91E7-9DDA869AA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4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602B-A723-1C4A-8B1C-A8454FEBD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0BA0-DDC1-674E-A17D-1C76B3E8F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1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41CE-7E1B-9544-8A36-8E119479E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BA0F-1491-C94B-B2AE-BEC0BE2CD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F84DF-E424-9740-A721-251D2B99D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4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CB9C-6528-4542-BA22-4727C151A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2B4EE-166F-7A4B-A691-DA253BC14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FAD0E-98C0-6944-BF1B-F1B317D78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6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21A75-31C3-8840-AAFB-40E9DDB45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DBE53-BF44-5B45-93F2-FD146EAC8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1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E5ED-937F-CF48-BE9F-A2C5C468A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14DB9C81-C453-EA43-9B17-E946022AF1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en.wikipedia.org/wiki/De_Morgan's_law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en.wikipedia.org/wiki/Thoralf_Skole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://en.wikipedia.org/wiki/Syntactic_suga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hema.org/" TargetMode="External"/><Relationship Id="rId3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://en.wikipedia.org/wiki/Web_Ontology_Languag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8A8777-FAFC-6C49-ADE2-E17CDD81362A}" type="slidenum">
              <a:rPr lang="en-US" sz="1000">
                <a:latin typeface="Calibri"/>
              </a:rPr>
              <a:pPr/>
              <a:t>1</a:t>
            </a:fld>
            <a:endParaRPr lang="en-US" sz="1000" dirty="0">
              <a:latin typeface="Calibri"/>
            </a:endParaRPr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>
                <a:ea typeface="ＭＳ Ｐゴシック" charset="0"/>
                <a:cs typeface="ＭＳ Ｐゴシック" charset="0"/>
              </a:rPr>
              <a:t>First-Order Logic: Review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Quantifiers</a:t>
            </a:r>
            <a:endParaRPr lang="en-US" b="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24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Universal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quantification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(</a:t>
            </a:r>
            <a:r>
              <a:rPr lang="en-US" sz="3200" b="1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x)P(x) means P holds for </a:t>
            </a:r>
            <a:r>
              <a:rPr lang="en-US" sz="3200" b="1" dirty="0">
                <a:ea typeface="ＭＳ Ｐゴシック" charset="0"/>
              </a:rPr>
              <a:t>all</a:t>
            </a:r>
            <a:r>
              <a:rPr lang="en-US" sz="3200" dirty="0">
                <a:ea typeface="ＭＳ Ｐゴシック" charset="0"/>
              </a:rPr>
              <a:t> values of x in domain associated with variable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E.g., (</a:t>
            </a:r>
            <a:r>
              <a:rPr lang="en-US" sz="3200" b="1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x) dolphin(x) 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 mammal(x)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Existential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quantification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(</a:t>
            </a:r>
            <a:r>
              <a:rPr lang="en-US" sz="3200" b="1" dirty="0" smtClean="0">
                <a:ea typeface="ＭＳ Ｐゴシック" charset="0"/>
                <a:sym typeface="Symbol" charset="0"/>
              </a:rPr>
              <a:t></a:t>
            </a:r>
            <a:r>
              <a:rPr lang="en-US" sz="3200" dirty="0" smtClean="0">
                <a:ea typeface="ＭＳ Ｐゴシック" charset="0"/>
              </a:rPr>
              <a:t>x</a:t>
            </a:r>
            <a:r>
              <a:rPr lang="en-US" sz="3200" dirty="0">
                <a:ea typeface="ＭＳ Ｐゴシック" charset="0"/>
              </a:rPr>
              <a:t>)P(x) means P holds for </a:t>
            </a:r>
            <a:r>
              <a:rPr lang="en-US" sz="3200" b="1" dirty="0">
                <a:ea typeface="ＭＳ Ｐゴシック" charset="0"/>
              </a:rPr>
              <a:t>some</a:t>
            </a:r>
            <a:r>
              <a:rPr lang="en-US" sz="3200" dirty="0">
                <a:ea typeface="ＭＳ Ｐゴシック" charset="0"/>
              </a:rPr>
              <a:t> value of x in domain associated with variable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E.g., (</a:t>
            </a:r>
            <a:r>
              <a:rPr lang="en-US" sz="3200" b="1" dirty="0" smtClean="0">
                <a:ea typeface="ＭＳ Ｐゴシック" charset="0"/>
                <a:sym typeface="Symbol" charset="0"/>
              </a:rPr>
              <a:t></a:t>
            </a:r>
            <a:r>
              <a:rPr lang="en-US" sz="3200" dirty="0" smtClean="0">
                <a:ea typeface="ＭＳ Ｐゴシック" charset="0"/>
              </a:rPr>
              <a:t>x</a:t>
            </a:r>
            <a:r>
              <a:rPr lang="en-US" sz="3200" dirty="0">
                <a:ea typeface="ＭＳ Ｐゴシック" charset="0"/>
              </a:rPr>
              <a:t>) mammal(x)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en-US" sz="3200" dirty="0" err="1">
                <a:ea typeface="ＭＳ Ｐゴシック" charset="0"/>
              </a:rPr>
              <a:t>lays_eggs</a:t>
            </a:r>
            <a:r>
              <a:rPr lang="en-US" sz="3200" dirty="0">
                <a:ea typeface="ＭＳ Ｐゴシック" charset="0"/>
              </a:rPr>
              <a:t>(x)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This lets us make a statement about some object without naming it</a:t>
            </a:r>
          </a:p>
          <a:p>
            <a:pPr lvl="1">
              <a:lnSpc>
                <a:spcPct val="90000"/>
              </a:lnSpc>
            </a:pP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Quantifiers (1)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Universal quantifiers often used with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 implies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to form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rules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(</a:t>
            </a:r>
            <a:r>
              <a:rPr lang="en-US" sz="2800" i="1" dirty="0">
                <a:ea typeface="ＭＳ Ｐゴシック" charset="0"/>
                <a:sym typeface="Symbol" charset="0"/>
              </a:rPr>
              <a:t></a:t>
            </a:r>
            <a:r>
              <a:rPr lang="en-US" sz="2800" i="1" dirty="0">
                <a:ea typeface="ＭＳ Ｐゴシック" charset="0"/>
              </a:rPr>
              <a:t>x)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ea typeface="ＭＳ Ｐゴシック" charset="0"/>
              </a:rPr>
              <a:t> smart(x) </a:t>
            </a:r>
            <a:r>
              <a:rPr lang="en-US" sz="2800" dirty="0">
                <a:ea typeface="ＭＳ Ｐゴシック" charset="0"/>
              </a:rPr>
              <a:t>means </a:t>
            </a: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All students are smart</a:t>
            </a:r>
            <a:r>
              <a:rPr lang="ja-JP" altLang="en-US" sz="2800" dirty="0">
                <a:ea typeface="ＭＳ Ｐゴシック" charset="0"/>
              </a:rPr>
              <a:t>”</a:t>
            </a:r>
            <a:endParaRPr lang="en-US" altLang="ja-JP" sz="2800" dirty="0">
              <a:ea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Universal quantification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rarely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used to make blanket statements about every individual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in the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world: 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(</a:t>
            </a:r>
            <a:r>
              <a:rPr lang="en-US" sz="2800" i="1" dirty="0">
                <a:ea typeface="ＭＳ Ｐゴシック" charset="0"/>
                <a:sym typeface="Symbol" charset="0"/>
              </a:rPr>
              <a:t></a:t>
            </a:r>
            <a:r>
              <a:rPr lang="en-US" sz="2800" i="1" dirty="0">
                <a:ea typeface="ＭＳ Ｐゴシック" charset="0"/>
              </a:rPr>
              <a:t>x</a:t>
            </a:r>
            <a:r>
              <a:rPr lang="en-US" sz="2800" i="1" dirty="0" smtClean="0">
                <a:ea typeface="ＭＳ Ｐゴシック" charset="0"/>
              </a:rPr>
              <a:t>) student</a:t>
            </a:r>
            <a:r>
              <a:rPr lang="en-US" sz="2800" i="1" dirty="0">
                <a:ea typeface="ＭＳ Ｐゴシック" charset="0"/>
              </a:rPr>
              <a:t>(x) </a:t>
            </a:r>
            <a:r>
              <a:rPr lang="en-US" sz="2800" i="1" dirty="0">
                <a:ea typeface="ＭＳ Ｐゴシック" charset="0"/>
                <a:sym typeface="Symbol" charset="0"/>
              </a:rPr>
              <a:t> </a:t>
            </a:r>
            <a:r>
              <a:rPr lang="en-US" sz="2800" i="1" dirty="0">
                <a:ea typeface="ＭＳ Ｐゴシック" charset="0"/>
              </a:rPr>
              <a:t>smart(x) </a:t>
            </a:r>
            <a:r>
              <a:rPr lang="en-US" sz="2800" dirty="0">
                <a:ea typeface="ＭＳ Ｐゴシック" charset="0"/>
              </a:rPr>
              <a:t>means </a:t>
            </a: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Everyone in the world is a student and is smart</a:t>
            </a:r>
            <a:r>
              <a:rPr lang="ja-JP" altLang="en-US" sz="2800" dirty="0" smtClean="0">
                <a:ea typeface="ＭＳ Ｐゴシック" charset="0"/>
              </a:rPr>
              <a:t>”</a:t>
            </a:r>
            <a:endParaRPr lang="en-US" altLang="ja-JP" sz="28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Quantifiers (2)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Existential quantifiers usually used with </a:t>
            </a:r>
            <a:r>
              <a:rPr lang="en-US" altLang="ja-JP" sz="3200" b="1" dirty="0" smtClean="0">
                <a:ea typeface="ＭＳ Ｐゴシック" charset="0"/>
                <a:cs typeface="ＭＳ Ｐゴシック" charset="0"/>
              </a:rPr>
              <a:t>and</a:t>
            </a:r>
            <a:r>
              <a:rPr lang="en-US" altLang="ja-JP" sz="32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to </a:t>
            </a:r>
            <a:r>
              <a:rPr lang="en-US" altLang="ja-JP" sz="3200" dirty="0" smtClean="0">
                <a:ea typeface="ＭＳ Ｐゴシック" charset="0"/>
                <a:cs typeface="ＭＳ Ｐゴシック" charset="0"/>
              </a:rPr>
              <a:t>specify a 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list of properties about an individual: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(</a:t>
            </a:r>
            <a:r>
              <a:rPr lang="en-US" sz="2800" i="1" dirty="0">
                <a:ea typeface="ＭＳ Ｐゴシック" charset="0"/>
                <a:sym typeface="Symbol" charset="0"/>
              </a:rPr>
              <a:t></a:t>
            </a:r>
            <a:r>
              <a:rPr lang="en-US" sz="2800" i="1" dirty="0">
                <a:ea typeface="ＭＳ Ｐゴシック" charset="0"/>
              </a:rPr>
              <a:t>x)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</a:t>
            </a:r>
            <a:r>
              <a:rPr lang="en-US" sz="2800" i="1" dirty="0">
                <a:ea typeface="ＭＳ Ｐゴシック" charset="0"/>
              </a:rPr>
              <a:t> smart(x) </a:t>
            </a:r>
            <a:r>
              <a:rPr lang="en-US" sz="2800" dirty="0">
                <a:ea typeface="ＭＳ Ｐゴシック" charset="0"/>
              </a:rPr>
              <a:t>means </a:t>
            </a: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There is a student who is smart</a:t>
            </a:r>
            <a:r>
              <a:rPr lang="ja-JP" altLang="en-US" sz="2800" dirty="0">
                <a:ea typeface="ＭＳ Ｐゴシック" charset="0"/>
              </a:rPr>
              <a:t>”</a:t>
            </a:r>
            <a:endParaRPr lang="en-US" altLang="ja-JP" sz="2800" dirty="0">
              <a:ea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Common mistake: represent this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in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FOL as: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(</a:t>
            </a:r>
            <a:r>
              <a:rPr lang="en-US" sz="2800" i="1" dirty="0">
                <a:ea typeface="ＭＳ Ｐゴシック" charset="0"/>
                <a:sym typeface="Symbol" charset="0"/>
              </a:rPr>
              <a:t></a:t>
            </a:r>
            <a:r>
              <a:rPr lang="en-US" sz="2800" i="1" dirty="0">
                <a:ea typeface="ＭＳ Ｐゴシック" charset="0"/>
              </a:rPr>
              <a:t>x)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ea typeface="ＭＳ Ｐゴシック" charset="0"/>
              </a:rPr>
              <a:t> smart(x) </a:t>
            </a:r>
          </a:p>
          <a:p>
            <a:pPr marL="222250" indent="-222250"/>
            <a:r>
              <a:rPr lang="en-US" sz="3200" dirty="0">
                <a:ea typeface="ＭＳ Ｐゴシック" charset="0"/>
              </a:rPr>
              <a:t>What does this sentence mean</a:t>
            </a:r>
            <a:r>
              <a:rPr lang="en-US" sz="3200" dirty="0" smtClean="0">
                <a:ea typeface="ＭＳ Ｐゴシック" charset="0"/>
              </a:rPr>
              <a:t>?</a:t>
            </a:r>
          </a:p>
          <a:p>
            <a:pPr marL="563563" lvl="1" indent="-222250"/>
            <a:r>
              <a:rPr lang="en-US" sz="2800" dirty="0" smtClean="0">
                <a:ea typeface="ＭＳ Ｐゴシック" charset="0"/>
              </a:rPr>
              <a:t>??</a:t>
            </a:r>
            <a:endParaRPr lang="en-US" sz="28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4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Quantifiers (2)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52578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Existential quantifiers usually used with </a:t>
            </a:r>
            <a:r>
              <a:rPr lang="en-US" altLang="ja-JP" sz="3200" b="1" dirty="0" smtClean="0">
                <a:ea typeface="ＭＳ Ｐゴシック" charset="0"/>
                <a:cs typeface="ＭＳ Ｐゴシック" charset="0"/>
              </a:rPr>
              <a:t>and</a:t>
            </a:r>
            <a:r>
              <a:rPr lang="en-US" altLang="ja-JP" sz="32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to </a:t>
            </a:r>
            <a:r>
              <a:rPr lang="en-US" altLang="ja-JP" sz="3200" dirty="0" smtClean="0">
                <a:ea typeface="ＭＳ Ｐゴシック" charset="0"/>
                <a:cs typeface="ＭＳ Ｐゴシック" charset="0"/>
              </a:rPr>
              <a:t>specify a 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list of properties about an individual: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(</a:t>
            </a:r>
            <a:r>
              <a:rPr lang="en-US" sz="2800" i="1" dirty="0">
                <a:ea typeface="ＭＳ Ｐゴシック" charset="0"/>
                <a:sym typeface="Symbol" charset="0"/>
              </a:rPr>
              <a:t></a:t>
            </a:r>
            <a:r>
              <a:rPr lang="en-US" sz="2800" i="1" dirty="0">
                <a:ea typeface="ＭＳ Ｐゴシック" charset="0"/>
              </a:rPr>
              <a:t>x)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</a:t>
            </a:r>
            <a:r>
              <a:rPr lang="en-US" sz="2800" i="1" dirty="0">
                <a:ea typeface="ＭＳ Ｐゴシック" charset="0"/>
              </a:rPr>
              <a:t> smart(x) </a:t>
            </a:r>
            <a:r>
              <a:rPr lang="en-US" sz="2800" dirty="0">
                <a:ea typeface="ＭＳ Ｐゴシック" charset="0"/>
              </a:rPr>
              <a:t>means </a:t>
            </a: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There is a student who is smart</a:t>
            </a:r>
            <a:r>
              <a:rPr lang="ja-JP" altLang="en-US" sz="2800" dirty="0">
                <a:ea typeface="ＭＳ Ｐゴシック" charset="0"/>
              </a:rPr>
              <a:t>”</a:t>
            </a:r>
            <a:endParaRPr lang="en-US" altLang="ja-JP" sz="2800" dirty="0">
              <a:ea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Common mistake: represent this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in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FOL as: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(</a:t>
            </a:r>
            <a:r>
              <a:rPr lang="en-US" sz="2800" i="1" dirty="0">
                <a:ea typeface="ＭＳ Ｐゴシック" charset="0"/>
                <a:sym typeface="Symbol" charset="0"/>
              </a:rPr>
              <a:t></a:t>
            </a:r>
            <a:r>
              <a:rPr lang="en-US" sz="2800" i="1" dirty="0">
                <a:ea typeface="ＭＳ Ｐゴシック" charset="0"/>
              </a:rPr>
              <a:t>x)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ea typeface="ＭＳ Ｐゴシック" charset="0"/>
              </a:rPr>
              <a:t> smart(x) </a:t>
            </a:r>
          </a:p>
          <a:p>
            <a:pPr marL="222250" indent="-222250"/>
            <a:r>
              <a:rPr lang="en-US" sz="3200" dirty="0">
                <a:ea typeface="ＭＳ Ｐゴシック" charset="0"/>
              </a:rPr>
              <a:t>What does this sentence mean</a:t>
            </a:r>
            <a:r>
              <a:rPr lang="en-US" sz="3200" dirty="0" smtClean="0">
                <a:ea typeface="ＭＳ Ｐゴシック" charset="0"/>
              </a:rPr>
              <a:t>?</a:t>
            </a:r>
          </a:p>
          <a:p>
            <a:pPr lvl="1"/>
            <a:r>
              <a:rPr lang="en-US" sz="26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 -&gt; Q = ~P v Q</a:t>
            </a:r>
          </a:p>
          <a:p>
            <a:pPr lvl="1"/>
            <a:r>
              <a:rPr lang="en-US" sz="26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Ex student(x) -&gt; smart(x) = Ex ~student(x) v smart(x)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There’s </a:t>
            </a:r>
            <a:r>
              <a:rPr lang="en-US" sz="26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something that is not a student or </a:t>
            </a:r>
            <a:r>
              <a:rPr lang="en-US" sz="2600" b="1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is smart</a:t>
            </a:r>
            <a:endParaRPr lang="en-US" sz="2600" b="1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marL="341313" lvl="1" indent="0">
              <a:buNone/>
            </a:pPr>
            <a:endParaRPr lang="en-US" sz="26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87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Quantifier Scope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32004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FOL sentences have structure, like programs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In particular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variables in a sentence have a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scope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For example, suppose we want to say </a:t>
            </a:r>
          </a:p>
          <a:p>
            <a:pPr lvl="1"/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everyone who is alive loves someone</a:t>
            </a:r>
            <a:r>
              <a:rPr lang="ja-JP" altLang="en-US" sz="2800" dirty="0">
                <a:ea typeface="ＭＳ Ｐゴシック" charset="0"/>
              </a:rPr>
              <a:t>”</a:t>
            </a:r>
            <a:endParaRPr lang="en-US" altLang="ja-JP" sz="2800" dirty="0">
              <a:ea typeface="ＭＳ Ｐゴシック" charset="0"/>
            </a:endParaRPr>
          </a:p>
          <a:p>
            <a:pPr lvl="1"/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x) alive(x) </a:t>
            </a:r>
            <a:r>
              <a:rPr lang="en-US" sz="2800" dirty="0">
                <a:ea typeface="ＭＳ Ｐゴシック" charset="0"/>
                <a:sym typeface="Symbol" charset="0"/>
              </a:rPr>
              <a:t> 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y) loves(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Here’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s how we scope the variables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905000" y="4648200"/>
            <a:ext cx="5128327" cy="584776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Calibri"/>
              </a:rPr>
              <a:t>(</a:t>
            </a:r>
            <a:r>
              <a:rPr lang="en-US" sz="3200" dirty="0">
                <a:latin typeface="Calibri"/>
                <a:sym typeface="Symbol" charset="0"/>
              </a:rPr>
              <a:t></a:t>
            </a:r>
            <a:r>
              <a:rPr lang="en-US" sz="3200" dirty="0">
                <a:latin typeface="Calibri"/>
              </a:rPr>
              <a:t>x) alive(x) </a:t>
            </a:r>
            <a:r>
              <a:rPr lang="en-US" sz="3200" dirty="0">
                <a:latin typeface="Calibri"/>
                <a:sym typeface="Symbol" charset="0"/>
              </a:rPr>
              <a:t> </a:t>
            </a:r>
            <a:r>
              <a:rPr lang="en-US" sz="3200" dirty="0">
                <a:latin typeface="Calibri"/>
              </a:rPr>
              <a:t>(</a:t>
            </a:r>
            <a:r>
              <a:rPr lang="en-US" sz="3200" dirty="0">
                <a:latin typeface="Calibri"/>
                <a:sym typeface="Symbol" charset="0"/>
              </a:rPr>
              <a:t></a:t>
            </a:r>
            <a:r>
              <a:rPr lang="en-US" sz="3200" dirty="0">
                <a:latin typeface="Calibri"/>
              </a:rPr>
              <a:t>y) loves(</a:t>
            </a:r>
            <a:r>
              <a:rPr lang="en-US" sz="3200" dirty="0" err="1">
                <a:latin typeface="Calibri"/>
              </a:rPr>
              <a:t>x,y</a:t>
            </a:r>
            <a:r>
              <a:rPr lang="en-US" sz="3200" dirty="0">
                <a:latin typeface="Calibri"/>
              </a:rPr>
              <a:t>)</a:t>
            </a:r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4800600" y="5334000"/>
            <a:ext cx="2362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>
            <a:off x="1981200" y="5562600"/>
            <a:ext cx="51816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1066800" y="5978525"/>
            <a:ext cx="533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>
            <a:off x="1066800" y="6283325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1660525" y="5715000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Scope of x</a:t>
            </a:r>
          </a:p>
        </p:txBody>
      </p:sp>
      <p:sp>
        <p:nvSpPr>
          <p:cNvPr id="36873" name="Text Box 11"/>
          <p:cNvSpPr txBox="1">
            <a:spLocks noChangeArrowheads="1"/>
          </p:cNvSpPr>
          <p:nvPr/>
        </p:nvSpPr>
        <p:spPr bwMode="auto">
          <a:xfrm>
            <a:off x="1676400" y="5978525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Scope of 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Quantifier Scope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257800"/>
          </a:xfrm>
        </p:spPr>
        <p:txBody>
          <a:bodyPr/>
          <a:lstStyle/>
          <a:p>
            <a:r>
              <a:rPr lang="en-US" sz="2800" b="1" dirty="0">
                <a:ea typeface="ＭＳ Ｐゴシック" charset="0"/>
                <a:cs typeface="ＭＳ Ｐゴシック" charset="0"/>
              </a:rPr>
              <a:t>Switching order of universal quantifiers </a:t>
            </a:r>
            <a:r>
              <a:rPr lang="en-US" sz="2800" b="1" i="1" dirty="0">
                <a:ea typeface="ＭＳ Ｐゴシック" charset="0"/>
                <a:cs typeface="ＭＳ Ｐゴシック" charset="0"/>
              </a:rPr>
              <a:t>does not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 change the meaning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ea typeface="ＭＳ Ｐゴシック" charset="0"/>
              </a:rPr>
              <a:t>(</a:t>
            </a:r>
            <a:r>
              <a:rPr lang="en-US" sz="2400" dirty="0">
                <a:ea typeface="ＭＳ Ｐゴシック" charset="0"/>
                <a:sym typeface="Symbol" charset="0"/>
              </a:rPr>
              <a:t></a:t>
            </a:r>
            <a:r>
              <a:rPr lang="en-US" sz="2400" dirty="0">
                <a:ea typeface="ＭＳ Ｐゴシック" charset="0"/>
              </a:rPr>
              <a:t>x)(</a:t>
            </a:r>
            <a:r>
              <a:rPr lang="en-US" sz="2400" dirty="0">
                <a:ea typeface="ＭＳ Ｐゴシック" charset="0"/>
                <a:sym typeface="Symbol" charset="0"/>
              </a:rPr>
              <a:t></a:t>
            </a:r>
            <a:r>
              <a:rPr lang="en-US" sz="2400" dirty="0">
                <a:ea typeface="ＭＳ Ｐゴシック" charset="0"/>
              </a:rPr>
              <a:t>y)P(</a:t>
            </a:r>
            <a:r>
              <a:rPr lang="en-US" sz="2400" dirty="0" err="1">
                <a:ea typeface="ＭＳ Ｐゴシック" charset="0"/>
              </a:rPr>
              <a:t>x,y</a:t>
            </a:r>
            <a:r>
              <a:rPr lang="en-US" sz="2400" dirty="0">
                <a:ea typeface="ＭＳ Ｐゴシック" charset="0"/>
              </a:rPr>
              <a:t>) </a:t>
            </a:r>
            <a:r>
              <a:rPr lang="en-US" sz="2400" dirty="0">
                <a:ea typeface="ＭＳ Ｐゴシック" charset="0"/>
                <a:cs typeface="Calibri"/>
              </a:rPr>
              <a:t>↔</a:t>
            </a:r>
            <a:r>
              <a:rPr lang="en-US" sz="2400" dirty="0">
                <a:ea typeface="ＭＳ Ｐゴシック" charset="0"/>
              </a:rPr>
              <a:t> (</a:t>
            </a:r>
            <a:r>
              <a:rPr lang="en-US" sz="2400" dirty="0">
                <a:ea typeface="ＭＳ Ｐゴシック" charset="0"/>
                <a:sym typeface="Symbol" charset="0"/>
              </a:rPr>
              <a:t></a:t>
            </a:r>
            <a:r>
              <a:rPr lang="en-US" sz="2400" dirty="0">
                <a:ea typeface="ＭＳ Ｐゴシック" charset="0"/>
              </a:rPr>
              <a:t>y)(</a:t>
            </a:r>
            <a:r>
              <a:rPr lang="en-US" sz="2400" dirty="0">
                <a:ea typeface="ＭＳ Ｐゴシック" charset="0"/>
                <a:sym typeface="Symbol" charset="0"/>
              </a:rPr>
              <a:t></a:t>
            </a:r>
            <a:r>
              <a:rPr lang="en-US" sz="2400" dirty="0">
                <a:ea typeface="ＭＳ Ｐゴシック" charset="0"/>
              </a:rPr>
              <a:t>x) P(</a:t>
            </a:r>
            <a:r>
              <a:rPr lang="en-US" sz="2400" dirty="0" err="1">
                <a:ea typeface="ＭＳ Ｐゴシック" charset="0"/>
              </a:rPr>
              <a:t>x,y</a:t>
            </a:r>
            <a:r>
              <a:rPr lang="en-US" sz="2400" dirty="0">
                <a:ea typeface="ＭＳ Ｐゴシック" charset="0"/>
              </a:rPr>
              <a:t>)</a:t>
            </a:r>
          </a:p>
          <a:p>
            <a:pPr lvl="1"/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Dogs hate cats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altLang="ja-JP" sz="2400" dirty="0">
                <a:ea typeface="ＭＳ Ｐゴシック" charset="0"/>
              </a:rPr>
              <a:t> (i.e., “all dogs hate all cats”)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You can switch order of existential quantifiers</a:t>
            </a:r>
          </a:p>
          <a:p>
            <a:pPr lvl="1"/>
            <a:r>
              <a:rPr lang="en-US" sz="2400" dirty="0">
                <a:ea typeface="ＭＳ Ｐゴシック" charset="0"/>
              </a:rPr>
              <a:t>(</a:t>
            </a:r>
            <a:r>
              <a:rPr lang="en-US" sz="2400" dirty="0">
                <a:ea typeface="ＭＳ Ｐゴシック" charset="0"/>
                <a:sym typeface="Symbol" charset="0"/>
              </a:rPr>
              <a:t></a:t>
            </a:r>
            <a:r>
              <a:rPr lang="en-US" sz="2400" dirty="0">
                <a:ea typeface="ＭＳ Ｐゴシック" charset="0"/>
              </a:rPr>
              <a:t>x)(</a:t>
            </a:r>
            <a:r>
              <a:rPr lang="en-US" sz="2400" dirty="0">
                <a:ea typeface="ＭＳ Ｐゴシック" charset="0"/>
                <a:sym typeface="Symbol" charset="0"/>
              </a:rPr>
              <a:t></a:t>
            </a:r>
            <a:r>
              <a:rPr lang="en-US" sz="2400" dirty="0">
                <a:ea typeface="ＭＳ Ｐゴシック" charset="0"/>
              </a:rPr>
              <a:t>y)P(</a:t>
            </a:r>
            <a:r>
              <a:rPr lang="en-US" sz="2400" dirty="0" err="1">
                <a:ea typeface="ＭＳ Ｐゴシック" charset="0"/>
              </a:rPr>
              <a:t>x,y</a:t>
            </a:r>
            <a:r>
              <a:rPr lang="en-US" sz="2400" dirty="0">
                <a:ea typeface="ＭＳ Ｐゴシック" charset="0"/>
              </a:rPr>
              <a:t>) </a:t>
            </a:r>
            <a:r>
              <a:rPr lang="en-US" sz="2400" dirty="0">
                <a:ea typeface="ＭＳ Ｐゴシック" charset="0"/>
                <a:cs typeface="Calibri"/>
              </a:rPr>
              <a:t>↔</a:t>
            </a:r>
            <a:r>
              <a:rPr lang="en-US" sz="2400" dirty="0">
                <a:ea typeface="ＭＳ Ｐゴシック" charset="0"/>
              </a:rPr>
              <a:t> (</a:t>
            </a:r>
            <a:r>
              <a:rPr lang="en-US" sz="2400" dirty="0">
                <a:ea typeface="ＭＳ Ｐゴシック" charset="0"/>
                <a:sym typeface="Symbol" charset="0"/>
              </a:rPr>
              <a:t></a:t>
            </a:r>
            <a:r>
              <a:rPr lang="en-US" sz="2400" dirty="0">
                <a:ea typeface="ＭＳ Ｐゴシック" charset="0"/>
              </a:rPr>
              <a:t>y)(</a:t>
            </a:r>
            <a:r>
              <a:rPr lang="en-US" sz="2400" dirty="0">
                <a:ea typeface="ＭＳ Ｐゴシック" charset="0"/>
                <a:sym typeface="Symbol" charset="0"/>
              </a:rPr>
              <a:t></a:t>
            </a:r>
            <a:r>
              <a:rPr lang="en-US" sz="2400" dirty="0">
                <a:ea typeface="ＭＳ Ｐゴシック" charset="0"/>
              </a:rPr>
              <a:t>x) P(</a:t>
            </a:r>
            <a:r>
              <a:rPr lang="en-US" sz="2400" dirty="0" err="1">
                <a:ea typeface="ＭＳ Ｐゴシック" charset="0"/>
              </a:rPr>
              <a:t>x,y</a:t>
            </a:r>
            <a:r>
              <a:rPr lang="en-US" sz="2400" dirty="0">
                <a:ea typeface="ＭＳ Ｐゴシック" charset="0"/>
              </a:rPr>
              <a:t>) </a:t>
            </a:r>
          </a:p>
          <a:p>
            <a:pPr lvl="1"/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A cat killed a dog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altLang="ja-JP" sz="2400" dirty="0">
              <a:ea typeface="ＭＳ Ｐゴシック" charset="0"/>
            </a:endParaRP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Switching order of </a:t>
            </a:r>
            <a:r>
              <a:rPr lang="en-US" sz="2800" b="1" dirty="0" smtClean="0">
                <a:ea typeface="ＭＳ Ｐゴシック" charset="0"/>
                <a:cs typeface="ＭＳ Ｐゴシック" charset="0"/>
              </a:rPr>
              <a:t>universal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and </a:t>
            </a:r>
            <a:r>
              <a:rPr lang="en-US" sz="2800" b="1" dirty="0" smtClean="0">
                <a:ea typeface="ＭＳ Ｐゴシック" charset="0"/>
                <a:cs typeface="ＭＳ Ｐゴシック" charset="0"/>
              </a:rPr>
              <a:t>existential quantifiers </a:t>
            </a:r>
            <a:r>
              <a:rPr lang="en-US" sz="2800" b="1" i="1" dirty="0">
                <a:ea typeface="ＭＳ Ｐゴシック" charset="0"/>
                <a:cs typeface="ＭＳ Ｐゴシック" charset="0"/>
              </a:rPr>
              <a:t>does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 change meaning: </a:t>
            </a:r>
          </a:p>
          <a:p>
            <a:pPr lvl="1"/>
            <a:r>
              <a:rPr lang="en-US" sz="2400" dirty="0">
                <a:ea typeface="ＭＳ Ｐゴシック" charset="0"/>
              </a:rPr>
              <a:t>Everyone likes someone: (</a:t>
            </a:r>
            <a:r>
              <a:rPr lang="en-US" sz="2400" dirty="0">
                <a:ea typeface="ＭＳ Ｐゴシック" charset="0"/>
                <a:sym typeface="Symbol" charset="0"/>
              </a:rPr>
              <a:t></a:t>
            </a:r>
            <a:r>
              <a:rPr lang="en-US" sz="2400" dirty="0">
                <a:ea typeface="ＭＳ Ｐゴシック" charset="0"/>
              </a:rPr>
              <a:t>x)(</a:t>
            </a:r>
            <a:r>
              <a:rPr lang="en-US" sz="2400" dirty="0">
                <a:ea typeface="ＭＳ Ｐゴシック" charset="0"/>
                <a:sym typeface="Symbol" charset="0"/>
              </a:rPr>
              <a:t></a:t>
            </a:r>
            <a:r>
              <a:rPr lang="en-US" sz="2400" dirty="0">
                <a:ea typeface="ＭＳ Ｐゴシック" charset="0"/>
              </a:rPr>
              <a:t>y) likes(</a:t>
            </a:r>
            <a:r>
              <a:rPr lang="en-US" sz="2400" dirty="0" err="1">
                <a:ea typeface="ＭＳ Ｐゴシック" charset="0"/>
              </a:rPr>
              <a:t>x,y</a:t>
            </a:r>
            <a:r>
              <a:rPr lang="en-US" sz="2400" dirty="0">
                <a:ea typeface="ＭＳ Ｐゴシック" charset="0"/>
              </a:rPr>
              <a:t>) </a:t>
            </a:r>
          </a:p>
          <a:p>
            <a:pPr lvl="1"/>
            <a:r>
              <a:rPr lang="en-US" sz="2400" dirty="0">
                <a:ea typeface="ＭＳ Ｐゴシック" charset="0"/>
              </a:rPr>
              <a:t>Someone is liked by everyone: (</a:t>
            </a:r>
            <a:r>
              <a:rPr lang="en-US" sz="2400" dirty="0">
                <a:ea typeface="ＭＳ Ｐゴシック" charset="0"/>
                <a:sym typeface="Symbol" charset="0"/>
              </a:rPr>
              <a:t></a:t>
            </a:r>
            <a:r>
              <a:rPr lang="en-US" sz="2400" dirty="0">
                <a:ea typeface="ＭＳ Ｐゴシック" charset="0"/>
              </a:rPr>
              <a:t>y)(</a:t>
            </a:r>
            <a:r>
              <a:rPr lang="en-US" sz="2400" dirty="0">
                <a:ea typeface="ＭＳ Ｐゴシック" charset="0"/>
                <a:sym typeface="Symbol" charset="0"/>
              </a:rPr>
              <a:t></a:t>
            </a:r>
            <a:r>
              <a:rPr lang="en-US" sz="2400" dirty="0">
                <a:ea typeface="ＭＳ Ｐゴシック" charset="0"/>
              </a:rPr>
              <a:t>x) likes(</a:t>
            </a:r>
            <a:r>
              <a:rPr lang="en-US" sz="2400" dirty="0" err="1">
                <a:ea typeface="ＭＳ Ｐゴシック" charset="0"/>
              </a:rPr>
              <a:t>x,y</a:t>
            </a:r>
            <a:r>
              <a:rPr lang="en-US" sz="2400" dirty="0">
                <a:ea typeface="ＭＳ Ｐゴシック" charset="0"/>
              </a:rPr>
              <a:t>)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71209"/>
            <a:ext cx="5562600" cy="1143000"/>
          </a:xfrm>
        </p:spPr>
        <p:txBody>
          <a:bodyPr/>
          <a:lstStyle/>
          <a:p>
            <a:pPr algn="r"/>
            <a:r>
              <a:rPr lang="en-US" sz="4400" dirty="0" smtClean="0"/>
              <a:t>Procedural example 1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772400" cy="6477000"/>
          </a:xfrm>
        </p:spPr>
        <p:txBody>
          <a:bodyPr/>
          <a:lstStyle/>
          <a:p>
            <a:pPr marL="0" lvl="1" indent="0">
              <a:buNone/>
            </a:pPr>
            <a:endParaRPr lang="en-US" sz="2800" dirty="0" smtClean="0"/>
          </a:p>
          <a:p>
            <a:pPr marL="0" lvl="1" indent="0">
              <a:buNone/>
            </a:pPr>
            <a:r>
              <a:rPr lang="en-US" sz="2800" dirty="0" err="1" smtClean="0"/>
              <a:t>def</a:t>
            </a:r>
            <a:r>
              <a:rPr lang="en-US" sz="2800" dirty="0" smtClean="0"/>
              <a:t> verify1():</a:t>
            </a:r>
          </a:p>
          <a:p>
            <a:pPr marL="0" lvl="1" indent="0">
              <a:buNone/>
            </a:pPr>
            <a:r>
              <a:rPr lang="en-US" sz="2800" i="1" dirty="0"/>
              <a:t> </a:t>
            </a:r>
            <a:r>
              <a:rPr lang="en-US" sz="2800" i="1" dirty="0" smtClean="0"/>
              <a:t>   # </a:t>
            </a:r>
            <a:r>
              <a:rPr lang="en-US" sz="2800" i="1" dirty="0" smtClean="0">
                <a:ea typeface="ＭＳ Ｐゴシック" charset="0"/>
              </a:rPr>
              <a:t>Everyone likes someone: (</a:t>
            </a:r>
            <a:r>
              <a:rPr lang="en-US" sz="2800" i="1" dirty="0" smtClean="0">
                <a:ea typeface="ＭＳ Ｐゴシック" charset="0"/>
                <a:sym typeface="Symbol" charset="0"/>
              </a:rPr>
              <a:t></a:t>
            </a:r>
            <a:r>
              <a:rPr lang="en-US" sz="2800" i="1" dirty="0" smtClean="0">
                <a:ea typeface="ＭＳ Ｐゴシック" charset="0"/>
              </a:rPr>
              <a:t>x)(</a:t>
            </a:r>
            <a:r>
              <a:rPr lang="en-US" sz="2800" i="1" dirty="0" smtClean="0">
                <a:ea typeface="ＭＳ Ｐゴシック" charset="0"/>
                <a:sym typeface="Symbol" charset="0"/>
              </a:rPr>
              <a:t></a:t>
            </a:r>
            <a:r>
              <a:rPr lang="en-US" sz="2800" i="1" dirty="0" smtClean="0">
                <a:ea typeface="ＭＳ Ｐゴシック" charset="0"/>
              </a:rPr>
              <a:t>y) likes(</a:t>
            </a:r>
            <a:r>
              <a:rPr lang="en-US" sz="2800" i="1" dirty="0" err="1" smtClean="0">
                <a:ea typeface="ＭＳ Ｐゴシック" charset="0"/>
              </a:rPr>
              <a:t>x,y</a:t>
            </a:r>
            <a:r>
              <a:rPr lang="en-US" sz="2800" i="1" dirty="0" smtClean="0">
                <a:ea typeface="ＭＳ Ｐゴシック" charset="0"/>
              </a:rPr>
              <a:t>) </a:t>
            </a:r>
          </a:p>
          <a:p>
            <a:pPr marL="0" indent="0">
              <a:buNone/>
            </a:pPr>
            <a:r>
              <a:rPr lang="en-US" sz="2800" dirty="0" smtClean="0"/>
              <a:t>    for x in people():</a:t>
            </a:r>
          </a:p>
          <a:p>
            <a:pPr marL="0" indent="0">
              <a:buNone/>
            </a:pPr>
            <a:r>
              <a:rPr lang="en-US" sz="2800" dirty="0" smtClean="0"/>
              <a:t>        found = False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for y in people():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if likes(</a:t>
            </a:r>
            <a:r>
              <a:rPr lang="en-US" sz="2800" dirty="0" err="1" smtClean="0"/>
              <a:t>x,y</a:t>
            </a:r>
            <a:r>
              <a:rPr lang="en-US" sz="2800" dirty="0" smtClean="0"/>
              <a:t>):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found = True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break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if not Found: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return False</a:t>
            </a:r>
          </a:p>
          <a:p>
            <a:pPr marL="0" indent="0">
              <a:buNone/>
            </a:pPr>
            <a:r>
              <a:rPr lang="en-US" sz="2800" dirty="0" smtClean="0"/>
              <a:t>    return True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</a:t>
            </a:r>
          </a:p>
          <a:p>
            <a:pPr marL="0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3581400"/>
            <a:ext cx="326904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libri"/>
              </a:rPr>
              <a:t>Every person has at</a:t>
            </a:r>
          </a:p>
          <a:p>
            <a:r>
              <a:rPr lang="en-US" i="1" dirty="0">
                <a:latin typeface="Calibri"/>
              </a:rPr>
              <a:t>l</a:t>
            </a:r>
            <a:r>
              <a:rPr lang="en-US" i="1" dirty="0" smtClean="0">
                <a:latin typeface="Calibri"/>
              </a:rPr>
              <a:t>east one individual that</a:t>
            </a:r>
          </a:p>
          <a:p>
            <a:r>
              <a:rPr lang="en-US" i="1" dirty="0">
                <a:latin typeface="Calibri"/>
              </a:rPr>
              <a:t>t</a:t>
            </a:r>
            <a:r>
              <a:rPr lang="en-US" i="1" dirty="0" smtClean="0">
                <a:latin typeface="Calibri"/>
              </a:rPr>
              <a:t>hey like.</a:t>
            </a:r>
            <a:endParaRPr lang="en-US" i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937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71209"/>
            <a:ext cx="5562600" cy="1143000"/>
          </a:xfrm>
        </p:spPr>
        <p:txBody>
          <a:bodyPr/>
          <a:lstStyle/>
          <a:p>
            <a:pPr algn="r"/>
            <a:r>
              <a:rPr lang="en-US" sz="4400" dirty="0" smtClean="0"/>
              <a:t>Procedural example 2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8077200" cy="6477000"/>
          </a:xfrm>
        </p:spPr>
        <p:txBody>
          <a:bodyPr/>
          <a:lstStyle/>
          <a:p>
            <a:pPr marL="0" lvl="1" indent="0">
              <a:buNone/>
            </a:pPr>
            <a:endParaRPr lang="en-US" sz="2800" dirty="0" smtClean="0"/>
          </a:p>
          <a:p>
            <a:pPr marL="0" lvl="1" indent="0">
              <a:buNone/>
            </a:pPr>
            <a:r>
              <a:rPr lang="en-US" sz="2800" dirty="0" err="1" smtClean="0"/>
              <a:t>def</a:t>
            </a:r>
            <a:r>
              <a:rPr lang="en-US" sz="2800" dirty="0" smtClean="0"/>
              <a:t> verify2():</a:t>
            </a:r>
          </a:p>
          <a:p>
            <a:pPr marL="0" lvl="1" indent="0">
              <a:buNone/>
            </a:pPr>
            <a:r>
              <a:rPr lang="en-US" sz="2800" i="1" dirty="0"/>
              <a:t> </a:t>
            </a:r>
            <a:r>
              <a:rPr lang="en-US" sz="2800" i="1" dirty="0" smtClean="0"/>
              <a:t>   # </a:t>
            </a:r>
            <a:r>
              <a:rPr lang="en-US" sz="2800" i="1" dirty="0" smtClean="0">
                <a:ea typeface="ＭＳ Ｐゴシック" charset="0"/>
              </a:rPr>
              <a:t>Someone is liked by everyone: (</a:t>
            </a:r>
            <a:r>
              <a:rPr lang="en-US" sz="2800" i="1" dirty="0" smtClean="0">
                <a:ea typeface="ＭＳ Ｐゴシック" charset="0"/>
                <a:sym typeface="Symbol" charset="0"/>
              </a:rPr>
              <a:t></a:t>
            </a:r>
            <a:r>
              <a:rPr lang="en-US" sz="2800" i="1" dirty="0" smtClean="0">
                <a:ea typeface="ＭＳ Ｐゴシック" charset="0"/>
              </a:rPr>
              <a:t>y)(</a:t>
            </a:r>
            <a:r>
              <a:rPr lang="en-US" sz="2800" i="1" dirty="0" smtClean="0">
                <a:ea typeface="ＭＳ Ｐゴシック" charset="0"/>
                <a:sym typeface="Symbol" charset="0"/>
              </a:rPr>
              <a:t></a:t>
            </a:r>
            <a:r>
              <a:rPr lang="en-US" sz="2800" i="1" dirty="0" smtClean="0">
                <a:ea typeface="ＭＳ Ｐゴシック" charset="0"/>
              </a:rPr>
              <a:t>x) likes(</a:t>
            </a:r>
            <a:r>
              <a:rPr lang="en-US" sz="2800" i="1" dirty="0" err="1" smtClean="0">
                <a:ea typeface="ＭＳ Ｐゴシック" charset="0"/>
              </a:rPr>
              <a:t>x,y</a:t>
            </a:r>
            <a:r>
              <a:rPr lang="en-US" sz="2800" i="1" dirty="0" smtClean="0">
                <a:ea typeface="ＭＳ Ｐゴシック" charset="0"/>
              </a:rPr>
              <a:t>) </a:t>
            </a:r>
          </a:p>
          <a:p>
            <a:pPr marL="0" indent="0">
              <a:buNone/>
            </a:pPr>
            <a:r>
              <a:rPr lang="en-US" sz="2800" dirty="0" smtClean="0"/>
              <a:t>    for y in people():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found = True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for x in people():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if not likes(</a:t>
            </a:r>
            <a:r>
              <a:rPr lang="en-US" sz="2800" dirty="0" err="1" smtClean="0"/>
              <a:t>x,y</a:t>
            </a:r>
            <a:r>
              <a:rPr lang="en-US" sz="2800" dirty="0" smtClean="0"/>
              <a:t>):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found = False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break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if found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return True</a:t>
            </a:r>
          </a:p>
          <a:p>
            <a:pPr marL="0" indent="0">
              <a:buNone/>
            </a:pPr>
            <a:r>
              <a:rPr lang="en-US" sz="2800" dirty="0" smtClean="0"/>
              <a:t>    return False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</a:t>
            </a:r>
          </a:p>
          <a:p>
            <a:pPr marL="0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3581400"/>
            <a:ext cx="329233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libri"/>
              </a:rPr>
              <a:t>There is a person who is</a:t>
            </a:r>
          </a:p>
          <a:p>
            <a:r>
              <a:rPr lang="en-US" i="1" dirty="0">
                <a:latin typeface="Calibri"/>
              </a:rPr>
              <a:t>l</a:t>
            </a:r>
            <a:r>
              <a:rPr lang="en-US" i="1" dirty="0" smtClean="0">
                <a:latin typeface="Calibri"/>
              </a:rPr>
              <a:t>iked by every person in</a:t>
            </a:r>
            <a:br>
              <a:rPr lang="en-US" i="1" dirty="0" smtClean="0">
                <a:latin typeface="Calibri"/>
              </a:rPr>
            </a:br>
            <a:r>
              <a:rPr lang="en-US" i="1" dirty="0" smtClean="0">
                <a:latin typeface="Calibri"/>
              </a:rPr>
              <a:t>the universe.</a:t>
            </a:r>
          </a:p>
        </p:txBody>
      </p:sp>
    </p:spTree>
    <p:extLst>
      <p:ext uri="{BB962C8B-B14F-4D97-AF65-F5344CB8AC3E}">
        <p14:creationId xmlns:p14="http://schemas.microsoft.com/office/powerpoint/2010/main" val="362897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Connections between </a:t>
            </a:r>
            <a:r>
              <a:rPr lang="en-US" sz="3600" dirty="0"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and </a:t>
            </a:r>
            <a:r>
              <a:rPr lang="en-US" sz="3600" dirty="0"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05800" cy="5181600"/>
          </a:xfrm>
        </p:spPr>
        <p:txBody>
          <a:bodyPr/>
          <a:lstStyle/>
          <a:p>
            <a:pPr marL="231775" indent="-231775"/>
            <a:r>
              <a:rPr lang="en-US" sz="2800" dirty="0">
                <a:ea typeface="ＭＳ Ｐゴシック" charset="0"/>
                <a:cs typeface="ＭＳ Ｐゴシック" charset="0"/>
              </a:rPr>
              <a:t>We can relate sentences involving </a:t>
            </a: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and </a:t>
            </a: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using extensions to  </a:t>
            </a:r>
            <a:r>
              <a:rPr lang="en-US" sz="2800" b="1" dirty="0">
                <a:ea typeface="ＭＳ Ｐゴシック" charset="0"/>
                <a:cs typeface="ＭＳ Ｐゴシック" charset="0"/>
                <a:hlinkClick r:id="rId3"/>
              </a:rPr>
              <a:t>De Morgan’s laws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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P(x)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</a:t>
            </a:r>
            <a:r>
              <a:rPr lang="en-US" sz="2600" dirty="0">
                <a:ea typeface="ＭＳ Ｐゴシック" charset="0"/>
              </a:rPr>
              <a:t>x) P(x)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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 smtClean="0">
                <a:ea typeface="ＭＳ Ｐゴシック" charset="0"/>
              </a:rPr>
              <a:t>P(x)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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P(x)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</a:t>
            </a:r>
            <a:r>
              <a:rPr lang="en-US" sz="2600" dirty="0">
                <a:ea typeface="ＭＳ Ｐゴシック" charset="0"/>
              </a:rPr>
              <a:t>x) P(x)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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P(x)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</a:t>
            </a:r>
            <a:r>
              <a:rPr lang="en-US" sz="2600" dirty="0">
                <a:ea typeface="ＭＳ Ｐゴシック" charset="0"/>
              </a:rPr>
              <a:t>x) P(x)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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P(x)</a:t>
            </a:r>
          </a:p>
          <a:p>
            <a:pPr marL="231775" indent="-231775"/>
            <a:r>
              <a:rPr lang="en-US" sz="2800" dirty="0">
                <a:ea typeface="ＭＳ Ｐゴシック" charset="0"/>
                <a:cs typeface="ＭＳ Ｐゴシック" charset="0"/>
              </a:rPr>
              <a:t>Examples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 All dogs don’t like cats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No dogs like cats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 Not all dogs dance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There is a dog that doesn’t dance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 All dogs sleep </a:t>
            </a:r>
            <a:r>
              <a:rPr lang="en-US" sz="2600" dirty="0">
                <a:ea typeface="ＭＳ Ｐゴシック" charset="0"/>
                <a:cs typeface="Calibri"/>
              </a:rPr>
              <a:t>↔ There is no dog that doesn’t sleep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  <a:cs typeface="Calibri"/>
              </a:rPr>
              <a:t> There is a dog that talks ↔ Not all dogs can’t talk</a:t>
            </a:r>
            <a:endParaRPr lang="en-US" sz="26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Quantified inference rules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8768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Universal instantiation</a:t>
            </a:r>
          </a:p>
          <a:p>
            <a:pPr lvl="1"/>
            <a:r>
              <a:rPr lang="en-US" sz="2800" dirty="0">
                <a:ea typeface="ＭＳ Ｐゴシック" charset="0"/>
                <a:sym typeface="Symbol" charset="0"/>
              </a:rPr>
              <a:t>x P(x)  P(A)    </a:t>
            </a:r>
            <a:r>
              <a:rPr lang="en-US" sz="2800" i="1" dirty="0">
                <a:ea typeface="ＭＳ Ｐゴシック" charset="0"/>
                <a:sym typeface="Symbol" charset="0"/>
              </a:rPr>
              <a:t># where A is some constant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Universal generalization</a:t>
            </a:r>
          </a:p>
          <a:p>
            <a:pPr lvl="1"/>
            <a:r>
              <a:rPr lang="en-US" sz="2800" dirty="0">
                <a:ea typeface="ＭＳ Ｐゴシック" charset="0"/>
                <a:sym typeface="Symbol" charset="0"/>
              </a:rPr>
              <a:t>P(A)  P(B) …  x P(x) </a:t>
            </a:r>
            <a:r>
              <a:rPr lang="en-US" sz="2800" i="1" dirty="0">
                <a:ea typeface="ＭＳ Ｐゴシック" charset="0"/>
                <a:sym typeface="Symbol" charset="0"/>
              </a:rPr>
              <a:t># if AB… enumerate all </a:t>
            </a:r>
            <a:br>
              <a:rPr lang="en-US" sz="2800" i="1" dirty="0">
                <a:ea typeface="ＭＳ Ｐゴシック" charset="0"/>
                <a:sym typeface="Symbol" charset="0"/>
              </a:rPr>
            </a:br>
            <a:r>
              <a:rPr lang="en-US" sz="2800" i="1" dirty="0">
                <a:ea typeface="ＭＳ Ｐゴシック" charset="0"/>
                <a:sym typeface="Symbol" charset="0"/>
              </a:rPr>
              <a:t>                                            #   individuals 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Existential instantiation</a:t>
            </a:r>
          </a:p>
          <a:p>
            <a:pPr lvl="1"/>
            <a:r>
              <a:rPr lang="en-US" sz="2800" dirty="0">
                <a:ea typeface="ＭＳ Ｐゴシック" charset="0"/>
                <a:sym typeface="Symbol" charset="0"/>
              </a:rPr>
              <a:t>x P(x) P(F)</a:t>
            </a:r>
            <a:endParaRPr lang="en-US" sz="2800" b="1" dirty="0">
              <a:solidFill>
                <a:schemeClr val="accent2"/>
              </a:solidFill>
              <a:ea typeface="ＭＳ Ｐゴシック" charset="0"/>
              <a:sym typeface="Symbol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Existential generalization</a:t>
            </a:r>
          </a:p>
          <a:p>
            <a:pPr lvl="1"/>
            <a:r>
              <a:rPr lang="en-US" sz="2800" dirty="0">
                <a:ea typeface="ＭＳ Ｐゴシック" charset="0"/>
                <a:sym typeface="Symbol" charset="0"/>
              </a:rPr>
              <a:t>P(A)  x P(x)</a:t>
            </a: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5287963" y="4343400"/>
            <a:ext cx="36274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Symbol" charset="0"/>
              <a:buChar char="¬"/>
            </a:pPr>
            <a:r>
              <a:rPr lang="en-US" b="1" dirty="0">
                <a:solidFill>
                  <a:schemeClr val="accent2"/>
                </a:solidFill>
                <a:latin typeface="Calibri"/>
                <a:sym typeface="Symbol" charset="0"/>
              </a:rPr>
              <a:t>Skolem* constant F</a:t>
            </a:r>
          </a:p>
          <a:p>
            <a:r>
              <a:rPr lang="en-US" sz="1800" b="1" i="1" dirty="0">
                <a:solidFill>
                  <a:schemeClr val="accent2"/>
                </a:solidFill>
                <a:latin typeface="Calibri"/>
                <a:sym typeface="Symbol" charset="0"/>
              </a:rPr>
              <a:t>     F must be a </a:t>
            </a:r>
            <a:r>
              <a:rPr lang="ja-JP" altLang="en-US" sz="1800" b="1" i="1" dirty="0">
                <a:solidFill>
                  <a:schemeClr val="accent2"/>
                </a:solidFill>
                <a:latin typeface="Calibri"/>
                <a:sym typeface="Symbol" charset="0"/>
              </a:rPr>
              <a:t>“</a:t>
            </a:r>
            <a:r>
              <a:rPr lang="en-US" altLang="ja-JP" sz="1800" b="1" i="1" dirty="0">
                <a:solidFill>
                  <a:schemeClr val="accent2"/>
                </a:solidFill>
                <a:latin typeface="Calibri"/>
                <a:sym typeface="Symbol" charset="0"/>
              </a:rPr>
              <a:t>new</a:t>
            </a:r>
            <a:r>
              <a:rPr lang="ja-JP" altLang="en-US" sz="1800" b="1" i="1" dirty="0">
                <a:solidFill>
                  <a:schemeClr val="accent2"/>
                </a:solidFill>
                <a:latin typeface="Calibri"/>
                <a:sym typeface="Symbol" charset="0"/>
              </a:rPr>
              <a:t>”</a:t>
            </a:r>
            <a:r>
              <a:rPr lang="en-US" altLang="ja-JP" sz="1800" b="1" i="1" dirty="0">
                <a:solidFill>
                  <a:schemeClr val="accent2"/>
                </a:solidFill>
                <a:latin typeface="Calibri"/>
                <a:sym typeface="Symbol" charset="0"/>
              </a:rPr>
              <a:t> constant not   </a:t>
            </a:r>
            <a:br>
              <a:rPr lang="en-US" altLang="ja-JP" sz="1800" b="1" i="1" dirty="0">
                <a:solidFill>
                  <a:schemeClr val="accent2"/>
                </a:solidFill>
                <a:latin typeface="Calibri"/>
                <a:sym typeface="Symbol" charset="0"/>
              </a:rPr>
            </a:br>
            <a:r>
              <a:rPr lang="en-US" altLang="ja-JP" sz="1800" b="1" i="1" dirty="0">
                <a:solidFill>
                  <a:schemeClr val="accent2"/>
                </a:solidFill>
                <a:latin typeface="Calibri"/>
                <a:sym typeface="Symbol" charset="0"/>
              </a:rPr>
              <a:t>    appearing in the KB</a:t>
            </a:r>
            <a:endParaRPr lang="en-US" sz="1800" i="1" dirty="0">
              <a:latin typeface="Calibri"/>
            </a:endParaRPr>
          </a:p>
        </p:txBody>
      </p:sp>
      <p:sp>
        <p:nvSpPr>
          <p:cNvPr id="43012" name="TextBox 1"/>
          <p:cNvSpPr txBox="1">
            <a:spLocks noChangeArrowheads="1"/>
          </p:cNvSpPr>
          <p:nvPr/>
        </p:nvSpPr>
        <p:spPr bwMode="auto">
          <a:xfrm>
            <a:off x="5715000" y="6248400"/>
            <a:ext cx="3059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* After </a:t>
            </a:r>
            <a:r>
              <a:rPr lang="en-US" dirty="0">
                <a:latin typeface="Calibri"/>
                <a:hlinkClick r:id="rId3"/>
              </a:rPr>
              <a:t>Thoralf Skolem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First-order logic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5334000"/>
          </a:xfrm>
        </p:spPr>
        <p:txBody>
          <a:bodyPr/>
          <a:lstStyle/>
          <a:p>
            <a:r>
              <a:rPr lang="en-US" sz="2500" dirty="0">
                <a:ea typeface="ＭＳ Ｐゴシック" charset="0"/>
                <a:cs typeface="ＭＳ Ｐゴシック" charset="0"/>
              </a:rPr>
              <a:t>First-order logic (FOL) models the world in terms of 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Objects,</a:t>
            </a:r>
            <a:r>
              <a:rPr lang="en-US" sz="2400" dirty="0">
                <a:ea typeface="ＭＳ Ｐゴシック" charset="0"/>
              </a:rPr>
              <a:t> which are things with individual identities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Properties</a:t>
            </a:r>
            <a:r>
              <a:rPr lang="en-US" sz="2400" dirty="0">
                <a:ea typeface="ＭＳ Ｐゴシック" charset="0"/>
              </a:rPr>
              <a:t> of objects that distinguish them from others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Relations</a:t>
            </a:r>
            <a:r>
              <a:rPr lang="en-US" sz="2400" dirty="0">
                <a:ea typeface="ＭＳ Ｐゴシック" charset="0"/>
              </a:rPr>
              <a:t> that hold among sets of objects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Functions,</a:t>
            </a:r>
            <a:r>
              <a:rPr lang="en-US" sz="2400" dirty="0">
                <a:ea typeface="ＭＳ Ｐゴシック" charset="0"/>
              </a:rPr>
              <a:t> which are a subset of relations where there is only one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value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altLang="ja-JP" sz="2400" dirty="0">
                <a:ea typeface="ＭＳ Ｐゴシック" charset="0"/>
              </a:rPr>
              <a:t> for any given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input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altLang="ja-JP" sz="2400" dirty="0">
              <a:ea typeface="ＭＳ Ｐゴシック" charset="0"/>
            </a:endParaRPr>
          </a:p>
          <a:p>
            <a:r>
              <a:rPr lang="en-US" sz="2500" dirty="0">
                <a:ea typeface="ＭＳ Ｐゴシック" charset="0"/>
                <a:cs typeface="ＭＳ Ｐゴシック" charset="0"/>
              </a:rPr>
              <a:t>Examples: </a:t>
            </a:r>
          </a:p>
          <a:p>
            <a:pPr lvl="1"/>
            <a:r>
              <a:rPr lang="en-US" sz="2400" dirty="0">
                <a:ea typeface="ＭＳ Ｐゴシック" charset="0"/>
              </a:rPr>
              <a:t>Objects: Students, lectures, companies, cars ... </a:t>
            </a:r>
          </a:p>
          <a:p>
            <a:pPr lvl="1"/>
            <a:r>
              <a:rPr lang="en-US" sz="2400" dirty="0">
                <a:ea typeface="ＭＳ Ｐゴシック" charset="0"/>
              </a:rPr>
              <a:t>Relations: Brother-of, bigger-than, outside, part-of, has-color, occurs-after, owns, visits, precedes, ... </a:t>
            </a:r>
          </a:p>
          <a:p>
            <a:pPr lvl="1"/>
            <a:r>
              <a:rPr lang="en-US" sz="2400" dirty="0">
                <a:ea typeface="ＭＳ Ｐゴシック" charset="0"/>
              </a:rPr>
              <a:t>Properties: blue, oval, even, large, ... </a:t>
            </a:r>
          </a:p>
          <a:p>
            <a:pPr lvl="1"/>
            <a:r>
              <a:rPr lang="en-US" sz="2400" dirty="0">
                <a:ea typeface="ＭＳ Ｐゴシック" charset="0"/>
              </a:rPr>
              <a:t>Functions: father-of, best-friend, second-half, more-than ...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Universal instantiation</a:t>
            </a:r>
            <a:br>
              <a:rPr lang="en-US" sz="3600" dirty="0">
                <a:ea typeface="ＭＳ Ｐゴシック" charset="0"/>
                <a:cs typeface="ＭＳ Ｐゴシック" charset="0"/>
              </a:rPr>
            </a:br>
            <a:r>
              <a:rPr lang="en-US" sz="3600" dirty="0">
                <a:ea typeface="ＭＳ Ｐゴシック" charset="0"/>
                <a:cs typeface="ＭＳ Ｐゴシック" charset="0"/>
              </a:rPr>
              <a:t>(a.k.a. universal elimination)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If (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x) P(x) is true, then P(C) is true, where C is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any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constant in the domain of x, e.g.: </a:t>
            </a:r>
          </a:p>
          <a:p>
            <a:pPr lvl="1">
              <a:buFontTx/>
              <a:buNone/>
            </a:pPr>
            <a:r>
              <a:rPr lang="en-US" sz="3200" dirty="0">
                <a:ea typeface="ＭＳ Ｐゴシック" charset="0"/>
              </a:rPr>
              <a:t>(</a:t>
            </a: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x) eats(John, x) </a:t>
            </a:r>
            <a:r>
              <a:rPr lang="en-US" sz="3200" dirty="0">
                <a:ea typeface="ＭＳ Ｐゴシック" charset="0"/>
                <a:sym typeface="Symbol" charset="0"/>
              </a:rPr>
              <a:t></a:t>
            </a:r>
            <a:br>
              <a:rPr lang="en-US" sz="3200" dirty="0">
                <a:ea typeface="ＭＳ Ｐゴシック" charset="0"/>
                <a:sym typeface="Symbol" charset="0"/>
              </a:rPr>
            </a:br>
            <a:r>
              <a:rPr lang="en-US" sz="3200" dirty="0">
                <a:ea typeface="ＭＳ Ｐゴシック" charset="0"/>
                <a:sym typeface="Symbol" charset="0"/>
              </a:rPr>
              <a:t>          </a:t>
            </a:r>
            <a:r>
              <a:rPr lang="en-US" sz="3200" dirty="0">
                <a:ea typeface="ＭＳ Ｐゴシック" charset="0"/>
              </a:rPr>
              <a:t>eats(John, Cheese18)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Note that function applied to ground terms is also a constant</a:t>
            </a:r>
          </a:p>
          <a:p>
            <a:pPr marL="571500" lvl="2" indent="-225425">
              <a:buFontTx/>
              <a:buNone/>
            </a:pPr>
            <a:r>
              <a:rPr lang="en-US" sz="3200" dirty="0">
                <a:ea typeface="ＭＳ Ｐゴシック" charset="0"/>
              </a:rPr>
              <a:t>(</a:t>
            </a: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x) eats(John, x) </a:t>
            </a:r>
            <a:r>
              <a:rPr lang="en-US" sz="3200" dirty="0">
                <a:ea typeface="ＭＳ Ｐゴシック" charset="0"/>
                <a:sym typeface="Symbol" charset="0"/>
              </a:rPr>
              <a:t></a:t>
            </a:r>
            <a:br>
              <a:rPr lang="en-US" sz="3200" dirty="0">
                <a:ea typeface="ＭＳ Ｐゴシック" charset="0"/>
                <a:sym typeface="Symbol" charset="0"/>
              </a:rPr>
            </a:br>
            <a:r>
              <a:rPr lang="en-US" sz="3200" dirty="0">
                <a:ea typeface="ＭＳ Ｐゴシック" charset="0"/>
                <a:sym typeface="Symbol" charset="0"/>
              </a:rPr>
              <a:t>          </a:t>
            </a:r>
            <a:r>
              <a:rPr lang="en-US" sz="3200" dirty="0">
                <a:ea typeface="ＭＳ Ｐゴシック" charset="0"/>
              </a:rPr>
              <a:t>eats(John, contents(Box42))</a:t>
            </a: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Existential instantiation</a:t>
            </a:r>
            <a:br>
              <a:rPr lang="en-US" sz="3600" dirty="0">
                <a:ea typeface="ＭＳ Ｐゴシック" charset="0"/>
                <a:cs typeface="ＭＳ Ｐゴシック" charset="0"/>
              </a:rPr>
            </a:br>
            <a:r>
              <a:rPr lang="en-US" sz="3600" dirty="0">
                <a:ea typeface="ＭＳ Ｐゴシック" charset="0"/>
                <a:cs typeface="ＭＳ Ｐゴシック" charset="0"/>
              </a:rPr>
              <a:t>(a.k.a. existential elimination)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7244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From (</a:t>
            </a: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x) P(x) infer P(c), e.g.:</a:t>
            </a:r>
          </a:p>
          <a:p>
            <a:pPr lvl="1"/>
            <a:r>
              <a:rPr lang="en-US" sz="2800" dirty="0">
                <a:ea typeface="ＭＳ Ｐゴシック" charset="0"/>
              </a:rPr>
              <a:t> (</a:t>
            </a: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x) eats(</a:t>
            </a:r>
            <a:r>
              <a:rPr lang="en-US" sz="2800" dirty="0" err="1">
                <a:ea typeface="ＭＳ Ｐゴシック" charset="0"/>
              </a:rPr>
              <a:t>Mikey</a:t>
            </a:r>
            <a:r>
              <a:rPr lang="en-US" sz="2800" dirty="0">
                <a:ea typeface="ＭＳ Ｐゴシック" charset="0"/>
              </a:rPr>
              <a:t>, x)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eats(</a:t>
            </a:r>
            <a:r>
              <a:rPr lang="en-US" sz="2800" dirty="0" err="1">
                <a:ea typeface="ＭＳ Ｐゴシック" charset="0"/>
              </a:rPr>
              <a:t>Mikey</a:t>
            </a:r>
            <a:r>
              <a:rPr lang="en-US" sz="2800" dirty="0">
                <a:ea typeface="ＭＳ Ｐゴシック" charset="0"/>
              </a:rPr>
              <a:t>, Stuff345)</a:t>
            </a:r>
            <a:endParaRPr lang="en-US" sz="2400" dirty="0">
              <a:ea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The variable is replaced by a </a:t>
            </a:r>
            <a:r>
              <a:rPr lang="en-US" sz="28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brand-new constant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not occurring in this or any sentence in the KB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Also known as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skolemization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; constant is a </a:t>
            </a:r>
            <a:r>
              <a:rPr lang="en-US" sz="2800" b="1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skolem</a:t>
            </a:r>
            <a:r>
              <a:rPr lang="en-US" sz="28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constant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We don’t want to accidentally draw other inferences about it by introducing the constant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Can use this to reason about unknown objects, rather than constantly manipulating existential quantifiers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Existential generalization</a:t>
            </a:r>
            <a:br>
              <a:rPr lang="en-US" sz="3600" dirty="0">
                <a:ea typeface="ＭＳ Ｐゴシック" charset="0"/>
                <a:cs typeface="ＭＳ Ｐゴシック" charset="0"/>
              </a:rPr>
            </a:br>
            <a:r>
              <a:rPr lang="en-US" sz="3600" dirty="0">
                <a:ea typeface="ＭＳ Ｐゴシック" charset="0"/>
                <a:cs typeface="ＭＳ Ｐゴシック" charset="0"/>
              </a:rPr>
              <a:t>(a.k.a. existential introduction)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If P(c) is true, then (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x) P(x) is inferred, e.g.:</a:t>
            </a:r>
          </a:p>
          <a:p>
            <a:pPr lvl="1">
              <a:buFontTx/>
              <a:buNone/>
            </a:pPr>
            <a:r>
              <a:rPr lang="en-US" sz="3200" dirty="0">
                <a:ea typeface="ＭＳ Ｐゴシック" charset="0"/>
              </a:rPr>
              <a:t>Eats(Mickey, Cheese18) </a:t>
            </a:r>
            <a:r>
              <a:rPr lang="en-US" sz="3200" dirty="0">
                <a:ea typeface="ＭＳ Ｐゴシック" charset="0"/>
                <a:sym typeface="Symbol" charset="0"/>
              </a:rPr>
              <a:t></a:t>
            </a:r>
            <a:br>
              <a:rPr lang="en-US" sz="3200" dirty="0">
                <a:ea typeface="ＭＳ Ｐゴシック" charset="0"/>
                <a:sym typeface="Symbol" charset="0"/>
              </a:rPr>
            </a:br>
            <a:r>
              <a:rPr lang="en-US" sz="3200" dirty="0">
                <a:ea typeface="ＭＳ Ｐゴシック" charset="0"/>
                <a:sym typeface="Symbol" charset="0"/>
              </a:rPr>
              <a:t>        </a:t>
            </a:r>
            <a:r>
              <a:rPr lang="en-US" sz="3200" dirty="0">
                <a:ea typeface="ＭＳ Ｐゴシック" charset="0"/>
              </a:rPr>
              <a:t>(</a:t>
            </a:r>
            <a:r>
              <a:rPr lang="en-US" sz="3200" dirty="0">
                <a:ea typeface="ＭＳ Ｐゴシック" charset="0"/>
                <a:sym typeface="Symbol" charset="0"/>
              </a:rPr>
              <a:t></a:t>
            </a:r>
            <a:r>
              <a:rPr lang="en-US" sz="3200" dirty="0">
                <a:ea typeface="ＭＳ Ｐゴシック" charset="0"/>
              </a:rPr>
              <a:t>x) eats(Mickey, x)</a:t>
            </a:r>
            <a:endParaRPr lang="en-US" sz="2800" dirty="0">
              <a:ea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All instances of the given constant symbol are replaced by the new variable symbol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Note that the variable symbol cannot already exist anywhere in the expression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4419600"/>
          </a:xfrm>
        </p:spPr>
        <p:txBody>
          <a:bodyPr/>
          <a:lstStyle/>
          <a:p>
            <a:pPr marL="234950" indent="-234950">
              <a:buFontTx/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Every gardener likes the sun</a:t>
            </a: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 gardener(x)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likes(</a:t>
            </a:r>
            <a:r>
              <a:rPr lang="en-US" sz="2800" dirty="0" err="1">
                <a:ea typeface="ＭＳ Ｐゴシック" charset="0"/>
              </a:rPr>
              <a:t>x,Sun</a:t>
            </a:r>
            <a:r>
              <a:rPr lang="en-US" sz="2800" dirty="0">
                <a:ea typeface="ＭＳ Ｐゴシック" charset="0"/>
              </a:rPr>
              <a:t>) </a:t>
            </a:r>
          </a:p>
          <a:p>
            <a:pPr marL="234950" indent="-234950">
              <a:buFontTx/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You can fool some of the people all of 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t  person(x) </a:t>
            </a:r>
            <a:r>
              <a:rPr lang="en-US" sz="2800" dirty="0"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ea typeface="ＭＳ Ｐゴシック" charset="0"/>
              </a:rPr>
              <a:t>time(t)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can-fool(x, t)</a:t>
            </a:r>
          </a:p>
          <a:p>
            <a:pPr marL="234950" indent="-234950">
              <a:buFontTx/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You can fool all of the people some of 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t time(t) </a:t>
            </a:r>
            <a:r>
              <a:rPr lang="en-US" sz="2800" dirty="0">
                <a:ea typeface="ＭＳ Ｐゴシック" charset="0"/>
                <a:sym typeface="Symbol" charset="0"/>
              </a:rPr>
              <a:t> </a:t>
            </a:r>
            <a:r>
              <a:rPr lang="en-US" sz="2800" dirty="0">
                <a:ea typeface="ＭＳ Ｐゴシック" charset="0"/>
              </a:rPr>
              <a:t>x person(x)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can-fool(x, t)</a:t>
            </a: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 person(x) </a:t>
            </a:r>
            <a:r>
              <a:rPr lang="en-US" sz="2800" dirty="0">
                <a:ea typeface="ＭＳ Ｐゴシック" charset="0"/>
                <a:sym typeface="Symbol" charset="0"/>
              </a:rPr>
              <a:t> </a:t>
            </a:r>
            <a:r>
              <a:rPr lang="en-US" sz="2800" dirty="0">
                <a:ea typeface="ＭＳ Ｐゴシック" charset="0"/>
              </a:rPr>
              <a:t>t time(t)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can-fool(x, t)</a:t>
            </a:r>
          </a:p>
          <a:p>
            <a:pPr marL="234950" indent="-234950">
              <a:buFontTx/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All purple mushrooms are poisonous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 (mushroom(x)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purple(x))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poisonous(x) </a:t>
            </a:r>
          </a:p>
        </p:txBody>
      </p:sp>
      <p:cxnSp>
        <p:nvCxnSpPr>
          <p:cNvPr id="51203" name="Straight Connector 5"/>
          <p:cNvCxnSpPr>
            <a:cxnSpLocks noChangeShapeType="1"/>
          </p:cNvCxnSpPr>
          <p:nvPr/>
        </p:nvCxnSpPr>
        <p:spPr bwMode="auto">
          <a:xfrm rot="5400000">
            <a:off x="7010401" y="4572000"/>
            <a:ext cx="914400" cy="31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4" name="TextBox 8"/>
          <p:cNvSpPr txBox="1">
            <a:spLocks noChangeArrowheads="1"/>
          </p:cNvSpPr>
          <p:nvPr/>
        </p:nvSpPr>
        <p:spPr bwMode="auto">
          <a:xfrm>
            <a:off x="7543800" y="4105275"/>
            <a:ext cx="1600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Note 2 possible readings of  NL sentence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5791200"/>
          </a:xfrm>
        </p:spPr>
        <p:txBody>
          <a:bodyPr/>
          <a:lstStyle/>
          <a:p>
            <a:pPr marL="231775" indent="-231775">
              <a:lnSpc>
                <a:spcPct val="90000"/>
              </a:lnSpc>
              <a:buFontTx/>
              <a:buNone/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No purple mushroom is poisonous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(two ways)</a:t>
            </a:r>
          </a:p>
          <a:p>
            <a:pPr marL="346075" lvl="1" indent="0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</a:t>
            </a:r>
            <a:r>
              <a:rPr lang="en-US" sz="2800" dirty="0">
                <a:ea typeface="ＭＳ Ｐゴシック" charset="0"/>
              </a:rPr>
              <a:t>x purple(x)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mushroom(x)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poisonous(x) </a:t>
            </a:r>
          </a:p>
          <a:p>
            <a:pPr marL="346075" lvl="1" indent="0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  (mushroom(x)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purple(x))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</a:t>
            </a:r>
            <a:r>
              <a:rPr lang="en-US" sz="2800" dirty="0">
                <a:ea typeface="ＭＳ Ｐゴシック" charset="0"/>
              </a:rPr>
              <a:t>poisonous(x) </a:t>
            </a:r>
          </a:p>
          <a:p>
            <a:pPr marL="346075" lvl="1" indent="0">
              <a:lnSpc>
                <a:spcPct val="90000"/>
              </a:lnSpc>
              <a:buFontTx/>
              <a:buNone/>
            </a:pPr>
            <a:endParaRPr lang="en-US" sz="900" dirty="0">
              <a:ea typeface="ＭＳ Ｐゴシック" charset="0"/>
            </a:endParaRPr>
          </a:p>
          <a:p>
            <a:pPr marL="231775" indent="-231775">
              <a:lnSpc>
                <a:spcPct val="90000"/>
              </a:lnSpc>
              <a:buFontTx/>
              <a:buNone/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There </a:t>
            </a:r>
            <a:r>
              <a:rPr lang="en-US" sz="2800" b="1" dirty="0" smtClean="0">
                <a:ea typeface="ＭＳ Ｐゴシック" charset="0"/>
                <a:cs typeface="ＭＳ Ｐゴシック" charset="0"/>
              </a:rPr>
              <a:t>are (at least) two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purple mushrooms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346075" lvl="1" indent="0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y mushroom(x)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mushroom(y)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</a:t>
            </a:r>
            <a:r>
              <a:rPr lang="en-US" sz="2800" dirty="0">
                <a:ea typeface="ＭＳ Ｐゴシック" charset="0"/>
              </a:rPr>
              <a:t>(x=y</a:t>
            </a:r>
            <a:r>
              <a:rPr lang="en-US" sz="2800" dirty="0" smtClean="0">
                <a:ea typeface="ＭＳ Ｐゴシック" charset="0"/>
              </a:rPr>
              <a:t>)</a:t>
            </a:r>
          </a:p>
          <a:p>
            <a:pPr marL="346075" lvl="1" indent="0">
              <a:lnSpc>
                <a:spcPct val="90000"/>
              </a:lnSpc>
              <a:buFontTx/>
              <a:buNone/>
            </a:pPr>
            <a:r>
              <a:rPr lang="en-US" sz="2800" b="1" dirty="0" smtClean="0">
                <a:ea typeface="ＭＳ Ｐゴシック" charset="0"/>
                <a:cs typeface="ＭＳ Ｐゴシック" charset="0"/>
              </a:rPr>
              <a:t>There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are exactly two purple mushrooms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346075" lvl="1" indent="0">
              <a:lnSpc>
                <a:spcPct val="90000"/>
              </a:lnSpc>
              <a:buFontTx/>
              <a:buNone/>
            </a:pPr>
            <a:r>
              <a:rPr lang="en-US" sz="2800" dirty="0" smtClean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y mushroom(x)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mushroom(y)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</a:t>
            </a:r>
            <a:r>
              <a:rPr lang="en-US" sz="2800" dirty="0">
                <a:ea typeface="ＭＳ Ｐゴシック" charset="0"/>
              </a:rPr>
              <a:t>(x=y</a:t>
            </a:r>
            <a:r>
              <a:rPr lang="en-US" sz="2800" dirty="0" smtClean="0">
                <a:ea typeface="ＭＳ Ｐゴシック" charset="0"/>
              </a:rPr>
              <a:t>) </a:t>
            </a:r>
            <a:r>
              <a:rPr lang="en-US" sz="2800" dirty="0" smtClean="0">
                <a:ea typeface="ＭＳ Ｐゴシック" charset="0"/>
                <a:sym typeface="Symbol" charset="0"/>
              </a:rPr>
              <a:t></a:t>
            </a:r>
            <a:br>
              <a:rPr lang="en-US" sz="2800" dirty="0" smtClean="0">
                <a:ea typeface="ＭＳ Ｐゴシック" charset="0"/>
                <a:sym typeface="Symbol" charset="0"/>
              </a:rPr>
            </a:br>
            <a:r>
              <a:rPr lang="en-US" sz="2800" dirty="0" smtClean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z (mushroom(z)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purple(z))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((x=z) </a:t>
            </a:r>
            <a:r>
              <a:rPr lang="en-US" sz="2800" dirty="0">
                <a:ea typeface="ＭＳ Ｐゴシック" charset="0"/>
                <a:sym typeface="Symbol" charset="0"/>
              </a:rPr>
              <a:t></a:t>
            </a:r>
            <a:r>
              <a:rPr lang="en-US" sz="2800" dirty="0">
                <a:ea typeface="ＭＳ Ｐゴシック" charset="0"/>
              </a:rPr>
              <a:t> (y=z)) </a:t>
            </a:r>
          </a:p>
          <a:p>
            <a:pPr marL="346075" lvl="1" indent="0">
              <a:lnSpc>
                <a:spcPct val="90000"/>
              </a:lnSpc>
              <a:buFontTx/>
              <a:buNone/>
            </a:pPr>
            <a:endParaRPr lang="en-US" sz="900" dirty="0">
              <a:ea typeface="ＭＳ Ｐゴシック" charset="0"/>
            </a:endParaRPr>
          </a:p>
          <a:p>
            <a:pPr marL="231775" indent="-231775">
              <a:lnSpc>
                <a:spcPct val="90000"/>
              </a:lnSpc>
              <a:buFontTx/>
              <a:buNone/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Obama is not short</a:t>
            </a:r>
          </a:p>
          <a:p>
            <a:pPr marL="346075" lvl="1" indent="0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short</a:t>
            </a:r>
            <a:r>
              <a:rPr lang="en-US" sz="2800" dirty="0">
                <a:ea typeface="ＭＳ Ｐゴシック" charset="0"/>
              </a:rPr>
              <a:t>(Obama)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296598-EE5D-E64B-9FF3-559A9C865AB3}" type="slidenum">
              <a:rPr lang="en-US" sz="1000">
                <a:latin typeface="Calibri"/>
              </a:rPr>
              <a:pPr/>
              <a:t>25</a:t>
            </a:fld>
            <a:endParaRPr lang="en-US" sz="1000" dirty="0">
              <a:latin typeface="Calibri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Logic and People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86400"/>
            <a:ext cx="7772400" cy="990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People can easily be confused by logic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And are often suspicious of it, or give it too much weight</a:t>
            </a:r>
          </a:p>
        </p:txBody>
      </p:sp>
      <p:pic>
        <p:nvPicPr>
          <p:cNvPr id="55300" name="Picture 4" descr="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81125"/>
            <a:ext cx="5791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39C5A2-BE2B-5B43-9888-78F1BEDA3E53}" type="slidenum">
              <a:rPr lang="en-US" sz="1000">
                <a:latin typeface="Calibri"/>
              </a:rPr>
              <a:pPr/>
              <a:t>26</a:t>
            </a:fld>
            <a:endParaRPr lang="en-US" sz="1000" dirty="0">
              <a:latin typeface="Calibri"/>
            </a:endParaRPr>
          </a:p>
        </p:txBody>
      </p:sp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9144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Monty Python example (Russell &amp; </a:t>
            </a:r>
            <a:r>
              <a:rPr lang="en-US" sz="3600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Norvig</a:t>
            </a:r>
            <a:r>
              <a:rPr lang="en-US" sz="3600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800600"/>
            <a:ext cx="7696200" cy="20574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b="1" dirty="0">
                <a:ea typeface="ＭＳ Ｐゴシック" charset="0"/>
                <a:cs typeface="ＭＳ Ｐゴシック" charset="0"/>
              </a:rPr>
              <a:t>FIRST VILLAGER: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 We have found a witch. May we burn her?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>
                <a:ea typeface="ＭＳ Ｐゴシック" charset="0"/>
                <a:cs typeface="ＭＳ Ｐゴシック" charset="0"/>
              </a:rPr>
              <a:t>ALL: 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A witch! Burn her!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>
                <a:ea typeface="ＭＳ Ｐゴシック" charset="0"/>
                <a:cs typeface="ＭＳ Ｐゴシック" charset="0"/>
              </a:rPr>
              <a:t>BEDEVERE: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 Why do you think she is a witch?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>
                <a:ea typeface="ＭＳ Ｐゴシック" charset="0"/>
                <a:cs typeface="ＭＳ Ｐゴシック" charset="0"/>
              </a:rPr>
              <a:t>SECOND VILLAGER: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 She turned </a:t>
            </a:r>
            <a:r>
              <a:rPr lang="en-US" sz="1600" i="1" dirty="0">
                <a:ea typeface="ＭＳ Ｐゴシック" charset="0"/>
                <a:cs typeface="ＭＳ Ｐゴシック" charset="0"/>
              </a:rPr>
              <a:t>me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 into a newt.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>
                <a:ea typeface="ＭＳ Ｐゴシック" charset="0"/>
                <a:cs typeface="ＭＳ Ｐゴシック" charset="0"/>
              </a:rPr>
              <a:t>B: 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A newt?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>
                <a:ea typeface="ＭＳ Ｐゴシック" charset="0"/>
                <a:cs typeface="ＭＳ Ｐゴシック" charset="0"/>
              </a:rPr>
              <a:t>V2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600" i="1" dirty="0">
                <a:ea typeface="ＭＳ Ｐゴシック" charset="0"/>
                <a:cs typeface="ＭＳ Ｐゴシック" charset="0"/>
              </a:rPr>
              <a:t>(after looking at himself for some time)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: I got better.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>
                <a:ea typeface="ＭＳ Ｐゴシック" charset="0"/>
                <a:cs typeface="ＭＳ Ｐゴシック" charset="0"/>
              </a:rPr>
              <a:t>ALL: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 Burn her anyway.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>
                <a:ea typeface="ＭＳ Ｐゴシック" charset="0"/>
                <a:cs typeface="ＭＳ Ｐゴシック" charset="0"/>
              </a:rPr>
              <a:t>B: 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Quiet! Quiet! There are ways of telling whether she is a witch.</a:t>
            </a:r>
            <a:endParaRPr lang="en-US" sz="1600" b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557AC5-2E32-7E44-89A4-655447682FF2}" type="slidenum">
              <a:rPr lang="en-US" sz="1000">
                <a:latin typeface="Calibri"/>
              </a:rPr>
              <a:pPr/>
              <a:t>27</a:t>
            </a:fld>
            <a:endParaRPr lang="en-US" sz="1000" dirty="0">
              <a:latin typeface="Calibri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Monty Python cont.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0" y="4114800"/>
            <a:ext cx="6477000" cy="2743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B: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Tell me… what do you do with witches?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ALL: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Burn them!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B: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And what do you burn, apart from witches?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V4: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…wood?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B: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So </a:t>
            </a:r>
            <a:r>
              <a:rPr lang="en-US" sz="20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why do witches burn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V2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(pianissimo)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: </a:t>
            </a:r>
            <a:r>
              <a:rPr lang="en-US" sz="20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because they</a:t>
            </a:r>
            <a:r>
              <a:rPr lang="ja-JP" altLang="en-US" sz="20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re made of wood?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B: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Good.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ALL: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I see. Yes, of course.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8674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C775EE-4B2F-D647-AA55-211DF35A4BC2}" type="slidenum">
              <a:rPr lang="en-US" sz="1000">
                <a:latin typeface="Calibri"/>
              </a:rPr>
              <a:pPr/>
              <a:t>28</a:t>
            </a:fld>
            <a:endParaRPr lang="en-US" sz="1000" dirty="0">
              <a:latin typeface="Calibri"/>
            </a:endParaRP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38862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B: So how can we tell if she is made of wood?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V1: Make a bridge out of her.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B: Ah… but can you not also make bridges out of stone?</a:t>
            </a:r>
          </a:p>
          <a:p>
            <a:pPr>
              <a:buFontTx/>
              <a:buNone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ALL: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Yes, of course… um…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er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…</a:t>
            </a:r>
          </a:p>
          <a:p>
            <a:pPr>
              <a:buFontTx/>
              <a:buNone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B: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Does wood sink in water?</a:t>
            </a:r>
          </a:p>
          <a:p>
            <a:pPr>
              <a:buFontTx/>
              <a:buNone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ALL: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No, no, it floats. Throw her</a:t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in the pond.</a:t>
            </a:r>
          </a:p>
          <a:p>
            <a:pPr>
              <a:buFontTx/>
              <a:buNone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B: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Wait. Wait… tell me, what also floats on water?</a:t>
            </a:r>
          </a:p>
          <a:p>
            <a:pPr>
              <a:buFontTx/>
              <a:buNone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ALL: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Bread? No, no no. Apples… gravy… very small rocks…</a:t>
            </a:r>
          </a:p>
          <a:p>
            <a:pPr>
              <a:buFontTx/>
              <a:buNone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B: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No, no, no,</a:t>
            </a:r>
            <a:endParaRPr lang="en-US" sz="2000" b="1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614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1295400"/>
            <a:ext cx="5145087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E2F221-570E-9A43-BDCE-D8A53F313450}" type="slidenum">
              <a:rPr lang="en-US" sz="1000">
                <a:latin typeface="Calibri"/>
              </a:rPr>
              <a:pPr/>
              <a:t>29</a:t>
            </a:fld>
            <a:endParaRPr lang="en-US" sz="1000" dirty="0">
              <a:latin typeface="Calibri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343400"/>
            <a:ext cx="7772400" cy="25146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KING ARTHUR: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A duck!</a:t>
            </a:r>
          </a:p>
          <a:p>
            <a:pPr>
              <a:buFontTx/>
              <a:buNone/>
            </a:pPr>
            <a:r>
              <a:rPr lang="en-US" sz="2000" i="1" dirty="0">
                <a:ea typeface="ＭＳ Ｐゴシック" charset="0"/>
                <a:cs typeface="ＭＳ Ｐゴシック" charset="0"/>
              </a:rPr>
              <a:t>(They all turn and look at Arthur. </a:t>
            </a:r>
            <a:r>
              <a:rPr lang="en-US" sz="2000" i="1" dirty="0" err="1">
                <a:ea typeface="ＭＳ Ｐゴシック" charset="0"/>
                <a:cs typeface="ＭＳ Ｐゴシック" charset="0"/>
              </a:rPr>
              <a:t>Bedevere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 looks up, very impressed.)</a:t>
            </a:r>
          </a:p>
          <a:p>
            <a:pPr>
              <a:buFontTx/>
              <a:buNone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B: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Exactly. So… logically…</a:t>
            </a:r>
          </a:p>
          <a:p>
            <a:pPr>
              <a:buFontTx/>
              <a:buNone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V1 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(beginning to pick up the thread)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: </a:t>
            </a:r>
            <a:r>
              <a:rPr lang="en-US" sz="20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If she… weighs the same as a duck… she</a:t>
            </a:r>
            <a:r>
              <a:rPr lang="ja-JP" altLang="en-US" sz="20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 made of wood</a:t>
            </a:r>
            <a:r>
              <a:rPr lang="en-US" altLang="ja-JP" sz="2000" dirty="0"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Tx/>
              <a:buNone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B: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And therefore?</a:t>
            </a:r>
          </a:p>
          <a:p>
            <a:pPr>
              <a:buFontTx/>
              <a:buNone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ALL: </a:t>
            </a:r>
            <a:r>
              <a:rPr lang="en-US" sz="20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 witch!</a:t>
            </a:r>
          </a:p>
        </p:txBody>
      </p:sp>
      <p:pic>
        <p:nvPicPr>
          <p:cNvPr id="634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06363"/>
            <a:ext cx="7826375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User provides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876800"/>
          </a:xfrm>
        </p:spPr>
        <p:txBody>
          <a:bodyPr/>
          <a:lstStyle/>
          <a:p>
            <a:r>
              <a:rPr lang="en-US" sz="2800" b="1" dirty="0">
                <a:ea typeface="ＭＳ Ｐゴシック" charset="0"/>
                <a:cs typeface="ＭＳ Ｐゴシック" charset="0"/>
              </a:rPr>
              <a:t>Constant symbols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representing individuals in the world</a:t>
            </a:r>
          </a:p>
          <a:p>
            <a:pPr lvl="1">
              <a:spcBef>
                <a:spcPct val="0"/>
              </a:spcBef>
            </a:pPr>
            <a:r>
              <a:rPr lang="en-US" sz="2800" dirty="0" err="1" smtClean="0">
                <a:ea typeface="ＭＳ Ｐゴシック" charset="0"/>
              </a:rPr>
              <a:t>BarackObama</a:t>
            </a:r>
            <a:r>
              <a:rPr lang="en-US" sz="2800" dirty="0" smtClean="0">
                <a:ea typeface="ＭＳ Ｐゴシック" charset="0"/>
              </a:rPr>
              <a:t>, </a:t>
            </a:r>
            <a:r>
              <a:rPr lang="en-US" sz="2800" dirty="0">
                <a:ea typeface="ＭＳ Ｐゴシック" charset="0"/>
              </a:rPr>
              <a:t>3, </a:t>
            </a:r>
            <a:r>
              <a:rPr lang="en-US" sz="2800" dirty="0" smtClean="0">
                <a:ea typeface="ＭＳ Ｐゴシック" charset="0"/>
              </a:rPr>
              <a:t>Green</a:t>
            </a:r>
            <a:endParaRPr lang="en-US" sz="2400" dirty="0">
              <a:ea typeface="ＭＳ Ｐゴシック" charset="0"/>
            </a:endParaRP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Function symbols,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map individuals to individuals</a:t>
            </a:r>
          </a:p>
          <a:p>
            <a:pPr lvl="1"/>
            <a:r>
              <a:rPr lang="en-US" sz="2800" dirty="0" err="1">
                <a:ea typeface="ＭＳ Ｐゴシック" charset="0"/>
              </a:rPr>
              <a:t>father_of</a:t>
            </a:r>
            <a:r>
              <a:rPr lang="en-US" sz="2800" dirty="0" smtClean="0">
                <a:ea typeface="ＭＳ Ｐゴシック" charset="0"/>
              </a:rPr>
              <a:t>(</a:t>
            </a:r>
            <a:r>
              <a:rPr lang="en-US" sz="2800" dirty="0" err="1" smtClean="0">
                <a:ea typeface="ＭＳ Ｐゴシック" charset="0"/>
              </a:rPr>
              <a:t>SashaObama</a:t>
            </a:r>
            <a:r>
              <a:rPr lang="en-US" sz="2800" dirty="0" smtClean="0">
                <a:ea typeface="ＭＳ Ｐゴシック" charset="0"/>
              </a:rPr>
              <a:t>) </a:t>
            </a:r>
            <a:r>
              <a:rPr lang="en-US" sz="2800" dirty="0">
                <a:ea typeface="ＭＳ Ｐゴシック" charset="0"/>
              </a:rPr>
              <a:t>= </a:t>
            </a:r>
            <a:r>
              <a:rPr lang="en-US" sz="2800" dirty="0" err="1" smtClean="0">
                <a:ea typeface="ＭＳ Ｐゴシック" charset="0"/>
              </a:rPr>
              <a:t>BarackObama</a:t>
            </a:r>
            <a:endParaRPr lang="en-US" sz="2800" dirty="0">
              <a:ea typeface="ＭＳ Ｐゴシック" charset="0"/>
            </a:endParaRPr>
          </a:p>
          <a:p>
            <a:pPr lvl="1"/>
            <a:r>
              <a:rPr lang="en-US" sz="2800" dirty="0" err="1">
                <a:ea typeface="ＭＳ Ｐゴシック" charset="0"/>
              </a:rPr>
              <a:t>color_of</a:t>
            </a:r>
            <a:r>
              <a:rPr lang="en-US" sz="2800" dirty="0">
                <a:ea typeface="ＭＳ Ｐゴシック" charset="0"/>
              </a:rPr>
              <a:t>(Sky) = Blue</a:t>
            </a:r>
            <a:r>
              <a:rPr lang="en-US" sz="2400" dirty="0">
                <a:ea typeface="ＭＳ Ｐゴシック" charset="0"/>
              </a:rPr>
              <a:t> 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Predicate symbols,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map individuals to truth values</a:t>
            </a:r>
          </a:p>
          <a:p>
            <a:pPr lvl="1"/>
            <a:r>
              <a:rPr lang="en-US" sz="2800" dirty="0">
                <a:ea typeface="ＭＳ Ｐゴシック" charset="0"/>
              </a:rPr>
              <a:t>greater(5,3)</a:t>
            </a:r>
          </a:p>
          <a:p>
            <a:pPr lvl="1"/>
            <a:r>
              <a:rPr lang="en-US" sz="2800" dirty="0">
                <a:ea typeface="ＭＳ Ｐゴシック" charset="0"/>
              </a:rPr>
              <a:t>green(Grass) </a:t>
            </a:r>
          </a:p>
          <a:p>
            <a:pPr lvl="1"/>
            <a:r>
              <a:rPr lang="en-US" sz="2800" dirty="0">
                <a:ea typeface="ＭＳ Ｐゴシック" charset="0"/>
              </a:rPr>
              <a:t>color(Grass, Green)</a:t>
            </a:r>
            <a:r>
              <a:rPr lang="en-US" sz="2400" dirty="0">
                <a:ea typeface="ＭＳ Ｐゴシック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01454A-F2A2-9F44-BD28-00BC8798A39B}" type="slidenum">
              <a:rPr lang="en-US" sz="1000">
                <a:latin typeface="Calibri"/>
              </a:rPr>
              <a:pPr/>
              <a:t>30</a:t>
            </a:fld>
            <a:endParaRPr lang="en-US" sz="1000" dirty="0">
              <a:latin typeface="Calibri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Fallacy: Affirming the conclusion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x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witch(x) 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 burns(x)</a:t>
            </a:r>
          </a:p>
          <a:p>
            <a:pPr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x wood(x)  burns(x)</a:t>
            </a:r>
          </a:p>
          <a:p>
            <a:pPr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-------------------------------</a:t>
            </a:r>
          </a:p>
          <a:p>
            <a:pPr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 z witch(x)  wood(x)</a:t>
            </a:r>
          </a:p>
          <a:p>
            <a:pPr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p  q</a:t>
            </a:r>
          </a:p>
          <a:p>
            <a:pPr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r  q</a:t>
            </a:r>
          </a:p>
          <a:p>
            <a:pPr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---------</a:t>
            </a:r>
          </a:p>
          <a:p>
            <a:pPr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p  r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9624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5F7030-8844-E444-974C-62C5C48E8E4E}" type="slidenum">
              <a:rPr lang="en-US" sz="1000">
                <a:latin typeface="Calibri"/>
              </a:rPr>
              <a:pPr/>
              <a:t>31</a:t>
            </a:fld>
            <a:endParaRPr lang="en-US" sz="1000" dirty="0">
              <a:latin typeface="Calibri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Monty Python Near-Fallacy #2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wood(x) </a:t>
            </a: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 can-build-bridge(x)</a:t>
            </a:r>
          </a:p>
          <a:p>
            <a:pPr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-----------------------------------------</a:t>
            </a:r>
          </a:p>
          <a:p>
            <a:pPr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 can-build-bridge(x)  wood(x)</a:t>
            </a: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B: Ah… but can you not also make bridges out of stone?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2CDFD3-2543-284D-9E93-93105EE33147}" type="slidenum">
              <a:rPr lang="en-US" sz="1000">
                <a:latin typeface="Calibri"/>
              </a:rPr>
              <a:pPr/>
              <a:t>32</a:t>
            </a:fld>
            <a:endParaRPr lang="en-US" sz="1000" dirty="0">
              <a:latin typeface="Calibri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Monty Python Fallacy #3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x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wood(x) 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 floats(x)</a:t>
            </a:r>
          </a:p>
          <a:p>
            <a:pPr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x duck-weight (x)  floats(x)</a:t>
            </a:r>
          </a:p>
          <a:p>
            <a:pPr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-------------------------------</a:t>
            </a:r>
          </a:p>
          <a:p>
            <a:pPr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 x duck-weight(x)  wood(x)</a:t>
            </a:r>
          </a:p>
          <a:p>
            <a:pPr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p  q</a:t>
            </a:r>
          </a:p>
          <a:p>
            <a:pPr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r  q</a:t>
            </a:r>
          </a:p>
          <a:p>
            <a:pPr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-----------</a:t>
            </a:r>
          </a:p>
          <a:p>
            <a:pPr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 r  p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46AD49-DDF6-1E4D-B363-B4FE4540F0E8}" type="slidenum">
              <a:rPr lang="en-US" sz="1000">
                <a:latin typeface="Calibri"/>
              </a:rPr>
              <a:pPr/>
              <a:t>33</a:t>
            </a:fld>
            <a:endParaRPr lang="en-US" sz="1000" dirty="0">
              <a:latin typeface="Calibri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Monty Python Fallacy #4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z light(z)  wood(z)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light(W)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------------------------------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 wood(W)                       % ok…………..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witch(W)  wood(W)      % applying universal </a:t>
            </a:r>
            <a:r>
              <a:rPr lang="en-US" sz="2800" dirty="0" err="1">
                <a:ea typeface="ＭＳ Ｐゴシック" charset="0"/>
                <a:cs typeface="ＭＳ Ｐゴシック" charset="0"/>
                <a:sym typeface="Symbol" charset="0"/>
              </a:rPr>
              <a:t>instan</a:t>
            </a: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.</a:t>
            </a:r>
            <a:b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                                        % to fallacious conclusion #1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wood(W)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---------------------------------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 witch(z)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4" y="33338"/>
            <a:ext cx="1501775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906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Simple genealogy KB in FOL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715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Design a knowledge base using FOL that</a:t>
            </a:r>
          </a:p>
          <a:p>
            <a:pPr lvl="1" indent="-396875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Has facts of immediate family relations, e.g., spouses, parents, etc.</a:t>
            </a:r>
          </a:p>
          <a:p>
            <a:pPr lvl="1" indent="-396875">
              <a:lnSpc>
                <a:spcPct val="90000"/>
              </a:lnSpc>
            </a:pPr>
            <a:r>
              <a:rPr lang="en-US" sz="3200" dirty="0" smtClean="0">
                <a:ea typeface="ＭＳ Ｐゴシック" charset="0"/>
              </a:rPr>
              <a:t>Defines </a:t>
            </a:r>
            <a:r>
              <a:rPr lang="en-US" sz="3200" dirty="0">
                <a:ea typeface="ＭＳ Ｐゴシック" charset="0"/>
              </a:rPr>
              <a:t>of more complex relations (ancestors, relatives)</a:t>
            </a:r>
          </a:p>
          <a:p>
            <a:pPr lvl="1" indent="-396875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D</a:t>
            </a:r>
            <a:r>
              <a:rPr lang="en-US" sz="3200" dirty="0" smtClean="0">
                <a:ea typeface="ＭＳ Ｐゴシック" charset="0"/>
              </a:rPr>
              <a:t>etect </a:t>
            </a:r>
            <a:r>
              <a:rPr lang="en-US" sz="3200" dirty="0">
                <a:ea typeface="ＭＳ Ｐゴシック" charset="0"/>
              </a:rPr>
              <a:t>conflicts, e.g., you are your own parent</a:t>
            </a:r>
          </a:p>
          <a:p>
            <a:pPr lvl="1" indent="-396875">
              <a:lnSpc>
                <a:spcPct val="90000"/>
              </a:lnSpc>
            </a:pPr>
            <a:r>
              <a:rPr lang="en-US" sz="3200" dirty="0" smtClean="0">
                <a:ea typeface="ＭＳ Ｐゴシック" charset="0"/>
              </a:rPr>
              <a:t>Infers </a:t>
            </a:r>
            <a:r>
              <a:rPr lang="en-US" sz="3200" dirty="0">
                <a:ea typeface="ＭＳ Ｐゴシック" charset="0"/>
              </a:rPr>
              <a:t>relations, e.g., </a:t>
            </a:r>
            <a:r>
              <a:rPr lang="en-US" sz="3200" dirty="0" smtClean="0">
                <a:ea typeface="ＭＳ Ｐゴシック" charset="0"/>
              </a:rPr>
              <a:t>grandparent </a:t>
            </a:r>
            <a:r>
              <a:rPr lang="en-US" sz="3200" dirty="0">
                <a:ea typeface="ＭＳ Ｐゴシック" charset="0"/>
              </a:rPr>
              <a:t>from parent</a:t>
            </a:r>
          </a:p>
          <a:p>
            <a:pPr lvl="1" indent="-396875">
              <a:lnSpc>
                <a:spcPct val="90000"/>
              </a:lnSpc>
            </a:pPr>
            <a:r>
              <a:rPr lang="en-US" sz="3200" dirty="0" smtClean="0">
                <a:ea typeface="ＭＳ Ｐゴシック" charset="0"/>
              </a:rPr>
              <a:t>Answers </a:t>
            </a:r>
            <a:r>
              <a:rPr lang="en-US" sz="3200" dirty="0">
                <a:ea typeface="ＭＳ Ｐゴシック" charset="0"/>
              </a:rPr>
              <a:t>queries about relationships between people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3338"/>
            <a:ext cx="162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906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How do we approach this?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19200"/>
            <a:ext cx="81534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Design an initial ontology of types,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e.g., person, man, woman, gender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Add general individuals to ontology,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gender(male), gender(female)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Extend ontology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by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defining relations,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 spouse, </a:t>
            </a:r>
            <a:r>
              <a:rPr lang="en-US" sz="2800" dirty="0" err="1">
                <a:ea typeface="ＭＳ Ｐゴシック" charset="0"/>
              </a:rPr>
              <a:t>has_child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</a:rPr>
              <a:t>has_parent</a:t>
            </a:r>
            <a:endParaRPr lang="en-US" sz="2800" dirty="0"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Add general constraints to relations,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spouse(X,Y) =&gt; ~ X = Y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spouse(X,Y) =&gt; person(X), person(Y)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Add FOL sentences for inference, e.g.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spouse(X,Y) </a:t>
            </a:r>
            <a:r>
              <a:rPr lang="en-US" sz="2800" dirty="0">
                <a:ea typeface="ＭＳ Ｐゴシック" charset="0"/>
                <a:sym typeface="Wingdings" charset="0"/>
              </a:rPr>
              <a:t> spouse(Y,X)</a:t>
            </a:r>
            <a:endParaRPr lang="en-US" sz="2800" dirty="0"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man(X) </a:t>
            </a:r>
            <a:r>
              <a:rPr lang="en-US" sz="2800" dirty="0">
                <a:ea typeface="ＭＳ Ｐゴシック" charset="0"/>
                <a:sym typeface="Wingdings" charset="0"/>
              </a:rPr>
              <a:t> person(X) </a:t>
            </a:r>
            <a:r>
              <a:rPr lang="en-US" sz="2800" dirty="0">
                <a:latin typeface="ＭＳ ゴシック" charset="0"/>
                <a:ea typeface="ＭＳ ゴシック" charset="0"/>
                <a:cs typeface="ＭＳ ゴシック" charset="0"/>
                <a:sym typeface="Wingdings" charset="0"/>
              </a:rPr>
              <a:t>∧</a:t>
            </a:r>
            <a:r>
              <a:rPr lang="en-US" sz="2800" dirty="0" err="1">
                <a:latin typeface="ＭＳ ゴシック" charset="0"/>
                <a:ea typeface="ＭＳ ゴシック" charset="0"/>
                <a:cs typeface="ＭＳ ゴシック" charset="0"/>
                <a:sym typeface="Wingdings" charset="0"/>
              </a:rPr>
              <a:t>has_</a:t>
            </a:r>
            <a:r>
              <a:rPr lang="en-US" sz="2800" dirty="0" err="1">
                <a:ea typeface="ＭＳ ゴシック" charset="0"/>
                <a:cs typeface="ＭＳ ゴシック" charset="0"/>
                <a:sym typeface="Wingdings" charset="0"/>
              </a:rPr>
              <a:t>gender</a:t>
            </a:r>
            <a:r>
              <a:rPr lang="en-US" sz="2800" dirty="0">
                <a:ea typeface="ＭＳ ゴシック" charset="0"/>
                <a:cs typeface="ＭＳ ゴシック" charset="0"/>
                <a:sym typeface="Wingdings" charset="0"/>
              </a:rPr>
              <a:t>(X, male)</a:t>
            </a:r>
            <a:endParaRPr lang="en-US" sz="2800" dirty="0"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3200" dirty="0"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3200" dirty="0">
              <a:ea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Example: A simple genealogy KB by FOL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3820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Predicates: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parent(x, y), child(x, y), father(x, y), daughter(x, y), etc.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spouse(x, y), husband(x, y), wife(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ancestor(x, y), descendant(x, y)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male(x), female(y)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relative(x, y)</a:t>
            </a:r>
          </a:p>
          <a:p>
            <a:pPr>
              <a:lnSpc>
                <a:spcPct val="80000"/>
              </a:lnSpc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Facts: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husband(Joe, Mary), son(Fred, Joe)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spouse(John, Nancy), male(John), son(Mark, Nancy)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father(Jack, Nancy), daughter(Linda, Jack)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daughter(Liz, Linda)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etc.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3338"/>
            <a:ext cx="162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906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Example Axioms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5486400"/>
          </a:xfrm>
        </p:spPr>
        <p:txBody>
          <a:bodyPr/>
          <a:lstStyle/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 </a:t>
            </a:r>
            <a:r>
              <a:rPr lang="en-US" sz="2200" dirty="0" smtClean="0">
                <a:ea typeface="ＭＳ Ｐゴシック" charset="0"/>
              </a:rPr>
              <a:t>parent</a:t>
            </a:r>
            <a:r>
              <a:rPr lang="en-US" sz="2200" dirty="0">
                <a:ea typeface="ＭＳ Ｐゴシック" charset="0"/>
              </a:rPr>
              <a:t>(x, y) </a:t>
            </a:r>
            <a:r>
              <a:rPr lang="en-US" sz="2200" dirty="0">
                <a:ea typeface="ＭＳ Ｐゴシック" charset="0"/>
                <a:cs typeface="Calibri"/>
              </a:rPr>
              <a:t>↔</a:t>
            </a:r>
            <a:r>
              <a:rPr lang="en-US" sz="2200" dirty="0">
                <a:ea typeface="ＭＳ Ｐゴシック" charset="0"/>
              </a:rPr>
              <a:t> </a:t>
            </a:r>
            <a:r>
              <a:rPr lang="en-US" sz="2200" dirty="0" smtClean="0">
                <a:ea typeface="ＭＳ Ｐゴシック" charset="0"/>
              </a:rPr>
              <a:t>child </a:t>
            </a:r>
            <a:r>
              <a:rPr lang="en-US" sz="2200" dirty="0">
                <a:ea typeface="ＭＳ Ｐゴシック" charset="0"/>
              </a:rPr>
              <a:t>(y, x)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 father(x, y) </a:t>
            </a:r>
            <a:r>
              <a:rPr lang="en-US" sz="2200" dirty="0">
                <a:ea typeface="ＭＳ Ｐゴシック" charset="0"/>
                <a:cs typeface="Calibri"/>
              </a:rPr>
              <a:t>↔</a:t>
            </a:r>
            <a:r>
              <a:rPr lang="en-US" sz="2200" dirty="0">
                <a:ea typeface="ＭＳ Ｐゴシック" charset="0"/>
              </a:rPr>
              <a:t> parent(x, y) </a:t>
            </a:r>
            <a:r>
              <a:rPr lang="en-US" sz="2200" dirty="0"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ea typeface="ＭＳ Ｐゴシック" charset="0"/>
              </a:rPr>
              <a:t> male(x) </a:t>
            </a:r>
            <a:r>
              <a:rPr lang="en-US" sz="2200" i="1" dirty="0">
                <a:ea typeface="ＭＳ Ｐゴシック" charset="0"/>
              </a:rPr>
              <a:t>;</a:t>
            </a:r>
            <a:r>
              <a:rPr lang="en-US" sz="2200" i="1" dirty="0" smtClean="0">
                <a:ea typeface="ＭＳ Ｐゴシック" charset="0"/>
              </a:rPr>
              <a:t>similar </a:t>
            </a:r>
            <a:r>
              <a:rPr lang="en-US" sz="2200" i="1" dirty="0">
                <a:ea typeface="ＭＳ Ｐゴシック" charset="0"/>
              </a:rPr>
              <a:t>for mother(x, y)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 daughter(x, y) </a:t>
            </a:r>
            <a:r>
              <a:rPr lang="en-US" sz="2200" dirty="0">
                <a:ea typeface="ＭＳ Ｐゴシック" charset="0"/>
                <a:cs typeface="Calibri"/>
              </a:rPr>
              <a:t>↔</a:t>
            </a:r>
            <a:r>
              <a:rPr lang="en-US" sz="2200" dirty="0">
                <a:ea typeface="ＭＳ Ｐゴシック" charset="0"/>
              </a:rPr>
              <a:t> child(x, y) </a:t>
            </a:r>
            <a:r>
              <a:rPr lang="en-US" sz="2200" dirty="0"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ea typeface="ＭＳ Ｐゴシック" charset="0"/>
              </a:rPr>
              <a:t> female(x) </a:t>
            </a:r>
            <a:r>
              <a:rPr lang="en-US" sz="2200" i="1" dirty="0">
                <a:ea typeface="ＭＳ Ｐゴシック" charset="0"/>
              </a:rPr>
              <a:t>;</a:t>
            </a:r>
            <a:r>
              <a:rPr lang="en-US" sz="2200" i="1" dirty="0" smtClean="0">
                <a:ea typeface="ＭＳ Ｐゴシック" charset="0"/>
              </a:rPr>
              <a:t>similar </a:t>
            </a:r>
            <a:r>
              <a:rPr lang="en-US" sz="2200" i="1" dirty="0">
                <a:ea typeface="ＭＳ Ｐゴシック" charset="0"/>
              </a:rPr>
              <a:t>for son(x, y)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 husband(x, y) </a:t>
            </a:r>
            <a:r>
              <a:rPr lang="en-US" sz="2200" dirty="0">
                <a:ea typeface="ＭＳ Ｐゴシック" charset="0"/>
                <a:cs typeface="Calibri"/>
              </a:rPr>
              <a:t>↔</a:t>
            </a:r>
            <a:r>
              <a:rPr lang="en-US" sz="2200" dirty="0">
                <a:ea typeface="ＭＳ Ｐゴシック" charset="0"/>
              </a:rPr>
              <a:t> spouse(x, y) </a:t>
            </a:r>
            <a:r>
              <a:rPr lang="en-US" sz="2200" dirty="0"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ea typeface="ＭＳ Ｐゴシック" charset="0"/>
              </a:rPr>
              <a:t> male(x) </a:t>
            </a:r>
            <a:r>
              <a:rPr lang="en-US" sz="2200" i="1" dirty="0">
                <a:ea typeface="ＭＳ Ｐゴシック" charset="0"/>
              </a:rPr>
              <a:t>;</a:t>
            </a:r>
            <a:r>
              <a:rPr lang="en-US" sz="2200" i="1" dirty="0" smtClean="0">
                <a:ea typeface="ＭＳ Ｐゴシック" charset="0"/>
              </a:rPr>
              <a:t>similar </a:t>
            </a:r>
            <a:r>
              <a:rPr lang="en-US" sz="2200" i="1" dirty="0">
                <a:ea typeface="ＭＳ Ｐゴシック" charset="0"/>
              </a:rPr>
              <a:t>for wife(x, y)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 spouse(x, y) </a:t>
            </a:r>
            <a:r>
              <a:rPr lang="en-US" sz="2200" dirty="0">
                <a:ea typeface="ＭＳ Ｐゴシック" charset="0"/>
                <a:cs typeface="Calibri"/>
              </a:rPr>
              <a:t>↔</a:t>
            </a:r>
            <a:r>
              <a:rPr lang="en-US" sz="2200" dirty="0">
                <a:ea typeface="ＭＳ Ｐゴシック" charset="0"/>
              </a:rPr>
              <a:t> spouse(y, x)  </a:t>
            </a:r>
            <a:r>
              <a:rPr lang="en-US" sz="2200" i="1" dirty="0">
                <a:ea typeface="ＭＳ Ｐゴシック" charset="0"/>
              </a:rPr>
              <a:t>;spouse relation is symmetric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 parent(x, y) </a:t>
            </a:r>
            <a:r>
              <a:rPr lang="en-US" sz="2200" dirty="0">
                <a:ea typeface="ＭＳ Ｐゴシック" charset="0"/>
                <a:sym typeface="Symbol" charset="0"/>
              </a:rPr>
              <a:t></a:t>
            </a:r>
            <a:r>
              <a:rPr lang="en-US" sz="2200" dirty="0">
                <a:ea typeface="ＭＳ Ｐゴシック" charset="0"/>
              </a:rPr>
              <a:t> ancestor(x, y) 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)(</a:t>
            </a:r>
            <a:r>
              <a:rPr lang="en-US" sz="2200" dirty="0">
                <a:ea typeface="ＭＳ Ｐゴシック" charset="0"/>
                <a:sym typeface="Symbol" charset="0"/>
              </a:rPr>
              <a:t></a:t>
            </a:r>
            <a:r>
              <a:rPr lang="en-US" sz="2200" dirty="0">
                <a:ea typeface="ＭＳ Ｐゴシック" charset="0"/>
              </a:rPr>
              <a:t>z) parent(x, z) </a:t>
            </a:r>
            <a:r>
              <a:rPr lang="en-US" sz="2200" dirty="0"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ea typeface="ＭＳ Ｐゴシック" charset="0"/>
              </a:rPr>
              <a:t> ancestor(z, y) </a:t>
            </a:r>
            <a:r>
              <a:rPr lang="en-US" sz="2200" dirty="0">
                <a:ea typeface="ＭＳ Ｐゴシック" charset="0"/>
                <a:sym typeface="Symbol" charset="0"/>
              </a:rPr>
              <a:t></a:t>
            </a:r>
            <a:r>
              <a:rPr lang="en-US" sz="2200" dirty="0">
                <a:ea typeface="ＭＳ Ｐゴシック" charset="0"/>
              </a:rPr>
              <a:t> ancestor(x, y) 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 descendant(x, y) </a:t>
            </a:r>
            <a:r>
              <a:rPr lang="en-US" sz="2200" dirty="0">
                <a:ea typeface="ＭＳ Ｐゴシック" charset="0"/>
                <a:cs typeface="Calibri"/>
              </a:rPr>
              <a:t>↔</a:t>
            </a:r>
            <a:r>
              <a:rPr lang="en-US" sz="2200" dirty="0">
                <a:ea typeface="ＭＳ Ｐゴシック" charset="0"/>
              </a:rPr>
              <a:t> ancestor(y, x) 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)(</a:t>
            </a:r>
            <a:r>
              <a:rPr lang="en-US" sz="2200" dirty="0">
                <a:ea typeface="ＭＳ Ｐゴシック" charset="0"/>
                <a:sym typeface="Symbol" charset="0"/>
              </a:rPr>
              <a:t></a:t>
            </a:r>
            <a:r>
              <a:rPr lang="en-US" sz="2200" dirty="0">
                <a:ea typeface="ＭＳ Ｐゴシック" charset="0"/>
              </a:rPr>
              <a:t>z) ancestor(z, x) </a:t>
            </a:r>
            <a:r>
              <a:rPr lang="en-US" sz="2200" dirty="0"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ea typeface="ＭＳ Ｐゴシック" charset="0"/>
              </a:rPr>
              <a:t> ancestor(z, y) </a:t>
            </a:r>
            <a:r>
              <a:rPr lang="en-US" sz="2200" dirty="0">
                <a:ea typeface="ＭＳ Ｐゴシック" charset="0"/>
                <a:sym typeface="Symbol" charset="0"/>
              </a:rPr>
              <a:t></a:t>
            </a:r>
            <a:r>
              <a:rPr lang="en-US" sz="2200" dirty="0">
                <a:ea typeface="ＭＳ Ｐゴシック" charset="0"/>
              </a:rPr>
              <a:t> relative(x, y</a:t>
            </a:r>
            <a:r>
              <a:rPr lang="en-US" sz="2200" dirty="0" smtClean="0">
                <a:ea typeface="ＭＳ Ｐゴシック" charset="0"/>
              </a:rPr>
              <a:t>)</a:t>
            </a:r>
            <a:endParaRPr lang="en-US" sz="2200" dirty="0">
              <a:ea typeface="ＭＳ Ｐゴシック" charset="0"/>
            </a:endParaRP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 spouse(x, y) </a:t>
            </a:r>
            <a:r>
              <a:rPr lang="en-US" sz="2200" dirty="0">
                <a:ea typeface="ＭＳ Ｐゴシック" charset="0"/>
                <a:sym typeface="Symbol" charset="0"/>
              </a:rPr>
              <a:t></a:t>
            </a:r>
            <a:r>
              <a:rPr lang="en-US" sz="2200" dirty="0">
                <a:ea typeface="ＭＳ Ｐゴシック" charset="0"/>
              </a:rPr>
              <a:t> relative(x, y)  ;related by marriage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)(</a:t>
            </a:r>
            <a:r>
              <a:rPr lang="en-US" sz="2200" dirty="0">
                <a:ea typeface="ＭＳ Ｐゴシック" charset="0"/>
                <a:sym typeface="Symbol" charset="0"/>
              </a:rPr>
              <a:t></a:t>
            </a:r>
            <a:r>
              <a:rPr lang="en-US" sz="2200" dirty="0">
                <a:ea typeface="ＭＳ Ｐゴシック" charset="0"/>
              </a:rPr>
              <a:t>z) relative(z, x) </a:t>
            </a:r>
            <a:r>
              <a:rPr lang="en-US" sz="2200" dirty="0"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ea typeface="ＭＳ Ｐゴシック" charset="0"/>
              </a:rPr>
              <a:t> relative(z, y) </a:t>
            </a:r>
            <a:r>
              <a:rPr lang="en-US" sz="2200" dirty="0">
                <a:ea typeface="ＭＳ Ｐゴシック" charset="0"/>
                <a:sym typeface="Symbol" charset="0"/>
              </a:rPr>
              <a:t></a:t>
            </a:r>
            <a:r>
              <a:rPr lang="en-US" sz="2200" dirty="0">
                <a:ea typeface="ＭＳ Ｐゴシック" charset="0"/>
              </a:rPr>
              <a:t> relative(x, y)  </a:t>
            </a:r>
            <a:r>
              <a:rPr lang="en-US" sz="2200" i="1" dirty="0">
                <a:ea typeface="ＭＳ Ｐゴシック" charset="0"/>
              </a:rPr>
              <a:t>;transitive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 relative(x, y) </a:t>
            </a:r>
            <a:r>
              <a:rPr lang="en-US" sz="2200" dirty="0">
                <a:ea typeface="ＭＳ Ｐゴシック" charset="0"/>
                <a:cs typeface="Calibri"/>
              </a:rPr>
              <a:t>↔</a:t>
            </a:r>
            <a:r>
              <a:rPr lang="en-US" sz="2200" dirty="0">
                <a:ea typeface="ＭＳ Ｐゴシック" charset="0"/>
              </a:rPr>
              <a:t> relative(y, x) </a:t>
            </a:r>
            <a:r>
              <a:rPr lang="en-US" sz="2200" b="1" dirty="0">
                <a:ea typeface="ＭＳ Ｐゴシック" charset="0"/>
              </a:rPr>
              <a:t> </a:t>
            </a:r>
            <a:r>
              <a:rPr lang="en-US" sz="2200" i="1" dirty="0">
                <a:ea typeface="ＭＳ Ｐゴシック" charset="0"/>
              </a:rPr>
              <a:t> ;symmetric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en-US" sz="2200" dirty="0"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Axioms for Set Theory in FOL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1534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>
                <a:ea typeface="ＭＳ Ｐゴシック" charset="0"/>
                <a:cs typeface="ＭＳ Ｐゴシック" charset="0"/>
              </a:rPr>
              <a:t>1. The only sets are the empty set and those made by adjoining something to a set: </a:t>
            </a:r>
          </a:p>
          <a:p>
            <a:pPr lvl="1">
              <a:buFontTx/>
              <a:buNone/>
            </a:pPr>
            <a:r>
              <a:rPr lang="en-US" sz="1600" dirty="0">
                <a:ea typeface="ＭＳ Ｐゴシック" charset="0"/>
                <a:sym typeface="Symbol" charset="0"/>
              </a:rPr>
              <a:t></a:t>
            </a:r>
            <a:r>
              <a:rPr lang="en-US" sz="1600" dirty="0">
                <a:ea typeface="ＭＳ Ｐゴシック" charset="0"/>
              </a:rPr>
              <a:t>s set(s) &lt;=&gt; (s=</a:t>
            </a:r>
            <a:r>
              <a:rPr lang="en-US" sz="1600" dirty="0" err="1">
                <a:ea typeface="ＭＳ Ｐゴシック" charset="0"/>
              </a:rPr>
              <a:t>EmptySet</a:t>
            </a:r>
            <a:r>
              <a:rPr lang="en-US" sz="1600" dirty="0">
                <a:ea typeface="ＭＳ Ｐゴシック" charset="0"/>
              </a:rPr>
              <a:t>) v (</a:t>
            </a:r>
            <a:r>
              <a:rPr lang="en-US" sz="1600" dirty="0">
                <a:ea typeface="ＭＳ Ｐゴシック" charset="0"/>
                <a:sym typeface="Symbol" charset="0"/>
              </a:rPr>
              <a:t></a:t>
            </a:r>
            <a:r>
              <a:rPr lang="en-US" sz="1600" dirty="0" err="1">
                <a:ea typeface="ＭＳ Ｐゴシック" charset="0"/>
              </a:rPr>
              <a:t>x,r</a:t>
            </a:r>
            <a:r>
              <a:rPr lang="en-US" sz="1600" dirty="0">
                <a:ea typeface="ＭＳ Ｐゴシック" charset="0"/>
              </a:rPr>
              <a:t> Set(r) ^ s=Adjoin(</a:t>
            </a:r>
            <a:r>
              <a:rPr lang="en-US" sz="1600" dirty="0" err="1">
                <a:ea typeface="ＭＳ Ｐゴシック" charset="0"/>
              </a:rPr>
              <a:t>s,r</a:t>
            </a:r>
            <a:r>
              <a:rPr lang="en-US" sz="1600" dirty="0">
                <a:ea typeface="ＭＳ Ｐゴシック" charset="0"/>
              </a:rPr>
              <a:t>))</a:t>
            </a:r>
          </a:p>
          <a:p>
            <a:pPr>
              <a:buFontTx/>
              <a:buNone/>
            </a:pPr>
            <a:r>
              <a:rPr lang="en-US" sz="1800" dirty="0">
                <a:ea typeface="ＭＳ Ｐゴシック" charset="0"/>
                <a:cs typeface="ＭＳ Ｐゴシック" charset="0"/>
              </a:rPr>
              <a:t>2. The empty set has no elements adjoined to it: </a:t>
            </a:r>
          </a:p>
          <a:p>
            <a:pPr lvl="1">
              <a:buFontTx/>
              <a:buNone/>
            </a:pPr>
            <a:r>
              <a:rPr lang="en-US" sz="1600" dirty="0">
                <a:ea typeface="ＭＳ Ｐゴシック" charset="0"/>
              </a:rPr>
              <a:t>~ </a:t>
            </a:r>
            <a:r>
              <a:rPr lang="en-US" sz="1600" dirty="0">
                <a:ea typeface="ＭＳ Ｐゴシック" charset="0"/>
                <a:sym typeface="Symbol" charset="0"/>
              </a:rPr>
              <a:t></a:t>
            </a:r>
            <a:r>
              <a:rPr lang="en-US" sz="1600" dirty="0" err="1">
                <a:ea typeface="ＭＳ Ｐゴシック" charset="0"/>
              </a:rPr>
              <a:t>x,s</a:t>
            </a:r>
            <a:r>
              <a:rPr lang="en-US" sz="1600" dirty="0">
                <a:ea typeface="ＭＳ Ｐゴシック" charset="0"/>
              </a:rPr>
              <a:t> Adjoin(</a:t>
            </a:r>
            <a:r>
              <a:rPr lang="en-US" sz="1600" dirty="0" err="1">
                <a:ea typeface="ＭＳ Ｐゴシック" charset="0"/>
              </a:rPr>
              <a:t>x,s</a:t>
            </a:r>
            <a:r>
              <a:rPr lang="en-US" sz="1600" dirty="0">
                <a:ea typeface="ＭＳ Ｐゴシック" charset="0"/>
              </a:rPr>
              <a:t>)=</a:t>
            </a:r>
            <a:r>
              <a:rPr lang="en-US" sz="1600" dirty="0" err="1">
                <a:ea typeface="ＭＳ Ｐゴシック" charset="0"/>
              </a:rPr>
              <a:t>EmptySet</a:t>
            </a:r>
            <a:endParaRPr lang="en-US" sz="1600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sz="1800" dirty="0">
                <a:ea typeface="ＭＳ Ｐゴシック" charset="0"/>
                <a:cs typeface="ＭＳ Ｐゴシック" charset="0"/>
              </a:rPr>
              <a:t>3. Adjoining an element already in the set has no effect: </a:t>
            </a:r>
          </a:p>
          <a:p>
            <a:pPr lvl="1">
              <a:buFontTx/>
              <a:buNone/>
            </a:pPr>
            <a:r>
              <a:rPr lang="en-US" sz="1600" dirty="0">
                <a:ea typeface="ＭＳ Ｐゴシック" charset="0"/>
                <a:sym typeface="Symbol" charset="0"/>
              </a:rPr>
              <a:t></a:t>
            </a:r>
            <a:r>
              <a:rPr lang="en-US" sz="1600" dirty="0" err="1">
                <a:ea typeface="ＭＳ Ｐゴシック" charset="0"/>
              </a:rPr>
              <a:t>x,s</a:t>
            </a:r>
            <a:r>
              <a:rPr lang="en-US" sz="1600" dirty="0">
                <a:ea typeface="ＭＳ Ｐゴシック" charset="0"/>
              </a:rPr>
              <a:t> Member(</a:t>
            </a:r>
            <a:r>
              <a:rPr lang="en-US" sz="1600" dirty="0" err="1">
                <a:ea typeface="ＭＳ Ｐゴシック" charset="0"/>
              </a:rPr>
              <a:t>x,s</a:t>
            </a:r>
            <a:r>
              <a:rPr lang="en-US" sz="1600" dirty="0">
                <a:ea typeface="ＭＳ Ｐゴシック" charset="0"/>
              </a:rPr>
              <a:t>) &lt;=&gt; s=Adjoin(</a:t>
            </a:r>
            <a:r>
              <a:rPr lang="en-US" sz="1600" dirty="0" err="1">
                <a:ea typeface="ＭＳ Ｐゴシック" charset="0"/>
              </a:rPr>
              <a:t>x,s</a:t>
            </a:r>
            <a:r>
              <a:rPr lang="en-US" sz="1600" dirty="0">
                <a:ea typeface="ＭＳ Ｐゴシック" charset="0"/>
              </a:rPr>
              <a:t>)</a:t>
            </a:r>
          </a:p>
          <a:p>
            <a:pPr>
              <a:buFontTx/>
              <a:buNone/>
            </a:pPr>
            <a:r>
              <a:rPr lang="en-US" sz="1800" dirty="0">
                <a:ea typeface="ＭＳ Ｐゴシック" charset="0"/>
                <a:cs typeface="ＭＳ Ｐゴシック" charset="0"/>
              </a:rPr>
              <a:t>4. The only members of a set are the elements that were adjoined into it: </a:t>
            </a:r>
          </a:p>
          <a:p>
            <a:pPr lvl="1">
              <a:buFontTx/>
              <a:buNone/>
            </a:pPr>
            <a:r>
              <a:rPr lang="en-US" sz="1600" dirty="0">
                <a:ea typeface="ＭＳ Ｐゴシック" charset="0"/>
                <a:sym typeface="Symbol" charset="0"/>
              </a:rPr>
              <a:t></a:t>
            </a:r>
            <a:r>
              <a:rPr lang="en-US" sz="1600" dirty="0" err="1">
                <a:ea typeface="ＭＳ Ｐゴシック" charset="0"/>
              </a:rPr>
              <a:t>x,s</a:t>
            </a:r>
            <a:r>
              <a:rPr lang="en-US" sz="1600" dirty="0">
                <a:ea typeface="ＭＳ Ｐゴシック" charset="0"/>
              </a:rPr>
              <a:t> Member(</a:t>
            </a:r>
            <a:r>
              <a:rPr lang="en-US" sz="1600" dirty="0" err="1">
                <a:ea typeface="ＭＳ Ｐゴシック" charset="0"/>
              </a:rPr>
              <a:t>x,s</a:t>
            </a:r>
            <a:r>
              <a:rPr lang="en-US" sz="1600" dirty="0">
                <a:ea typeface="ＭＳ Ｐゴシック" charset="0"/>
              </a:rPr>
              <a:t>) &lt;=&gt;  </a:t>
            </a:r>
            <a:r>
              <a:rPr lang="en-US" sz="1600" dirty="0">
                <a:ea typeface="ＭＳ Ｐゴシック" charset="0"/>
                <a:sym typeface="Symbol" charset="0"/>
              </a:rPr>
              <a:t></a:t>
            </a:r>
            <a:r>
              <a:rPr lang="en-US" sz="1600" dirty="0" err="1">
                <a:ea typeface="ＭＳ Ｐゴシック" charset="0"/>
              </a:rPr>
              <a:t>y,r</a:t>
            </a:r>
            <a:r>
              <a:rPr lang="en-US" sz="1600" dirty="0">
                <a:ea typeface="ＭＳ Ｐゴシック" charset="0"/>
              </a:rPr>
              <a:t> (s=Adjoin(</a:t>
            </a:r>
            <a:r>
              <a:rPr lang="en-US" sz="1600" dirty="0" err="1">
                <a:ea typeface="ＭＳ Ｐゴシック" charset="0"/>
              </a:rPr>
              <a:t>y,r</a:t>
            </a:r>
            <a:r>
              <a:rPr lang="en-US" sz="1600" dirty="0">
                <a:ea typeface="ＭＳ Ｐゴシック" charset="0"/>
              </a:rPr>
              <a:t>) ^ (x=y </a:t>
            </a:r>
            <a:r>
              <a:rPr lang="en-US" sz="1600" dirty="0">
                <a:ea typeface="ＭＳ Ｐゴシック" charset="0"/>
                <a:sym typeface="Symbol" charset="0"/>
              </a:rPr>
              <a:t></a:t>
            </a:r>
            <a:r>
              <a:rPr lang="en-US" sz="1600" dirty="0">
                <a:ea typeface="ＭＳ Ｐゴシック" charset="0"/>
              </a:rPr>
              <a:t> Member(</a:t>
            </a:r>
            <a:r>
              <a:rPr lang="en-US" sz="1600" dirty="0" err="1">
                <a:ea typeface="ＭＳ Ｐゴシック" charset="0"/>
              </a:rPr>
              <a:t>x,r</a:t>
            </a:r>
            <a:r>
              <a:rPr lang="en-US" sz="1600" dirty="0">
                <a:ea typeface="ＭＳ Ｐゴシック" charset="0"/>
              </a:rPr>
              <a:t>)))</a:t>
            </a:r>
          </a:p>
          <a:p>
            <a:pPr>
              <a:buFontTx/>
              <a:buNone/>
            </a:pPr>
            <a:r>
              <a:rPr lang="en-US" sz="1800" dirty="0">
                <a:ea typeface="ＭＳ Ｐゴシック" charset="0"/>
                <a:cs typeface="ＭＳ Ｐゴシック" charset="0"/>
              </a:rPr>
              <a:t>5. A set is a subset of another </a:t>
            </a:r>
            <a:r>
              <a:rPr lang="en-US" sz="1800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 all of the 1st set</a:t>
            </a:r>
            <a:r>
              <a:rPr lang="ja-JP" altLang="en-US" sz="1800" dirty="0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 dirty="0">
                <a:ea typeface="ＭＳ Ｐゴシック" charset="0"/>
                <a:cs typeface="ＭＳ Ｐゴシック" charset="0"/>
              </a:rPr>
              <a:t>s members are members of the 2</a:t>
            </a:r>
            <a:r>
              <a:rPr lang="en-US" altLang="ja-JP" sz="1800" baseline="30000" dirty="0">
                <a:ea typeface="ＭＳ Ｐゴシック" charset="0"/>
                <a:cs typeface="ＭＳ Ｐゴシック" charset="0"/>
              </a:rPr>
              <a:t>nd</a:t>
            </a:r>
            <a:r>
              <a:rPr lang="en-US" altLang="ja-JP" sz="1800" dirty="0">
                <a:ea typeface="ＭＳ Ｐゴシック" charset="0"/>
                <a:cs typeface="ＭＳ Ｐゴシック" charset="0"/>
              </a:rPr>
              <a:t>:</a:t>
            </a:r>
          </a:p>
          <a:p>
            <a:pPr lvl="1">
              <a:buFontTx/>
              <a:buNone/>
            </a:pPr>
            <a:r>
              <a:rPr lang="en-US" sz="1600" dirty="0">
                <a:ea typeface="ＭＳ Ｐゴシック" charset="0"/>
                <a:sym typeface="Symbol" charset="0"/>
              </a:rPr>
              <a:t></a:t>
            </a:r>
            <a:r>
              <a:rPr lang="en-US" sz="1600" dirty="0" err="1">
                <a:ea typeface="ＭＳ Ｐゴシック" charset="0"/>
              </a:rPr>
              <a:t>s,r</a:t>
            </a:r>
            <a:r>
              <a:rPr lang="en-US" sz="1600" dirty="0">
                <a:ea typeface="ＭＳ Ｐゴシック" charset="0"/>
              </a:rPr>
              <a:t> Subset(</a:t>
            </a:r>
            <a:r>
              <a:rPr lang="en-US" sz="1600" dirty="0" err="1">
                <a:ea typeface="ＭＳ Ｐゴシック" charset="0"/>
              </a:rPr>
              <a:t>s,r</a:t>
            </a:r>
            <a:r>
              <a:rPr lang="en-US" sz="1600" dirty="0">
                <a:ea typeface="ＭＳ Ｐゴシック" charset="0"/>
              </a:rPr>
              <a:t>) &lt;=&gt; (</a:t>
            </a:r>
            <a:r>
              <a:rPr lang="en-US" sz="1600" dirty="0">
                <a:ea typeface="ＭＳ Ｐゴシック" charset="0"/>
                <a:sym typeface="Symbol" charset="0"/>
              </a:rPr>
              <a:t></a:t>
            </a:r>
            <a:r>
              <a:rPr lang="en-US" sz="1600" dirty="0">
                <a:ea typeface="ＭＳ Ｐゴシック" charset="0"/>
              </a:rPr>
              <a:t>x Member(</a:t>
            </a:r>
            <a:r>
              <a:rPr lang="en-US" sz="1600" dirty="0" err="1">
                <a:ea typeface="ＭＳ Ｐゴシック" charset="0"/>
              </a:rPr>
              <a:t>x,s</a:t>
            </a:r>
            <a:r>
              <a:rPr lang="en-US" sz="1600" dirty="0">
                <a:ea typeface="ＭＳ Ｐゴシック" charset="0"/>
              </a:rPr>
              <a:t>) =&gt; Member(</a:t>
            </a:r>
            <a:r>
              <a:rPr lang="en-US" sz="1600" dirty="0" err="1">
                <a:ea typeface="ＭＳ Ｐゴシック" charset="0"/>
              </a:rPr>
              <a:t>x,r</a:t>
            </a:r>
            <a:r>
              <a:rPr lang="en-US" sz="1600" dirty="0">
                <a:ea typeface="ＭＳ Ｐゴシック" charset="0"/>
              </a:rPr>
              <a:t>))</a:t>
            </a:r>
          </a:p>
          <a:p>
            <a:pPr>
              <a:buFontTx/>
              <a:buNone/>
            </a:pPr>
            <a:r>
              <a:rPr lang="en-US" sz="1800" dirty="0">
                <a:ea typeface="ＭＳ Ｐゴシック" charset="0"/>
                <a:cs typeface="ＭＳ Ｐゴシック" charset="0"/>
              </a:rPr>
              <a:t>6. Two sets are equal </a:t>
            </a:r>
            <a:r>
              <a:rPr lang="en-US" sz="1800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 each is a subset of the other: </a:t>
            </a:r>
          </a:p>
          <a:p>
            <a:pPr lvl="1">
              <a:buFontTx/>
              <a:buNone/>
            </a:pPr>
            <a:r>
              <a:rPr lang="en-US" sz="1600" dirty="0">
                <a:ea typeface="ＭＳ Ｐゴシック" charset="0"/>
                <a:sym typeface="Symbol" charset="0"/>
              </a:rPr>
              <a:t></a:t>
            </a:r>
            <a:r>
              <a:rPr lang="en-US" sz="1600" dirty="0" err="1">
                <a:ea typeface="ＭＳ Ｐゴシック" charset="0"/>
              </a:rPr>
              <a:t>s,r</a:t>
            </a:r>
            <a:r>
              <a:rPr lang="en-US" sz="1600" dirty="0">
                <a:ea typeface="ＭＳ Ｐゴシック" charset="0"/>
              </a:rPr>
              <a:t> (s=r) &lt;=&gt; (subset(</a:t>
            </a:r>
            <a:r>
              <a:rPr lang="en-US" sz="1600" dirty="0" err="1">
                <a:ea typeface="ＭＳ Ｐゴシック" charset="0"/>
              </a:rPr>
              <a:t>s,r</a:t>
            </a:r>
            <a:r>
              <a:rPr lang="en-US" sz="1600" dirty="0">
                <a:ea typeface="ＭＳ Ｐゴシック" charset="0"/>
              </a:rPr>
              <a:t>) ^ subset(</a:t>
            </a:r>
            <a:r>
              <a:rPr lang="en-US" sz="1600" dirty="0" err="1">
                <a:ea typeface="ＭＳ Ｐゴシック" charset="0"/>
              </a:rPr>
              <a:t>r,s</a:t>
            </a:r>
            <a:r>
              <a:rPr lang="en-US" sz="1600" dirty="0">
                <a:ea typeface="ＭＳ Ｐゴシック" charset="0"/>
              </a:rPr>
              <a:t>))</a:t>
            </a:r>
          </a:p>
          <a:p>
            <a:pPr>
              <a:buFontTx/>
              <a:buNone/>
            </a:pPr>
            <a:r>
              <a:rPr lang="en-US" sz="1800" dirty="0">
                <a:ea typeface="ＭＳ Ｐゴシック" charset="0"/>
                <a:cs typeface="ＭＳ Ｐゴシック" charset="0"/>
              </a:rPr>
              <a:t>7. Intersection </a:t>
            </a:r>
          </a:p>
          <a:p>
            <a:pPr lvl="1">
              <a:buFontTx/>
              <a:buNone/>
            </a:pPr>
            <a:r>
              <a:rPr lang="en-US" sz="1600" dirty="0">
                <a:ea typeface="ＭＳ Ｐゴシック" charset="0"/>
                <a:sym typeface="Symbol" charset="0"/>
              </a:rPr>
              <a:t></a:t>
            </a:r>
            <a:r>
              <a:rPr lang="en-US" sz="1600" dirty="0">
                <a:ea typeface="ＭＳ Ｐゴシック" charset="0"/>
              </a:rPr>
              <a:t>x,s1,s2 member(</a:t>
            </a:r>
            <a:r>
              <a:rPr lang="en-US" sz="1600" dirty="0" err="1">
                <a:ea typeface="ＭＳ Ｐゴシック" charset="0"/>
              </a:rPr>
              <a:t>X,intersection</a:t>
            </a:r>
            <a:r>
              <a:rPr lang="en-US" sz="1600" dirty="0">
                <a:ea typeface="ＭＳ Ｐゴシック" charset="0"/>
              </a:rPr>
              <a:t>(S1,S2)) &lt;=&gt; member(X,s1) ^ member(X,s2)</a:t>
            </a:r>
          </a:p>
          <a:p>
            <a:pPr>
              <a:buFontTx/>
              <a:buNone/>
            </a:pPr>
            <a:r>
              <a:rPr lang="en-US" sz="1800" dirty="0">
                <a:ea typeface="ＭＳ Ｐゴシック" charset="0"/>
                <a:cs typeface="ＭＳ Ｐゴシック" charset="0"/>
              </a:rPr>
              <a:t>8. Union </a:t>
            </a:r>
          </a:p>
          <a:p>
            <a:pPr lvl="1">
              <a:buFontTx/>
              <a:buNone/>
            </a:pPr>
            <a:r>
              <a:rPr lang="en-US" sz="1600" dirty="0">
                <a:ea typeface="ＭＳ Ｐゴシック" charset="0"/>
                <a:sym typeface="Symbol" charset="0"/>
              </a:rPr>
              <a:t></a:t>
            </a:r>
            <a:r>
              <a:rPr lang="en-US" sz="1600" dirty="0">
                <a:ea typeface="ＭＳ Ｐゴシック" charset="0"/>
              </a:rPr>
              <a:t>x,s1,s2 member(</a:t>
            </a:r>
            <a:r>
              <a:rPr lang="en-US" sz="1600" dirty="0" err="1">
                <a:ea typeface="ＭＳ Ｐゴシック" charset="0"/>
              </a:rPr>
              <a:t>X,union</a:t>
            </a:r>
            <a:r>
              <a:rPr lang="en-US" sz="1600" dirty="0">
                <a:ea typeface="ＭＳ Ｐゴシック" charset="0"/>
              </a:rPr>
              <a:t>(s1,s2)) &lt;=&gt; member(X,s1) </a:t>
            </a:r>
            <a:r>
              <a:rPr lang="en-US" sz="1600" dirty="0">
                <a:ea typeface="ＭＳ Ｐゴシック" charset="0"/>
                <a:sym typeface="Symbol" charset="0"/>
              </a:rPr>
              <a:t></a:t>
            </a:r>
            <a:r>
              <a:rPr lang="en-US" sz="1600" dirty="0">
                <a:ea typeface="ＭＳ Ｐゴシック" charset="0"/>
              </a:rPr>
              <a:t> member(X,s2)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Semantics of FOL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7912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Domain M</a:t>
            </a:r>
            <a:r>
              <a:rPr lang="en-US" b="1" dirty="0">
                <a:ea typeface="ＭＳ Ｐゴシック" charset="0"/>
                <a:cs typeface="ＭＳ Ｐゴシック" charset="0"/>
              </a:rPr>
              <a:t>: </a:t>
            </a:r>
            <a:r>
              <a:rPr lang="en-US" dirty="0">
                <a:ea typeface="ＭＳ Ｐゴシック" charset="0"/>
                <a:cs typeface="ＭＳ Ｐゴシック" charset="0"/>
              </a:rPr>
              <a:t>the set of all objects in the world (of interest)</a:t>
            </a:r>
          </a:p>
          <a:p>
            <a:r>
              <a:rPr lang="en-US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Interpretation I</a:t>
            </a:r>
            <a:r>
              <a:rPr lang="en-US" b="1" dirty="0">
                <a:ea typeface="ＭＳ Ｐゴシック" charset="0"/>
                <a:cs typeface="ＭＳ Ｐゴシック" charset="0"/>
              </a:rPr>
              <a:t>: </a:t>
            </a:r>
            <a:r>
              <a:rPr lang="en-US" dirty="0">
                <a:ea typeface="ＭＳ Ｐゴシック" charset="0"/>
                <a:cs typeface="ＭＳ Ｐゴシック" charset="0"/>
              </a:rPr>
              <a:t>includes</a:t>
            </a:r>
          </a:p>
          <a:p>
            <a:pPr lvl="1"/>
            <a:r>
              <a:rPr lang="en-US" sz="2200" dirty="0">
                <a:ea typeface="ＭＳ Ｐゴシック" charset="0"/>
              </a:rPr>
              <a:t>Assign each constant to an object in M</a:t>
            </a:r>
          </a:p>
          <a:p>
            <a:pPr lvl="1"/>
            <a:r>
              <a:rPr lang="en-US" sz="2200" dirty="0">
                <a:ea typeface="ＭＳ Ｐゴシック" charset="0"/>
              </a:rPr>
              <a:t>Define each function of n arguments as a mapping </a:t>
            </a:r>
            <a:r>
              <a:rPr lang="en-US" sz="2200" dirty="0" err="1">
                <a:ea typeface="ＭＳ Ｐゴシック" charset="0"/>
              </a:rPr>
              <a:t>M</a:t>
            </a:r>
            <a:r>
              <a:rPr lang="en-US" sz="2200" baseline="30000" dirty="0" err="1">
                <a:ea typeface="ＭＳ Ｐゴシック" charset="0"/>
              </a:rPr>
              <a:t>n</a:t>
            </a:r>
            <a:r>
              <a:rPr lang="en-US" sz="2200" dirty="0">
                <a:ea typeface="ＭＳ Ｐゴシック" charset="0"/>
              </a:rPr>
              <a:t> =&gt; M</a:t>
            </a:r>
          </a:p>
          <a:p>
            <a:pPr lvl="1"/>
            <a:r>
              <a:rPr lang="en-US" sz="2200" dirty="0">
                <a:ea typeface="ＭＳ Ｐゴシック" charset="0"/>
              </a:rPr>
              <a:t>Define each predicate of n arguments as a mapping </a:t>
            </a:r>
            <a:r>
              <a:rPr lang="en-US" sz="2200" dirty="0" err="1">
                <a:ea typeface="ＭＳ Ｐゴシック" charset="0"/>
              </a:rPr>
              <a:t>M</a:t>
            </a:r>
            <a:r>
              <a:rPr lang="en-US" sz="2200" baseline="30000" dirty="0" err="1">
                <a:ea typeface="ＭＳ Ｐゴシック" charset="0"/>
              </a:rPr>
              <a:t>n</a:t>
            </a:r>
            <a:r>
              <a:rPr lang="en-US" sz="2200" dirty="0">
                <a:ea typeface="ＭＳ Ｐゴシック" charset="0"/>
              </a:rPr>
              <a:t> =&gt; {T, F}</a:t>
            </a:r>
          </a:p>
          <a:p>
            <a:pPr lvl="1"/>
            <a:r>
              <a:rPr lang="en-US" sz="2200" dirty="0">
                <a:ea typeface="ＭＳ Ｐゴシック" charset="0"/>
              </a:rPr>
              <a:t>Therefore, every ground predicate with any instantiation will have a truth value</a:t>
            </a:r>
          </a:p>
          <a:p>
            <a:pPr lvl="1"/>
            <a:r>
              <a:rPr lang="en-US" sz="2200" dirty="0">
                <a:ea typeface="ＭＳ Ｐゴシック" charset="0"/>
              </a:rPr>
              <a:t>In general there’s an infinite number of interpretations because |M| is infinite</a:t>
            </a:r>
          </a:p>
          <a:p>
            <a:r>
              <a:rPr lang="en-US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Define logical connectives</a:t>
            </a:r>
            <a:r>
              <a:rPr lang="en-US" b="1" dirty="0">
                <a:ea typeface="ＭＳ Ｐゴシック" charset="0"/>
                <a:cs typeface="ＭＳ Ｐゴシック" charset="0"/>
              </a:rPr>
              <a:t>:  ~, ^, v, =&gt;, &lt;=&gt;</a:t>
            </a:r>
            <a:r>
              <a:rPr lang="en-US" dirty="0">
                <a:ea typeface="ＭＳ Ｐゴシック" charset="0"/>
                <a:cs typeface="ＭＳ Ｐゴシック" charset="0"/>
              </a:rPr>
              <a:t> as in PL</a:t>
            </a:r>
          </a:p>
          <a:p>
            <a:r>
              <a:rPr lang="en-US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Define semantics of (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x) and (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x)</a:t>
            </a:r>
          </a:p>
          <a:p>
            <a:pPr lvl="1">
              <a:spcBef>
                <a:spcPct val="10000"/>
              </a:spcBef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>
                <a:ea typeface="ＭＳ Ｐゴシック" charset="0"/>
              </a:rPr>
              <a:t>x) P(x) is true </a:t>
            </a:r>
            <a:r>
              <a:rPr lang="en-US" sz="2200" dirty="0" err="1">
                <a:ea typeface="ＭＳ Ｐゴシック" charset="0"/>
              </a:rPr>
              <a:t>iff</a:t>
            </a:r>
            <a:r>
              <a:rPr lang="en-US" sz="2200" dirty="0">
                <a:ea typeface="ＭＳ Ｐゴシック" charset="0"/>
              </a:rPr>
              <a:t> P(x) is true under all interpretations </a:t>
            </a:r>
          </a:p>
          <a:p>
            <a:pPr lvl="1">
              <a:spcBef>
                <a:spcPct val="10000"/>
              </a:spcBef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</a:t>
            </a:r>
            <a:r>
              <a:rPr lang="en-US" sz="2200" dirty="0">
                <a:ea typeface="ＭＳ Ｐゴシック" charset="0"/>
              </a:rPr>
              <a:t>x) P(x) is true </a:t>
            </a:r>
            <a:r>
              <a:rPr lang="en-US" sz="2200" dirty="0" err="1">
                <a:ea typeface="ＭＳ Ｐゴシック" charset="0"/>
              </a:rPr>
              <a:t>iff</a:t>
            </a:r>
            <a:r>
              <a:rPr lang="en-US" sz="2200" dirty="0">
                <a:ea typeface="ＭＳ Ｐゴシック" charset="0"/>
              </a:rPr>
              <a:t> P(x) is true under some interpretation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FOL Provides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Variable symbols</a:t>
            </a:r>
            <a:endParaRPr lang="en-US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E.g., x, y</a:t>
            </a:r>
            <a:r>
              <a:rPr lang="en-US" sz="2800" dirty="0">
                <a:ea typeface="ＭＳ Ｐゴシック" charset="0"/>
              </a:rPr>
              <a:t>, foo</a:t>
            </a:r>
          </a:p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Connectives</a:t>
            </a:r>
            <a:endParaRPr lang="en-US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Same as in propositional logic: not (</a:t>
            </a:r>
            <a:r>
              <a:rPr lang="en-US" sz="3200" dirty="0">
                <a:ea typeface="ＭＳ Ｐゴシック" charset="0"/>
                <a:sym typeface="Symbol" charset="0"/>
              </a:rPr>
              <a:t></a:t>
            </a:r>
            <a:r>
              <a:rPr lang="en-US" sz="3200" dirty="0">
                <a:ea typeface="ＭＳ Ｐゴシック" charset="0"/>
              </a:rPr>
              <a:t>), and (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), or (</a:t>
            </a:r>
            <a:r>
              <a:rPr lang="en-US" sz="3200" dirty="0">
                <a:ea typeface="ＭＳ Ｐゴシック" charset="0"/>
                <a:sym typeface="Symbol" charset="0"/>
              </a:rPr>
              <a:t></a:t>
            </a:r>
            <a:r>
              <a:rPr lang="en-US" sz="3200" dirty="0">
                <a:ea typeface="ＭＳ Ｐゴシック" charset="0"/>
              </a:rPr>
              <a:t>), implies (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), </a:t>
            </a:r>
            <a:r>
              <a:rPr lang="en-US" sz="3200" dirty="0" err="1">
                <a:ea typeface="ＭＳ Ｐゴシック" charset="0"/>
              </a:rPr>
              <a:t>iff</a:t>
            </a:r>
            <a:r>
              <a:rPr lang="en-US" sz="3200" dirty="0">
                <a:ea typeface="ＭＳ Ｐゴシック" charset="0"/>
              </a:rPr>
              <a:t> (</a:t>
            </a:r>
            <a:r>
              <a:rPr lang="en-US" sz="3200" dirty="0">
                <a:ea typeface="ＭＳ Ｐゴシック" charset="0"/>
                <a:sym typeface="Symbol" charset="0"/>
              </a:rPr>
              <a:t>)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Quantifiers</a:t>
            </a:r>
            <a:endParaRPr lang="en-US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Universal </a:t>
            </a:r>
            <a:r>
              <a:rPr lang="en-US" sz="3200" b="1" dirty="0">
                <a:ea typeface="ＭＳ Ｐゴシック" charset="0"/>
                <a:sym typeface="Symbol" charset="0"/>
              </a:rPr>
              <a:t>x</a:t>
            </a:r>
            <a:r>
              <a:rPr lang="en-US" sz="3200" dirty="0">
                <a:ea typeface="ＭＳ Ｐゴシック" charset="0"/>
                <a:sym typeface="Symbol" charset="0"/>
              </a:rPr>
              <a:t> or  </a:t>
            </a:r>
            <a:r>
              <a:rPr lang="en-US" sz="3200" b="1" dirty="0">
                <a:ea typeface="ＭＳ Ｐゴシック" charset="0"/>
              </a:rPr>
              <a:t>(Ax)</a:t>
            </a:r>
            <a:endParaRPr lang="en-US" sz="3200" dirty="0">
              <a:ea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Existential </a:t>
            </a:r>
            <a:r>
              <a:rPr lang="en-US" sz="3200" b="1" dirty="0">
                <a:ea typeface="ＭＳ Ｐゴシック" charset="0"/>
                <a:sym typeface="Symbol" charset="0"/>
              </a:rPr>
              <a:t></a:t>
            </a:r>
            <a:r>
              <a:rPr lang="en-US" sz="3200" b="1" dirty="0">
                <a:ea typeface="ＭＳ Ｐゴシック" charset="0"/>
              </a:rPr>
              <a:t>x</a:t>
            </a:r>
            <a:r>
              <a:rPr lang="en-US" sz="3200" dirty="0">
                <a:ea typeface="ＭＳ Ｐゴシック" charset="0"/>
              </a:rPr>
              <a:t> or </a:t>
            </a:r>
            <a:r>
              <a:rPr lang="en-US" sz="3200" b="1" dirty="0">
                <a:ea typeface="ＭＳ Ｐゴシック" charset="0"/>
              </a:rPr>
              <a:t>(Ex)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7912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Model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an interpretation of a set of sentences such that every sentence is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True</a:t>
            </a:r>
            <a:endParaRPr lang="en-US" sz="3200" b="1" dirty="0">
              <a:ea typeface="ＭＳ Ｐゴシック" charset="0"/>
              <a:cs typeface="ＭＳ Ｐゴシック" charset="0"/>
            </a:endParaRP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A sentence is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10000"/>
              </a:spcBef>
            </a:pPr>
            <a:r>
              <a:rPr lang="en-US" sz="3000" b="1" dirty="0">
                <a:solidFill>
                  <a:schemeClr val="accent2"/>
                </a:solidFill>
                <a:ea typeface="ＭＳ Ｐゴシック" charset="0"/>
              </a:rPr>
              <a:t>satisfiable</a:t>
            </a:r>
            <a:r>
              <a:rPr lang="en-US" sz="3000" b="1" dirty="0">
                <a:ea typeface="ＭＳ Ｐゴシック" charset="0"/>
              </a:rPr>
              <a:t> </a:t>
            </a:r>
            <a:r>
              <a:rPr lang="en-US" sz="3000" dirty="0">
                <a:ea typeface="ＭＳ Ｐゴシック" charset="0"/>
              </a:rPr>
              <a:t>if it is true under some interpretation</a:t>
            </a:r>
            <a:endParaRPr lang="en-US" sz="3000" b="1" dirty="0">
              <a:ea typeface="ＭＳ Ｐゴシック" charset="0"/>
            </a:endParaRPr>
          </a:p>
          <a:p>
            <a:pPr lvl="1">
              <a:spcBef>
                <a:spcPct val="10000"/>
              </a:spcBef>
            </a:pPr>
            <a:r>
              <a:rPr lang="en-US" sz="3000" b="1" dirty="0">
                <a:solidFill>
                  <a:schemeClr val="accent2"/>
                </a:solidFill>
                <a:ea typeface="ＭＳ Ｐゴシック" charset="0"/>
              </a:rPr>
              <a:t>valid </a:t>
            </a:r>
            <a:r>
              <a:rPr lang="en-US" sz="3000" dirty="0">
                <a:ea typeface="ＭＳ Ｐゴシック" charset="0"/>
              </a:rPr>
              <a:t>if it is true under all possible interpretations</a:t>
            </a:r>
            <a:endParaRPr lang="en-US" sz="3000" b="1" dirty="0">
              <a:ea typeface="ＭＳ Ｐゴシック" charset="0"/>
            </a:endParaRPr>
          </a:p>
          <a:p>
            <a:pPr lvl="1">
              <a:spcBef>
                <a:spcPct val="10000"/>
              </a:spcBef>
            </a:pPr>
            <a:r>
              <a:rPr lang="en-US" sz="3000" b="1" dirty="0">
                <a:solidFill>
                  <a:schemeClr val="accent2"/>
                </a:solidFill>
                <a:ea typeface="ＭＳ Ｐゴシック" charset="0"/>
              </a:rPr>
              <a:t>inconsistent</a:t>
            </a:r>
            <a:r>
              <a:rPr lang="en-US" sz="3000" b="1" dirty="0">
                <a:ea typeface="ＭＳ Ｐゴシック" charset="0"/>
              </a:rPr>
              <a:t> </a:t>
            </a:r>
            <a:r>
              <a:rPr lang="en-US" sz="3000" dirty="0">
                <a:ea typeface="ＭＳ Ｐゴシック" charset="0"/>
              </a:rPr>
              <a:t>if there does not exist any interpretation under which the sentence is true</a:t>
            </a:r>
            <a:endParaRPr lang="en-US" sz="3000" b="1" dirty="0">
              <a:ea typeface="ＭＳ Ｐゴシック" charset="0"/>
            </a:endParaRPr>
          </a:p>
          <a:p>
            <a:pPr>
              <a:spcBef>
                <a:spcPct val="10000"/>
              </a:spcBef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Logical consequence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S |= X if all models of S are also models of X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Axioms, definitions and theorems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638800"/>
          </a:xfrm>
        </p:spPr>
        <p:txBody>
          <a:bodyPr/>
          <a:lstStyle/>
          <a:p>
            <a:pPr marL="285750" indent="-285750">
              <a:defRPr/>
            </a:pPr>
            <a:r>
              <a:rPr lang="en-US" sz="2800" b="1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Axioms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facts and rules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that capture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the (important) facts and concepts about a domain; axioms can be used to prove </a:t>
            </a:r>
            <a:r>
              <a:rPr lang="en-US" sz="28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theorems</a:t>
            </a:r>
            <a:endParaRPr lang="en-US" sz="28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465138" lvl="1" indent="-354013">
              <a:defRPr/>
            </a:pPr>
            <a:r>
              <a:rPr lang="en-US" sz="2400" dirty="0">
                <a:ea typeface="ＭＳ Ｐゴシック" charset="0"/>
              </a:rPr>
              <a:t>Mathematicians </a:t>
            </a:r>
            <a:r>
              <a:rPr lang="en-US" sz="2400" dirty="0" smtClean="0">
                <a:ea typeface="ＭＳ Ｐゴシック" charset="0"/>
              </a:rPr>
              <a:t>dislike</a:t>
            </a:r>
            <a:r>
              <a:rPr lang="en-US" altLang="ja-JP" sz="2400" dirty="0" smtClean="0">
                <a:ea typeface="ＭＳ Ｐゴシック" charset="0"/>
              </a:rPr>
              <a:t> unnecessary </a:t>
            </a:r>
            <a:r>
              <a:rPr lang="en-US" altLang="ja-JP" sz="2400" dirty="0">
                <a:ea typeface="ＭＳ Ｐゴシック" charset="0"/>
              </a:rPr>
              <a:t>(dependent) axioms, i.e. ones that can be derived from </a:t>
            </a:r>
            <a:r>
              <a:rPr lang="en-US" altLang="ja-JP" sz="2400" dirty="0" smtClean="0">
                <a:ea typeface="ＭＳ Ｐゴシック" charset="0"/>
              </a:rPr>
              <a:t>others</a:t>
            </a:r>
            <a:endParaRPr lang="en-US" altLang="ja-JP" sz="2400" dirty="0">
              <a:ea typeface="ＭＳ Ｐゴシック" charset="0"/>
            </a:endParaRPr>
          </a:p>
          <a:p>
            <a:pPr marL="465138" lvl="1" indent="-354013">
              <a:defRPr/>
            </a:pPr>
            <a:r>
              <a:rPr lang="en-US" sz="2400" dirty="0">
                <a:ea typeface="ＭＳ Ｐゴシック" charset="0"/>
              </a:rPr>
              <a:t>Dependent axioms can make reasoning faster, however</a:t>
            </a:r>
          </a:p>
          <a:p>
            <a:pPr marL="465138" lvl="1" indent="-354013">
              <a:defRPr/>
            </a:pPr>
            <a:r>
              <a:rPr lang="en-US" sz="2400" dirty="0">
                <a:ea typeface="ＭＳ Ｐゴシック" charset="0"/>
              </a:rPr>
              <a:t>Choosing a good set of </a:t>
            </a:r>
            <a:r>
              <a:rPr lang="en-US" sz="2400" dirty="0" smtClean="0">
                <a:ea typeface="ＭＳ Ｐゴシック" charset="0"/>
              </a:rPr>
              <a:t>axioms </a:t>
            </a:r>
            <a:r>
              <a:rPr lang="en-US" sz="2400" dirty="0">
                <a:ea typeface="ＭＳ Ｐゴシック" charset="0"/>
              </a:rPr>
              <a:t>is a design problem</a:t>
            </a:r>
          </a:p>
          <a:p>
            <a:pPr marL="285750" indent="-285750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28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definition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of a predicate is of the form 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p(X) </a:t>
            </a:r>
            <a:r>
              <a:rPr lang="en-US" altLang="ja-JP" sz="2800" dirty="0">
                <a:ea typeface="ＭＳ Ｐゴシック" charset="0"/>
                <a:cs typeface="Calibri"/>
              </a:rPr>
              <a:t>↔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 …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 and can be decomposed into two parts</a:t>
            </a:r>
          </a:p>
          <a:p>
            <a:pPr marL="465138" lvl="1" indent="-233363">
              <a:defRPr/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Necessary</a:t>
            </a:r>
            <a:r>
              <a:rPr lang="en-US" sz="2400" dirty="0">
                <a:ea typeface="ＭＳ Ｐゴシック" charset="0"/>
              </a:rPr>
              <a:t> description: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p(x) </a:t>
            </a:r>
            <a:r>
              <a:rPr lang="en-US" altLang="ja-JP" sz="2400" dirty="0">
                <a:ea typeface="ＭＳ Ｐゴシック" charset="0"/>
                <a:sym typeface="Symbol" charset="0"/>
              </a:rPr>
              <a:t></a:t>
            </a:r>
            <a:r>
              <a:rPr lang="en-US" altLang="ja-JP" sz="2400" dirty="0">
                <a:ea typeface="ＭＳ Ｐゴシック" charset="0"/>
              </a:rPr>
              <a:t> …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altLang="ja-JP" sz="2400" dirty="0">
                <a:ea typeface="ＭＳ Ｐゴシック" charset="0"/>
              </a:rPr>
              <a:t> </a:t>
            </a:r>
          </a:p>
          <a:p>
            <a:pPr marL="465138" lvl="1" indent="-233363">
              <a:defRPr/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Sufficient</a:t>
            </a:r>
            <a:r>
              <a:rPr lang="en-US" sz="2400" dirty="0">
                <a:ea typeface="ＭＳ Ｐゴシック" charset="0"/>
              </a:rPr>
              <a:t> description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p(x) </a:t>
            </a:r>
            <a:r>
              <a:rPr lang="en-US" altLang="ja-JP" sz="2400" dirty="0">
                <a:ea typeface="ＭＳ Ｐゴシック" charset="0"/>
                <a:sym typeface="Symbol" charset="0"/>
              </a:rPr>
              <a:t></a:t>
            </a:r>
            <a:r>
              <a:rPr lang="en-US" altLang="ja-JP" sz="2400" dirty="0">
                <a:ea typeface="ＭＳ Ｐゴシック" charset="0"/>
              </a:rPr>
              <a:t> …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altLang="ja-JP" sz="2400" dirty="0">
              <a:ea typeface="ＭＳ Ｐゴシック" charset="0"/>
            </a:endParaRPr>
          </a:p>
          <a:p>
            <a:pPr marL="465138" lvl="1" indent="-233363">
              <a:defRPr/>
            </a:pPr>
            <a:r>
              <a:rPr lang="en-US" sz="2400" dirty="0">
                <a:ea typeface="ＭＳ Ｐゴシック" charset="0"/>
              </a:rPr>
              <a:t>Some </a:t>
            </a:r>
            <a:r>
              <a:rPr lang="en-US" sz="2400" dirty="0" smtClean="0">
                <a:ea typeface="ＭＳ Ｐゴシック" charset="0"/>
              </a:rPr>
              <a:t>concepts</a:t>
            </a:r>
            <a:r>
              <a:rPr lang="en-US" altLang="ja-JP" sz="2400" dirty="0" smtClean="0">
                <a:ea typeface="ＭＳ Ｐゴシック" charset="0"/>
              </a:rPr>
              <a:t> </a:t>
            </a:r>
            <a:r>
              <a:rPr lang="en-US" altLang="ja-JP" sz="2400" dirty="0">
                <a:ea typeface="ＭＳ Ｐゴシック" charset="0"/>
              </a:rPr>
              <a:t>have </a:t>
            </a:r>
            <a:r>
              <a:rPr lang="en-US" altLang="ja-JP" sz="2400" dirty="0" smtClean="0">
                <a:ea typeface="ＭＳ Ｐゴシック" charset="0"/>
              </a:rPr>
              <a:t>definitions </a:t>
            </a:r>
            <a:r>
              <a:rPr lang="en-US" altLang="ja-JP" sz="2400" dirty="0" smtClean="0">
                <a:ea typeface="ＭＳ Ｐゴシック" charset="0"/>
              </a:rPr>
              <a:t>(e.g., triangle</a:t>
            </a:r>
            <a:r>
              <a:rPr lang="en-US" altLang="ja-JP" sz="2400" dirty="0" smtClean="0">
                <a:ea typeface="ＭＳ Ｐゴシック" charset="0"/>
              </a:rPr>
              <a:t>) and some </a:t>
            </a:r>
            <a:r>
              <a:rPr lang="en-US" altLang="ja-JP" sz="2400" dirty="0" smtClean="0">
                <a:ea typeface="ＭＳ Ｐゴシック" charset="0"/>
              </a:rPr>
              <a:t>don’t (e.g., person)</a:t>
            </a:r>
            <a:endParaRPr lang="en-US" sz="24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More on definitions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4724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Example: define father(x, y) by parent(x, y) and male(x)</a:t>
            </a:r>
          </a:p>
          <a:p>
            <a:pPr marL="228600" indent="-228600">
              <a:defRPr/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parent(x, y)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is a necessary (but not sufficient) description of father(x, y)</a:t>
            </a:r>
          </a:p>
          <a:p>
            <a:pPr marL="228600" lvl="1" indent="-228600">
              <a:buFontTx/>
              <a:buNone/>
              <a:defRPr/>
            </a:pPr>
            <a:r>
              <a:rPr lang="en-US" sz="2600" dirty="0">
                <a:ea typeface="ＭＳ Ｐゴシック" charset="0"/>
              </a:rPr>
              <a:t>	    father(x, y) </a:t>
            </a:r>
            <a:r>
              <a:rPr lang="en-US" sz="2600" dirty="0">
                <a:ea typeface="ＭＳ Ｐゴシック" charset="0"/>
                <a:sym typeface="Symbol" charset="0"/>
              </a:rPr>
              <a:t></a:t>
            </a:r>
            <a:r>
              <a:rPr lang="en-US" sz="2600" dirty="0">
                <a:ea typeface="ＭＳ Ｐゴシック" charset="0"/>
              </a:rPr>
              <a:t> parent(x, y)</a:t>
            </a:r>
          </a:p>
          <a:p>
            <a:pPr marL="228600" indent="-228600">
              <a:defRPr/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parent(x, y) ^ male(x) ^ age(x, 35)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is a sufficient (but not necessary) description of father(x, y):</a:t>
            </a:r>
          </a:p>
          <a:p>
            <a:pPr marL="228600" lvl="2" indent="-228600">
              <a:buFontTx/>
              <a:buNone/>
              <a:defRPr/>
            </a:pPr>
            <a:r>
              <a:rPr lang="en-US" sz="2600" dirty="0">
                <a:ea typeface="ＭＳ Ｐゴシック" charset="0"/>
              </a:rPr>
              <a:t>	    father(x, y) </a:t>
            </a:r>
            <a:r>
              <a:rPr lang="en-US" sz="2600" dirty="0">
                <a:ea typeface="ＭＳ Ｐゴシック" charset="0"/>
                <a:sym typeface="Symbol" charset="0"/>
              </a:rPr>
              <a:t></a:t>
            </a:r>
            <a:r>
              <a:rPr lang="en-US" sz="2600" dirty="0">
                <a:ea typeface="ＭＳ Ｐゴシック" charset="0"/>
              </a:rPr>
              <a:t> parent(x, y) ^ male(x) ^ age(x, 35) </a:t>
            </a:r>
          </a:p>
          <a:p>
            <a:pPr marL="228600" indent="-228600">
              <a:defRPr/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parent(x, y) ^ male(x)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is a necessary and sufficient description of father(x, y) </a:t>
            </a:r>
          </a:p>
          <a:p>
            <a:pPr marL="106363" lvl="1" indent="-222250">
              <a:buFontTx/>
              <a:buNone/>
              <a:defRPr/>
            </a:pPr>
            <a:r>
              <a:rPr lang="en-US" sz="2600" dirty="0">
                <a:ea typeface="ＭＳ Ｐゴシック" charset="0"/>
              </a:rPr>
              <a:t>	    parent(x, y) ^ male(x)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father(x, y)</a:t>
            </a:r>
          </a:p>
          <a:p>
            <a:pPr marL="106363" lvl="1" indent="-222250">
              <a:defRPr/>
            </a:pPr>
            <a:endParaRPr lang="en-US" sz="2800" dirty="0">
              <a:ea typeface="ＭＳ Ｐゴシック" charset="0"/>
            </a:endParaRPr>
          </a:p>
          <a:p>
            <a:pPr marL="106363" lvl="1" indent="-222250">
              <a:buFontTx/>
              <a:buNone/>
              <a:defRPr/>
            </a:pP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More on definitions</a:t>
            </a:r>
          </a:p>
        </p:txBody>
      </p:sp>
      <p:sp>
        <p:nvSpPr>
          <p:cNvPr id="96258" name="Oval 3" descr="Wide downward diagonal"/>
          <p:cNvSpPr>
            <a:spLocks noChangeArrowheads="1"/>
          </p:cNvSpPr>
          <p:nvPr/>
        </p:nvSpPr>
        <p:spPr bwMode="auto">
          <a:xfrm>
            <a:off x="3209925" y="1323975"/>
            <a:ext cx="1171575" cy="1128713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6259" name="Oval 4"/>
          <p:cNvSpPr>
            <a:spLocks noChangeArrowheads="1"/>
          </p:cNvSpPr>
          <p:nvPr/>
        </p:nvSpPr>
        <p:spPr bwMode="auto">
          <a:xfrm>
            <a:off x="3457575" y="1557338"/>
            <a:ext cx="628650" cy="6000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6260" name="Text Box 5"/>
          <p:cNvSpPr txBox="1">
            <a:spLocks noChangeArrowheads="1"/>
          </p:cNvSpPr>
          <p:nvPr/>
        </p:nvSpPr>
        <p:spPr bwMode="auto">
          <a:xfrm>
            <a:off x="4914900" y="1414463"/>
            <a:ext cx="9429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P(x)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S(x)</a:t>
            </a:r>
          </a:p>
        </p:txBody>
      </p:sp>
      <p:sp>
        <p:nvSpPr>
          <p:cNvPr id="96261" name="Line 6"/>
          <p:cNvSpPr>
            <a:spLocks noChangeShapeType="1"/>
          </p:cNvSpPr>
          <p:nvPr/>
        </p:nvSpPr>
        <p:spPr bwMode="auto">
          <a:xfrm flipH="1">
            <a:off x="3886200" y="1643063"/>
            <a:ext cx="1114425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6262" name="Line 7"/>
          <p:cNvSpPr>
            <a:spLocks noChangeShapeType="1"/>
          </p:cNvSpPr>
          <p:nvPr/>
        </p:nvSpPr>
        <p:spPr bwMode="auto">
          <a:xfrm flipH="1">
            <a:off x="4200525" y="2085975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6263" name="Text Box 8"/>
          <p:cNvSpPr txBox="1">
            <a:spLocks noChangeArrowheads="1"/>
          </p:cNvSpPr>
          <p:nvPr/>
        </p:nvSpPr>
        <p:spPr bwMode="auto">
          <a:xfrm>
            <a:off x="928688" y="1371600"/>
            <a:ext cx="19431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S(x) is a necessary condition of P(x</a:t>
            </a:r>
            <a:r>
              <a:rPr lang="en-US" dirty="0">
                <a:latin typeface="Calibri"/>
              </a:rPr>
              <a:t>)</a:t>
            </a:r>
          </a:p>
        </p:txBody>
      </p:sp>
      <p:sp>
        <p:nvSpPr>
          <p:cNvPr id="96264" name="Text Box 9"/>
          <p:cNvSpPr txBox="1">
            <a:spLocks noChangeArrowheads="1"/>
          </p:cNvSpPr>
          <p:nvPr/>
        </p:nvSpPr>
        <p:spPr bwMode="auto">
          <a:xfrm>
            <a:off x="5867400" y="1552575"/>
            <a:ext cx="232886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i="1" dirty="0" smtClean="0">
                <a:latin typeface="Calibri"/>
              </a:rPr>
              <a:t># a</a:t>
            </a:r>
            <a:r>
              <a:rPr lang="en-US" sz="2200" i="1" dirty="0" smtClean="0">
                <a:latin typeface="Calibri"/>
              </a:rPr>
              <a:t>ll </a:t>
            </a:r>
            <a:r>
              <a:rPr lang="en-US" sz="2200" i="1" dirty="0">
                <a:latin typeface="Calibri"/>
              </a:rPr>
              <a:t>P</a:t>
            </a:r>
            <a:r>
              <a:rPr lang="en-US" sz="2200" i="1" dirty="0" smtClean="0">
                <a:latin typeface="Calibri"/>
              </a:rPr>
              <a:t>s are </a:t>
            </a:r>
            <a:r>
              <a:rPr lang="en-US" sz="2200" i="1" dirty="0" err="1" smtClean="0">
                <a:latin typeface="Calibri"/>
              </a:rPr>
              <a:t>Ss</a:t>
            </a:r>
            <a:r>
              <a:rPr lang="en-US" sz="2200" dirty="0" smtClean="0">
                <a:latin typeface="Calibri"/>
              </a:rPr>
              <a:t/>
            </a:r>
            <a:br>
              <a:rPr lang="en-US" sz="2200" dirty="0" smtClean="0">
                <a:latin typeface="Calibri"/>
              </a:rPr>
            </a:br>
            <a:r>
              <a:rPr lang="en-US" sz="2200" dirty="0" smtClean="0">
                <a:latin typeface="Calibri"/>
              </a:rPr>
              <a:t>(</a:t>
            </a:r>
            <a:r>
              <a:rPr lang="en-US" sz="2200" dirty="0">
                <a:latin typeface="Calibri"/>
                <a:sym typeface="Symbol" charset="0"/>
              </a:rPr>
              <a:t></a:t>
            </a:r>
            <a:r>
              <a:rPr lang="en-US" sz="2200" dirty="0">
                <a:latin typeface="Calibri"/>
              </a:rPr>
              <a:t>x) </a:t>
            </a:r>
            <a:r>
              <a:rPr lang="en-US" sz="2000" dirty="0">
                <a:latin typeface="Calibri"/>
              </a:rPr>
              <a:t>P(x) =&gt; S(x</a:t>
            </a:r>
            <a:r>
              <a:rPr lang="en-US" dirty="0">
                <a:latin typeface="Calibri"/>
              </a:rPr>
              <a:t>)</a:t>
            </a:r>
          </a:p>
        </p:txBody>
      </p:sp>
      <p:sp>
        <p:nvSpPr>
          <p:cNvPr id="96265" name="Oval 10"/>
          <p:cNvSpPr>
            <a:spLocks noChangeArrowheads="1"/>
          </p:cNvSpPr>
          <p:nvPr/>
        </p:nvSpPr>
        <p:spPr bwMode="auto">
          <a:xfrm>
            <a:off x="3248025" y="2705100"/>
            <a:ext cx="1171575" cy="112871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6266" name="Oval 11" descr="Wide downward diagonal"/>
          <p:cNvSpPr>
            <a:spLocks noChangeArrowheads="1"/>
          </p:cNvSpPr>
          <p:nvPr/>
        </p:nvSpPr>
        <p:spPr bwMode="auto">
          <a:xfrm>
            <a:off x="3495675" y="2938463"/>
            <a:ext cx="628650" cy="600075"/>
          </a:xfrm>
          <a:prstGeom prst="ellipse">
            <a:avLst/>
          </a:prstGeom>
          <a:pattFill prst="wdDn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6267" name="Text Box 12"/>
          <p:cNvSpPr txBox="1">
            <a:spLocks noChangeArrowheads="1"/>
          </p:cNvSpPr>
          <p:nvPr/>
        </p:nvSpPr>
        <p:spPr bwMode="auto">
          <a:xfrm>
            <a:off x="4953000" y="2795588"/>
            <a:ext cx="9429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S(x)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P(x)</a:t>
            </a:r>
          </a:p>
        </p:txBody>
      </p:sp>
      <p:sp>
        <p:nvSpPr>
          <p:cNvPr id="96268" name="Line 13"/>
          <p:cNvSpPr>
            <a:spLocks noChangeShapeType="1"/>
          </p:cNvSpPr>
          <p:nvPr/>
        </p:nvSpPr>
        <p:spPr bwMode="auto">
          <a:xfrm flipH="1">
            <a:off x="3924300" y="3024188"/>
            <a:ext cx="1114425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6269" name="Line 14"/>
          <p:cNvSpPr>
            <a:spLocks noChangeShapeType="1"/>
          </p:cNvSpPr>
          <p:nvPr/>
        </p:nvSpPr>
        <p:spPr bwMode="auto">
          <a:xfrm flipH="1">
            <a:off x="4238625" y="3467100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6270" name="Text Box 15"/>
          <p:cNvSpPr txBox="1">
            <a:spLocks noChangeArrowheads="1"/>
          </p:cNvSpPr>
          <p:nvPr/>
        </p:nvSpPr>
        <p:spPr bwMode="auto">
          <a:xfrm>
            <a:off x="966788" y="2752725"/>
            <a:ext cx="19431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S(x) is a sufficient condition of P(x</a:t>
            </a:r>
            <a:r>
              <a:rPr lang="en-US" dirty="0">
                <a:latin typeface="Calibri"/>
              </a:rPr>
              <a:t>)</a:t>
            </a:r>
          </a:p>
        </p:txBody>
      </p:sp>
      <p:sp>
        <p:nvSpPr>
          <p:cNvPr id="96271" name="Text Box 16"/>
          <p:cNvSpPr txBox="1">
            <a:spLocks noChangeArrowheads="1"/>
          </p:cNvSpPr>
          <p:nvPr/>
        </p:nvSpPr>
        <p:spPr bwMode="auto">
          <a:xfrm>
            <a:off x="5905500" y="2933700"/>
            <a:ext cx="224313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i="1" dirty="0" smtClean="0">
                <a:latin typeface="Calibri"/>
              </a:rPr>
              <a:t># </a:t>
            </a:r>
            <a:r>
              <a:rPr lang="en-US" sz="2200" i="1" dirty="0">
                <a:latin typeface="Calibri"/>
              </a:rPr>
              <a:t>all Ps are </a:t>
            </a:r>
            <a:r>
              <a:rPr lang="en-US" sz="2200" i="1" dirty="0" err="1">
                <a:latin typeface="Calibri"/>
              </a:rPr>
              <a:t>Ss</a:t>
            </a:r>
            <a:r>
              <a:rPr lang="en-US" sz="2200" i="1" dirty="0">
                <a:latin typeface="Calibri"/>
              </a:rPr>
              <a:t/>
            </a:r>
            <a:br>
              <a:rPr lang="en-US" sz="2200" i="1" dirty="0">
                <a:latin typeface="Calibri"/>
              </a:rPr>
            </a:br>
            <a:r>
              <a:rPr lang="en-US" sz="220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(</a:t>
            </a:r>
            <a:r>
              <a:rPr lang="en-US" sz="2200" dirty="0">
                <a:latin typeface="Calibri"/>
                <a:sym typeface="Symbol" charset="0"/>
              </a:rPr>
              <a:t></a:t>
            </a:r>
            <a:r>
              <a:rPr lang="en-US" sz="2200" dirty="0">
                <a:latin typeface="Calibri"/>
              </a:rPr>
              <a:t>x) </a:t>
            </a:r>
            <a:r>
              <a:rPr lang="en-US" sz="2000" dirty="0">
                <a:latin typeface="Calibri"/>
              </a:rPr>
              <a:t>P(x) &lt;= S(x</a:t>
            </a:r>
            <a:r>
              <a:rPr lang="en-US" dirty="0">
                <a:latin typeface="Calibri"/>
              </a:rPr>
              <a:t>)</a:t>
            </a:r>
          </a:p>
        </p:txBody>
      </p:sp>
      <p:sp>
        <p:nvSpPr>
          <p:cNvPr id="96272" name="Oval 17" descr="Wide downward diagonal"/>
          <p:cNvSpPr>
            <a:spLocks noChangeArrowheads="1"/>
          </p:cNvSpPr>
          <p:nvPr/>
        </p:nvSpPr>
        <p:spPr bwMode="auto">
          <a:xfrm>
            <a:off x="3257550" y="4314825"/>
            <a:ext cx="1171575" cy="1128713"/>
          </a:xfrm>
          <a:prstGeom prst="ellipse">
            <a:avLst/>
          </a:prstGeom>
          <a:pattFill prst="wdDnDiag">
            <a:fgClr>
              <a:schemeClr val="accent1"/>
            </a:fgClr>
            <a:bgClr>
              <a:srgbClr val="DDDDDD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6273" name="Text Box 18"/>
          <p:cNvSpPr txBox="1">
            <a:spLocks noChangeArrowheads="1"/>
          </p:cNvSpPr>
          <p:nvPr/>
        </p:nvSpPr>
        <p:spPr bwMode="auto">
          <a:xfrm>
            <a:off x="4962525" y="4405313"/>
            <a:ext cx="9429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P(x)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S(x)</a:t>
            </a:r>
          </a:p>
        </p:txBody>
      </p:sp>
      <p:sp>
        <p:nvSpPr>
          <p:cNvPr id="96274" name="Line 19"/>
          <p:cNvSpPr>
            <a:spLocks noChangeShapeType="1"/>
          </p:cNvSpPr>
          <p:nvPr/>
        </p:nvSpPr>
        <p:spPr bwMode="auto">
          <a:xfrm flipH="1">
            <a:off x="4391025" y="4633913"/>
            <a:ext cx="657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6275" name="Line 20"/>
          <p:cNvSpPr>
            <a:spLocks noChangeShapeType="1"/>
          </p:cNvSpPr>
          <p:nvPr/>
        </p:nvSpPr>
        <p:spPr bwMode="auto">
          <a:xfrm flipH="1">
            <a:off x="4433888" y="5076825"/>
            <a:ext cx="628650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6276" name="Text Box 21"/>
          <p:cNvSpPr txBox="1">
            <a:spLocks noChangeArrowheads="1"/>
          </p:cNvSpPr>
          <p:nvPr/>
        </p:nvSpPr>
        <p:spPr bwMode="auto">
          <a:xfrm>
            <a:off x="976313" y="4362450"/>
            <a:ext cx="194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S(x) is a necessary and sufficient condition of P(x</a:t>
            </a:r>
            <a:r>
              <a:rPr lang="en-US" dirty="0">
                <a:latin typeface="Calibri"/>
              </a:rPr>
              <a:t>)</a:t>
            </a:r>
          </a:p>
        </p:txBody>
      </p:sp>
      <p:sp>
        <p:nvSpPr>
          <p:cNvPr id="96277" name="Text Box 22"/>
          <p:cNvSpPr txBox="1">
            <a:spLocks noChangeArrowheads="1"/>
          </p:cNvSpPr>
          <p:nvPr/>
        </p:nvSpPr>
        <p:spPr bwMode="auto">
          <a:xfrm>
            <a:off x="5943600" y="4419600"/>
            <a:ext cx="261937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smtClean="0">
                <a:latin typeface="Calibri"/>
              </a:rPr>
              <a:t>#</a:t>
            </a:r>
            <a:r>
              <a:rPr lang="en-US" sz="2200" i="1" dirty="0" smtClean="0">
                <a:latin typeface="Calibri"/>
              </a:rPr>
              <a:t> </a:t>
            </a:r>
            <a:r>
              <a:rPr lang="en-US" sz="2200" i="1" dirty="0">
                <a:latin typeface="Calibri"/>
              </a:rPr>
              <a:t>all Ps are </a:t>
            </a:r>
            <a:r>
              <a:rPr lang="en-US" sz="2200" i="1" dirty="0" err="1" smtClean="0">
                <a:latin typeface="Calibri"/>
              </a:rPr>
              <a:t>Ss</a:t>
            </a:r>
            <a:r>
              <a:rPr lang="en-US" sz="2200" dirty="0">
                <a:latin typeface="Calibri"/>
              </a:rPr>
              <a:t/>
            </a:r>
            <a:br>
              <a:rPr lang="en-US" sz="2200" dirty="0">
                <a:latin typeface="Calibri"/>
              </a:rPr>
            </a:br>
            <a:r>
              <a:rPr lang="en-US" sz="2200" dirty="0" smtClean="0">
                <a:latin typeface="Calibri"/>
              </a:rPr>
              <a:t># all </a:t>
            </a:r>
            <a:r>
              <a:rPr lang="en-US" sz="2200" dirty="0" err="1" smtClean="0">
                <a:latin typeface="Calibri"/>
              </a:rPr>
              <a:t>Ss</a:t>
            </a:r>
            <a:r>
              <a:rPr lang="en-US" sz="2200" dirty="0" smtClean="0">
                <a:latin typeface="Calibri"/>
              </a:rPr>
              <a:t> are Ps</a:t>
            </a:r>
            <a:r>
              <a:rPr lang="en-US" sz="2200" dirty="0">
                <a:latin typeface="Calibri"/>
              </a:rPr>
              <a:t/>
            </a:r>
            <a:br>
              <a:rPr lang="en-US" sz="2200" dirty="0">
                <a:latin typeface="Calibri"/>
              </a:rPr>
            </a:br>
            <a:r>
              <a:rPr lang="en-US" sz="2200" dirty="0" smtClean="0">
                <a:latin typeface="Calibri"/>
              </a:rPr>
              <a:t>(</a:t>
            </a:r>
            <a:r>
              <a:rPr lang="en-US" sz="2200" dirty="0">
                <a:latin typeface="Calibri"/>
                <a:sym typeface="Symbol" charset="0"/>
              </a:rPr>
              <a:t></a:t>
            </a:r>
            <a:r>
              <a:rPr lang="en-US" sz="2200" dirty="0">
                <a:latin typeface="Calibri"/>
              </a:rPr>
              <a:t>x) </a:t>
            </a:r>
            <a:r>
              <a:rPr lang="en-US" sz="2000" dirty="0">
                <a:latin typeface="Calibri"/>
              </a:rPr>
              <a:t>P(x) &lt;=&gt; S(x</a:t>
            </a:r>
            <a:r>
              <a:rPr lang="en-US" dirty="0">
                <a:latin typeface="Calibri"/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Higher-order logic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5334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FOL only lets us quantify over variables, and variables can only range over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objects </a:t>
            </a:r>
            <a:endParaRPr lang="en-US" sz="3200" b="1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HOL allows us to quantify over relations, e.g.</a:t>
            </a:r>
          </a:p>
          <a:p>
            <a:pPr lvl="1">
              <a:buFontTx/>
              <a:buNone/>
            </a:pP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two functions are equal </a:t>
            </a:r>
            <a:r>
              <a:rPr lang="en-US" altLang="ja-JP" sz="2800" dirty="0" err="1">
                <a:ea typeface="ＭＳ Ｐゴシック" charset="0"/>
              </a:rPr>
              <a:t>iff</a:t>
            </a:r>
            <a:r>
              <a:rPr lang="en-US" altLang="ja-JP" sz="2800" dirty="0">
                <a:ea typeface="ＭＳ Ｐゴシック" charset="0"/>
              </a:rPr>
              <a:t> they produce the same value for all arguments</a:t>
            </a:r>
            <a:r>
              <a:rPr lang="ja-JP" altLang="en-US" sz="2800" dirty="0">
                <a:ea typeface="ＭＳ Ｐゴシック" charset="0"/>
              </a:rPr>
              <a:t>”</a:t>
            </a:r>
            <a:endParaRPr lang="en-US" altLang="ja-JP" sz="2800" dirty="0">
              <a:ea typeface="ＭＳ Ｐゴシック" charset="0"/>
            </a:endParaRPr>
          </a:p>
          <a:p>
            <a:pPr lvl="1"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f </a:t>
            </a: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g (f = g) </a:t>
            </a:r>
            <a:r>
              <a:rPr lang="en-US" sz="2800" dirty="0">
                <a:ea typeface="ＭＳ Ｐゴシック" charset="0"/>
                <a:sym typeface="Symbol" charset="0"/>
              </a:rPr>
              <a:t></a:t>
            </a:r>
            <a:r>
              <a:rPr lang="en-US" sz="2800" dirty="0">
                <a:ea typeface="ＭＳ Ｐゴシック" charset="0"/>
              </a:rPr>
              <a:t> (</a:t>
            </a: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 f(x) = g(x))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E.g.: (quantify over predicates)</a:t>
            </a:r>
          </a:p>
          <a:p>
            <a:pPr lvl="1"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r transitive( r 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(</a:t>
            </a: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xyz) r(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r(</a:t>
            </a:r>
            <a:r>
              <a:rPr lang="en-US" sz="2800" dirty="0" err="1">
                <a:ea typeface="ＭＳ Ｐゴシック" charset="0"/>
              </a:rPr>
              <a:t>y,z</a:t>
            </a:r>
            <a:r>
              <a:rPr lang="en-US" sz="2800" dirty="0">
                <a:ea typeface="ＭＳ Ｐゴシック" charset="0"/>
              </a:rPr>
              <a:t>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r(</a:t>
            </a:r>
            <a:r>
              <a:rPr lang="en-US" sz="2800" dirty="0" err="1">
                <a:ea typeface="ＭＳ Ｐゴシック" charset="0"/>
              </a:rPr>
              <a:t>x,z</a:t>
            </a:r>
            <a:r>
              <a:rPr lang="en-US" sz="2800" dirty="0">
                <a:ea typeface="ＭＳ Ｐゴシック" charset="0"/>
              </a:rPr>
              <a:t>)) 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More expressive, but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undecidable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in general</a:t>
            </a:r>
          </a:p>
          <a:p>
            <a:pPr lvl="1">
              <a:buFontTx/>
              <a:buNone/>
            </a:pP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bag-of-sug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Expressing uniqueness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4953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Often want to say that there is a single, unique object that satisfies a condition</a:t>
            </a:r>
          </a:p>
          <a:p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There exists a unique x such that king(x) is true 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x king(x)  y (king(y)  x=y)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x king(x)  y (king(y)  </a:t>
            </a:r>
            <a:r>
              <a:rPr lang="en-US" sz="2400" dirty="0" err="1">
                <a:ea typeface="ＭＳ Ｐゴシック" charset="0"/>
                <a:sym typeface="Symbol" charset="0"/>
              </a:rPr>
              <a:t>xy</a:t>
            </a:r>
            <a:r>
              <a:rPr lang="en-US" sz="2400" dirty="0">
                <a:ea typeface="ＭＳ Ｐゴシック" charset="0"/>
                <a:sym typeface="Symbol" charset="0"/>
              </a:rPr>
              <a:t>)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! x king(x) </a:t>
            </a:r>
          </a:p>
          <a:p>
            <a:r>
              <a:rPr lang="ja-JP" altLang="en-US" sz="2800" dirty="0">
                <a:ea typeface="ＭＳ Ｐゴシック" charset="0"/>
                <a:cs typeface="ＭＳ Ｐゴシック" charset="0"/>
                <a:sym typeface="Symbol" charset="0"/>
              </a:rPr>
              <a:t>“</a:t>
            </a:r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Every country has exactly one ruler</a:t>
            </a:r>
            <a:r>
              <a:rPr lang="ja-JP" altLang="en-US" sz="2800" dirty="0">
                <a:ea typeface="ＭＳ Ｐゴシック" charset="0"/>
                <a:cs typeface="ＭＳ Ｐゴシック" charset="0"/>
                <a:sym typeface="Symbol" charset="0"/>
              </a:rPr>
              <a:t>”</a:t>
            </a:r>
            <a:endParaRPr lang="en-US" altLang="ja-JP" sz="28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c country(c)  ! r ruler(</a:t>
            </a:r>
            <a:r>
              <a:rPr lang="en-US" sz="2400" dirty="0" err="1">
                <a:ea typeface="ＭＳ Ｐゴシック" charset="0"/>
                <a:sym typeface="Symbol" charset="0"/>
              </a:rPr>
              <a:t>c,r</a:t>
            </a:r>
            <a:r>
              <a:rPr lang="en-US" sz="2400" dirty="0">
                <a:ea typeface="ＭＳ Ｐゴシック" charset="0"/>
                <a:sym typeface="Symbol" charset="0"/>
              </a:rPr>
              <a:t>)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Iota operator: </a:t>
            </a:r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 x P(x) means </a:t>
            </a:r>
            <a:r>
              <a:rPr lang="ja-JP" altLang="en-US" sz="2800" dirty="0">
                <a:ea typeface="ＭＳ Ｐゴシック" charset="0"/>
                <a:cs typeface="ＭＳ Ｐゴシック" charset="0"/>
                <a:sym typeface="Symbol" charset="0"/>
              </a:rPr>
              <a:t>“</a:t>
            </a:r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the unique x such that p(x) is true</a:t>
            </a:r>
            <a:r>
              <a:rPr lang="ja-JP" altLang="en-US" sz="2800" dirty="0">
                <a:ea typeface="ＭＳ Ｐゴシック" charset="0"/>
                <a:cs typeface="ＭＳ Ｐゴシック" charset="0"/>
                <a:sym typeface="Symbol" charset="0"/>
              </a:rPr>
              <a:t>”</a:t>
            </a:r>
            <a:endParaRPr lang="en-US" altLang="ja-JP" sz="28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The unique ruler of </a:t>
            </a:r>
            <a:r>
              <a:rPr lang="en-US" altLang="ja-JP" sz="2400" dirty="0" err="1">
                <a:ea typeface="ＭＳ Ｐゴシック" charset="0"/>
              </a:rPr>
              <a:t>Freedonia</a:t>
            </a:r>
            <a:r>
              <a:rPr lang="en-US" altLang="ja-JP" sz="2400" dirty="0">
                <a:ea typeface="ＭＳ Ｐゴシック" charset="0"/>
              </a:rPr>
              <a:t> is dead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altLang="ja-JP" sz="2400" dirty="0">
              <a:ea typeface="ＭＳ Ｐゴシック" charset="0"/>
            </a:endParaRP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dead( x ruler(</a:t>
            </a:r>
            <a:r>
              <a:rPr lang="en-US" sz="2400" dirty="0" err="1">
                <a:ea typeface="ＭＳ Ｐゴシック" charset="0"/>
                <a:sym typeface="Symbol" charset="0"/>
              </a:rPr>
              <a:t>freedonia,x</a:t>
            </a:r>
            <a:r>
              <a:rPr lang="en-US" sz="2400" dirty="0">
                <a:ea typeface="ＭＳ Ｐゴシック" charset="0"/>
                <a:sym typeface="Symbol" charset="0"/>
              </a:rPr>
              <a:t>))</a:t>
            </a:r>
            <a:endParaRPr lang="en-US" sz="2400" b="1" dirty="0">
              <a:ea typeface="ＭＳ Ｐゴシック" charset="0"/>
              <a:sym typeface="Symbol" charset="0"/>
            </a:endParaRPr>
          </a:p>
        </p:txBody>
      </p:sp>
      <p:sp>
        <p:nvSpPr>
          <p:cNvPr id="100356" name="TextBox 3"/>
          <p:cNvSpPr txBox="1">
            <a:spLocks noChangeArrowheads="1"/>
          </p:cNvSpPr>
          <p:nvPr/>
        </p:nvSpPr>
        <p:spPr bwMode="auto">
          <a:xfrm>
            <a:off x="8153400" y="1371600"/>
            <a:ext cx="10048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ts val="1563"/>
              </a:lnSpc>
            </a:pPr>
            <a:r>
              <a:rPr lang="en-US" sz="1800" dirty="0">
                <a:latin typeface="Calibri"/>
                <a:hlinkClick r:id="rId4"/>
              </a:rPr>
              <a:t>syntactic</a:t>
            </a:r>
            <a:br>
              <a:rPr lang="en-US" sz="1800" dirty="0">
                <a:latin typeface="Calibri"/>
                <a:hlinkClick r:id="rId4"/>
              </a:rPr>
            </a:br>
            <a:r>
              <a:rPr lang="en-US" sz="1800" dirty="0">
                <a:latin typeface="Calibri"/>
                <a:hlinkClick r:id="rId4"/>
              </a:rPr>
              <a:t>sugar</a:t>
            </a:r>
            <a:endParaRPr lang="en-US" sz="1800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Notational differences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562600"/>
          </a:xfrm>
        </p:spPr>
        <p:txBody>
          <a:bodyPr/>
          <a:lstStyle/>
          <a:p>
            <a:r>
              <a:rPr lang="en-US" sz="3200" b="1" dirty="0">
                <a:ea typeface="ＭＳ Ｐゴシック" charset="0"/>
                <a:cs typeface="ＭＳ Ｐゴシック" charset="0"/>
              </a:rPr>
              <a:t>Different symbols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for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and, or, not, implies, ...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800" b="1" dirty="0">
                <a:ea typeface="ＭＳ Ｐゴシック" charset="0"/>
                <a:sym typeface="Symbol" charset="0"/>
              </a:rPr>
              <a:t>                </a:t>
            </a:r>
            <a:endParaRPr lang="en-US" sz="28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p v (q ^ r) 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p + (q * r)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Prolog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cat(X) :- furry(X), meows (X), has(X, claws)</a:t>
            </a:r>
          </a:p>
          <a:p>
            <a:r>
              <a:rPr lang="en-US" sz="3200" b="1" dirty="0" err="1">
                <a:ea typeface="ＭＳ Ｐゴシック" charset="0"/>
                <a:cs typeface="ＭＳ Ｐゴシック" charset="0"/>
              </a:rPr>
              <a:t>Lispy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notations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forall</a:t>
            </a:r>
            <a:r>
              <a:rPr lang="en-US" sz="2800" dirty="0">
                <a:ea typeface="ＭＳ Ｐゴシック" charset="0"/>
              </a:rPr>
              <a:t> ?x (implies (and (furry ?x)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                                      (meows ?x)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                                      (has ?x claws))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                               (cat ?x)))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 example of FOL in use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05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Semantics of W3C’s semantic web stack (RDF, RDFS, OWL) is defined in FOL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OWL Full is equivalent to FOL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Other OWL profiles support a subset of FOL and are more efficient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However, the semantics of </a:t>
            </a:r>
            <a:r>
              <a:rPr lang="en-US" sz="3200" dirty="0">
                <a:ea typeface="ＭＳ Ｐゴシック" charset="0"/>
                <a:cs typeface="ＭＳ Ｐゴシック" charset="0"/>
                <a:hlinkClick r:id="rId2"/>
              </a:rPr>
              <a:t>schema.org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only defined in natural language text</a:t>
            </a:r>
          </a:p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…and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Google’s knowledge Graph probably (!) uses probabilities</a:t>
            </a: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675B98-0F29-7944-A620-5C3A9BC3C601}" type="slidenum">
              <a:rPr lang="en-US" sz="1000">
                <a:latin typeface="Calibri"/>
              </a:rPr>
              <a:pPr/>
              <a:t>47</a:t>
            </a:fld>
            <a:endParaRPr lang="en-US" sz="1000" dirty="0">
              <a:latin typeface="Calibri"/>
            </a:endParaRPr>
          </a:p>
        </p:txBody>
      </p:sp>
      <p:pic>
        <p:nvPicPr>
          <p:cNvPr id="1044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01638"/>
            <a:ext cx="9906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FOL Summary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458200" cy="54102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First order logic (FOL) introduces predicates, functions and quantifiers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More expressive, but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reasoning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more complex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Reasoning in propositional logic is NP hard, FOL is semi-decidable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ommon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AI knowledge representation language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Other KR languages (e.g., </a:t>
            </a:r>
            <a:r>
              <a:rPr lang="en-US" sz="2800" dirty="0">
                <a:ea typeface="ＭＳ Ｐゴシック" charset="0"/>
                <a:cs typeface="ＭＳ Ｐゴシック" charset="0"/>
                <a:hlinkClick r:id="rId3"/>
              </a:rPr>
              <a:t>OWL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are often defined by mapping them to FOL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FOL variables range over objects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HOL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variables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range over functions, predicates or sentences</a:t>
            </a: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Sentences: built from terms and atoms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610600" cy="5715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term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(denoting a real-world individual) is a constant symbol, variable symbol, or n-place function of n terms, e.g.:</a:t>
            </a:r>
          </a:p>
          <a:p>
            <a:pPr lvl="1"/>
            <a:r>
              <a:rPr lang="en-US" sz="3200" dirty="0">
                <a:ea typeface="ＭＳ Ｐゴシック" charset="0"/>
              </a:rPr>
              <a:t>Constants: john, </a:t>
            </a:r>
            <a:r>
              <a:rPr lang="en-US" sz="3200" dirty="0" err="1">
                <a:ea typeface="ＭＳ Ｐゴシック" charset="0"/>
              </a:rPr>
              <a:t>umbc</a:t>
            </a:r>
            <a:endParaRPr lang="en-US" sz="3200" dirty="0">
              <a:ea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Variables: x, y, z</a:t>
            </a:r>
          </a:p>
          <a:p>
            <a:pPr lvl="1"/>
            <a:r>
              <a:rPr lang="en-US" sz="3200" dirty="0">
                <a:ea typeface="ＭＳ Ｐゴシック" charset="0"/>
              </a:rPr>
              <a:t>Functions: </a:t>
            </a:r>
            <a:r>
              <a:rPr lang="en-US" sz="3200" dirty="0" err="1">
                <a:ea typeface="ＭＳ Ｐゴシック" charset="0"/>
              </a:rPr>
              <a:t>mother_of</a:t>
            </a:r>
            <a:r>
              <a:rPr lang="en-US" sz="3200" dirty="0">
                <a:ea typeface="ＭＳ Ｐゴシック" charset="0"/>
              </a:rPr>
              <a:t>(john), phone(mother(x))</a:t>
            </a:r>
          </a:p>
          <a:p>
            <a:r>
              <a:rPr lang="en-US" sz="3600" dirty="0">
                <a:ea typeface="ＭＳ Ｐゴシック" charset="0"/>
                <a:cs typeface="ＭＳ Ｐゴシック" charset="0"/>
              </a:rPr>
              <a:t>Ground terms have no variables in them</a:t>
            </a:r>
          </a:p>
          <a:p>
            <a:pPr lvl="1"/>
            <a:r>
              <a:rPr lang="en-US" sz="3200" b="1" dirty="0">
                <a:solidFill>
                  <a:schemeClr val="accent2"/>
                </a:solidFill>
                <a:ea typeface="ＭＳ Ｐゴシック" charset="0"/>
              </a:rPr>
              <a:t>Ground:</a:t>
            </a:r>
            <a:r>
              <a:rPr lang="en-US" sz="3200" dirty="0">
                <a:ea typeface="ＭＳ Ｐゴシック" charset="0"/>
              </a:rPr>
              <a:t> john,  </a:t>
            </a:r>
            <a:r>
              <a:rPr lang="en-US" sz="3200" dirty="0" err="1">
                <a:ea typeface="ＭＳ Ｐゴシック" charset="0"/>
              </a:rPr>
              <a:t>father_of</a:t>
            </a:r>
            <a:r>
              <a:rPr lang="en-US" sz="3200" dirty="0">
                <a:ea typeface="ＭＳ Ｐゴシック" charset="0"/>
              </a:rPr>
              <a:t>(</a:t>
            </a:r>
            <a:r>
              <a:rPr lang="en-US" sz="3200" dirty="0" err="1">
                <a:ea typeface="ＭＳ Ｐゴシック" charset="0"/>
              </a:rPr>
              <a:t>father_of</a:t>
            </a:r>
            <a:r>
              <a:rPr lang="en-US" sz="3200" dirty="0">
                <a:ea typeface="ＭＳ Ｐゴシック" charset="0"/>
              </a:rPr>
              <a:t>(john))</a:t>
            </a:r>
          </a:p>
          <a:p>
            <a:pPr lvl="1"/>
            <a:r>
              <a:rPr lang="en-US" sz="3200" b="1" dirty="0">
                <a:solidFill>
                  <a:srgbClr val="0000FF"/>
                </a:solidFill>
                <a:ea typeface="ＭＳ Ｐゴシック" charset="0"/>
              </a:rPr>
              <a:t>Not Ground: </a:t>
            </a:r>
            <a:r>
              <a:rPr lang="en-US" sz="3200" dirty="0" err="1">
                <a:ea typeface="ＭＳ Ｐゴシック" charset="0"/>
              </a:rPr>
              <a:t>father_of</a:t>
            </a:r>
            <a:r>
              <a:rPr lang="en-US" sz="3200" dirty="0">
                <a:ea typeface="ＭＳ Ｐゴシック" charset="0"/>
              </a:rPr>
              <a:t>(X)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Sentences: built from terms and atoms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715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An </a:t>
            </a: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atomic sentence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(which has value true or false) is an n-place predicate of n terms, e.g.:</a:t>
            </a:r>
          </a:p>
          <a:p>
            <a:pPr lvl="1"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green(Kermit))</a:t>
            </a:r>
          </a:p>
          <a:p>
            <a:pPr lvl="1"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between(Philadelphia, Baltimore, DC)</a:t>
            </a:r>
          </a:p>
          <a:p>
            <a:pPr lvl="1"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loves(X, mother(X))</a:t>
            </a:r>
          </a:p>
          <a:p>
            <a:pPr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complex sentence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formed from atomic sentences connected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by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logical connectives:</a:t>
            </a:r>
          </a:p>
          <a:p>
            <a:pPr marL="803275" lvl="1" indent="0">
              <a:buFontTx/>
              <a:buNone/>
              <a:defRPr/>
            </a:pPr>
            <a:r>
              <a:rPr lang="en-US" sz="3200" dirty="0">
                <a:ea typeface="ＭＳ Ｐゴシック" charset="0"/>
                <a:sym typeface="Symbol" charset="0"/>
              </a:rPr>
              <a:t></a:t>
            </a:r>
            <a:r>
              <a:rPr lang="en-US" sz="3200" dirty="0">
                <a:ea typeface="ＭＳ Ｐゴシック" charset="0"/>
              </a:rPr>
              <a:t>P, P</a:t>
            </a:r>
            <a:r>
              <a:rPr lang="en-US" sz="3200" dirty="0">
                <a:ea typeface="ＭＳ Ｐゴシック" charset="0"/>
                <a:sym typeface="Symbol" charset="0"/>
              </a:rPr>
              <a:t></a:t>
            </a:r>
            <a:r>
              <a:rPr lang="en-US" sz="3200" dirty="0">
                <a:ea typeface="ＭＳ Ｐゴシック" charset="0"/>
              </a:rPr>
              <a:t>Q, P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Q, P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Q, P</a:t>
            </a:r>
            <a:r>
              <a:rPr lang="en-US" sz="3200" dirty="0">
                <a:ea typeface="ＭＳ Ｐゴシック" charset="0"/>
                <a:sym typeface="Symbol" charset="0"/>
              </a:rPr>
              <a:t></a:t>
            </a:r>
            <a:r>
              <a:rPr lang="en-US" sz="3200" dirty="0" smtClean="0">
                <a:ea typeface="ＭＳ Ｐゴシック" charset="0"/>
              </a:rPr>
              <a:t>Q</a:t>
            </a:r>
          </a:p>
          <a:p>
            <a:pPr lvl="1">
              <a:buFontTx/>
              <a:buNone/>
              <a:defRPr/>
            </a:pPr>
            <a:r>
              <a:rPr lang="en-US" sz="3200" dirty="0" smtClean="0">
                <a:ea typeface="ＭＳ Ｐゴシック" charset="0"/>
              </a:rPr>
              <a:t>where </a:t>
            </a:r>
            <a:r>
              <a:rPr lang="en-US" sz="3200" dirty="0">
                <a:ea typeface="ＭＳ Ｐゴシック" charset="0"/>
              </a:rPr>
              <a:t>P and Q are sentences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What do atomic sentences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153400" cy="4876800"/>
          </a:xfrm>
        </p:spPr>
        <p:txBody>
          <a:bodyPr/>
          <a:lstStyle/>
          <a:p>
            <a:r>
              <a:rPr lang="en-US" sz="3200" dirty="0"/>
              <a:t>U</a:t>
            </a:r>
            <a:r>
              <a:rPr lang="en-US" sz="3200" dirty="0" smtClean="0"/>
              <a:t>nary predicates typically encode a </a:t>
            </a:r>
            <a:r>
              <a:rPr lang="en-US" sz="3200" b="1" dirty="0" smtClean="0"/>
              <a:t>type</a:t>
            </a:r>
            <a:r>
              <a:rPr lang="en-US" sz="3200" dirty="0" smtClean="0"/>
              <a:t> or </a:t>
            </a:r>
            <a:r>
              <a:rPr lang="en-US" sz="3200" b="1" dirty="0" err="1" smtClean="0"/>
              <a:t>is_a</a:t>
            </a:r>
            <a:r>
              <a:rPr lang="en-US" sz="3200" dirty="0" smtClean="0"/>
              <a:t> relationship</a:t>
            </a:r>
          </a:p>
          <a:p>
            <a:pPr lvl="1"/>
            <a:r>
              <a:rPr lang="en-US" sz="2800" dirty="0" smtClean="0"/>
              <a:t>Dolphin(flipper): flipper is a kind of dolphin</a:t>
            </a:r>
          </a:p>
          <a:p>
            <a:pPr lvl="1"/>
            <a:r>
              <a:rPr lang="en-US" sz="2800" dirty="0" smtClean="0"/>
              <a:t>Green(</a:t>
            </a:r>
            <a:r>
              <a:rPr lang="en-US" sz="2800" dirty="0" err="1" smtClean="0"/>
              <a:t>kermit</a:t>
            </a:r>
            <a:r>
              <a:rPr lang="en-US" sz="2800" dirty="0" smtClean="0"/>
              <a:t>): </a:t>
            </a:r>
            <a:r>
              <a:rPr lang="en-US" sz="2800" dirty="0" err="1" smtClean="0"/>
              <a:t>kermit</a:t>
            </a:r>
            <a:r>
              <a:rPr lang="en-US" sz="2800" dirty="0" smtClean="0"/>
              <a:t> is a kind of green thing</a:t>
            </a:r>
          </a:p>
          <a:p>
            <a:pPr lvl="1"/>
            <a:r>
              <a:rPr lang="en-US" sz="2800" dirty="0" smtClean="0"/>
              <a:t>Integer(x): x is a kind of integer</a:t>
            </a:r>
          </a:p>
          <a:p>
            <a:r>
              <a:rPr lang="en-US" sz="3200" dirty="0" smtClean="0"/>
              <a:t>Non-unary predicates typically encode relations</a:t>
            </a:r>
          </a:p>
          <a:p>
            <a:pPr lvl="1"/>
            <a:r>
              <a:rPr lang="en-US" sz="2800" dirty="0" smtClean="0"/>
              <a:t>Loves(john, </a:t>
            </a:r>
            <a:r>
              <a:rPr lang="en-US" sz="2800" dirty="0" err="1" smtClean="0"/>
              <a:t>mary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err="1" smtClean="0"/>
              <a:t>Greater_than</a:t>
            </a:r>
            <a:r>
              <a:rPr lang="en-US" sz="2800" dirty="0" smtClean="0"/>
              <a:t>(2, 1)</a:t>
            </a:r>
          </a:p>
          <a:p>
            <a:pPr lvl="1"/>
            <a:r>
              <a:rPr lang="en-US" sz="2800" dirty="0" smtClean="0"/>
              <a:t>Between(</a:t>
            </a:r>
            <a:r>
              <a:rPr lang="en-US" sz="2800" dirty="0" err="1" smtClean="0"/>
              <a:t>newYork</a:t>
            </a:r>
            <a:r>
              <a:rPr lang="en-US" sz="2800" dirty="0" smtClean="0"/>
              <a:t>, </a:t>
            </a:r>
            <a:r>
              <a:rPr lang="en-US" sz="2800" dirty="0" err="1" smtClean="0"/>
              <a:t>philadelphia</a:t>
            </a:r>
            <a:r>
              <a:rPr lang="en-US" sz="2800" dirty="0" smtClean="0"/>
              <a:t>, </a:t>
            </a:r>
            <a:r>
              <a:rPr lang="en-US" sz="2800" dirty="0" err="1" smtClean="0"/>
              <a:t>baltimore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223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Sentences: built from terms and atoms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371600"/>
            <a:ext cx="8115300" cy="50292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quantified sentences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adds quantifiers 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 and </a:t>
            </a:r>
          </a:p>
          <a:p>
            <a:pPr lvl="1">
              <a:defRPr/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x loves(x, mother(x))</a:t>
            </a:r>
          </a:p>
          <a:p>
            <a:pPr lvl="1">
              <a:defRPr/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x number(x) </a:t>
            </a:r>
            <a:r>
              <a:rPr lang="en-US" sz="3200" dirty="0">
                <a:ea typeface="ＭＳ Ｐゴシック" charset="0"/>
                <a:sym typeface="Symbol" charset="0"/>
              </a:rPr>
              <a:t> greater(x, 100), prime(x)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well-formed formula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(</a:t>
            </a:r>
            <a:r>
              <a:rPr lang="en-US" sz="3200" b="1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wff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)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a sentence containing no 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free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smtClean="0">
                <a:ea typeface="ＭＳ Ｐゴシック" charset="0"/>
                <a:cs typeface="ＭＳ Ｐゴシック" charset="0"/>
              </a:rPr>
              <a:t>variables, i.e., 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all variables are 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bound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by either a universal or existential </a:t>
            </a:r>
            <a:r>
              <a:rPr lang="en-US" altLang="ja-JP" sz="3200" dirty="0" smtClean="0">
                <a:ea typeface="ＭＳ Ｐゴシック" charset="0"/>
                <a:cs typeface="ＭＳ Ｐゴシック" charset="0"/>
              </a:rPr>
              <a:t>quantifiers </a:t>
            </a: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pPr lvl="1" indent="12700">
              <a:buFontTx/>
              <a:buNone/>
              <a:defRPr/>
            </a:pPr>
            <a:r>
              <a:rPr lang="en-US" sz="3200" dirty="0">
                <a:ea typeface="ＭＳ Ｐゴシック" charset="0"/>
              </a:rPr>
              <a:t>(</a:t>
            </a: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x)P(</a:t>
            </a:r>
            <a:r>
              <a:rPr lang="en-US" sz="3200" dirty="0" err="1">
                <a:ea typeface="ＭＳ Ｐゴシック" charset="0"/>
              </a:rPr>
              <a:t>x,y</a:t>
            </a:r>
            <a:r>
              <a:rPr lang="en-US" sz="3200" dirty="0">
                <a:ea typeface="ＭＳ Ｐゴシック" charset="0"/>
              </a:rPr>
              <a:t>) has x bound as a universally quantified variable, but y is free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 BNF for FOL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S := &lt;Sentence&gt; ;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&lt;Sentence&gt; := &lt;AtomicSentence&gt; | 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          &lt;Sentence&gt; &lt;Connective&gt; &lt;Sentence&gt; |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          &lt;Quantifier&gt; &lt;Variable&gt;,... &lt;Sentence&gt; |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          "NOT" &lt;Sentence&gt; |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          "(" &lt;Sentence&gt; ")"; 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&lt;AtomicSentence&gt; := &lt;Predicate&gt; "(" &lt;Term&gt;, ... ")" |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                    &lt;Term&gt; "=" &lt;Term&gt;;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&lt;Term&gt; := &lt;Function&gt; "(" &lt;Term&gt;, ... ")" |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          &lt;Constant&gt; |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          &lt;Variable&gt;;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&lt;Connective&gt; := "AND" | "OR" | "IMPLIES" | "EQUIVALENT";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&lt;Quantifier&gt; := "EXISTS" | "FORALL" ;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&lt;Constant&gt; := "A" | "X1" | "John" | ... ;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&lt;Variable&gt; := "a" | "x" | "s" | ... ;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&lt;Predicate&gt; := "Before" | "HasColor" | "Raining" | ... ; 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&lt;Function&gt; := "Mother" | "LeftLegOf" | ... ;</a:t>
            </a:r>
          </a:p>
          <a:p>
            <a:pPr>
              <a:buFontTx/>
              <a:buNone/>
            </a:pPr>
            <a:endParaRPr lang="en-US" sz="1600">
              <a:latin typeface="Courier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1600">
              <a:latin typeface="Courier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13491</TotalTime>
  <Words>5110</Words>
  <Application>Microsoft Macintosh PowerPoint</Application>
  <PresentationFormat>On-screen Show (4:3)</PresentationFormat>
  <Paragraphs>523</Paragraphs>
  <Slides>48</Slides>
  <Notes>44</Notes>
  <HiddenSlides>16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Blank Presentation</vt:lpstr>
      <vt:lpstr>First-Order Logic: Review</vt:lpstr>
      <vt:lpstr>First-order logic</vt:lpstr>
      <vt:lpstr>User provides</vt:lpstr>
      <vt:lpstr>FOL Provides</vt:lpstr>
      <vt:lpstr>Sentences: built from terms and atoms</vt:lpstr>
      <vt:lpstr>Sentences: built from terms and atoms</vt:lpstr>
      <vt:lpstr>What do atomic sentences mean?</vt:lpstr>
      <vt:lpstr>Sentences: built from terms and atoms</vt:lpstr>
      <vt:lpstr>A BNF for FOL</vt:lpstr>
      <vt:lpstr>Quantifiers</vt:lpstr>
      <vt:lpstr>Quantifiers (1)</vt:lpstr>
      <vt:lpstr>Quantifiers (2)</vt:lpstr>
      <vt:lpstr>Quantifiers (2)</vt:lpstr>
      <vt:lpstr>Quantifier Scope</vt:lpstr>
      <vt:lpstr>Quantifier Scope</vt:lpstr>
      <vt:lpstr>Procedural example 1</vt:lpstr>
      <vt:lpstr>Procedural example 2</vt:lpstr>
      <vt:lpstr>Connections between  and </vt:lpstr>
      <vt:lpstr>Quantified inference rules</vt:lpstr>
      <vt:lpstr>Universal instantiation (a.k.a. universal elimination)</vt:lpstr>
      <vt:lpstr>Existential instantiation (a.k.a. existential elimination)</vt:lpstr>
      <vt:lpstr>Existential generalization (a.k.a. existential introduction)</vt:lpstr>
      <vt:lpstr>Translating English to FOL</vt:lpstr>
      <vt:lpstr>Translating English to FOL</vt:lpstr>
      <vt:lpstr>Logic and People</vt:lpstr>
      <vt:lpstr>Monty Python example (Russell &amp; Norvig)</vt:lpstr>
      <vt:lpstr>Monty Python cont.</vt:lpstr>
      <vt:lpstr>PowerPoint Presentation</vt:lpstr>
      <vt:lpstr>PowerPoint Presentation</vt:lpstr>
      <vt:lpstr>Fallacy: Affirming the conclusion</vt:lpstr>
      <vt:lpstr>Monty Python Near-Fallacy #2</vt:lpstr>
      <vt:lpstr>Monty Python Fallacy #3</vt:lpstr>
      <vt:lpstr>Monty Python Fallacy #4</vt:lpstr>
      <vt:lpstr>Simple genealogy KB in FOL</vt:lpstr>
      <vt:lpstr>How do we approach this?</vt:lpstr>
      <vt:lpstr>Example: A simple genealogy KB by FOL</vt:lpstr>
      <vt:lpstr>Example Axioms</vt:lpstr>
      <vt:lpstr>Axioms for Set Theory in FOL</vt:lpstr>
      <vt:lpstr>Semantics of FOL</vt:lpstr>
      <vt:lpstr>PowerPoint Presentation</vt:lpstr>
      <vt:lpstr>Axioms, definitions and theorems</vt:lpstr>
      <vt:lpstr>More on definitions</vt:lpstr>
      <vt:lpstr>More on definitions</vt:lpstr>
      <vt:lpstr>Higher-order logic</vt:lpstr>
      <vt:lpstr>Expressing uniqueness</vt:lpstr>
      <vt:lpstr>Notational differences</vt:lpstr>
      <vt:lpstr>A example of FOL in use</vt:lpstr>
      <vt:lpstr>FOL Summary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Propositional/First-Order Logic</dc:title>
  <dc:creator>COGITO</dc:creator>
  <cp:lastModifiedBy>tim finin</cp:lastModifiedBy>
  <cp:revision>245</cp:revision>
  <cp:lastPrinted>2012-10-24T19:45:48Z</cp:lastPrinted>
  <dcterms:created xsi:type="dcterms:W3CDTF">2009-10-28T18:03:00Z</dcterms:created>
  <dcterms:modified xsi:type="dcterms:W3CDTF">2017-04-05T19:45:33Z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