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303" r:id="rId3"/>
    <p:sldId id="368" r:id="rId4"/>
    <p:sldId id="353" r:id="rId5"/>
    <p:sldId id="367" r:id="rId6"/>
    <p:sldId id="269" r:id="rId7"/>
    <p:sldId id="285" r:id="rId8"/>
    <p:sldId id="286" r:id="rId9"/>
    <p:sldId id="287" r:id="rId10"/>
    <p:sldId id="370" r:id="rId11"/>
    <p:sldId id="375" r:id="rId12"/>
    <p:sldId id="302" r:id="rId13"/>
    <p:sldId id="271" r:id="rId14"/>
    <p:sldId id="362" r:id="rId15"/>
    <p:sldId id="363" r:id="rId16"/>
    <p:sldId id="364" r:id="rId17"/>
    <p:sldId id="276" r:id="rId18"/>
    <p:sldId id="284" r:id="rId19"/>
    <p:sldId id="301" r:id="rId20"/>
    <p:sldId id="365" r:id="rId21"/>
    <p:sldId id="366" r:id="rId22"/>
    <p:sldId id="373" r:id="rId23"/>
    <p:sldId id="275" r:id="rId24"/>
    <p:sldId id="374" r:id="rId25"/>
    <p:sldId id="283" r:id="rId26"/>
    <p:sldId id="376" r:id="rId27"/>
    <p:sldId id="377" r:id="rId28"/>
    <p:sldId id="298" r:id="rId29"/>
    <p:sldId id="369" r:id="rId30"/>
    <p:sldId id="290" r:id="rId31"/>
    <p:sldId id="282" r:id="rId32"/>
    <p:sldId id="354" r:id="rId33"/>
    <p:sldId id="361" r:id="rId34"/>
    <p:sldId id="279" r:id="rId35"/>
    <p:sldId id="280" r:id="rId36"/>
    <p:sldId id="281" r:id="rId37"/>
    <p:sldId id="291" r:id="rId38"/>
    <p:sldId id="372" r:id="rId39"/>
    <p:sldId id="292" r:id="rId40"/>
    <p:sldId id="297" r:id="rId41"/>
    <p:sldId id="293" r:id="rId42"/>
    <p:sldId id="278" r:id="rId43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00FF00"/>
    <a:srgbClr val="EAEAEA"/>
    <a:srgbClr val="FF0000"/>
    <a:srgbClr val="CCCC00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12" y="-688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019267-411D-944E-9D17-C7322712A07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EF8805D-6D16-A146-A5D0-83AAE484C67F}" type="slidenum">
              <a:rPr lang="en-US" sz="1200">
                <a:latin typeface="Calibri"/>
              </a:rPr>
              <a:pPr/>
              <a:t>17</a:t>
            </a:fld>
            <a:endParaRPr lang="en-US" sz="1200" dirty="0">
              <a:latin typeface="Calibri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137365C-46A5-F246-8307-9D26816D36D8}" type="slidenum">
              <a:rPr lang="en-US" sz="1200">
                <a:latin typeface="Calibri"/>
              </a:rPr>
              <a:pPr/>
              <a:t>18</a:t>
            </a:fld>
            <a:endParaRPr lang="en-US" sz="1200" dirty="0">
              <a:latin typeface="Calibri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62BDF1C-010F-1049-97CE-674BBC7BF36D}" type="slidenum">
              <a:rPr lang="en-US" sz="1200">
                <a:latin typeface="Calibri"/>
              </a:rPr>
              <a:pPr/>
              <a:t>19</a:t>
            </a:fld>
            <a:endParaRPr lang="en-US" sz="1200" dirty="0">
              <a:latin typeface="Calibri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A37BD9F-522D-4342-B71E-E47DAE9DE4C8}" type="slidenum">
              <a:rPr lang="en-US" sz="1200">
                <a:latin typeface="Calibri"/>
              </a:rPr>
              <a:pPr/>
              <a:t>23</a:t>
            </a:fld>
            <a:endParaRPr lang="en-US" sz="1200" dirty="0">
              <a:latin typeface="Calibri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EDEA179-9994-A944-9A31-CC0714FF9396}" type="slidenum">
              <a:rPr lang="en-US" sz="1200">
                <a:latin typeface="Calibri"/>
              </a:rPr>
              <a:pPr/>
              <a:t>24</a:t>
            </a:fld>
            <a:endParaRPr lang="en-US" sz="1200" dirty="0">
              <a:latin typeface="Calibri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61BAC5-A634-9F45-8DEF-9116086290C6}" type="slidenum">
              <a:rPr lang="en-US" sz="1200">
                <a:latin typeface="Calibri"/>
              </a:rPr>
              <a:pPr/>
              <a:t>25</a:t>
            </a:fld>
            <a:endParaRPr lang="en-US" sz="1200" dirty="0">
              <a:latin typeface="Calibri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61BAC5-A634-9F45-8DEF-9116086290C6}" type="slidenum">
              <a:rPr lang="en-US" sz="1200">
                <a:latin typeface="Calibri"/>
              </a:rPr>
              <a:pPr/>
              <a:t>26</a:t>
            </a:fld>
            <a:endParaRPr lang="en-US" sz="1200" dirty="0">
              <a:latin typeface="Calibri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BE466C5-9EB3-7648-AD0F-E340D4F2B632}" type="slidenum">
              <a:rPr lang="en-US" sz="1200">
                <a:latin typeface="Calibri"/>
              </a:rPr>
              <a:pPr/>
              <a:t>28</a:t>
            </a:fld>
            <a:endParaRPr lang="en-US" sz="1200" dirty="0">
              <a:latin typeface="Calibri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2941D20-3B3C-4245-91ED-4C60BC4EF857}" type="slidenum">
              <a:rPr lang="en-US" sz="1200">
                <a:latin typeface="Calibri"/>
              </a:rPr>
              <a:pPr/>
              <a:t>30</a:t>
            </a:fld>
            <a:endParaRPr lang="en-US" sz="1200" dirty="0">
              <a:latin typeface="Calibri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FBA60EB-40C7-AD42-9B4A-BB3D6AC8A010}" type="slidenum">
              <a:rPr lang="en-US" sz="1200">
                <a:latin typeface="Calibri"/>
              </a:rPr>
              <a:pPr/>
              <a:t>31</a:t>
            </a:fld>
            <a:endParaRPr lang="en-US" sz="1200" dirty="0">
              <a:latin typeface="Calibri"/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E216DBD-A759-7F46-84F6-AD2649DD0D33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3F7CA66-0C5F-1648-AE21-BBE88C335A1C}" type="slidenum">
              <a:rPr lang="en-US" sz="1200">
                <a:latin typeface="Calibri"/>
              </a:rPr>
              <a:pPr/>
              <a:t>32</a:t>
            </a:fld>
            <a:endParaRPr lang="en-US" sz="1200" dirty="0">
              <a:latin typeface="Calibri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73FF83C-A3D5-D946-AE55-94CFB9EEC6F2}" type="slidenum">
              <a:rPr lang="en-US" sz="1200">
                <a:latin typeface="Calibri"/>
              </a:rPr>
              <a:pPr/>
              <a:t>34</a:t>
            </a:fld>
            <a:endParaRPr lang="en-US" sz="1200" dirty="0">
              <a:latin typeface="Calibri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B562C8E-45D4-B948-8693-01722921C0A3}" type="slidenum">
              <a:rPr lang="en-US" sz="1200">
                <a:latin typeface="Calibri"/>
              </a:rPr>
              <a:pPr/>
              <a:t>35</a:t>
            </a:fld>
            <a:endParaRPr lang="en-US" sz="1200" dirty="0">
              <a:latin typeface="Calibri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B89F51D-7774-4E41-B009-D54EF46D09FD}" type="slidenum">
              <a:rPr lang="en-US" sz="1200">
                <a:latin typeface="Calibri"/>
              </a:rPr>
              <a:pPr/>
              <a:t>36</a:t>
            </a:fld>
            <a:endParaRPr lang="en-US" sz="1200" dirty="0">
              <a:latin typeface="Calibri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BE2EB3D-9D9F-984C-A8C2-4531D5C1B048}" type="slidenum">
              <a:rPr lang="en-US" sz="1200">
                <a:latin typeface="Calibri"/>
              </a:rPr>
              <a:pPr/>
              <a:t>37</a:t>
            </a:fld>
            <a:endParaRPr lang="en-US" sz="1200" dirty="0">
              <a:latin typeface="Calibri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7434C76-9AF0-8C4C-AE38-7D83B32BA7ED}" type="slidenum">
              <a:rPr lang="en-US" sz="1200">
                <a:latin typeface="Calibri"/>
              </a:rPr>
              <a:pPr/>
              <a:t>38</a:t>
            </a:fld>
            <a:endParaRPr lang="en-US" sz="1200" dirty="0">
              <a:latin typeface="Calibri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C6AF293-A729-4344-81FB-66731456E221}" type="slidenum">
              <a:rPr lang="en-US" sz="1200">
                <a:latin typeface="Calibri"/>
              </a:rPr>
              <a:pPr/>
              <a:t>39</a:t>
            </a:fld>
            <a:endParaRPr lang="en-US" sz="1200" dirty="0">
              <a:latin typeface="Calibri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215E16F-00AD-4146-9091-800F06D34D47}" type="slidenum">
              <a:rPr lang="en-US" sz="1200">
                <a:latin typeface="Calibri"/>
              </a:rPr>
              <a:pPr/>
              <a:t>40</a:t>
            </a:fld>
            <a:endParaRPr lang="en-US" sz="1200" dirty="0">
              <a:latin typeface="Calibri"/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C0C50ED-88BA-8A4F-B81A-F2B38481C1DA}" type="slidenum">
              <a:rPr lang="en-US" sz="1200">
                <a:latin typeface="Calibri"/>
              </a:rPr>
              <a:pPr/>
              <a:t>41</a:t>
            </a:fld>
            <a:endParaRPr lang="en-US" sz="1200" dirty="0">
              <a:latin typeface="Calibri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D62B2B-E047-8741-A3F6-7FA9F3321533}" type="slidenum">
              <a:rPr lang="en-US" sz="1200">
                <a:latin typeface="Calibri"/>
              </a:rPr>
              <a:pPr/>
              <a:t>42</a:t>
            </a:fld>
            <a:endParaRPr lang="en-US" sz="1200" dirty="0">
              <a:latin typeface="Calibri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D28D213-88AD-AE4D-8A9B-DA44912C4CF8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EEAC7A-884F-4143-8911-FE27D5F824C5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325ED5-A4A3-A44A-A4B0-6E3CCA05808F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657B53A-1D96-7445-AE48-D91A4605956C}" type="slidenum">
              <a:rPr lang="en-US" sz="1200">
                <a:latin typeface="Calibri"/>
              </a:rPr>
              <a:pPr/>
              <a:t>8</a:t>
            </a:fld>
            <a:endParaRPr lang="en-US" sz="1200" dirty="0">
              <a:latin typeface="Calibri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CA6DF02-193A-D343-9B80-78F11AD6FB67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C3DDA2A-00C5-A64D-995C-FC4794FA6F33}" type="slidenum">
              <a:rPr lang="en-US" sz="1200">
                <a:latin typeface="Calibri"/>
              </a:rPr>
              <a:pPr/>
              <a:t>12</a:t>
            </a:fld>
            <a:endParaRPr lang="en-US" sz="1200" dirty="0">
              <a:latin typeface="Calibri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8224C5E-D1FD-CA43-AB9A-2B68E00A1995}" type="slidenum">
              <a:rPr lang="en-US" sz="1200">
                <a:latin typeface="Calibri"/>
              </a:rPr>
              <a:pPr/>
              <a:t>13</a:t>
            </a:fld>
            <a:endParaRPr lang="en-US" sz="1200" dirty="0">
              <a:latin typeface="Calibri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Modus_ponens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John_Alan_Robinson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orn_clause" TargetMode="External"/><Relationship Id="rId4" Type="http://schemas.openxmlformats.org/officeDocument/2006/relationships/hyperlink" Target="http://en.wikipedia.org/wiki/Alfred_Horn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Prolog" TargetMode="External"/><Relationship Id="rId3" Type="http://schemas.openxmlformats.org/officeDocument/2006/relationships/hyperlink" Target="http://en.wikipedia.org/wiki/Datalo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Edward_Plunkett,_18th_Baron_of_Dunsany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57400"/>
          </a:xfrm>
        </p:spPr>
        <p:txBody>
          <a:bodyPr/>
          <a:lstStyle/>
          <a:p>
            <a:r>
              <a:rPr lang="en-US" sz="6600" dirty="0">
                <a:ea typeface="ＭＳ Ｐゴシック" charset="0"/>
                <a:cs typeface="ＭＳ Ｐゴシック" charset="0"/>
              </a:rPr>
              <a:t>Propositional and First-Order Logic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3962400"/>
            <a:ext cx="70866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7.4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7.8, 8.1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─8.3, 8.5</a:t>
            </a:r>
            <a:endParaRPr lang="en-US" dirty="0">
              <a:ea typeface="ＭＳ Ｐゴシック" charset="0"/>
              <a:cs typeface="Calibri"/>
              <a:sym typeface="Symbol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0" y="6457950"/>
            <a:ext cx="899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 and Chuck Dyer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Model for a KB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47700" y="1066800"/>
            <a:ext cx="7962900" cy="5562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Let the KB be [P</a:t>
            </a:r>
            <a:r>
              <a:rPr lang="en-US" sz="2600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6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R, Q </a:t>
            </a:r>
            <a:r>
              <a:rPr lang="en-US" sz="26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P]</a:t>
            </a:r>
          </a:p>
          <a:p>
            <a:pPr>
              <a:lnSpc>
                <a:spcPct val="90000"/>
              </a:lnSpc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What are the possible models?  Consider all possible assignments of T|F to P, Q and R and check truth </a:t>
            </a:r>
            <a:r>
              <a:rPr lang="en-US" sz="2600" dirty="0" smtClean="0">
                <a:ea typeface="ＭＳ Ｐゴシック" charset="0"/>
                <a:cs typeface="ＭＳ Ｐゴシック" charset="0"/>
              </a:rPr>
              <a:t>tables</a:t>
            </a:r>
          </a:p>
          <a:p>
            <a:pPr marL="339725" lvl="1" indent="0">
              <a:lnSpc>
                <a:spcPct val="90000"/>
              </a:lnSpc>
              <a:buFontTx/>
              <a:buNone/>
              <a:defRPr/>
            </a:pPr>
            <a:r>
              <a:rPr lang="en-US" sz="2200" i="1" dirty="0" smtClean="0">
                <a:ea typeface="ＭＳ Ｐゴシック" charset="0"/>
                <a:cs typeface="ＭＳ Ｐゴシック" charset="0"/>
              </a:rPr>
              <a:t>    PQR</a:t>
            </a:r>
            <a:endParaRPr lang="en-US" sz="2200" i="1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ea typeface="ＭＳ Ｐゴシック" charset="0"/>
              </a:rPr>
              <a:t>FFF: OK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ea typeface="ＭＳ Ｐゴシック" charset="0"/>
              </a:rPr>
              <a:t>FFT: OK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>
                <a:solidFill>
                  <a:srgbClr val="7F7F7F"/>
                </a:solidFill>
                <a:ea typeface="ＭＳ Ｐゴシック" charset="0"/>
              </a:rPr>
              <a:t>FTF: NO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>
                <a:solidFill>
                  <a:srgbClr val="7F7F7F"/>
                </a:solidFill>
                <a:ea typeface="ＭＳ Ｐゴシック" charset="0"/>
              </a:rPr>
              <a:t>FTT: NO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ea typeface="ＭＳ Ｐゴシック" charset="0"/>
              </a:rPr>
              <a:t>TFF: OK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ea typeface="ＭＳ Ｐゴシック" charset="0"/>
              </a:rPr>
              <a:t>TFT: OK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>
                <a:solidFill>
                  <a:srgbClr val="7F7F7F"/>
                </a:solidFill>
                <a:ea typeface="ＭＳ Ｐゴシック" charset="0"/>
              </a:rPr>
              <a:t>TTF: NO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ea typeface="ＭＳ Ｐゴシック" charset="0"/>
              </a:rPr>
              <a:t>TTT: OK</a:t>
            </a:r>
          </a:p>
          <a:p>
            <a:pPr marL="681037" lvl="2" indent="0">
              <a:lnSpc>
                <a:spcPct val="90000"/>
              </a:lnSpc>
              <a:buNone/>
              <a:defRPr/>
            </a:pPr>
            <a:endParaRPr lang="en-US" dirty="0"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endParaRPr lang="en-US" dirty="0">
              <a:ea typeface="ＭＳ Ｐゴシック" charset="0"/>
            </a:endParaRPr>
          </a:p>
          <a:p>
            <a:pPr>
              <a:buFontTx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0" y="2670175"/>
            <a:ext cx="2678113" cy="159702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3600" dirty="0" smtClean="0">
                <a:solidFill>
                  <a:srgbClr val="FF0000"/>
                </a:solidFill>
                <a:latin typeface="Calibri"/>
              </a:rPr>
              <a:t>P</a:t>
            </a:r>
            <a:r>
              <a:rPr lang="en-US" sz="3600" dirty="0" smtClean="0">
                <a:solidFill>
                  <a:srgbClr val="FF0000"/>
                </a:solidFill>
                <a:latin typeface="Calibri"/>
                <a:sym typeface="Symbol" charset="0"/>
              </a:rPr>
              <a:t>: it's hot</a:t>
            </a:r>
            <a:endParaRPr lang="en-US" sz="3600" dirty="0" smtClean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90000"/>
              </a:lnSpc>
              <a:defRPr/>
            </a:pPr>
            <a:r>
              <a:rPr lang="en-US" sz="3600" dirty="0" smtClean="0">
                <a:solidFill>
                  <a:srgbClr val="FF0000"/>
                </a:solidFill>
                <a:latin typeface="Calibri"/>
              </a:rPr>
              <a:t>Q: it's humid </a:t>
            </a:r>
          </a:p>
          <a:p>
            <a:pPr>
              <a:lnSpc>
                <a:spcPct val="90000"/>
              </a:lnSpc>
              <a:defRPr/>
            </a:pPr>
            <a:r>
              <a:rPr lang="en-US" sz="3600" dirty="0" smtClean="0">
                <a:solidFill>
                  <a:srgbClr val="FF0000"/>
                </a:solidFill>
                <a:latin typeface="Calibri"/>
              </a:rPr>
              <a:t>R: it's raining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Model for a KB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47700" y="1066800"/>
            <a:ext cx="7962900" cy="5562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Let the KB be [P</a:t>
            </a:r>
            <a:r>
              <a:rPr lang="en-US" sz="2600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6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R, Q </a:t>
            </a:r>
            <a:r>
              <a:rPr lang="en-US" sz="26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2600" dirty="0" smtClean="0">
                <a:ea typeface="ＭＳ Ｐゴシック" charset="0"/>
                <a:cs typeface="ＭＳ Ｐゴシック" charset="0"/>
              </a:rPr>
              <a:t>P, Q]</a:t>
            </a:r>
            <a:endParaRPr lang="en-US" sz="26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What are the possible models?  Consider all possible assignments of T|F to P, Q and R and check truth </a:t>
            </a:r>
            <a:r>
              <a:rPr lang="en-US" sz="2600" dirty="0" smtClean="0">
                <a:ea typeface="ＭＳ Ｐゴシック" charset="0"/>
                <a:cs typeface="ＭＳ Ｐゴシック" charset="0"/>
              </a:rPr>
              <a:t>tables</a:t>
            </a:r>
          </a:p>
          <a:p>
            <a:pPr marL="339725" lvl="1" indent="0">
              <a:lnSpc>
                <a:spcPct val="90000"/>
              </a:lnSpc>
              <a:buFontTx/>
              <a:buNone/>
              <a:defRPr/>
            </a:pPr>
            <a:r>
              <a:rPr lang="en-US" sz="2200" i="1" dirty="0" smtClean="0">
                <a:ea typeface="ＭＳ Ｐゴシック" charset="0"/>
                <a:cs typeface="ＭＳ Ｐゴシック" charset="0"/>
              </a:rPr>
              <a:t>    PQR</a:t>
            </a:r>
            <a:endParaRPr lang="en-US" sz="2200" i="1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600" dirty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charset="0"/>
              </a:rPr>
              <a:t>FFF: </a:t>
            </a:r>
            <a:r>
              <a:rPr lang="en-US" sz="2600" dirty="0" smtClean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charset="0"/>
              </a:rPr>
              <a:t>NO</a:t>
            </a:r>
            <a:endParaRPr lang="en-US" sz="2600" dirty="0">
              <a:solidFill>
                <a:schemeClr val="bg2">
                  <a:lumMod val="60000"/>
                  <a:lumOff val="40000"/>
                </a:schemeClr>
              </a:solidFill>
              <a:ea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600" dirty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charset="0"/>
              </a:rPr>
              <a:t>FFT: </a:t>
            </a:r>
            <a:r>
              <a:rPr lang="en-US" sz="2600" dirty="0" smtClean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charset="0"/>
              </a:rPr>
              <a:t>NO</a:t>
            </a:r>
            <a:endParaRPr lang="en-US" sz="2600" dirty="0">
              <a:solidFill>
                <a:schemeClr val="bg2">
                  <a:lumMod val="60000"/>
                  <a:lumOff val="40000"/>
                </a:schemeClr>
              </a:solidFill>
              <a:ea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600" dirty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charset="0"/>
              </a:rPr>
              <a:t>FTF: NO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charset="0"/>
              </a:rPr>
              <a:t>FTT: NO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charset="0"/>
              </a:rPr>
              <a:t>TFF: </a:t>
            </a:r>
            <a:r>
              <a:rPr lang="en-US" sz="2600" dirty="0" smtClean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charset="0"/>
              </a:rPr>
              <a:t>NO</a:t>
            </a:r>
            <a:endParaRPr lang="en-US" sz="2600" dirty="0">
              <a:solidFill>
                <a:schemeClr val="bg2">
                  <a:lumMod val="60000"/>
                  <a:lumOff val="40000"/>
                </a:schemeClr>
              </a:solidFill>
              <a:ea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600" dirty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charset="0"/>
              </a:rPr>
              <a:t>TFT: </a:t>
            </a:r>
            <a:r>
              <a:rPr lang="en-US" sz="2600" dirty="0" smtClean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charset="0"/>
              </a:rPr>
              <a:t>NO</a:t>
            </a:r>
            <a:endParaRPr lang="en-US" sz="2600" dirty="0">
              <a:solidFill>
                <a:schemeClr val="bg2">
                  <a:lumMod val="60000"/>
                  <a:lumOff val="40000"/>
                </a:schemeClr>
              </a:solidFill>
              <a:ea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600" dirty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charset="0"/>
              </a:rPr>
              <a:t>TTF: NO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ea typeface="ＭＳ Ｐゴシック" charset="0"/>
              </a:rPr>
              <a:t>TTT: </a:t>
            </a:r>
            <a:r>
              <a:rPr lang="en-US" sz="2600" b="1" dirty="0" smtClean="0">
                <a:ea typeface="ＭＳ Ｐゴシック" charset="0"/>
              </a:rPr>
              <a:t>OK</a:t>
            </a:r>
            <a:endParaRPr lang="en-US" dirty="0"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endParaRPr lang="en-US" dirty="0">
              <a:ea typeface="ＭＳ Ｐゴシック" charset="0"/>
            </a:endParaRPr>
          </a:p>
          <a:p>
            <a:pPr>
              <a:buFontTx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0" y="2670175"/>
            <a:ext cx="2678113" cy="159702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3600" dirty="0" smtClean="0">
                <a:solidFill>
                  <a:srgbClr val="FF0000"/>
                </a:solidFill>
                <a:latin typeface="Calibri"/>
              </a:rPr>
              <a:t>P</a:t>
            </a:r>
            <a:r>
              <a:rPr lang="en-US" sz="3600" dirty="0" smtClean="0">
                <a:solidFill>
                  <a:srgbClr val="FF0000"/>
                </a:solidFill>
                <a:latin typeface="Calibri"/>
                <a:sym typeface="Symbol" charset="0"/>
              </a:rPr>
              <a:t>: it's hot</a:t>
            </a:r>
            <a:endParaRPr lang="en-US" sz="3600" dirty="0" smtClean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90000"/>
              </a:lnSpc>
              <a:defRPr/>
            </a:pPr>
            <a:r>
              <a:rPr lang="en-US" sz="3600" dirty="0" smtClean="0">
                <a:solidFill>
                  <a:srgbClr val="FF0000"/>
                </a:solidFill>
                <a:latin typeface="Calibri"/>
              </a:rPr>
              <a:t>Q: it's humid </a:t>
            </a:r>
          </a:p>
          <a:p>
            <a:pPr>
              <a:lnSpc>
                <a:spcPct val="90000"/>
              </a:lnSpc>
              <a:defRPr/>
            </a:pPr>
            <a:r>
              <a:rPr lang="en-US" sz="3600" dirty="0" smtClean="0">
                <a:solidFill>
                  <a:srgbClr val="FF0000"/>
                </a:solidFill>
                <a:latin typeface="Calibri"/>
              </a:rPr>
              <a:t>R: it's raining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0" y="4724400"/>
            <a:ext cx="2743200" cy="193899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Since R is true in every model of the KB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The KB entails that R is True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9050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More terms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334000"/>
          </a:xfrm>
        </p:spPr>
        <p:txBody>
          <a:bodyPr/>
          <a:lstStyle/>
          <a:p>
            <a:r>
              <a:rPr lang="en-US" sz="29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valid sentence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tautology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is a sentence that’s </a:t>
            </a:r>
            <a:r>
              <a:rPr lang="en-US" sz="2900" b="1" dirty="0">
                <a:ea typeface="ＭＳ Ｐゴシック" charset="0"/>
                <a:cs typeface="ＭＳ Ｐゴシック" charset="0"/>
              </a:rPr>
              <a:t>True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under all interpretations, no matter what the world is actually like or what the semantics is. Example: 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It's raining or it's not raining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2900" dirty="0">
              <a:ea typeface="ＭＳ Ｐゴシック" charset="0"/>
              <a:cs typeface="ＭＳ Ｐゴシック" charset="0"/>
            </a:endParaRPr>
          </a:p>
          <a:p>
            <a:r>
              <a:rPr lang="en-US" sz="2900" dirty="0">
                <a:ea typeface="ＭＳ Ｐゴシック" charset="0"/>
                <a:cs typeface="ＭＳ Ｐゴシック" charset="0"/>
              </a:rPr>
              <a:t>An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inconsistent sentence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contradictio</a:t>
            </a:r>
            <a:r>
              <a:rPr lang="en-US" sz="29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n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is a sentence </a:t>
            </a:r>
            <a:r>
              <a:rPr lang="en-US" sz="2900" dirty="0" smtClean="0">
                <a:ea typeface="ＭＳ Ｐゴシック" charset="0"/>
                <a:cs typeface="ＭＳ Ｐゴシック" charset="0"/>
              </a:rPr>
              <a:t>that’s </a:t>
            </a:r>
            <a:r>
              <a:rPr lang="en-US" sz="2900" b="1" dirty="0">
                <a:ea typeface="ＭＳ Ｐゴシック" charset="0"/>
                <a:cs typeface="ＭＳ Ｐゴシック" charset="0"/>
              </a:rPr>
              <a:t>False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under all interpretations. The world is never like what it describes, as in 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It's raining and it's not raining.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2900" dirty="0">
              <a:ea typeface="ＭＳ Ｐゴシック" charset="0"/>
              <a:cs typeface="ＭＳ Ｐゴシック" charset="0"/>
            </a:endParaRPr>
          </a:p>
          <a:p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P entails Q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, written P |= Q, means that whenever P is True, so is Q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In all models in which P is true, Q is also true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Truth tables</a:t>
            </a:r>
          </a:p>
        </p:txBody>
      </p:sp>
      <p:pic>
        <p:nvPicPr>
          <p:cNvPr id="29698" name="Picture 4" descr="img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3048000"/>
            <a:ext cx="88201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5" descr="img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5181600"/>
            <a:ext cx="881538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152400" y="2590800"/>
            <a:ext cx="5626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latin typeface="Calibri"/>
              </a:rPr>
              <a:t>Truth tables for the five logical connectives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228600" y="4719638"/>
            <a:ext cx="68246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latin typeface="Calibri"/>
              </a:rPr>
              <a:t>Example of a truth table used for a complex sentence</a:t>
            </a:r>
          </a:p>
        </p:txBody>
      </p:sp>
      <p:sp>
        <p:nvSpPr>
          <p:cNvPr id="29702" name="Rectangle 7"/>
          <p:cNvSpPr>
            <a:spLocks noChangeArrowheads="1"/>
          </p:cNvSpPr>
          <p:nvPr/>
        </p:nvSpPr>
        <p:spPr bwMode="auto">
          <a:xfrm>
            <a:off x="6629400" y="5181600"/>
            <a:ext cx="2362200" cy="1600200"/>
          </a:xfrm>
          <a:prstGeom prst="rect">
            <a:avLst/>
          </a:prstGeom>
          <a:solidFill>
            <a:srgbClr val="CCECFF">
              <a:alpha val="1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9703" name="TextBox 8"/>
          <p:cNvSpPr txBox="1">
            <a:spLocks noChangeArrowheads="1"/>
          </p:cNvSpPr>
          <p:nvPr/>
        </p:nvSpPr>
        <p:spPr bwMode="auto">
          <a:xfrm>
            <a:off x="228600" y="1066800"/>
            <a:ext cx="83280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8925" indent="-288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2800" dirty="0">
                <a:latin typeface="Calibri"/>
              </a:rPr>
              <a:t>Truth tables are used to define logical connectives</a:t>
            </a:r>
          </a:p>
          <a:p>
            <a:pPr>
              <a:buFont typeface="Arial" charset="0"/>
              <a:buChar char="•"/>
            </a:pPr>
            <a:r>
              <a:rPr lang="en-US" sz="2800" dirty="0">
                <a:latin typeface="Calibri"/>
              </a:rPr>
              <a:t>And to determine when a complex sentence is true given the values of the symbols in it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On the implies connective: 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 smtClean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 a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logical </a:t>
            </a:r>
            <a:r>
              <a:rPr lang="en-US" sz="3200" i="1" dirty="0" smtClean="0">
                <a:ea typeface="ＭＳ Ｐゴシック" charset="0"/>
                <a:cs typeface="ＭＳ Ｐゴシック" charset="0"/>
              </a:rPr>
              <a:t>connective</a:t>
            </a:r>
            <a:endParaRPr lang="en-US" sz="3200" i="1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So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</a:rPr>
              <a:t> Q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is a logical sentence and has a truth value, i.e., is either true or false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If we add this sentence to a</a:t>
            </a:r>
            <a:r>
              <a:rPr lang="en-US" sz="3200" dirty="0" smtClean="0"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KB, it can be used by an inference rule, 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  <a:hlinkClick r:id="rId2"/>
              </a:rPr>
              <a:t>Modes Ponens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, to derive/infer/prove Q if P is also in the KB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Given a KB where P=True and Q=True, we can also derive/infer/prove that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Q is True</a:t>
            </a: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When is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</a:rPr>
              <a:t>Q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true?  Check all that apply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P=Q=true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P=true, 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P=false, Q=true</a:t>
            </a:r>
          </a:p>
          <a:p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When is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</a:rPr>
              <a:t>Q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true?  Check all that apply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P=Q=true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P=true, 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P=false, Q=true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We can get this from the truth table for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Note: in FOL it's much harder to prove that a conditional true</a:t>
            </a:r>
          </a:p>
          <a:p>
            <a:pPr lvl="1"/>
            <a:r>
              <a:rPr lang="en-US" sz="3200" dirty="0">
                <a:ea typeface="ＭＳ Ｐゴシック" charset="0"/>
                <a:sym typeface="Symbol" charset="0"/>
              </a:rPr>
              <a:t>Consider proving prime(x)  odd(x)</a:t>
            </a:r>
            <a:endParaRPr lang="en-US" sz="3200" dirty="0">
              <a:ea typeface="ＭＳ Ｐゴシック" charset="0"/>
            </a:endParaRPr>
          </a:p>
          <a:p>
            <a:pPr>
              <a:buFontTx/>
              <a:buNone/>
            </a:pPr>
            <a:endParaRPr lang="en-US" sz="36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buFontTx/>
              <a:buNone/>
            </a:pPr>
            <a:endParaRPr lang="en-US" sz="3600" dirty="0"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33795" name="TextBox 4"/>
          <p:cNvSpPr txBox="1">
            <a:spLocks noChangeArrowheads="1"/>
          </p:cNvSpPr>
          <p:nvPr/>
        </p:nvSpPr>
        <p:spPr bwMode="auto">
          <a:xfrm>
            <a:off x="1143000" y="37338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1155700" y="25146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  <p:sp>
        <p:nvSpPr>
          <p:cNvPr id="33797" name="TextBox 7"/>
          <p:cNvSpPr txBox="1">
            <a:spLocks noChangeArrowheads="1"/>
          </p:cNvSpPr>
          <p:nvPr/>
        </p:nvSpPr>
        <p:spPr bwMode="auto">
          <a:xfrm>
            <a:off x="1155700" y="19812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Inference rules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953000"/>
          </a:xfrm>
        </p:spPr>
        <p:txBody>
          <a:bodyPr/>
          <a:lstStyle/>
          <a:p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Logical inference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creates new sentences that logically follow from a set of sentences (KB)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An inference rule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sound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if every sentence X it produces when operating on a KB logically follows from the KB</a:t>
            </a:r>
          </a:p>
          <a:p>
            <a:pPr lvl="1"/>
            <a:r>
              <a:rPr lang="en-US" sz="3000" dirty="0">
                <a:ea typeface="ＭＳ Ｐゴシック" charset="0"/>
              </a:rPr>
              <a:t>i.e., inference rule creates no contradictions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An inference rule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complete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if it can produce every expression that logically follows from (is entailed by) the KB.</a:t>
            </a:r>
          </a:p>
          <a:p>
            <a:pPr lvl="1"/>
            <a:r>
              <a:rPr lang="en-US" sz="3000" dirty="0">
                <a:ea typeface="ＭＳ Ｐゴシック" charset="0"/>
              </a:rPr>
              <a:t>Note analogy to complete search algorithms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Sound rules of inference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3340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Here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are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examples of sound rules of inference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Each can be shown to be sound using a truth table</a:t>
            </a:r>
          </a:p>
          <a:p>
            <a:pPr lvl="1">
              <a:buFontTx/>
              <a:buNone/>
            </a:pPr>
            <a:r>
              <a:rPr lang="en-US" b="1" u="sng" dirty="0">
                <a:ea typeface="ＭＳ Ｐゴシック" charset="0"/>
              </a:rPr>
              <a:t>RULE</a:t>
            </a:r>
            <a:r>
              <a:rPr lang="en-US" u="sng" dirty="0">
                <a:ea typeface="ＭＳ Ｐゴシック" charset="0"/>
              </a:rPr>
              <a:t>			</a:t>
            </a:r>
            <a:r>
              <a:rPr lang="en-US" b="1" u="sng" dirty="0">
                <a:ea typeface="ＭＳ Ｐゴシック" charset="0"/>
              </a:rPr>
              <a:t>PREMISE		CONCLUSION</a:t>
            </a:r>
            <a:endParaRPr lang="en-US" sz="2800" dirty="0">
              <a:ea typeface="ＭＳ Ｐゴシック" charset="0"/>
            </a:endParaRP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Modus Ponens		A, A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B		B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And Introduction	A, B			A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B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And Elimination		A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B			A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Double Negation	</a:t>
            </a:r>
            <a:r>
              <a:rPr lang="en-US" sz="2800" dirty="0">
                <a:ea typeface="ＭＳ Ｐゴシック" charset="0"/>
                <a:sym typeface="Symbol" charset="0"/>
              </a:rPr>
              <a:t></a:t>
            </a:r>
            <a:r>
              <a:rPr lang="en-US" sz="2800" dirty="0">
                <a:ea typeface="ＭＳ Ｐゴシック" charset="0"/>
              </a:rPr>
              <a:t>A			A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Unit Resolution		A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B,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B		A</a:t>
            </a:r>
          </a:p>
          <a:p>
            <a:pPr lvl="1">
              <a:buFontTx/>
              <a:buNone/>
            </a:pP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Resolution		A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B,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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B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C	A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Soundness of modus ponens</a:t>
            </a:r>
          </a:p>
        </p:txBody>
      </p:sp>
      <p:graphicFrame>
        <p:nvGraphicFramePr>
          <p:cNvPr id="127054" name="Group 78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A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→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OK?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Logic roadmap overview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Propositional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logic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Problems with propositional logic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First-order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logic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400" dirty="0">
                <a:ea typeface="ＭＳ Ｐゴシック" charset="0"/>
              </a:rPr>
              <a:t>Properties, relations, functions, quantifiers, …</a:t>
            </a:r>
          </a:p>
          <a:p>
            <a:pPr lvl="1"/>
            <a:r>
              <a:rPr lang="en-US" sz="2400" dirty="0">
                <a:ea typeface="ＭＳ Ｐゴシック" charset="0"/>
              </a:rPr>
              <a:t>Terms, sentences, </a:t>
            </a:r>
            <a:r>
              <a:rPr lang="en-US" sz="2400" dirty="0" err="1">
                <a:ea typeface="ＭＳ Ｐゴシック" charset="0"/>
              </a:rPr>
              <a:t>wffs</a:t>
            </a:r>
            <a:r>
              <a:rPr lang="en-US" sz="2400" dirty="0">
                <a:ea typeface="ＭＳ Ｐゴシック" charset="0"/>
              </a:rPr>
              <a:t>, axioms, theories, proofs, …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Extensions to first-order logic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Logical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Reflex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Representing change: situation calculus, frame problem</a:t>
            </a:r>
          </a:p>
          <a:p>
            <a:pPr lvl="1"/>
            <a:r>
              <a:rPr lang="en-US" sz="2400" dirty="0">
                <a:ea typeface="ＭＳ Ｐゴシック" charset="0"/>
              </a:rPr>
              <a:t>Preferences on actions</a:t>
            </a:r>
          </a:p>
          <a:p>
            <a:pPr lvl="1"/>
            <a:r>
              <a:rPr lang="en-US" sz="2400" dirty="0">
                <a:ea typeface="ＭＳ Ｐゴシック" charset="0"/>
              </a:rPr>
              <a:t>Goal-based agents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82000" cy="5181600"/>
          </a:xfrm>
        </p:spPr>
        <p:txBody>
          <a:bodyPr/>
          <a:lstStyle/>
          <a:p>
            <a:r>
              <a:rPr lang="en-US" sz="3000" b="1" dirty="0">
                <a:ea typeface="ＭＳ Ｐゴシック" charset="0"/>
                <a:cs typeface="ＭＳ Ｐゴシック" charset="0"/>
              </a:rPr>
              <a:t>Resolution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is a valid inference rule producing a new clause implied by two clauses containing </a:t>
            </a:r>
            <a:r>
              <a:rPr lang="en-US" sz="3000" i="1" dirty="0">
                <a:ea typeface="ＭＳ Ｐゴシック" charset="0"/>
                <a:cs typeface="ＭＳ Ｐゴシック" charset="0"/>
              </a:rPr>
              <a:t>complementary literals</a:t>
            </a:r>
          </a:p>
          <a:p>
            <a:pPr marL="688975" lvl="1" indent="-396875"/>
            <a:r>
              <a:rPr lang="en-US" sz="2600" dirty="0" smtClean="0">
                <a:ea typeface="ＭＳ Ｐゴシック" charset="0"/>
              </a:rPr>
              <a:t>Literal: </a:t>
            </a:r>
            <a:r>
              <a:rPr lang="en-US" sz="2600" dirty="0">
                <a:ea typeface="ＭＳ Ｐゴシック" charset="0"/>
              </a:rPr>
              <a:t>atomic symbol or its negation, i.e., P, ~P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Amazingly, this is the only interference rule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needed 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to build a sound &amp;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complete theorem prover</a:t>
            </a:r>
          </a:p>
          <a:p>
            <a:pPr lvl="1"/>
            <a:r>
              <a:rPr lang="en-US" sz="2800" dirty="0">
                <a:ea typeface="ＭＳ Ｐゴシック" charset="0"/>
              </a:rPr>
              <a:t>Based on proof by contradiction and usually called resolution refutation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The resolution rule was discovered by </a:t>
            </a:r>
            <a:r>
              <a:rPr lang="en-US" sz="3000" dirty="0">
                <a:ea typeface="ＭＳ Ｐゴシック" charset="0"/>
                <a:cs typeface="ＭＳ Ｐゴシック" charset="0"/>
                <a:hlinkClick r:id="rId2"/>
              </a:rPr>
              <a:t>Alan</a:t>
            </a:r>
            <a:br>
              <a:rPr lang="en-US" sz="3000" dirty="0">
                <a:ea typeface="ＭＳ Ｐゴシック" charset="0"/>
                <a:cs typeface="ＭＳ Ｐゴシック" charset="0"/>
                <a:hlinkClick r:id="rId2"/>
              </a:rPr>
            </a:br>
            <a:r>
              <a:rPr lang="en-US" sz="3000" dirty="0">
                <a:ea typeface="ＭＳ Ｐゴシック" charset="0"/>
                <a:cs typeface="ＭＳ Ｐゴシック" charset="0"/>
                <a:hlinkClick r:id="rId2"/>
              </a:rPr>
              <a:t>Robinson 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(CS, U. of Syracuse) in the mid 1960s</a:t>
            </a:r>
          </a:p>
          <a:p>
            <a:pPr lvl="1"/>
            <a:endParaRPr lang="en-US" sz="2400" dirty="0">
              <a:ea typeface="ＭＳ Ｐゴシック" charset="0"/>
            </a:endParaRPr>
          </a:p>
          <a:p>
            <a:pPr lvl="1"/>
            <a:endParaRPr lang="en-US" sz="2400" dirty="0">
              <a:ea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305800" cy="54102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KB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is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 set of sentences all of which are true, i.e., a conjunction of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sentences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To use resolution, put KB into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conjunctive </a:t>
            </a:r>
            <a:r>
              <a:rPr lang="en-US" sz="3200" i="1" dirty="0" smtClean="0">
                <a:ea typeface="ＭＳ Ｐゴシック" charset="0"/>
                <a:cs typeface="ＭＳ Ｐゴシック" charset="0"/>
              </a:rPr>
              <a:t>normal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form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(CNF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) where each is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disjunction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of (one or more)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literals (positive or negative atoms)</a:t>
            </a:r>
          </a:p>
          <a:p>
            <a:pPr>
              <a:defRPr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Every KB can be put into CNF, it's just a matter of rewriting its sentences using standard tautologies, e.g.: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</a:rPr>
              <a:t>P</a:t>
            </a:r>
            <a:r>
              <a:rPr lang="en-US" sz="3200" dirty="0">
                <a:ea typeface="ＭＳ Ｐゴシック" charset="0"/>
                <a:sym typeface="Symbol" charset="0"/>
              </a:rPr>
              <a:t>Q </a:t>
            </a:r>
            <a:r>
              <a:rPr lang="en-US" sz="3200" dirty="0" smtClean="0">
                <a:ea typeface="ＭＳ Ｐゴシック" charset="0"/>
                <a:sym typeface="Symbol" charset="0"/>
              </a:rPr>
              <a:t>≡  </a:t>
            </a:r>
            <a:r>
              <a:rPr lang="en-US" sz="3200" dirty="0">
                <a:ea typeface="ＭＳ Ｐゴシック" charset="0"/>
                <a:sym typeface="Symbol" charset="0"/>
              </a:rPr>
              <a:t>~PQ</a:t>
            </a:r>
            <a:endParaRPr lang="en-US" sz="3200" dirty="0" smtClean="0">
              <a:ea typeface="Calibri"/>
              <a:cs typeface="Calibri"/>
            </a:endParaRPr>
          </a:p>
          <a:p>
            <a:pPr>
              <a:defRPr/>
            </a:pPr>
            <a:endParaRPr lang="en-US" sz="3200" dirty="0" smtClean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344488" lvl="1" indent="-233363">
              <a:defRPr/>
            </a:pPr>
            <a:endParaRPr lang="en-US" sz="3200" dirty="0">
              <a:ea typeface="ＭＳ Ｐゴシック" charset="0"/>
            </a:endParaRPr>
          </a:p>
          <a:p>
            <a:pPr marL="344488" lvl="1" indent="-233363">
              <a:defRPr/>
            </a:pPr>
            <a:endParaRPr lang="en-US" sz="3200" dirty="0">
              <a:ea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44958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Resolution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5181600"/>
          </a:xfrm>
        </p:spPr>
        <p:txBody>
          <a:bodyPr/>
          <a:lstStyle/>
          <a:p>
            <a:pPr marL="3175" indent="-233363">
              <a:buFont typeface="Arial" charset="0"/>
              <a:buChar char="•"/>
              <a:defRPr/>
            </a:pPr>
            <a:r>
              <a:rPr lang="en-US" sz="3200" dirty="0" smtClean="0">
                <a:ea typeface="ＭＳ Ｐゴシック" charset="0"/>
              </a:rPr>
              <a:t>KB</a:t>
            </a:r>
            <a:r>
              <a:rPr lang="en-US" sz="3200" dirty="0">
                <a:ea typeface="ＭＳ Ｐゴシック" charset="0"/>
              </a:rPr>
              <a:t>: [P</a:t>
            </a:r>
            <a:r>
              <a:rPr lang="en-US" sz="3200" dirty="0">
                <a:ea typeface="ＭＳ Ｐゴシック" charset="0"/>
                <a:sym typeface="Symbol" charset="0"/>
              </a:rPr>
              <a:t>Q , QRS</a:t>
            </a:r>
            <a:r>
              <a:rPr lang="en-US" sz="3200" dirty="0" smtClean="0">
                <a:ea typeface="ＭＳ Ｐゴシック" charset="0"/>
                <a:sym typeface="Symbol" charset="0"/>
              </a:rPr>
              <a:t>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</a:rPr>
              <a:t>KB: [P</a:t>
            </a:r>
            <a:r>
              <a:rPr lang="en-US" sz="3200" dirty="0">
                <a:ea typeface="ＭＳ Ｐゴシック" charset="0"/>
                <a:sym typeface="Symbol" charset="0"/>
              </a:rPr>
              <a:t>Q , Q</a:t>
            </a:r>
            <a:r>
              <a:rPr lang="en-US" sz="3200" dirty="0" smtClean="0">
                <a:ea typeface="ＭＳ Ｐゴシック" charset="0"/>
                <a:sym typeface="Symbol" charset="0"/>
              </a:rPr>
              <a:t>R, </a:t>
            </a:r>
            <a:r>
              <a:rPr lang="en-US" sz="3200" dirty="0">
                <a:ea typeface="ＭＳ Ｐゴシック" charset="0"/>
                <a:sym typeface="Symbol" charset="0"/>
              </a:rPr>
              <a:t>Q</a:t>
            </a:r>
            <a:r>
              <a:rPr lang="en-US" sz="3200" dirty="0" smtClean="0">
                <a:ea typeface="ＭＳ Ｐゴシック" charset="0"/>
                <a:sym typeface="Symbol" charset="0"/>
              </a:rPr>
              <a:t>S ]</a:t>
            </a:r>
            <a:endParaRPr lang="en-US" sz="3200" dirty="0">
              <a:ea typeface="ＭＳ Ｐゴシック" charset="0"/>
              <a:sym typeface="Symbol" charset="0"/>
            </a:endParaRP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KB in CNF: [~PQ , ~QR , ~QS]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Resolve </a:t>
            </a:r>
            <a:r>
              <a:rPr lang="en-US" sz="3200" dirty="0" smtClean="0">
                <a:ea typeface="ＭＳ Ｐゴシック" charset="0"/>
                <a:sym typeface="Symbol" charset="0"/>
              </a:rPr>
              <a:t>KB</a:t>
            </a:r>
            <a:r>
              <a:rPr lang="en-US" sz="3200" dirty="0" smtClean="0">
                <a:ea typeface="ＭＳ Ｐゴシック" charset="0"/>
                <a:sym typeface="Symbol" charset="0"/>
              </a:rPr>
              <a:t>[0]</a:t>
            </a:r>
            <a:r>
              <a:rPr lang="en-US" sz="3200" dirty="0" smtClean="0">
                <a:ea typeface="ＭＳ Ｐゴシック" charset="0"/>
                <a:sym typeface="Symbol" charset="0"/>
              </a:rPr>
              <a:t> </a:t>
            </a:r>
            <a:r>
              <a:rPr lang="en-US" sz="3200" dirty="0">
                <a:ea typeface="ＭＳ Ｐゴシック" charset="0"/>
                <a:sym typeface="Symbol" charset="0"/>
              </a:rPr>
              <a:t>and </a:t>
            </a:r>
            <a:r>
              <a:rPr lang="en-US" sz="3200" dirty="0" smtClean="0">
                <a:ea typeface="ＭＳ Ｐゴシック" charset="0"/>
                <a:sym typeface="Symbol" charset="0"/>
              </a:rPr>
              <a:t>KB</a:t>
            </a:r>
            <a:r>
              <a:rPr lang="en-US" sz="3200" dirty="0" smtClean="0">
                <a:ea typeface="ＭＳ Ｐゴシック" charset="0"/>
                <a:sym typeface="Symbol" charset="0"/>
              </a:rPr>
              <a:t>[</a:t>
            </a:r>
            <a:r>
              <a:rPr lang="en-US" sz="3200" dirty="0">
                <a:ea typeface="ＭＳ Ｐゴシック" charset="0"/>
                <a:sym typeface="Symbol" charset="0"/>
              </a:rPr>
              <a:t>1</a:t>
            </a:r>
            <a:r>
              <a:rPr lang="en-US" sz="3200" dirty="0" smtClean="0">
                <a:ea typeface="ＭＳ Ｐゴシック" charset="0"/>
                <a:sym typeface="Symbol" charset="0"/>
              </a:rPr>
              <a:t>]  </a:t>
            </a:r>
            <a:r>
              <a:rPr lang="en-US" sz="3200" dirty="0">
                <a:ea typeface="ＭＳ Ｐゴシック" charset="0"/>
                <a:sym typeface="Symbol" charset="0"/>
              </a:rPr>
              <a:t>producing: </a:t>
            </a:r>
            <a:endParaRPr lang="en-US" sz="3200" dirty="0" smtClean="0">
              <a:ea typeface="ＭＳ Ｐゴシック" charset="0"/>
              <a:sym typeface="Symbol" charset="0"/>
            </a:endParaRPr>
          </a:p>
          <a:p>
            <a:pPr marL="514350" lvl="1" indent="0">
              <a:buFontTx/>
              <a:buNone/>
              <a:defRPr/>
            </a:pPr>
            <a:r>
              <a:rPr lang="en-US" sz="3200" dirty="0" smtClean="0">
                <a:ea typeface="ＭＳ Ｐゴシック" charset="0"/>
                <a:sym typeface="Symbol" charset="0"/>
              </a:rPr>
              <a:t>~</a:t>
            </a:r>
            <a:r>
              <a:rPr lang="en-US" sz="3200" dirty="0">
                <a:ea typeface="ＭＳ Ｐゴシック" charset="0"/>
                <a:sym typeface="Symbol" charset="0"/>
              </a:rPr>
              <a:t>PR   </a:t>
            </a:r>
            <a:r>
              <a:rPr lang="en-US" sz="3200" i="1" dirty="0">
                <a:ea typeface="ＭＳ Ｐゴシック" charset="0"/>
                <a:sym typeface="Symbol" charset="0"/>
              </a:rPr>
              <a:t>(i.e., </a:t>
            </a:r>
            <a:r>
              <a:rPr lang="en-US" sz="3200" i="1" dirty="0">
                <a:ea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sym typeface="Symbol" charset="0"/>
              </a:rPr>
              <a:t>R)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Resolve </a:t>
            </a:r>
            <a:r>
              <a:rPr lang="en-US" sz="3200" dirty="0" smtClean="0">
                <a:ea typeface="ＭＳ Ｐゴシック" charset="0"/>
                <a:sym typeface="Symbol" charset="0"/>
              </a:rPr>
              <a:t>KB</a:t>
            </a:r>
            <a:r>
              <a:rPr lang="en-US" sz="3200" dirty="0" smtClean="0">
                <a:ea typeface="ＭＳ Ｐゴシック" charset="0"/>
                <a:sym typeface="Symbol" charset="0"/>
              </a:rPr>
              <a:t>[0]</a:t>
            </a:r>
            <a:r>
              <a:rPr lang="en-US" sz="3200" dirty="0" smtClean="0">
                <a:ea typeface="ＭＳ Ｐゴシック" charset="0"/>
                <a:sym typeface="Symbol" charset="0"/>
              </a:rPr>
              <a:t> </a:t>
            </a:r>
            <a:r>
              <a:rPr lang="en-US" sz="3200" dirty="0">
                <a:ea typeface="ＭＳ Ｐゴシック" charset="0"/>
                <a:sym typeface="Symbol" charset="0"/>
              </a:rPr>
              <a:t>and </a:t>
            </a:r>
            <a:r>
              <a:rPr lang="en-US" sz="3200" dirty="0" smtClean="0">
                <a:ea typeface="ＭＳ Ｐゴシック" charset="0"/>
                <a:sym typeface="Symbol" charset="0"/>
              </a:rPr>
              <a:t>KB</a:t>
            </a:r>
            <a:r>
              <a:rPr lang="en-US" sz="3200" dirty="0" smtClean="0">
                <a:ea typeface="ＭＳ Ｐゴシック" charset="0"/>
                <a:sym typeface="Symbol" charset="0"/>
              </a:rPr>
              <a:t>[2]</a:t>
            </a:r>
            <a:r>
              <a:rPr lang="en-US" sz="3200" dirty="0" smtClean="0">
                <a:ea typeface="ＭＳ Ｐゴシック" charset="0"/>
                <a:sym typeface="Symbol" charset="0"/>
              </a:rPr>
              <a:t>  </a:t>
            </a:r>
            <a:r>
              <a:rPr lang="en-US" sz="3200" dirty="0">
                <a:ea typeface="ＭＳ Ｐゴシック" charset="0"/>
                <a:sym typeface="Symbol" charset="0"/>
              </a:rPr>
              <a:t>producing: </a:t>
            </a:r>
            <a:endParaRPr lang="en-US" sz="3200" dirty="0" smtClean="0">
              <a:ea typeface="ＭＳ Ｐゴシック" charset="0"/>
              <a:sym typeface="Symbol" charset="0"/>
            </a:endParaRPr>
          </a:p>
          <a:p>
            <a:pPr marL="463550" indent="0">
              <a:buFontTx/>
              <a:buNone/>
              <a:defRPr/>
            </a:pPr>
            <a:r>
              <a:rPr lang="en-US" sz="3200" dirty="0" smtClean="0">
                <a:ea typeface="ＭＳ Ｐゴシック" charset="0"/>
                <a:sym typeface="Symbol" charset="0"/>
              </a:rPr>
              <a:t>~</a:t>
            </a:r>
            <a:r>
              <a:rPr lang="en-US" sz="3200" dirty="0">
                <a:ea typeface="ＭＳ Ｐゴシック" charset="0"/>
                <a:sym typeface="Symbol" charset="0"/>
              </a:rPr>
              <a:t>PS   </a:t>
            </a:r>
            <a:r>
              <a:rPr lang="en-US" sz="3200" i="1" dirty="0">
                <a:ea typeface="ＭＳ Ｐゴシック" charset="0"/>
                <a:sym typeface="Symbol" charset="0"/>
              </a:rPr>
              <a:t>(i.e., </a:t>
            </a:r>
            <a:r>
              <a:rPr lang="en-US" sz="3200" i="1" dirty="0">
                <a:ea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sym typeface="Symbol" charset="0"/>
              </a:rPr>
              <a:t>S)</a:t>
            </a:r>
            <a:endParaRPr lang="en-US" sz="3200" dirty="0">
              <a:ea typeface="ＭＳ Ｐゴシック" charset="0"/>
              <a:sym typeface="Symbol" charset="0"/>
            </a:endParaRP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New KB: [~PQ , </a:t>
            </a:r>
            <a:r>
              <a:rPr lang="en-US" sz="3200" dirty="0" smtClean="0">
                <a:ea typeface="ＭＳ Ｐゴシック" charset="0"/>
                <a:sym typeface="Symbol" charset="0"/>
              </a:rPr>
              <a:t>~QR, ~QS, </a:t>
            </a:r>
            <a:r>
              <a:rPr lang="en-US" sz="3200" dirty="0">
                <a:ea typeface="ＭＳ Ｐゴシック" charset="0"/>
                <a:sym typeface="Symbol" charset="0"/>
              </a:rPr>
              <a:t>~P</a:t>
            </a:r>
            <a:r>
              <a:rPr lang="en-US" sz="3200" dirty="0" smtClean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  <a:sym typeface="Symbol" charset="0"/>
              </a:rPr>
              <a:t>R</a:t>
            </a:r>
            <a:r>
              <a:rPr lang="en-US" sz="3200" dirty="0" smtClean="0">
                <a:ea typeface="ＭＳ Ｐゴシック" charset="0"/>
                <a:sym typeface="Symbol" charset="0"/>
              </a:rPr>
              <a:t>, ~</a:t>
            </a:r>
            <a:r>
              <a:rPr lang="en-US" sz="3200" dirty="0">
                <a:ea typeface="ＭＳ Ｐゴシック" charset="0"/>
                <a:sym typeface="Symbol" charset="0"/>
              </a:rPr>
              <a:t>PS]</a:t>
            </a:r>
          </a:p>
          <a:p>
            <a:pPr marL="344488" lvl="1" indent="-233363">
              <a:defRPr/>
            </a:pPr>
            <a:endParaRPr lang="en-US" sz="2400" dirty="0">
              <a:ea typeface="ＭＳ Ｐゴシック" charset="0"/>
            </a:endParaRPr>
          </a:p>
          <a:p>
            <a:pPr marL="344488" lvl="1" indent="-233363">
              <a:defRPr/>
            </a:pPr>
            <a:endParaRPr lang="en-US" sz="2400" dirty="0">
              <a:ea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2600" y="228600"/>
            <a:ext cx="3335582" cy="129266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800" b="1" dirty="0" smtClean="0">
                <a:latin typeface="Calibri"/>
              </a:rPr>
              <a:t>Tautologies</a:t>
            </a:r>
            <a:br>
              <a:rPr lang="en-US" sz="2800" b="1" dirty="0" smtClean="0">
                <a:latin typeface="Calibri"/>
              </a:rPr>
            </a:br>
            <a:r>
              <a:rPr lang="en-US" sz="2800" b="1" dirty="0" smtClean="0">
                <a:latin typeface="Calibri"/>
              </a:rPr>
              <a:t> </a:t>
            </a:r>
            <a:r>
              <a:rPr lang="en-US" sz="2200" dirty="0" smtClean="0">
                <a:latin typeface="Calibri"/>
                <a:sym typeface="Symbol" charset="0"/>
              </a:rPr>
              <a:t>(</a:t>
            </a:r>
            <a:r>
              <a:rPr lang="en-US" sz="2200" dirty="0" smtClean="0">
                <a:latin typeface="Calibri"/>
                <a:sym typeface="Symbol" charset="0"/>
              </a:rPr>
              <a:t>AB</a:t>
            </a:r>
            <a:r>
              <a:rPr lang="en-US" sz="2200" dirty="0" smtClean="0">
                <a:latin typeface="Calibri"/>
                <a:sym typeface="Symbol" charset="0"/>
              </a:rPr>
              <a:t>) </a:t>
            </a:r>
            <a:r>
              <a:rPr lang="en-US" sz="2200" dirty="0" smtClean="0">
                <a:latin typeface="Calibri"/>
                <a:cs typeface="Calibri"/>
              </a:rPr>
              <a:t>↔ (</a:t>
            </a:r>
            <a:r>
              <a:rPr lang="en-US" sz="2200" dirty="0" smtClean="0">
                <a:latin typeface="Calibri"/>
                <a:cs typeface="Calibri"/>
              </a:rPr>
              <a:t>~A</a:t>
            </a:r>
            <a:r>
              <a:rPr lang="en-US" sz="2200" dirty="0" smtClean="0">
                <a:latin typeface="Calibri"/>
                <a:ea typeface="Calibri"/>
                <a:cs typeface="Calibri"/>
                <a:sym typeface="Symbol" charset="0"/>
              </a:rPr>
              <a:t>B)</a:t>
            </a:r>
          </a:p>
          <a:p>
            <a:pPr algn="ctr">
              <a:defRPr/>
            </a:pPr>
            <a:r>
              <a:rPr lang="en-US" sz="2200" dirty="0" smtClean="0">
                <a:latin typeface="Calibri"/>
                <a:ea typeface="Calibri"/>
                <a:cs typeface="Calibri"/>
                <a:sym typeface="Symbol" charset="0"/>
              </a:rPr>
              <a:t>(A(BC))</a:t>
            </a:r>
            <a:r>
              <a:rPr lang="en-US" sz="2200" dirty="0" smtClean="0">
                <a:latin typeface="Calibri"/>
                <a:cs typeface="Calibri"/>
              </a:rPr>
              <a:t> </a:t>
            </a:r>
            <a:r>
              <a:rPr lang="en-US" sz="2200" dirty="0" smtClean="0">
                <a:latin typeface="Calibri"/>
                <a:cs typeface="Calibri"/>
              </a:rPr>
              <a:t> ↔ (</a:t>
            </a:r>
            <a:r>
              <a:rPr lang="en-US" sz="2200" dirty="0" smtClean="0">
                <a:latin typeface="Calibri"/>
                <a:cs typeface="Calibri"/>
              </a:rPr>
              <a:t>A</a:t>
            </a:r>
            <a:r>
              <a:rPr lang="en-US" sz="2200" dirty="0" smtClean="0">
                <a:latin typeface="Calibri"/>
                <a:ea typeface="Calibri"/>
                <a:cs typeface="Calibri"/>
                <a:sym typeface="Symbol" charset="0"/>
              </a:rPr>
              <a:t>B)</a:t>
            </a:r>
            <a:r>
              <a:rPr lang="en-US" sz="2200" dirty="0" smtClean="0">
                <a:latin typeface="Calibri"/>
                <a:cs typeface="Calibri"/>
              </a:rPr>
              <a:t>(A</a:t>
            </a:r>
            <a:r>
              <a:rPr lang="en-US" sz="2200" dirty="0" smtClean="0">
                <a:latin typeface="Calibri"/>
                <a:ea typeface="Calibri"/>
                <a:cs typeface="Calibri"/>
                <a:sym typeface="Symbol" charset="0"/>
              </a:rPr>
              <a:t>C) </a:t>
            </a:r>
            <a:endParaRPr lang="en-US" sz="2200" dirty="0" smtClean="0"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Soundness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of </a:t>
            </a:r>
            <a:r>
              <a:rPr lang="en-US" dirty="0"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resolution </a:t>
            </a:r>
            <a:r>
              <a:rPr lang="en-US" dirty="0">
                <a:ea typeface="ＭＳ Ｐゴシック" charset="0"/>
                <a:cs typeface="ＭＳ Ｐゴシック" charset="0"/>
              </a:rPr>
              <a:t>inference rule </a:t>
            </a:r>
          </a:p>
        </p:txBody>
      </p:sp>
      <p:pic>
        <p:nvPicPr>
          <p:cNvPr id="44034" name="Picture 4" descr="img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447800"/>
            <a:ext cx="8610600" cy="263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TextBox 4"/>
          <p:cNvSpPr txBox="1">
            <a:spLocks noChangeArrowheads="1"/>
          </p:cNvSpPr>
          <p:nvPr/>
        </p:nvSpPr>
        <p:spPr bwMode="auto">
          <a:xfrm>
            <a:off x="304800" y="4419600"/>
            <a:ext cx="85344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92150" indent="-2349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From the rightmost three columns of this truth table, we can see that</a:t>
            </a:r>
          </a:p>
          <a:p>
            <a:pPr lvl="2"/>
            <a:r>
              <a:rPr lang="en-US" sz="2800" dirty="0">
                <a:latin typeface="Calibri"/>
              </a:rPr>
              <a:t>(α </a:t>
            </a:r>
            <a:r>
              <a:rPr lang="en-US" sz="2800" dirty="0">
                <a:latin typeface="Calibri"/>
                <a:sym typeface="Symbol" charset="0"/>
              </a:rPr>
              <a:t> </a:t>
            </a:r>
            <a:r>
              <a:rPr lang="en-US" sz="2800" dirty="0">
                <a:latin typeface="Calibri"/>
              </a:rPr>
              <a:t>β) </a:t>
            </a:r>
            <a:r>
              <a:rPr lang="en-US" sz="2800" dirty="0">
                <a:latin typeface="Calibri"/>
                <a:sym typeface="Symbol" charset="0"/>
              </a:rPr>
              <a:t> (~β  </a:t>
            </a:r>
            <a:r>
              <a:rPr lang="en-US" sz="2800" dirty="0" err="1">
                <a:latin typeface="Calibri"/>
                <a:sym typeface="Symbol" charset="0"/>
              </a:rPr>
              <a:t>γ</a:t>
            </a:r>
            <a:r>
              <a:rPr lang="en-US" sz="2800" dirty="0">
                <a:latin typeface="Calibri"/>
                <a:sym typeface="Symbol" charset="0"/>
              </a:rPr>
              <a:t>) </a:t>
            </a:r>
            <a:r>
              <a:rPr lang="en-US" sz="2800" dirty="0">
                <a:latin typeface="Calibri"/>
                <a:cs typeface="Calibri"/>
              </a:rPr>
              <a:t>↔ (α </a:t>
            </a:r>
            <a:r>
              <a:rPr lang="en-US" sz="2800" dirty="0">
                <a:latin typeface="Calibri"/>
                <a:cs typeface="Calibri"/>
                <a:sym typeface="Symbol" charset="0"/>
              </a:rPr>
              <a:t> </a:t>
            </a:r>
            <a:r>
              <a:rPr lang="en-US" sz="2800" dirty="0" err="1">
                <a:latin typeface="Calibri"/>
                <a:cs typeface="Calibri"/>
                <a:sym typeface="Symbol" charset="0"/>
              </a:rPr>
              <a:t>γ</a:t>
            </a:r>
            <a:r>
              <a:rPr lang="en-US" sz="2800" dirty="0">
                <a:latin typeface="Calibri"/>
                <a:cs typeface="Calibri"/>
                <a:sym typeface="Symbol" charset="0"/>
              </a:rPr>
              <a:t>)</a:t>
            </a:r>
          </a:p>
          <a:p>
            <a:r>
              <a:rPr lang="en-US" sz="2800" dirty="0">
                <a:latin typeface="Calibri"/>
                <a:cs typeface="Calibri"/>
                <a:sym typeface="Symbol" charset="0"/>
              </a:rPr>
              <a:t>is valid (i.e., always true regardless of the truth values assigned to </a:t>
            </a:r>
            <a:r>
              <a:rPr lang="en-US" sz="2800" dirty="0">
                <a:latin typeface="Calibri"/>
                <a:cs typeface="Calibri"/>
              </a:rPr>
              <a:t>α,</a:t>
            </a:r>
            <a:r>
              <a:rPr lang="en-US" sz="2800" dirty="0">
                <a:latin typeface="Calibri"/>
                <a:cs typeface="Calibri"/>
                <a:sym typeface="Symbol" charset="0"/>
              </a:rPr>
              <a:t> </a:t>
            </a:r>
            <a:r>
              <a:rPr lang="en-US" sz="2800" dirty="0">
                <a:latin typeface="Calibri"/>
                <a:cs typeface="Calibri"/>
              </a:rPr>
              <a:t>β and </a:t>
            </a:r>
            <a:r>
              <a:rPr lang="en-US" sz="2800" dirty="0" err="1">
                <a:latin typeface="Calibri"/>
                <a:cs typeface="Calibri"/>
                <a:sym typeface="Symbol" charset="0"/>
              </a:rPr>
              <a:t>γ</a:t>
            </a:r>
            <a:endParaRPr lang="en-US" sz="28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Soundness of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resolution </a:t>
            </a:r>
            <a:r>
              <a:rPr lang="en-US" dirty="0">
                <a:ea typeface="ＭＳ Ｐゴシック" charset="0"/>
                <a:cs typeface="ＭＳ Ｐゴシック" charset="0"/>
              </a:rPr>
              <a:t>inference rule </a:t>
            </a:r>
          </a:p>
        </p:txBody>
      </p:sp>
      <p:pic>
        <p:nvPicPr>
          <p:cNvPr id="46082" name="Picture 4" descr="img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447800"/>
            <a:ext cx="8610600" cy="263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TextBox 4"/>
          <p:cNvSpPr txBox="1">
            <a:spLocks noChangeArrowheads="1"/>
          </p:cNvSpPr>
          <p:nvPr/>
        </p:nvSpPr>
        <p:spPr bwMode="auto">
          <a:xfrm>
            <a:off x="304800" y="4419600"/>
            <a:ext cx="8610600" cy="214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92150" indent="-2349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800" dirty="0" smtClean="0">
                <a:latin typeface="Calibri"/>
              </a:rPr>
              <a:t>From </a:t>
            </a:r>
            <a:r>
              <a:rPr lang="en-US" sz="2800" dirty="0">
                <a:latin typeface="Calibri"/>
              </a:rPr>
              <a:t>rightmost three columns </a:t>
            </a:r>
            <a:r>
              <a:rPr lang="en-US" sz="2800" dirty="0" smtClean="0">
                <a:latin typeface="Calibri"/>
              </a:rPr>
              <a:t>of </a:t>
            </a:r>
            <a:r>
              <a:rPr lang="en-US" sz="2800" dirty="0">
                <a:latin typeface="Calibri"/>
              </a:rPr>
              <a:t>truth table, </a:t>
            </a:r>
            <a:r>
              <a:rPr lang="en-US" sz="2800" dirty="0" smtClean="0">
                <a:latin typeface="Calibri"/>
              </a:rPr>
              <a:t>we </a:t>
            </a:r>
            <a:r>
              <a:rPr lang="en-US" sz="2800" dirty="0">
                <a:latin typeface="Calibri"/>
              </a:rPr>
              <a:t>see that</a:t>
            </a:r>
          </a:p>
          <a:p>
            <a:pPr lvl="2">
              <a:lnSpc>
                <a:spcPct val="120000"/>
              </a:lnSpc>
            </a:pPr>
            <a:r>
              <a:rPr lang="en-US" sz="2800" dirty="0">
                <a:latin typeface="Calibri"/>
              </a:rPr>
              <a:t>(</a:t>
            </a:r>
            <a:r>
              <a:rPr lang="en-US" sz="2800" b="1" dirty="0">
                <a:latin typeface="Calibri"/>
              </a:rPr>
              <a:t>α</a:t>
            </a:r>
            <a:r>
              <a:rPr lang="en-US" sz="2800" dirty="0">
                <a:latin typeface="Calibri"/>
              </a:rPr>
              <a:t> </a:t>
            </a:r>
            <a:r>
              <a:rPr lang="en-US" sz="2800" dirty="0">
                <a:latin typeface="Calibri"/>
                <a:sym typeface="Symbol" charset="0"/>
              </a:rPr>
              <a:t> </a:t>
            </a:r>
            <a:r>
              <a:rPr lang="en-US" sz="2800" b="1" dirty="0">
                <a:latin typeface="Calibri"/>
              </a:rPr>
              <a:t>β</a:t>
            </a:r>
            <a:r>
              <a:rPr lang="en-US" sz="2800" dirty="0">
                <a:latin typeface="Calibri"/>
              </a:rPr>
              <a:t>) </a:t>
            </a:r>
            <a:r>
              <a:rPr lang="en-US" sz="2800" dirty="0">
                <a:latin typeface="Calibri"/>
                <a:sym typeface="Symbol" charset="0"/>
              </a:rPr>
              <a:t> (</a:t>
            </a:r>
            <a:r>
              <a:rPr lang="en-US" sz="2800" b="1" dirty="0">
                <a:latin typeface="Calibri"/>
                <a:sym typeface="Symbol" charset="0"/>
              </a:rPr>
              <a:t>~β</a:t>
            </a:r>
            <a:r>
              <a:rPr lang="en-US" sz="2800" dirty="0">
                <a:latin typeface="Calibri"/>
                <a:sym typeface="Symbol" charset="0"/>
              </a:rPr>
              <a:t>  </a:t>
            </a:r>
            <a:r>
              <a:rPr lang="en-US" sz="2800" b="1" dirty="0" err="1">
                <a:latin typeface="Calibri"/>
                <a:sym typeface="Symbol" charset="0"/>
              </a:rPr>
              <a:t>γ</a:t>
            </a:r>
            <a:r>
              <a:rPr lang="en-US" sz="2800" dirty="0">
                <a:latin typeface="Calibri"/>
                <a:sym typeface="Symbol" charset="0"/>
              </a:rPr>
              <a:t>) </a:t>
            </a:r>
            <a:r>
              <a:rPr lang="en-US" sz="2800" dirty="0">
                <a:solidFill>
                  <a:srgbClr val="FF0000"/>
                </a:solidFill>
                <a:latin typeface="Calibri"/>
                <a:sym typeface="Symbol" charset="0"/>
              </a:rPr>
              <a:t></a:t>
            </a:r>
            <a:r>
              <a:rPr lang="en-US" sz="2800" dirty="0">
                <a:latin typeface="Calibri"/>
                <a:sym typeface="Symbol" charset="0"/>
              </a:rPr>
              <a:t> </a:t>
            </a:r>
            <a:r>
              <a:rPr lang="en-US" sz="2800" dirty="0">
                <a:latin typeface="Calibri"/>
                <a:cs typeface="Calibri"/>
              </a:rPr>
              <a:t>(</a:t>
            </a:r>
            <a:r>
              <a:rPr lang="en-US" sz="2800" b="1" dirty="0">
                <a:latin typeface="Calibri"/>
                <a:cs typeface="Calibri"/>
              </a:rPr>
              <a:t>α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  <a:sym typeface="Symbol" charset="0"/>
              </a:rPr>
              <a:t></a:t>
            </a:r>
            <a:r>
              <a:rPr lang="en-US" sz="2800" b="1" dirty="0">
                <a:latin typeface="Calibri"/>
                <a:cs typeface="Calibri"/>
                <a:sym typeface="Symbol" charset="0"/>
              </a:rPr>
              <a:t> </a:t>
            </a:r>
            <a:r>
              <a:rPr lang="en-US" sz="2800" b="1" dirty="0" err="1">
                <a:latin typeface="Calibri"/>
                <a:cs typeface="Calibri"/>
                <a:sym typeface="Symbol" charset="0"/>
              </a:rPr>
              <a:t>γ</a:t>
            </a:r>
            <a:r>
              <a:rPr lang="en-US" sz="2800" dirty="0">
                <a:latin typeface="Calibri"/>
                <a:cs typeface="Calibri"/>
                <a:sym typeface="Symbo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latin typeface="Calibri"/>
                <a:cs typeface="Calibri"/>
                <a:sym typeface="Symbol" charset="0"/>
              </a:rPr>
              <a:t>is valid (i.e., always true regardless </a:t>
            </a:r>
            <a:r>
              <a:rPr lang="en-US" sz="2800" dirty="0" smtClean="0">
                <a:latin typeface="Calibri"/>
                <a:cs typeface="Calibri"/>
                <a:sym typeface="Symbol" charset="0"/>
              </a:rPr>
              <a:t>of </a:t>
            </a:r>
            <a:r>
              <a:rPr lang="en-US" sz="2800" dirty="0">
                <a:latin typeface="Calibri"/>
                <a:cs typeface="Calibri"/>
                <a:sym typeface="Symbol" charset="0"/>
              </a:rPr>
              <a:t>truth </a:t>
            </a:r>
            <a:r>
              <a:rPr lang="en-US" sz="2800" dirty="0" smtClean="0">
                <a:latin typeface="Calibri"/>
                <a:cs typeface="Calibri"/>
                <a:sym typeface="Symbol" charset="0"/>
              </a:rPr>
              <a:t>values for </a:t>
            </a:r>
            <a:r>
              <a:rPr lang="en-US" sz="2800" dirty="0" smtClean="0">
                <a:latin typeface="Calibri"/>
                <a:cs typeface="Calibri"/>
              </a:rPr>
              <a:t>α</a:t>
            </a:r>
            <a:r>
              <a:rPr lang="en-US" sz="2800" dirty="0">
                <a:latin typeface="Calibri"/>
                <a:cs typeface="Calibri"/>
              </a:rPr>
              <a:t>,</a:t>
            </a:r>
            <a:r>
              <a:rPr lang="en-US" sz="2800" dirty="0">
                <a:latin typeface="Calibri"/>
                <a:cs typeface="Calibri"/>
                <a:sym typeface="Symbol" charset="0"/>
              </a:rPr>
              <a:t> </a:t>
            </a:r>
            <a:r>
              <a:rPr lang="en-US" sz="2800" dirty="0">
                <a:latin typeface="Calibri"/>
                <a:cs typeface="Calibri"/>
              </a:rPr>
              <a:t>β and </a:t>
            </a:r>
            <a:r>
              <a:rPr lang="en-US" sz="2800" dirty="0" err="1">
                <a:latin typeface="Calibri"/>
                <a:cs typeface="Calibri"/>
                <a:sym typeface="Symbol" charset="0"/>
              </a:rPr>
              <a:t>γ</a:t>
            </a:r>
            <a:endParaRPr lang="en-US" sz="2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Proving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it’s raining (1)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410200"/>
          </a:xfrm>
        </p:spPr>
        <p:txBody>
          <a:bodyPr/>
          <a:lstStyle/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proof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a sequence of sentences, where each is a premise (i.e., a given) or is derived from earlier sentences in the proof by an inference rule</a:t>
            </a:r>
          </a:p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L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ast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sentence is the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theorem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(also called goal or query) that we want to prove</a:t>
            </a:r>
          </a:p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T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he </a:t>
            </a:r>
            <a:r>
              <a:rPr lang="en-US" altLang="ja-JP" sz="2800" i="1" dirty="0" smtClean="0">
                <a:ea typeface="ＭＳ Ｐゴシック" charset="0"/>
                <a:cs typeface="ＭＳ Ｐゴシック" charset="0"/>
              </a:rPr>
              <a:t>weather problem</a:t>
            </a:r>
            <a:r>
              <a:rPr lang="en-US" altLang="ja-JP" sz="2800" dirty="0" smtClean="0">
                <a:ea typeface="ＭＳ Ｐゴシック" charset="0"/>
                <a:cs typeface="ＭＳ Ｐゴシック" charset="0"/>
              </a:rPr>
              <a:t> using traditional reasoning</a:t>
            </a:r>
            <a:endParaRPr lang="en-US" altLang="ja-JP" sz="2800" dirty="0">
              <a:ea typeface="ＭＳ Ｐゴシック" charset="0"/>
              <a:cs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1 Hu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humid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2 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 err="1">
                <a:ea typeface="ＭＳ Ｐゴシック" charset="0"/>
                <a:sym typeface="Symbol" charset="0"/>
              </a:rPr>
              <a:t>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>
                <a:ea typeface="ＭＳ Ｐゴシック" charset="0"/>
              </a:rPr>
              <a:t> 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If it's humid, </a:t>
            </a:r>
            <a:r>
              <a:rPr lang="en-US" altLang="ja-JP" sz="2200" dirty="0" smtClean="0">
                <a:ea typeface="ＭＳ Ｐゴシック" charset="0"/>
              </a:rPr>
              <a:t>it's hot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3 Ho 	modus ponens(1,2)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hot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4 (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 err="1">
                <a:ea typeface="ＭＳ Ｐゴシック" charset="0"/>
                <a:sym typeface="Symbol" charset="0"/>
              </a:rPr>
              <a:t>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>
                <a:ea typeface="ＭＳ Ｐゴシック" charset="0"/>
              </a:rPr>
              <a:t>)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R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If it's hot &amp; humid, it's raining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5 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 err="1">
                <a:ea typeface="ＭＳ Ｐゴシック" charset="0"/>
                <a:sym typeface="Symbol" charset="0"/>
              </a:rPr>
              <a:t>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>
                <a:ea typeface="ＭＳ Ｐゴシック" charset="0"/>
              </a:rPr>
              <a:t> 	and introduction(1,3)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hot and humid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6 R 	modus ponens(4,5)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raining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sz="22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Proving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it’s raining (2)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2290465"/>
            <a:ext cx="53812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Hu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1444" y="2286000"/>
            <a:ext cx="1276311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~</a:t>
            </a:r>
            <a:r>
              <a:rPr lang="en-US" dirty="0" err="1" smtClean="0">
                <a:latin typeface="Calibri"/>
                <a:cs typeface="Calibri"/>
              </a:rPr>
              <a:t>Hu</a:t>
            </a:r>
            <a:r>
              <a:rPr lang="en-US" sz="1800" dirty="0" err="1" smtClean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 smtClean="0">
                <a:latin typeface="Calibri"/>
                <a:ea typeface="ＭＳ ゴシック"/>
                <a:cs typeface="Calibri"/>
              </a:rPr>
              <a:t>Ho</a:t>
            </a:r>
            <a:endParaRPr lang="en-US" sz="3200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2286000"/>
            <a:ext cx="182754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~Hu</a:t>
            </a:r>
            <a:r>
              <a:rPr lang="en-US" sz="1800" dirty="0" smtClean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smtClean="0">
                <a:latin typeface="Calibri"/>
                <a:ea typeface="ＭＳ ゴシック"/>
                <a:cs typeface="Calibri"/>
              </a:rPr>
              <a:t>~</a:t>
            </a:r>
            <a:r>
              <a:rPr lang="en-US" dirty="0" err="1" smtClean="0">
                <a:latin typeface="Calibri"/>
                <a:ea typeface="ＭＳ ゴシック"/>
                <a:cs typeface="Calibri"/>
              </a:rPr>
              <a:t>Ho</a:t>
            </a:r>
            <a:r>
              <a:rPr lang="en-US" sz="1800" dirty="0" err="1" smtClean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28407" y="1447800"/>
            <a:ext cx="1182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Hu =&gt;  Ho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427166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1371600"/>
            <a:ext cx="21445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Hu </a:t>
            </a:r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800" dirty="0" smtClean="0"/>
              <a:t> Ho =&gt; R</a:t>
            </a:r>
          </a:p>
          <a:p>
            <a:r>
              <a:rPr lang="en-US" sz="1800" dirty="0" smtClean="0"/>
              <a:t>~(Hu </a:t>
            </a:r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800" dirty="0" smtClean="0"/>
              <a:t> Ho)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 smtClean="0"/>
              <a:t> R</a:t>
            </a:r>
            <a:br>
              <a:rPr lang="en-US" sz="1800" dirty="0" smtClean="0"/>
            </a:br>
            <a:r>
              <a:rPr lang="en-US" sz="1800" dirty="0" smtClean="0"/>
              <a:t>~Hu 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 smtClean="0"/>
              <a:t> ~Ho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</a:t>
            </a:r>
            <a:r>
              <a:rPr lang="en-US" sz="1800" dirty="0" smtClean="0"/>
              <a:t>R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14478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Hu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2438400" y="3433465"/>
            <a:ext cx="53872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Ho</a:t>
            </a:r>
            <a:endParaRPr lang="en-US" dirty="0">
              <a:latin typeface="Calibri"/>
              <a:cs typeface="Calibri"/>
            </a:endParaRPr>
          </a:p>
        </p:txBody>
      </p:sp>
      <p:cxnSp>
        <p:nvCxnSpPr>
          <p:cNvPr id="8" name="Straight Connector 7"/>
          <p:cNvCxnSpPr>
            <a:stCxn id="2" idx="2"/>
            <a:endCxn id="11" idx="0"/>
          </p:cNvCxnSpPr>
          <p:nvPr/>
        </p:nvCxnSpPr>
        <p:spPr bwMode="auto">
          <a:xfrm>
            <a:off x="1107264" y="2752130"/>
            <a:ext cx="1600501" cy="6813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5" idx="2"/>
            <a:endCxn id="11" idx="0"/>
          </p:cNvCxnSpPr>
          <p:nvPr/>
        </p:nvCxnSpPr>
        <p:spPr bwMode="auto">
          <a:xfrm flipH="1">
            <a:off x="2707765" y="2747665"/>
            <a:ext cx="1711835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724400" y="4576465"/>
            <a:ext cx="1089361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~</a:t>
            </a:r>
            <a:r>
              <a:rPr lang="en-US" dirty="0" err="1" smtClean="0">
                <a:latin typeface="Calibri"/>
                <a:cs typeface="Calibri"/>
              </a:rPr>
              <a:t>Hu</a:t>
            </a:r>
            <a:r>
              <a:rPr lang="en-US" sz="1800" dirty="0" err="1" smtClean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cxnSp>
        <p:nvCxnSpPr>
          <p:cNvPr id="15" name="Straight Connector 14"/>
          <p:cNvCxnSpPr>
            <a:stCxn id="6" idx="2"/>
            <a:endCxn id="16" idx="0"/>
          </p:cNvCxnSpPr>
          <p:nvPr/>
        </p:nvCxnSpPr>
        <p:spPr bwMode="auto">
          <a:xfrm flipH="1">
            <a:off x="5269081" y="2747665"/>
            <a:ext cx="2350291" cy="1828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1" idx="2"/>
            <a:endCxn id="16" idx="0"/>
          </p:cNvCxnSpPr>
          <p:nvPr/>
        </p:nvCxnSpPr>
        <p:spPr bwMode="auto">
          <a:xfrm>
            <a:off x="2707765" y="3895130"/>
            <a:ext cx="2561316" cy="6813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856254" y="5795665"/>
            <a:ext cx="35177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cxnSp>
        <p:nvCxnSpPr>
          <p:cNvPr id="22" name="Straight Connector 21"/>
          <p:cNvCxnSpPr>
            <a:stCxn id="16" idx="2"/>
            <a:endCxn id="23" idx="0"/>
          </p:cNvCxnSpPr>
          <p:nvPr/>
        </p:nvCxnSpPr>
        <p:spPr bwMode="auto">
          <a:xfrm flipH="1">
            <a:off x="3032144" y="5038130"/>
            <a:ext cx="2236937" cy="7575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2" idx="2"/>
            <a:endCxn id="23" idx="0"/>
          </p:cNvCxnSpPr>
          <p:nvPr/>
        </p:nvCxnSpPr>
        <p:spPr bwMode="auto">
          <a:xfrm>
            <a:off x="1107264" y="2752130"/>
            <a:ext cx="1924880" cy="30435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638800" y="4191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Hu =&gt;  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08405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proof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procedure will generate new sentences from a KB</a:t>
            </a:r>
          </a:p>
          <a:p>
            <a:pPr marL="798513" lvl="1" indent="-457200">
              <a:buFont typeface="+mj-lt"/>
              <a:buAutoNum type="arabicPeriod"/>
            </a:pPr>
            <a:r>
              <a:rPr lang="en-US" sz="2400" dirty="0" smtClean="0"/>
              <a:t>Convert all sentences in the KB to CNF</a:t>
            </a:r>
          </a:p>
          <a:p>
            <a:pPr marL="798513" lvl="1" indent="-457200">
              <a:buFont typeface="+mj-lt"/>
              <a:buAutoNum type="arabicPeriod"/>
            </a:pPr>
            <a:r>
              <a:rPr lang="en-US" sz="2400" dirty="0" smtClean="0"/>
              <a:t>Find all pairs of sentences in KB with complementary literals that have not yet been resolved</a:t>
            </a:r>
          </a:p>
          <a:p>
            <a:pPr marL="798513" lvl="1" indent="-457200">
              <a:buFont typeface="+mj-lt"/>
              <a:buAutoNum type="arabicPeriod"/>
            </a:pPr>
            <a:r>
              <a:rPr lang="en-US" sz="2400" dirty="0" smtClean="0"/>
              <a:t>If there are no pairs stop else resolve each pair, adding the result to the KB and go to 2</a:t>
            </a:r>
          </a:p>
          <a:p>
            <a:r>
              <a:rPr lang="en-US" sz="2800" dirty="0" smtClean="0"/>
              <a:t>Is it sound?</a:t>
            </a:r>
          </a:p>
          <a:p>
            <a:r>
              <a:rPr lang="en-US" sz="2800" dirty="0" smtClean="0"/>
              <a:t>Is it complete?</a:t>
            </a:r>
          </a:p>
          <a:p>
            <a:r>
              <a:rPr lang="en-US" sz="2800" dirty="0" smtClean="0"/>
              <a:t>Will it always terminate?</a:t>
            </a:r>
            <a:endParaRPr lang="en-US" sz="2800" dirty="0"/>
          </a:p>
          <a:p>
            <a:endParaRPr lang="en-US" sz="2800" dirty="0" smtClean="0"/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9848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8382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Horn* sentences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077200" cy="46482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Horn sentence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  <a:hlinkClick r:id="rId3"/>
              </a:rPr>
              <a:t>Horn clause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has the form: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P1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P3 ...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Pn</a:t>
            </a:r>
            <a:r>
              <a:rPr lang="en-US" sz="2800" dirty="0">
                <a:ea typeface="ＭＳ Ｐゴシック" charset="0"/>
              </a:rPr>
              <a:t> 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 </a:t>
            </a:r>
            <a:r>
              <a:rPr lang="en-US" sz="2800" dirty="0" err="1">
                <a:ea typeface="ＭＳ Ｐゴシック" charset="0"/>
              </a:rPr>
              <a:t>Qm</a:t>
            </a:r>
            <a:r>
              <a:rPr lang="en-US" sz="2800" dirty="0">
                <a:ea typeface="ＭＳ Ｐゴシック" charset="0"/>
              </a:rPr>
              <a:t>  </a:t>
            </a:r>
            <a:r>
              <a:rPr lang="en-US" sz="2400" i="1" dirty="0">
                <a:ea typeface="ＭＳ Ｐゴシック" charset="0"/>
              </a:rPr>
              <a:t>where n&gt;=0, m in{0,1}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Note: a conjunction of 0 or more symbols to left of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and 0-1 symbols to right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Special cases:</a:t>
            </a:r>
          </a:p>
          <a:p>
            <a:pPr lvl="1"/>
            <a:r>
              <a:rPr lang="en-US" sz="2400" dirty="0">
                <a:ea typeface="ＭＳ Ｐゴシック" charset="0"/>
              </a:rPr>
              <a:t>n=0, m=1: </a:t>
            </a:r>
            <a:r>
              <a:rPr lang="en-US" sz="2400" b="1" dirty="0">
                <a:ea typeface="ＭＳ Ｐゴシック" charset="0"/>
              </a:rPr>
              <a:t>P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i="1" dirty="0">
                <a:ea typeface="ＭＳ Ｐゴシック" charset="0"/>
              </a:rPr>
              <a:t>(assert P is true)</a:t>
            </a:r>
          </a:p>
          <a:p>
            <a:pPr lvl="1"/>
            <a:r>
              <a:rPr lang="en-US" sz="2400" dirty="0">
                <a:ea typeface="ＭＳ Ｐゴシック" charset="0"/>
              </a:rPr>
              <a:t>n&gt;0, m=0: </a:t>
            </a:r>
            <a:r>
              <a:rPr lang="en-US" sz="2400" b="1" dirty="0">
                <a:ea typeface="ＭＳ Ｐゴシック" charset="0"/>
              </a:rPr>
              <a:t>P</a:t>
            </a:r>
            <a:r>
              <a:rPr lang="en-US" sz="2400" b="1" dirty="0">
                <a:ea typeface="ＭＳ Ｐゴシック" charset="0"/>
                <a:sym typeface="Symbol" charset="0"/>
              </a:rPr>
              <a:t>Q</a:t>
            </a:r>
            <a:r>
              <a:rPr lang="en-US" sz="2400" dirty="0">
                <a:ea typeface="ＭＳ Ｐゴシック" charset="0"/>
                <a:sym typeface="Symbol" charset="0"/>
              </a:rPr>
              <a:t> </a:t>
            </a:r>
            <a:r>
              <a:rPr lang="en-US" sz="2400" dirty="0" smtClean="0">
                <a:ea typeface="ＭＳ Ｐゴシック" charset="0"/>
                <a:sym typeface="Symbol" charset="0"/>
              </a:rPr>
              <a:t>  </a:t>
            </a:r>
            <a:r>
              <a:rPr lang="en-US" sz="2400" i="1" dirty="0">
                <a:ea typeface="ＭＳ Ｐゴシック" charset="0"/>
                <a:sym typeface="Symbol" charset="0"/>
              </a:rPr>
              <a:t>(constraint: both P and Q can’t be true)</a:t>
            </a:r>
          </a:p>
          <a:p>
            <a:pPr lvl="1"/>
            <a:r>
              <a:rPr lang="en-US" sz="2400" dirty="0">
                <a:ea typeface="ＭＳ Ｐゴシック" charset="0"/>
                <a:sym typeface="Symbol" charset="0"/>
              </a:rPr>
              <a:t>n=0, m=0: </a:t>
            </a:r>
            <a:r>
              <a:rPr lang="en-US" sz="2400" i="1" dirty="0">
                <a:ea typeface="ＭＳ Ｐゴシック" charset="0"/>
                <a:sym typeface="Symbol" charset="0"/>
              </a:rPr>
              <a:t>(well, there is nothing there!)</a:t>
            </a:r>
            <a:endParaRPr lang="en-US" sz="2400" i="1" dirty="0">
              <a:ea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Put in CNF: each sentence is a disjunction of literals with at most one non-negative literal</a:t>
            </a:r>
          </a:p>
          <a:p>
            <a:pPr marL="571500" lvl="2" indent="-225425">
              <a:buFontTx/>
              <a:buNone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P1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400" dirty="0" smtClean="0">
                <a:ea typeface="ＭＳ Ｐゴシック" charset="0"/>
              </a:rPr>
              <a:t>P2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400" dirty="0" smtClean="0">
                <a:ea typeface="ＭＳ Ｐゴシック" charset="0"/>
              </a:rPr>
              <a:t>P3 </a:t>
            </a:r>
            <a:r>
              <a:rPr lang="en-US" sz="2400" dirty="0">
                <a:ea typeface="ＭＳ Ｐゴシック" charset="0"/>
              </a:rPr>
              <a:t>...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400" dirty="0" err="1" smtClean="0">
                <a:ea typeface="ＭＳ Ｐゴシック" charset="0"/>
              </a:rPr>
              <a:t>Pn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Q</a:t>
            </a:r>
          </a:p>
        </p:txBody>
      </p:sp>
      <p:sp>
        <p:nvSpPr>
          <p:cNvPr id="50179" name="Text Box 4"/>
          <p:cNvSpPr txBox="1">
            <a:spLocks noChangeArrowheads="1"/>
          </p:cNvSpPr>
          <p:nvPr/>
        </p:nvSpPr>
        <p:spPr bwMode="auto">
          <a:xfrm>
            <a:off x="5791200" y="6143625"/>
            <a:ext cx="2971800" cy="461665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i="1" dirty="0">
                <a:solidFill>
                  <a:srgbClr val="FF0000"/>
                </a:solidFill>
                <a:latin typeface="Calibri"/>
              </a:rPr>
              <a:t>(P </a:t>
            </a:r>
            <a:r>
              <a:rPr lang="en-US" b="1" i="1" dirty="0">
                <a:solidFill>
                  <a:srgbClr val="FF0000"/>
                </a:solidFill>
                <a:latin typeface="Calibri"/>
                <a:sym typeface="Symbol" charset="0"/>
              </a:rPr>
              <a:t></a:t>
            </a:r>
            <a:r>
              <a:rPr lang="en-US" b="1" i="1" dirty="0">
                <a:solidFill>
                  <a:srgbClr val="FF0000"/>
                </a:solidFill>
                <a:latin typeface="Calibri"/>
              </a:rPr>
              <a:t> Q)  = (</a:t>
            </a:r>
            <a:r>
              <a:rPr lang="en-US" b="1" i="1" dirty="0">
                <a:solidFill>
                  <a:srgbClr val="FF0000"/>
                </a:solidFill>
                <a:latin typeface="Calibri"/>
                <a:sym typeface="Symbol" charset="0"/>
              </a:rPr>
              <a:t></a:t>
            </a:r>
            <a:r>
              <a:rPr lang="en-US" b="1" i="1" dirty="0">
                <a:solidFill>
                  <a:srgbClr val="FF0000"/>
                </a:solidFill>
                <a:latin typeface="Calibri"/>
              </a:rPr>
              <a:t>P </a:t>
            </a:r>
            <a:r>
              <a:rPr lang="en-US" b="1" i="1" dirty="0">
                <a:solidFill>
                  <a:srgbClr val="FF0000"/>
                </a:solidFill>
                <a:latin typeface="Calibri"/>
                <a:sym typeface="Symbol" charset="0"/>
              </a:rPr>
              <a:t></a:t>
            </a:r>
            <a:r>
              <a:rPr lang="en-US" b="1" i="1" dirty="0">
                <a:solidFill>
                  <a:srgbClr val="FF0000"/>
                </a:solidFill>
                <a:latin typeface="Calibri"/>
              </a:rPr>
              <a:t> Q)</a:t>
            </a:r>
          </a:p>
        </p:txBody>
      </p:sp>
      <p:sp>
        <p:nvSpPr>
          <p:cNvPr id="50180" name="TextBox 1"/>
          <p:cNvSpPr txBox="1">
            <a:spLocks noChangeArrowheads="1"/>
          </p:cNvSpPr>
          <p:nvPr/>
        </p:nvSpPr>
        <p:spPr bwMode="auto">
          <a:xfrm>
            <a:off x="0" y="6396038"/>
            <a:ext cx="2620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* After </a:t>
            </a:r>
            <a:r>
              <a:rPr lang="en-US" dirty="0">
                <a:latin typeface="Calibri"/>
                <a:hlinkClick r:id="rId4"/>
              </a:rPr>
              <a:t>Alfred Horn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Significance of Horn logic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5029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We can also have horn sentences in FOL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Reasoning with horn clauses is much simpler</a:t>
            </a:r>
          </a:p>
          <a:p>
            <a:pPr marL="454025" lvl="1" indent="-219075"/>
            <a:r>
              <a:rPr lang="en-US" sz="2600" dirty="0">
                <a:ea typeface="ＭＳ Ｐゴシック" charset="0"/>
              </a:rPr>
              <a:t>Satisfiability </a:t>
            </a:r>
            <a:r>
              <a:rPr lang="en-US" sz="2600" dirty="0" smtClean="0">
                <a:ea typeface="ＭＳ Ｐゴシック" charset="0"/>
              </a:rPr>
              <a:t>of </a:t>
            </a:r>
            <a:r>
              <a:rPr lang="en-US" sz="2600" dirty="0">
                <a:ea typeface="ＭＳ Ｐゴシック" charset="0"/>
              </a:rPr>
              <a:t>propositional KB (i.e., finding values for a symbols that will make it true) is NP complete</a:t>
            </a:r>
          </a:p>
          <a:p>
            <a:pPr marL="454025" lvl="1" indent="-219075"/>
            <a:r>
              <a:rPr lang="en-US" sz="2600" dirty="0">
                <a:ea typeface="ＭＳ Ｐゴシック" charset="0"/>
              </a:rPr>
              <a:t>Restricting KB to horn sentences, satisfiability is in P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For this reason, FOL Horn sentences are the basis for many rule-based languages, including </a:t>
            </a:r>
            <a:r>
              <a:rPr lang="en-US" sz="3200" dirty="0">
                <a:ea typeface="ＭＳ Ｐゴシック" charset="0"/>
                <a:cs typeface="ＭＳ Ｐゴシック" charset="0"/>
                <a:hlinkClick r:id="rId2"/>
              </a:rPr>
              <a:t>Prolog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Datalog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Horn logic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can’t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 handle,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in a general way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, 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negation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and 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disjunctions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Disclaimer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162800" cy="3505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44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4400" dirty="0">
                <a:ea typeface="ＭＳ Ｐゴシック" charset="0"/>
                <a:cs typeface="ＭＳ Ｐゴシック" charset="0"/>
              </a:rPr>
              <a:t>Logic, like whiskey, loses its beneficial effect when taken in too large quantities.</a:t>
            </a:r>
            <a:r>
              <a:rPr lang="ja-JP" altLang="en-US" sz="44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1100" dirty="0">
              <a:ea typeface="ＭＳ Ｐゴシック" charset="0"/>
              <a:cs typeface="ＭＳ Ｐゴシック" charset="0"/>
            </a:endParaRPr>
          </a:p>
          <a:p>
            <a:pPr marL="0" indent="0" algn="r">
              <a:buFontTx/>
              <a:buNone/>
            </a:pPr>
            <a:r>
              <a:rPr lang="en-US" sz="1100" dirty="0">
                <a:ea typeface="ＭＳ Ｐゴシック" charset="0"/>
                <a:cs typeface="ＭＳ Ｐゴシック" charset="0"/>
              </a:rPr>
              <a:t/>
            </a:r>
            <a:br>
              <a:rPr lang="en-US" sz="1100" dirty="0">
                <a:ea typeface="ＭＳ Ｐゴシック" charset="0"/>
                <a:cs typeface="ＭＳ Ｐゴシック" charset="0"/>
              </a:rPr>
            </a:br>
            <a:r>
              <a:rPr lang="en-US" sz="4400" i="1" dirty="0">
                <a:ea typeface="ＭＳ Ｐゴシック" charset="0"/>
                <a:cs typeface="ＭＳ Ｐゴシック" charset="0"/>
              </a:rPr>
              <a:t>- </a:t>
            </a:r>
            <a:r>
              <a:rPr lang="en-US" sz="4400" i="1" dirty="0">
                <a:ea typeface="ＭＳ Ｐゴシック" charset="0"/>
                <a:cs typeface="ＭＳ Ｐゴシック" charset="0"/>
                <a:hlinkClick r:id="rId2"/>
              </a:rPr>
              <a:t>Lord Dunsany</a:t>
            </a:r>
            <a:endParaRPr lang="en-US" sz="44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Entailment and derivation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4953000"/>
          </a:xfrm>
        </p:spPr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</a:rPr>
              <a:t>Entailment: KB |= Q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455613" lvl="1"/>
            <a:r>
              <a:rPr lang="en-US" sz="2800" dirty="0">
                <a:ea typeface="ＭＳ Ｐゴシック" charset="0"/>
              </a:rPr>
              <a:t>Q is entailed by KB (set sentences) </a:t>
            </a:r>
            <a:r>
              <a:rPr lang="en-US" sz="2800" dirty="0" err="1">
                <a:ea typeface="ＭＳ Ｐゴシック" charset="0"/>
              </a:rPr>
              <a:t>iff</a:t>
            </a:r>
            <a:r>
              <a:rPr lang="en-US" sz="2800" dirty="0">
                <a:ea typeface="ＭＳ Ｐゴシック" charset="0"/>
              </a:rPr>
              <a:t> there is no logically possible world where Q is false while all the sentences in KB are true</a:t>
            </a:r>
          </a:p>
          <a:p>
            <a:pPr marL="455613" lvl="1"/>
            <a:r>
              <a:rPr lang="en-US" sz="2800" dirty="0">
                <a:ea typeface="ＭＳ Ｐゴシック" charset="0"/>
              </a:rPr>
              <a:t>Or, stated positively, Q is entailed by KB </a:t>
            </a:r>
            <a:r>
              <a:rPr lang="en-US" sz="2800" dirty="0" err="1">
                <a:ea typeface="ＭＳ Ｐゴシック" charset="0"/>
              </a:rPr>
              <a:t>iff</a:t>
            </a:r>
            <a:r>
              <a:rPr lang="en-US" sz="2800" dirty="0">
                <a:ea typeface="ＭＳ Ｐゴシック" charset="0"/>
              </a:rPr>
              <a:t> the conclusion is true in every logically possible world in which all the premises in KB  are true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Derivation: KB |- Q</a:t>
            </a:r>
          </a:p>
          <a:p>
            <a:pPr marL="455613" lvl="1"/>
            <a:r>
              <a:rPr lang="en-US" sz="2800" dirty="0">
                <a:ea typeface="ＭＳ Ｐゴシック" charset="0"/>
              </a:rPr>
              <a:t>We can derive Q from KB if there</a:t>
            </a:r>
            <a:r>
              <a:rPr lang="en-US" altLang="ja-JP" sz="2800" dirty="0">
                <a:ea typeface="ＭＳ Ｐゴシック" charset="0"/>
              </a:rPr>
              <a:t>'s </a:t>
            </a:r>
            <a:r>
              <a:rPr lang="en-US" sz="2800" dirty="0">
                <a:ea typeface="ＭＳ Ｐゴシック" charset="0"/>
              </a:rPr>
              <a:t>a proof consisting of a sequence of valid inference steps starting from the premises in KB and resulting in Q</a:t>
            </a:r>
            <a:endParaRPr lang="en-US" sz="2800" b="1" dirty="0"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3058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Two important properties for inference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Soundness: If KB |- Q then KB |= Q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 dirty="0">
                <a:ea typeface="ＭＳ Ｐゴシック" charset="0"/>
              </a:rPr>
              <a:t>If Q is derived from KB using a given set of rules of inference, then Q is entailed by KB</a:t>
            </a:r>
          </a:p>
          <a:p>
            <a:pPr lvl="1"/>
            <a:r>
              <a:rPr lang="en-US" sz="2800" dirty="0">
                <a:ea typeface="ＭＳ Ｐゴシック" charset="0"/>
              </a:rPr>
              <a:t>Hence, inference produces only real entailments, or any sentence that follows deductively from the premises is valid</a:t>
            </a:r>
          </a:p>
          <a:p>
            <a:pPr>
              <a:buFontTx/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Completeness: If KB |= Q then KB |- Q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 dirty="0">
                <a:ea typeface="ＭＳ Ｐゴシック" charset="0"/>
              </a:rPr>
              <a:t>If Q is entailed by KB, then Q can be derived from KB using the rules of inference</a:t>
            </a:r>
          </a:p>
          <a:p>
            <a:pPr lvl="1"/>
            <a:r>
              <a:rPr lang="en-US" sz="2800" dirty="0">
                <a:ea typeface="ＭＳ Ｐゴシック" charset="0"/>
              </a:rPr>
              <a:t>Hence, inference produces all entailments, or all valid sentences can be proved from the premises 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>
                <a:ea typeface="ＭＳ Ｐゴシック" charset="0"/>
                <a:cs typeface="ＭＳ Ｐゴシック" charset="0"/>
              </a:rPr>
              <a:t>Problems with</a:t>
            </a:r>
            <a:br>
              <a:rPr lang="en-US" sz="8000" dirty="0">
                <a:ea typeface="ＭＳ Ｐゴシック" charset="0"/>
                <a:cs typeface="ＭＳ Ｐゴシック" charset="0"/>
              </a:rPr>
            </a:br>
            <a:r>
              <a:rPr lang="en-US" sz="8000" dirty="0">
                <a:ea typeface="ＭＳ Ｐゴシック" charset="0"/>
                <a:cs typeface="ＭＳ Ｐゴシック" charset="0"/>
              </a:rPr>
              <a:t>Propositional Logic</a:t>
            </a:r>
          </a:p>
        </p:txBody>
      </p:sp>
      <p:sp>
        <p:nvSpPr>
          <p:cNvPr id="5734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Propositional logic: pro and con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5029200"/>
          </a:xfrm>
        </p:spPr>
        <p:txBody>
          <a:bodyPr/>
          <a:lstStyle/>
          <a:p>
            <a:r>
              <a:rPr lang="en-US" sz="3600" b="1" dirty="0">
                <a:ea typeface="ＭＳ Ｐゴシック" charset="0"/>
                <a:cs typeface="ＭＳ Ｐゴシック" charset="0"/>
              </a:rPr>
              <a:t>Advantages</a:t>
            </a:r>
          </a:p>
          <a:p>
            <a:pPr lvl="1"/>
            <a:r>
              <a:rPr lang="en-US" sz="3200" dirty="0">
                <a:ea typeface="ＭＳ Ｐゴシック" charset="0"/>
              </a:rPr>
              <a:t>Simple KR language </a:t>
            </a:r>
            <a:r>
              <a:rPr lang="en-US" sz="3200" dirty="0" smtClean="0">
                <a:ea typeface="ＭＳ Ｐゴシック" charset="0"/>
              </a:rPr>
              <a:t>good</a:t>
            </a:r>
            <a:r>
              <a:rPr lang="en-US" sz="3200" dirty="0" smtClean="0">
                <a:ea typeface="ＭＳ Ｐゴシック" charset="0"/>
              </a:rPr>
              <a:t> </a:t>
            </a:r>
            <a:r>
              <a:rPr lang="en-US" sz="3200" dirty="0">
                <a:ea typeface="ＭＳ Ｐゴシック" charset="0"/>
              </a:rPr>
              <a:t>for </a:t>
            </a:r>
            <a:r>
              <a:rPr lang="en-US" sz="3200" dirty="0" smtClean="0">
                <a:ea typeface="ＭＳ Ｐゴシック" charset="0"/>
              </a:rPr>
              <a:t>many </a:t>
            </a:r>
            <a:r>
              <a:rPr lang="en-US" sz="3200" dirty="0" smtClean="0">
                <a:ea typeface="ＭＳ Ｐゴシック" charset="0"/>
              </a:rPr>
              <a:t>problems</a:t>
            </a:r>
            <a:endParaRPr lang="en-US" sz="3200" dirty="0">
              <a:ea typeface="ＭＳ Ｐゴシック" charset="0"/>
            </a:endParaRPr>
          </a:p>
          <a:p>
            <a:pPr lvl="1"/>
            <a:r>
              <a:rPr lang="en-US" sz="3200" dirty="0" smtClean="0">
                <a:ea typeface="ＭＳ Ｐゴシック" charset="0"/>
              </a:rPr>
              <a:t>Lays </a:t>
            </a:r>
            <a:r>
              <a:rPr lang="en-US" sz="3200" dirty="0">
                <a:ea typeface="ＭＳ Ｐゴシック" charset="0"/>
              </a:rPr>
              <a:t>foundation for higher logics (e.g., FOL)</a:t>
            </a:r>
          </a:p>
          <a:p>
            <a:pPr lvl="1"/>
            <a:r>
              <a:rPr lang="en-US" sz="3200" dirty="0">
                <a:ea typeface="ＭＳ Ｐゴシック" charset="0"/>
              </a:rPr>
              <a:t>Reasoning is decidable, though NP </a:t>
            </a:r>
            <a:r>
              <a:rPr lang="en-US" sz="3200" dirty="0" smtClean="0">
                <a:ea typeface="ＭＳ Ｐゴシック" charset="0"/>
              </a:rPr>
              <a:t>complete</a:t>
            </a:r>
            <a:r>
              <a:rPr lang="en-US" sz="3200" dirty="0">
                <a:ea typeface="ＭＳ Ｐゴシック" charset="0"/>
              </a:rPr>
              <a:t>;</a:t>
            </a:r>
            <a:r>
              <a:rPr lang="en-US" sz="3200" dirty="0" smtClean="0">
                <a:ea typeface="ＭＳ Ｐゴシック" charset="0"/>
              </a:rPr>
              <a:t> </a:t>
            </a:r>
            <a:r>
              <a:rPr lang="en-US" sz="3200" dirty="0">
                <a:ea typeface="ＭＳ Ｐゴシック" charset="0"/>
              </a:rPr>
              <a:t>efficient techniques exist for many problems</a:t>
            </a:r>
          </a:p>
          <a:p>
            <a:r>
              <a:rPr lang="en-US" sz="3600" b="1" dirty="0">
                <a:ea typeface="ＭＳ Ｐゴシック" charset="0"/>
                <a:cs typeface="ＭＳ Ｐゴシック" charset="0"/>
              </a:rPr>
              <a:t>Disadvantages</a:t>
            </a:r>
          </a:p>
          <a:p>
            <a:pPr lvl="1"/>
            <a:r>
              <a:rPr lang="en-US" sz="3200" dirty="0">
                <a:ea typeface="ＭＳ Ｐゴシック" charset="0"/>
              </a:rPr>
              <a:t>Not expressive enough for most problems</a:t>
            </a:r>
          </a:p>
          <a:p>
            <a:pPr lvl="1"/>
            <a:r>
              <a:rPr lang="en-US" sz="3200" dirty="0">
                <a:ea typeface="ＭＳ Ｐゴシック" charset="0"/>
              </a:rPr>
              <a:t>Even when it is, it can very </a:t>
            </a: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un-concise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 lvl="1"/>
            <a:endParaRPr lang="en-US" sz="3200" dirty="0">
              <a:ea typeface="ＭＳ Ｐゴシック" charset="0"/>
            </a:endParaRPr>
          </a:p>
          <a:p>
            <a:endParaRPr lang="en-US" sz="36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5939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28600"/>
            <a:ext cx="12319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PL is a weak KR language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410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Hard to identify </a:t>
            </a:r>
            <a:r>
              <a:rPr lang="en-US" altLang="ja-JP" sz="3000" i="1" dirty="0" smtClean="0">
                <a:ea typeface="ＭＳ Ｐゴシック" charset="0"/>
                <a:cs typeface="ＭＳ Ｐゴシック" charset="0"/>
              </a:rPr>
              <a:t>individuals</a:t>
            </a:r>
            <a:r>
              <a:rPr lang="en-US" altLang="ja-JP" sz="3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(e.g., Mary, 3)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Can’t directly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represent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properties of individuals or relations between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them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(e.g., 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Bill is tall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Generalizations, patterns, regularities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hard to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 represent 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(e.g., 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all triangles have 3 sides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First-Order Logic (FOL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) can 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represent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this information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via</a:t>
            </a:r>
            <a:r>
              <a:rPr lang="en-US" sz="3000" b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relations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,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variables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quantifier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s, e.g.,</a:t>
            </a:r>
          </a:p>
          <a:p>
            <a:pPr marL="565150" lvl="2" indent="-220663">
              <a:lnSpc>
                <a:spcPct val="110000"/>
              </a:lnSpc>
            </a:pPr>
            <a:r>
              <a:rPr lang="en-US" sz="2400" i="1" dirty="0">
                <a:ea typeface="ＭＳ Ｐゴシック" charset="0"/>
              </a:rPr>
              <a:t>Every elephant is gray: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 x (elephant(x) </a:t>
            </a:r>
            <a:r>
              <a:rPr lang="en-US" sz="2400" dirty="0">
                <a:ea typeface="ＭＳ Ｐゴシック" charset="0"/>
                <a:cs typeface="Calibri"/>
              </a:rPr>
              <a:t>→</a:t>
            </a:r>
            <a:r>
              <a:rPr lang="en-US" sz="2400" dirty="0">
                <a:ea typeface="ＭＳ Ｐゴシック" charset="0"/>
              </a:rPr>
              <a:t> gray(x))</a:t>
            </a:r>
          </a:p>
          <a:p>
            <a:pPr marL="565150" lvl="2" indent="-220663">
              <a:lnSpc>
                <a:spcPct val="110000"/>
              </a:lnSpc>
            </a:pPr>
            <a:r>
              <a:rPr lang="en-US" sz="2400" i="1" dirty="0">
                <a:ea typeface="ＭＳ Ｐゴシック" charset="0"/>
              </a:rPr>
              <a:t>There is a white alligator: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 x (alligator(X) ^ white(X))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PL Example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Consider the problem of representing the following information: </a:t>
            </a:r>
          </a:p>
          <a:p>
            <a:pPr marL="684213" lvl="1" indent="-344488"/>
            <a:r>
              <a:rPr lang="en-US" sz="2800" dirty="0">
                <a:ea typeface="ＭＳ Ｐゴシック" charset="0"/>
              </a:rPr>
              <a:t>Every person is mortal. </a:t>
            </a:r>
          </a:p>
          <a:p>
            <a:pPr marL="684213" lvl="1" indent="-344488"/>
            <a:r>
              <a:rPr lang="en-US" sz="2800" dirty="0">
                <a:ea typeface="ＭＳ Ｐゴシック" charset="0"/>
              </a:rPr>
              <a:t>Confucius is a person. </a:t>
            </a:r>
          </a:p>
          <a:p>
            <a:pPr marL="684213" lvl="1" indent="-344488"/>
            <a:r>
              <a:rPr lang="en-US" sz="2800" dirty="0">
                <a:ea typeface="ＭＳ Ｐゴシック" charset="0"/>
              </a:rPr>
              <a:t>Confucius is mortal.</a:t>
            </a:r>
            <a:r>
              <a:rPr lang="en-US" sz="2400" dirty="0">
                <a:ea typeface="ＭＳ Ｐゴシック" charset="0"/>
              </a:rPr>
              <a:t> 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How can these sentences be represented so that we can infer the third sentence from the first two? 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PL Example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5257800"/>
          </a:xfrm>
        </p:spPr>
        <p:txBody>
          <a:bodyPr/>
          <a:lstStyle/>
          <a:p>
            <a:r>
              <a:rPr lang="en-US" sz="2600" dirty="0">
                <a:ea typeface="ＭＳ Ｐゴシック" charset="0"/>
                <a:cs typeface="ＭＳ Ｐゴシック" charset="0"/>
              </a:rPr>
              <a:t>In PL we have to create propositional symbols to stand for all or part of each sentence, e.g.:</a:t>
            </a:r>
          </a:p>
          <a:p>
            <a:pPr lvl="1">
              <a:buFontTx/>
              <a:buNone/>
            </a:pPr>
            <a:r>
              <a:rPr lang="en-US" sz="2600" dirty="0">
                <a:ea typeface="ＭＳ Ｐゴシック" charset="0"/>
              </a:rPr>
              <a:t>P = </a:t>
            </a:r>
            <a:r>
              <a:rPr lang="ja-JP" altLang="en-US" sz="2600" dirty="0">
                <a:ea typeface="ＭＳ Ｐゴシック" charset="0"/>
              </a:rPr>
              <a:t>“</a:t>
            </a:r>
            <a:r>
              <a:rPr lang="en-US" altLang="ja-JP" sz="2600" dirty="0">
                <a:ea typeface="ＭＳ Ｐゴシック" charset="0"/>
              </a:rPr>
              <a:t>person</a:t>
            </a:r>
            <a:r>
              <a:rPr lang="ja-JP" altLang="en-US" sz="2600" dirty="0">
                <a:ea typeface="ＭＳ Ｐゴシック" charset="0"/>
              </a:rPr>
              <a:t>”</a:t>
            </a:r>
            <a:r>
              <a:rPr lang="en-US" altLang="ja-JP" sz="2600" dirty="0">
                <a:ea typeface="ＭＳ Ｐゴシック" charset="0"/>
              </a:rPr>
              <a:t>; Q = </a:t>
            </a:r>
            <a:r>
              <a:rPr lang="ja-JP" altLang="en-US" sz="2600" dirty="0">
                <a:ea typeface="ＭＳ Ｐゴシック" charset="0"/>
              </a:rPr>
              <a:t>“</a:t>
            </a:r>
            <a:r>
              <a:rPr lang="en-US" altLang="ja-JP" sz="2600" dirty="0">
                <a:ea typeface="ＭＳ Ｐゴシック" charset="0"/>
              </a:rPr>
              <a:t>mortal</a:t>
            </a:r>
            <a:r>
              <a:rPr lang="ja-JP" altLang="en-US" sz="2600" dirty="0">
                <a:ea typeface="ＭＳ Ｐゴシック" charset="0"/>
              </a:rPr>
              <a:t>”</a:t>
            </a:r>
            <a:r>
              <a:rPr lang="en-US" altLang="ja-JP" sz="2600" dirty="0">
                <a:ea typeface="ＭＳ Ｐゴシック" charset="0"/>
              </a:rPr>
              <a:t>; R = </a:t>
            </a:r>
            <a:r>
              <a:rPr lang="ja-JP" altLang="en-US" sz="2600" dirty="0">
                <a:ea typeface="ＭＳ Ｐゴシック" charset="0"/>
              </a:rPr>
              <a:t>“</a:t>
            </a:r>
            <a:r>
              <a:rPr lang="en-US" altLang="ja-JP" sz="2600" dirty="0">
                <a:ea typeface="ＭＳ Ｐゴシック" charset="0"/>
              </a:rPr>
              <a:t>Confucius</a:t>
            </a:r>
            <a:r>
              <a:rPr lang="ja-JP" altLang="en-US" sz="2600" dirty="0">
                <a:ea typeface="ＭＳ Ｐゴシック" charset="0"/>
              </a:rPr>
              <a:t>”</a:t>
            </a:r>
            <a:endParaRPr lang="en-US" altLang="ja-JP" sz="2600" dirty="0">
              <a:ea typeface="ＭＳ Ｐゴシック" charset="0"/>
            </a:endParaRP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The above 3 sentences are represented as: </a:t>
            </a:r>
          </a:p>
          <a:p>
            <a:pPr lvl="1">
              <a:buFontTx/>
              <a:buNone/>
            </a:pPr>
            <a:r>
              <a:rPr lang="en-US" sz="2600" dirty="0">
                <a:ea typeface="ＭＳ Ｐゴシック" charset="0"/>
              </a:rPr>
              <a:t>P </a:t>
            </a:r>
            <a:r>
              <a:rPr lang="en-US" sz="2600" dirty="0">
                <a:ea typeface="ＭＳ Ｐゴシック" charset="0"/>
                <a:sym typeface="Symbol" charset="0"/>
              </a:rPr>
              <a:t></a:t>
            </a:r>
            <a:r>
              <a:rPr lang="en-US" sz="2600" dirty="0">
                <a:ea typeface="ＭＳ Ｐゴシック" charset="0"/>
              </a:rPr>
              <a:t> Q; R </a:t>
            </a:r>
            <a:r>
              <a:rPr lang="en-US" sz="2600" dirty="0">
                <a:ea typeface="ＭＳ Ｐゴシック" charset="0"/>
                <a:sym typeface="Symbol" charset="0"/>
              </a:rPr>
              <a:t></a:t>
            </a:r>
            <a:r>
              <a:rPr lang="en-US" sz="2600" dirty="0">
                <a:ea typeface="ＭＳ Ｐゴシック" charset="0"/>
              </a:rPr>
              <a:t> P;  R </a:t>
            </a:r>
            <a:r>
              <a:rPr lang="en-US" sz="2600" dirty="0">
                <a:ea typeface="ＭＳ Ｐゴシック" charset="0"/>
                <a:sym typeface="Symbol" charset="0"/>
              </a:rPr>
              <a:t></a:t>
            </a:r>
            <a:r>
              <a:rPr lang="en-US" sz="2600" dirty="0">
                <a:ea typeface="ＭＳ Ｐゴシック" charset="0"/>
              </a:rPr>
              <a:t> Q 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The 3rd sentence is entailed by the first two, but we need an explicit symbol, R, to represent an individual, Confucius, who is a member of the classes </a:t>
            </a:r>
            <a:r>
              <a:rPr lang="en-US" sz="2600" i="1" dirty="0">
                <a:ea typeface="ＭＳ Ｐゴシック" charset="0"/>
                <a:cs typeface="ＭＳ Ｐゴシック" charset="0"/>
              </a:rPr>
              <a:t>person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2600" i="1" dirty="0">
                <a:ea typeface="ＭＳ Ｐゴシック" charset="0"/>
                <a:cs typeface="ＭＳ Ｐゴシック" charset="0"/>
              </a:rPr>
              <a:t>mortal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Representing other individuals requires introducing separate symbols for each, with some way to represent the fact that all individuals who are </a:t>
            </a:r>
            <a:r>
              <a:rPr lang="ja-JP" altLang="en-US" sz="26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600" dirty="0">
                <a:ea typeface="ＭＳ Ｐゴシック" charset="0"/>
                <a:cs typeface="ＭＳ Ｐゴシック" charset="0"/>
              </a:rPr>
              <a:t>people</a:t>
            </a:r>
            <a:r>
              <a:rPr lang="ja-JP" altLang="en-US" sz="26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600" dirty="0">
                <a:ea typeface="ＭＳ Ｐゴシック" charset="0"/>
                <a:cs typeface="ＭＳ Ｐゴシック" charset="0"/>
              </a:rPr>
              <a:t> are also </a:t>
            </a:r>
            <a:r>
              <a:rPr lang="ja-JP" altLang="en-US" sz="26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600" dirty="0">
                <a:ea typeface="ＭＳ Ｐゴシック" charset="0"/>
                <a:cs typeface="ＭＳ Ｐゴシック" charset="0"/>
              </a:rPr>
              <a:t>mortal</a:t>
            </a:r>
            <a:r>
              <a:rPr lang="ja-JP" altLang="en-US" sz="26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2600" dirty="0">
              <a:ea typeface="ＭＳ Ｐゴシック" charset="0"/>
              <a:cs typeface="ＭＳ Ｐゴシック" charset="0"/>
            </a:endParaRPr>
          </a:p>
          <a:p>
            <a:endParaRPr lang="en-US" sz="2600" dirty="0">
              <a:ea typeface="ＭＳ Ｐゴシック" charset="0"/>
              <a:cs typeface="ＭＳ Ｐゴシック" charset="0"/>
            </a:endParaRPr>
          </a:p>
          <a:p>
            <a:endParaRPr lang="en-US" sz="26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Hunt the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dirty="0">
                <a:ea typeface="ＭＳ Ｐゴシック" charset="0"/>
                <a:cs typeface="ＭＳ Ｐゴシック" charset="0"/>
              </a:rPr>
              <a:t> domain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77724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Some atomic propositions: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 dirty="0">
                <a:ea typeface="ＭＳ Ｐゴシック" charset="0"/>
              </a:rPr>
              <a:t>S12 = There is a stench in cell (1,2)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 dirty="0">
                <a:ea typeface="ＭＳ Ｐゴシック" charset="0"/>
              </a:rPr>
              <a:t>B34 = There is a breeze in cell (3,4)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 dirty="0">
                <a:ea typeface="ＭＳ Ｐゴシック" charset="0"/>
              </a:rPr>
              <a:t>W22 = </a:t>
            </a:r>
            <a:r>
              <a:rPr lang="en-US" sz="2200" dirty="0" err="1">
                <a:ea typeface="ＭＳ Ｐゴシック" charset="0"/>
              </a:rPr>
              <a:t>Wumpus</a:t>
            </a:r>
            <a:r>
              <a:rPr lang="en-US" sz="2200" dirty="0">
                <a:ea typeface="ＭＳ Ｐゴシック" charset="0"/>
              </a:rPr>
              <a:t> is in cell (2,2)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 dirty="0">
                <a:ea typeface="ＭＳ Ｐゴシック" charset="0"/>
              </a:rPr>
              <a:t>V11 = We’</a:t>
            </a:r>
            <a:r>
              <a:rPr lang="en-US" altLang="ja-JP" sz="2200" dirty="0">
                <a:ea typeface="ＭＳ Ｐゴシック" charset="0"/>
              </a:rPr>
              <a:t>ve visited cell (1,1)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 dirty="0">
                <a:ea typeface="ＭＳ Ｐゴシック" charset="0"/>
              </a:rPr>
              <a:t>OK11 = Cell (1,1) is safe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charset="0"/>
              </a:rPr>
              <a:t>…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Some rules: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 dirty="0">
                <a:ea typeface="ＭＳ Ｐゴシック" charset="0"/>
                <a:sym typeface="Symbol" charset="0"/>
              </a:rPr>
              <a:t></a:t>
            </a:r>
            <a:r>
              <a:rPr lang="en-US" sz="2200" dirty="0">
                <a:ea typeface="ＭＳ Ｐゴシック" charset="0"/>
              </a:rPr>
              <a:t>S22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</a:t>
            </a:r>
            <a:r>
              <a:rPr lang="en-US" sz="2200" dirty="0">
                <a:ea typeface="ＭＳ Ｐゴシック" charset="0"/>
              </a:rPr>
              <a:t>W12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</a:t>
            </a:r>
            <a:r>
              <a:rPr lang="en-US" sz="2200" dirty="0">
                <a:ea typeface="ＭＳ Ｐゴシック" charset="0"/>
              </a:rPr>
              <a:t>W23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</a:t>
            </a:r>
            <a:r>
              <a:rPr lang="en-US" sz="2200" dirty="0">
                <a:ea typeface="ＭＳ Ｐゴシック" charset="0"/>
              </a:rPr>
              <a:t>W32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</a:t>
            </a:r>
            <a:r>
              <a:rPr lang="en-US" sz="2200" dirty="0">
                <a:ea typeface="ＭＳ Ｐゴシック" charset="0"/>
              </a:rPr>
              <a:t>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 dirty="0">
                <a:ea typeface="ＭＳ Ｐゴシック" charset="0"/>
              </a:rPr>
              <a:t>S22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W12 </a:t>
            </a:r>
            <a:r>
              <a:rPr lang="en-US" sz="2200" dirty="0">
                <a:ea typeface="ＭＳ Ｐゴシック" charset="0"/>
                <a:sym typeface="Symbol" charset="0"/>
              </a:rPr>
              <a:t> </a:t>
            </a:r>
            <a:r>
              <a:rPr lang="en-US" sz="2200" dirty="0">
                <a:ea typeface="ＭＳ Ｐゴシック" charset="0"/>
              </a:rPr>
              <a:t>W23 </a:t>
            </a:r>
            <a:r>
              <a:rPr lang="en-US" sz="2200" dirty="0">
                <a:ea typeface="ＭＳ Ｐゴシック" charset="0"/>
                <a:sym typeface="Symbol" charset="0"/>
              </a:rPr>
              <a:t></a:t>
            </a:r>
            <a:r>
              <a:rPr lang="en-US" sz="2200" dirty="0">
                <a:ea typeface="ＭＳ Ｐゴシック" charset="0"/>
              </a:rPr>
              <a:t> W32 </a:t>
            </a:r>
            <a:r>
              <a:rPr lang="en-US" sz="2200" dirty="0">
                <a:ea typeface="ＭＳ Ｐゴシック" charset="0"/>
                <a:sym typeface="Symbol" charset="0"/>
              </a:rPr>
              <a:t></a:t>
            </a:r>
            <a:r>
              <a:rPr lang="en-US" sz="2200" dirty="0">
                <a:ea typeface="ＭＳ Ｐゴシック" charset="0"/>
              </a:rPr>
              <a:t> 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 dirty="0">
                <a:ea typeface="ＭＳ Ｐゴシック" charset="0"/>
              </a:rPr>
              <a:t>B22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P</a:t>
            </a:r>
            <a:r>
              <a:rPr lang="en-US" sz="2200" dirty="0">
                <a:ea typeface="ＭＳ Ｐゴシック" charset="0"/>
              </a:rPr>
              <a:t>12 </a:t>
            </a:r>
            <a:r>
              <a:rPr lang="en-US" sz="2200" dirty="0">
                <a:ea typeface="ＭＳ Ｐゴシック" charset="0"/>
                <a:sym typeface="Symbol" charset="0"/>
              </a:rPr>
              <a:t>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P</a:t>
            </a:r>
            <a:r>
              <a:rPr lang="en-US" sz="2200" dirty="0">
                <a:ea typeface="ＭＳ Ｐゴシック" charset="0"/>
              </a:rPr>
              <a:t>23 </a:t>
            </a:r>
            <a:r>
              <a:rPr lang="en-US" sz="2200" dirty="0">
                <a:ea typeface="ＭＳ Ｐゴシック" charset="0"/>
                <a:sym typeface="Symbol" charset="0"/>
              </a:rPr>
              <a:t>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P32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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P</a:t>
            </a:r>
            <a:r>
              <a:rPr lang="en-US" sz="2200" dirty="0">
                <a:ea typeface="ＭＳ Ｐゴシック" charset="0"/>
              </a:rPr>
              <a:t>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 dirty="0">
                <a:ea typeface="ＭＳ Ｐゴシック" charset="0"/>
              </a:rPr>
              <a:t>W22 </a:t>
            </a:r>
            <a:r>
              <a:rPr lang="en-US" sz="2200" dirty="0">
                <a:ea typeface="ＭＳ Ｐゴシック" charset="0"/>
                <a:sym typeface="Symbol" charset="0"/>
              </a:rPr>
              <a:t> S12  S23  S23  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 dirty="0">
                <a:ea typeface="ＭＳ Ｐゴシック" charset="0"/>
                <a:sym typeface="Symbol" charset="0"/>
              </a:rPr>
              <a:t>W22  W11  W21  … W44</a:t>
            </a:r>
            <a:endParaRPr lang="en-US" sz="2200" dirty="0">
              <a:ea typeface="ＭＳ Ｐゴシック" charset="0"/>
            </a:endParaRP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 dirty="0">
                <a:ea typeface="ＭＳ Ｐゴシック" charset="0"/>
                <a:sym typeface="Symbol" charset="0"/>
              </a:rPr>
              <a:t>A22  V22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 dirty="0">
                <a:ea typeface="ＭＳ Ｐゴシック" charset="0"/>
                <a:sym typeface="Symbol" charset="0"/>
              </a:rPr>
              <a:t>A22 W11  W21  … W44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 dirty="0">
                <a:ea typeface="ＭＳ Ｐゴシック" charset="0"/>
                <a:sym typeface="Symbol" charset="0"/>
              </a:rPr>
              <a:t>V22  OK22</a:t>
            </a:r>
            <a:endParaRPr lang="en-US" sz="2200" dirty="0">
              <a:ea typeface="ＭＳ Ｐゴシック" charset="0"/>
            </a:endParaRP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endParaRPr lang="en-US" sz="2200" dirty="0">
              <a:ea typeface="ＭＳ Ｐゴシック" charset="0"/>
            </a:endParaRPr>
          </a:p>
        </p:txBody>
      </p:sp>
      <p:pic>
        <p:nvPicPr>
          <p:cNvPr id="66563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14400"/>
            <a:ext cx="41338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Hunt the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dirty="0">
                <a:ea typeface="ＭＳ Ｐゴシック" charset="0"/>
                <a:cs typeface="ＭＳ Ｐゴシック" charset="0"/>
              </a:rPr>
              <a:t> domain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4572000" cy="5791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>
                <a:ea typeface="ＭＳ Ｐゴシック" charset="0"/>
                <a:cs typeface="ＭＳ Ｐゴシック" charset="0"/>
              </a:rPr>
              <a:t>Eight variables for each cell: e.g., A11, B11, G11, OK11, P11, S11, V11, W11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>
                <a:ea typeface="ＭＳ Ｐゴシック" charset="0"/>
                <a:cs typeface="ＭＳ Ｐゴシック" charset="0"/>
              </a:rPr>
              <a:t>The lack of variables requires us to give similar rules for each cell!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>
                <a:ea typeface="ＭＳ Ｐゴシック" charset="0"/>
                <a:cs typeface="ＭＳ Ｐゴシック" charset="0"/>
              </a:rPr>
              <a:t>Ten rules (I think) for each</a:t>
            </a: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ea typeface="ＭＳ Ｐゴシック" charset="0"/>
                <a:cs typeface="ＭＳ Ｐゴシック" charset="0"/>
              </a:rPr>
              <a:t>A11 </a:t>
            </a:r>
            <a:r>
              <a:rPr lang="en-US" sz="2400" dirty="0" smtClean="0">
                <a:ea typeface="ＭＳ Ｐゴシック" charset="0"/>
                <a:sym typeface="Symbol" charset="0"/>
              </a:rPr>
              <a:t> …</a:t>
            </a: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V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11 </a:t>
            </a:r>
            <a:r>
              <a:rPr lang="en-US" sz="2400" dirty="0" smtClean="0">
                <a:ea typeface="ＭＳ Ｐゴシック" charset="0"/>
                <a:sym typeface="Symbol" charset="0"/>
              </a:rPr>
              <a:t> …</a:t>
            </a:r>
            <a:endParaRPr lang="en-US" sz="24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11 </a:t>
            </a:r>
            <a:r>
              <a:rPr lang="en-US" sz="2400" dirty="0" smtClean="0">
                <a:ea typeface="ＭＳ Ｐゴシック" charset="0"/>
                <a:sym typeface="Symbol" charset="0"/>
              </a:rPr>
              <a:t> …</a:t>
            </a:r>
            <a:endParaRPr lang="en-US" sz="24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P11 </a:t>
            </a:r>
            <a:r>
              <a:rPr lang="en-US" sz="2400" dirty="0" smtClean="0">
                <a:ea typeface="ＭＳ Ｐゴシック" charset="0"/>
                <a:sym typeface="Symbol" charset="0"/>
              </a:rPr>
              <a:t> …</a:t>
            </a:r>
            <a:endParaRPr lang="en-US" sz="2400" dirty="0" smtClean="0">
              <a:ea typeface="ＭＳ Ｐゴシック" charset="0"/>
              <a:cs typeface="ＭＳ Ｐゴシック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marL="398463" lvl="1" indent="-169863">
              <a:lnSpc>
                <a:spcPct val="90000"/>
              </a:lnSpc>
              <a:defRPr/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 smtClean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 smtClean="0">
              <a:ea typeface="ＭＳ Ｐゴシック" charset="0"/>
              <a:cs typeface="ＭＳ Ｐゴシック" charset="0"/>
            </a:endParaRPr>
          </a:p>
          <a:p>
            <a:pPr>
              <a:lnSpc>
                <a:spcPct val="60000"/>
              </a:lnSpc>
              <a:spcAft>
                <a:spcPts val="600"/>
              </a:spcAft>
              <a:defRPr/>
            </a:pPr>
            <a:endParaRPr lang="en-US" sz="2600" dirty="0" smtClean="0">
              <a:ea typeface="ＭＳ Ｐゴシック" charset="0"/>
            </a:endParaRPr>
          </a:p>
        </p:txBody>
      </p:sp>
      <p:pic>
        <p:nvPicPr>
          <p:cNvPr id="68611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14400"/>
            <a:ext cx="41338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2" name="TextBox 1"/>
          <p:cNvSpPr txBox="1">
            <a:spLocks noChangeArrowheads="1"/>
          </p:cNvSpPr>
          <p:nvPr/>
        </p:nvSpPr>
        <p:spPr bwMode="auto">
          <a:xfrm>
            <a:off x="2286000" y="3886200"/>
            <a:ext cx="1671101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>
                <a:latin typeface="Calibri"/>
              </a:rPr>
              <a:t>W11 </a:t>
            </a:r>
            <a:r>
              <a:rPr lang="en-US" dirty="0">
                <a:latin typeface="Calibri"/>
                <a:sym typeface="Symbol" charset="0"/>
              </a:rPr>
              <a:t> …</a:t>
            </a:r>
            <a:endParaRPr lang="en-US" dirty="0"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</a:t>
            </a:r>
            <a:r>
              <a:rPr lang="en-US" dirty="0">
                <a:latin typeface="Calibri"/>
              </a:rPr>
              <a:t>W11 </a:t>
            </a:r>
            <a:r>
              <a:rPr lang="en-US" dirty="0">
                <a:latin typeface="Calibri"/>
                <a:sym typeface="Symbol" charset="0"/>
              </a:rPr>
              <a:t> …</a:t>
            </a:r>
            <a:endParaRPr lang="en-US" dirty="0"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</a:rPr>
              <a:t>S11 </a:t>
            </a:r>
            <a:r>
              <a:rPr lang="en-US" dirty="0">
                <a:latin typeface="Calibri"/>
                <a:sym typeface="Symbol" charset="0"/>
              </a:rPr>
              <a:t>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</a:t>
            </a:r>
            <a:r>
              <a:rPr lang="en-US" dirty="0">
                <a:latin typeface="Calibri"/>
              </a:rPr>
              <a:t>S11 </a:t>
            </a:r>
            <a:r>
              <a:rPr lang="en-US" dirty="0">
                <a:latin typeface="Calibri"/>
                <a:sym typeface="Symbol" charset="0"/>
              </a:rPr>
              <a:t>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B11 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B11  …</a:t>
            </a:r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After  third move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12913"/>
            <a:ext cx="8153400" cy="4535487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We can prove that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the</a:t>
            </a:r>
            <a:br>
              <a:rPr lang="en-US" sz="2800" dirty="0" smtClean="0">
                <a:ea typeface="ＭＳ Ｐゴシック" charset="0"/>
                <a:cs typeface="ＭＳ Ｐゴシック" charset="0"/>
              </a:rPr>
            </a:br>
            <a:r>
              <a:rPr lang="en-US" sz="2800" dirty="0" err="1" smtClean="0">
                <a:ea typeface="ＭＳ Ｐゴシック" charset="0"/>
                <a:cs typeface="ＭＳ Ｐゴシック" charset="0"/>
              </a:rPr>
              <a:t>Wumpus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is in (1,3)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using</a:t>
            </a:r>
            <a:br>
              <a:rPr lang="en-US" sz="2800" dirty="0" smtClean="0">
                <a:ea typeface="ＭＳ Ｐゴシック" charset="0"/>
                <a:cs typeface="ＭＳ Ｐゴシック" charset="0"/>
              </a:rPr>
            </a:br>
            <a:r>
              <a:rPr lang="en-US" sz="2800" dirty="0" smtClean="0">
                <a:ea typeface="ＭＳ Ｐゴシック" charset="0"/>
                <a:cs typeface="ＭＳ Ｐゴシック" charset="0"/>
              </a:rPr>
              <a:t>these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four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rules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See R&amp;N section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7.5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 smtClean="0">
                <a:ea typeface="ＭＳ Ｐゴシック" charset="0"/>
              </a:rPr>
              <a:t>(R1)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ea typeface="ＭＳ Ｐゴシック" charset="0"/>
              </a:rPr>
              <a:t>S11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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ea typeface="ＭＳ Ｐゴシック" charset="0"/>
              </a:rPr>
              <a:t>W11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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ea typeface="ＭＳ Ｐゴシック" charset="0"/>
              </a:rPr>
              <a:t> W12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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ea typeface="ＭＳ Ｐゴシック" charset="0"/>
              </a:rPr>
              <a:t> W21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 smtClean="0">
                <a:ea typeface="ＭＳ Ｐゴシック" charset="0"/>
              </a:rPr>
              <a:t>(R2)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ea typeface="ＭＳ Ｐゴシック" charset="0"/>
              </a:rPr>
              <a:t> S21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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ea typeface="ＭＳ Ｐゴシック" charset="0"/>
              </a:rPr>
              <a:t>W11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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ea typeface="ＭＳ Ｐゴシック" charset="0"/>
              </a:rPr>
              <a:t> W21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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ea typeface="ＭＳ Ｐゴシック" charset="0"/>
              </a:rPr>
              <a:t> W22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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ea typeface="ＭＳ Ｐゴシック" charset="0"/>
              </a:rPr>
              <a:t> W31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 smtClean="0">
                <a:ea typeface="ＭＳ Ｐゴシック" charset="0"/>
              </a:rPr>
              <a:t>(R3)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ea typeface="ＭＳ Ｐゴシック" charset="0"/>
              </a:rPr>
              <a:t> S12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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ea typeface="ＭＳ Ｐゴシック" charset="0"/>
              </a:rPr>
              <a:t>W11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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ea typeface="ＭＳ Ｐゴシック" charset="0"/>
              </a:rPr>
              <a:t> W12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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ea typeface="ＭＳ Ｐゴシック" charset="0"/>
              </a:rPr>
              <a:t> W22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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ea typeface="ＭＳ Ｐゴシック" charset="0"/>
              </a:rPr>
              <a:t> W13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 smtClean="0">
                <a:ea typeface="ＭＳ Ｐゴシック" charset="0"/>
              </a:rPr>
              <a:t>(R4)</a:t>
            </a:r>
            <a:r>
              <a:rPr lang="en-US" sz="2800" dirty="0" smtClean="0">
                <a:ea typeface="ＭＳ Ｐゴシック" charset="0"/>
              </a:rPr>
              <a:t>    S12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</a:t>
            </a:r>
            <a:r>
              <a:rPr lang="en-US" sz="2800" dirty="0" smtClean="0">
                <a:ea typeface="ＭＳ Ｐゴシック" charset="0"/>
              </a:rPr>
              <a:t> W13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</a:t>
            </a:r>
            <a:r>
              <a:rPr lang="en-US" sz="2800" dirty="0" smtClean="0">
                <a:ea typeface="ＭＳ Ｐゴシック" charset="0"/>
              </a:rPr>
              <a:t> W12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</a:t>
            </a:r>
            <a:r>
              <a:rPr lang="en-US" sz="2800" dirty="0" smtClean="0">
                <a:ea typeface="ＭＳ Ｐゴシック" charset="0"/>
              </a:rPr>
              <a:t> W22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</a:t>
            </a:r>
            <a:r>
              <a:rPr lang="en-US" sz="2800" dirty="0" smtClean="0">
                <a:ea typeface="ＭＳ Ｐゴシック" charset="0"/>
              </a:rPr>
              <a:t> W11</a:t>
            </a:r>
          </a:p>
          <a:p>
            <a:pPr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0" indent="0"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70659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663" y="381000"/>
            <a:ext cx="43497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>
                <a:ea typeface="ＭＳ Ｐゴシック" charset="0"/>
                <a:cs typeface="ＭＳ Ｐゴシック" charset="0"/>
              </a:rPr>
              <a:t>Propositional Logic: Review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3581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Proving W13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6200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MP with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S11  and  R1: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W11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And-Elimination to this, yielding 3 sentences: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W11,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W12,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MP to ~S21 and  R2, then apply And-elimination: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W22,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W31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MP to S12 and  R4 to obtain: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W22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W11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Unit Resolution on 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W22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W11)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W11: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W22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Unit Resolution with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W22)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W22: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Unit Resolution  with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W12: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QED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24400" y="125413"/>
            <a:ext cx="4343400" cy="1246187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(R1)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S11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W21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(R2)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S21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W31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(R3)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S12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W13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(R4)</a:t>
            </a:r>
            <a:r>
              <a:rPr lang="en-US" sz="1500" b="1" dirty="0">
                <a:latin typeface="Calibri"/>
              </a:rPr>
              <a:t>    </a:t>
            </a:r>
            <a:r>
              <a:rPr lang="en-US" sz="1500" dirty="0">
                <a:latin typeface="Calibri"/>
              </a:rPr>
              <a:t>S12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W13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W11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Propositional </a:t>
            </a:r>
            <a:r>
              <a:rPr lang="en-US" sz="3600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sz="3600" dirty="0">
                <a:ea typeface="ＭＳ Ｐゴシック" charset="0"/>
                <a:cs typeface="ＭＳ Ｐゴシック" charset="0"/>
              </a:rPr>
              <a:t> hunter problems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87680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Lack of variables prevents stating more general rules</a:t>
            </a:r>
          </a:p>
          <a:p>
            <a:pPr marL="455613" lvl="2" indent="-223838">
              <a:defRPr/>
            </a:pPr>
            <a:r>
              <a:rPr lang="en-US" sz="2400" dirty="0" smtClean="0">
                <a:ea typeface="ＭＳ Ｐゴシック" charset="0"/>
                <a:sym typeface="Symbol" charset="0"/>
              </a:rPr>
              <a:t></a:t>
            </a:r>
            <a:r>
              <a:rPr lang="en-US" sz="2400" dirty="0" smtClean="0">
                <a:ea typeface="ＭＳ Ｐゴシック" charset="0"/>
              </a:rPr>
              <a:t> x, y V(</a:t>
            </a:r>
            <a:r>
              <a:rPr lang="en-US" sz="2400" dirty="0" err="1" smtClean="0">
                <a:ea typeface="ＭＳ Ｐゴシック" charset="0"/>
              </a:rPr>
              <a:t>x,y</a:t>
            </a:r>
            <a:r>
              <a:rPr lang="en-US" sz="2400" dirty="0" smtClean="0">
                <a:ea typeface="ＭＳ Ｐゴシック" charset="0"/>
              </a:rPr>
              <a:t>) </a:t>
            </a:r>
            <a:r>
              <a:rPr lang="en-US" sz="2400" dirty="0" smtClean="0">
                <a:ea typeface="ＭＳ Ｐゴシック" charset="0"/>
                <a:cs typeface="Calibri"/>
              </a:rPr>
              <a:t>→</a:t>
            </a:r>
            <a:r>
              <a:rPr lang="en-US" sz="2400" dirty="0" smtClean="0">
                <a:ea typeface="ＭＳ Ｐゴシック" charset="0"/>
              </a:rPr>
              <a:t> OK(</a:t>
            </a:r>
            <a:r>
              <a:rPr lang="en-US" sz="2400" dirty="0" err="1" smtClean="0">
                <a:ea typeface="ＭＳ Ｐゴシック" charset="0"/>
              </a:rPr>
              <a:t>x,y</a:t>
            </a:r>
            <a:r>
              <a:rPr lang="en-US" sz="2400" dirty="0" smtClean="0">
                <a:ea typeface="ＭＳ Ｐゴシック" charset="0"/>
              </a:rPr>
              <a:t>)</a:t>
            </a:r>
          </a:p>
          <a:p>
            <a:pPr marL="455613" lvl="2" indent="-223838">
              <a:defRPr/>
            </a:pPr>
            <a:r>
              <a:rPr lang="en-US" sz="2400" dirty="0" smtClean="0">
                <a:ea typeface="ＭＳ Ｐゴシック" charset="0"/>
                <a:sym typeface="Symbol" charset="0"/>
              </a:rPr>
              <a:t></a:t>
            </a:r>
            <a:r>
              <a:rPr lang="en-US" sz="2400" dirty="0" smtClean="0">
                <a:ea typeface="ＭＳ Ｐゴシック" charset="0"/>
              </a:rPr>
              <a:t> x, y S(</a:t>
            </a:r>
            <a:r>
              <a:rPr lang="en-US" sz="2400" dirty="0" err="1" smtClean="0">
                <a:ea typeface="ＭＳ Ｐゴシック" charset="0"/>
              </a:rPr>
              <a:t>x,y</a:t>
            </a:r>
            <a:r>
              <a:rPr lang="en-US" sz="2400" dirty="0" smtClean="0">
                <a:ea typeface="ＭＳ Ｐゴシック" charset="0"/>
              </a:rPr>
              <a:t>) </a:t>
            </a:r>
            <a:r>
              <a:rPr lang="en-US" sz="2400" dirty="0" smtClean="0">
                <a:ea typeface="ＭＳ Ｐゴシック" charset="0"/>
                <a:cs typeface="Calibri"/>
              </a:rPr>
              <a:t>→</a:t>
            </a:r>
            <a:r>
              <a:rPr lang="en-US" sz="2400" dirty="0" smtClean="0">
                <a:ea typeface="ＭＳ Ｐゴシック" charset="0"/>
              </a:rPr>
              <a:t> W(x-1,y) </a:t>
            </a:r>
            <a:r>
              <a:rPr lang="en-US" sz="2400" dirty="0" smtClean="0">
                <a:ea typeface="ＭＳ Ｐゴシック" charset="0"/>
                <a:sym typeface="Symbol" charset="0"/>
              </a:rPr>
              <a:t> </a:t>
            </a:r>
            <a:r>
              <a:rPr lang="en-US" sz="2400" dirty="0" smtClean="0">
                <a:ea typeface="ＭＳ Ｐゴシック" charset="0"/>
              </a:rPr>
              <a:t>W(x+1,y) …</a:t>
            </a:r>
          </a:p>
          <a:p>
            <a:pPr>
              <a:defRPr/>
            </a:pPr>
            <a:r>
              <a:rPr lang="en-US" sz="2800" dirty="0" smtClean="0">
                <a:ea typeface="ＭＳ Ｐゴシック" charset="0"/>
                <a:cs typeface="ＭＳ Ｐゴシック" charset="0"/>
              </a:rPr>
              <a:t>Change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of the KB over time is difficult to represent</a:t>
            </a:r>
          </a:p>
          <a:p>
            <a:pPr marL="392113" lvl="1" indent="-223838">
              <a:defRPr/>
            </a:pPr>
            <a:r>
              <a:rPr lang="en-US" sz="2800" dirty="0" smtClean="0">
                <a:ea typeface="ＭＳ Ｐゴシック" charset="0"/>
              </a:rPr>
              <a:t>In classical logic, a fact is true or false for all time</a:t>
            </a:r>
          </a:p>
          <a:p>
            <a:pPr marL="392113" lvl="1" indent="-223838">
              <a:defRPr/>
            </a:pPr>
            <a:r>
              <a:rPr lang="en-US" sz="2800" dirty="0" smtClean="0">
                <a:ea typeface="ＭＳ Ｐゴシック" charset="0"/>
              </a:rPr>
              <a:t>A standard </a:t>
            </a:r>
            <a:r>
              <a:rPr lang="en-US" sz="2800" dirty="0">
                <a:ea typeface="ＭＳ Ｐゴシック" charset="0"/>
              </a:rPr>
              <a:t>technique is to index </a:t>
            </a:r>
            <a:r>
              <a:rPr lang="en-US" sz="2800" dirty="0" smtClean="0">
                <a:ea typeface="ＭＳ Ｐゴシック" charset="0"/>
              </a:rPr>
              <a:t>dynamic facts </a:t>
            </a:r>
            <a:r>
              <a:rPr lang="en-US" sz="2800" dirty="0">
                <a:ea typeface="ＭＳ Ｐゴシック" charset="0"/>
              </a:rPr>
              <a:t>with the time when they’re </a:t>
            </a:r>
            <a:r>
              <a:rPr lang="en-US" sz="2800" dirty="0" smtClean="0">
                <a:ea typeface="ＭＳ Ｐゴシック" charset="0"/>
              </a:rPr>
              <a:t>true</a:t>
            </a:r>
          </a:p>
          <a:p>
            <a:pPr lvl="2">
              <a:defRPr/>
            </a:pPr>
            <a:r>
              <a:rPr lang="en-US" sz="2600" dirty="0" smtClean="0">
                <a:ea typeface="ＭＳ Ｐゴシック" charset="0"/>
              </a:rPr>
              <a:t>A(1, 1, t0)</a:t>
            </a:r>
            <a:endParaRPr lang="en-US" sz="2600" dirty="0">
              <a:ea typeface="ＭＳ Ｐゴシック" charset="0"/>
            </a:endParaRPr>
          </a:p>
          <a:p>
            <a:pPr lvl="1">
              <a:defRPr/>
            </a:pPr>
            <a:r>
              <a:rPr lang="en-US" sz="2800" dirty="0" smtClean="0">
                <a:ea typeface="ＭＳ Ｐゴシック" charset="0"/>
              </a:rPr>
              <a:t>Thus we </a:t>
            </a:r>
            <a:r>
              <a:rPr lang="en-US" sz="2800" dirty="0">
                <a:ea typeface="ＭＳ Ｐゴシック" charset="0"/>
              </a:rPr>
              <a:t>have a separate KB for every time point</a:t>
            </a:r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Propositional logic summary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48700" cy="5181600"/>
          </a:xfrm>
        </p:spPr>
        <p:txBody>
          <a:bodyPr/>
          <a:lstStyle/>
          <a:p>
            <a:r>
              <a:rPr lang="en-US" sz="2600" dirty="0">
                <a:ea typeface="ＭＳ Ｐゴシック" charset="0"/>
                <a:cs typeface="ＭＳ Ｐゴシック" charset="0"/>
              </a:rPr>
              <a:t>Inference: process of deriving new sentences from old</a:t>
            </a:r>
          </a:p>
          <a:p>
            <a:pPr lvl="1"/>
            <a:r>
              <a:rPr lang="en-US" b="1" dirty="0">
                <a:ea typeface="ＭＳ Ｐゴシック" charset="0"/>
              </a:rPr>
              <a:t>Sound</a:t>
            </a:r>
            <a:r>
              <a:rPr lang="en-US" dirty="0">
                <a:ea typeface="ＭＳ Ｐゴシック" charset="0"/>
              </a:rPr>
              <a:t> inference derives true conclusions given true premises</a:t>
            </a:r>
          </a:p>
          <a:p>
            <a:pPr lvl="1"/>
            <a:r>
              <a:rPr lang="en-US" b="1" dirty="0">
                <a:ea typeface="ＭＳ Ｐゴシック" charset="0"/>
              </a:rPr>
              <a:t>Complete</a:t>
            </a:r>
            <a:r>
              <a:rPr lang="en-US" dirty="0">
                <a:ea typeface="ＭＳ Ｐゴシック" charset="0"/>
              </a:rPr>
              <a:t> inference derives all true conclusions from a set of premises</a:t>
            </a:r>
          </a:p>
          <a:p>
            <a:r>
              <a:rPr lang="en-US" sz="2600" b="1" dirty="0">
                <a:ea typeface="ＭＳ Ｐゴシック" charset="0"/>
                <a:cs typeface="ＭＳ Ｐゴシック" charset="0"/>
              </a:rPr>
              <a:t>Valid sentence: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true in all worlds under all interpretations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If an implication sentence can be shown to be valid, then, given its premise, its consequent can be derived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Different logics make different </a:t>
            </a:r>
            <a:r>
              <a:rPr lang="en-US" sz="2600" b="1" dirty="0">
                <a:ea typeface="ＭＳ Ｐゴシック" charset="0"/>
                <a:cs typeface="ＭＳ Ｐゴシック" charset="0"/>
              </a:rPr>
              <a:t>commitments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about what the world is made of and the kind of beliefs we can have</a:t>
            </a:r>
          </a:p>
          <a:p>
            <a:r>
              <a:rPr lang="en-US" sz="2600" b="1" dirty="0">
                <a:ea typeface="ＭＳ Ｐゴシック" charset="0"/>
                <a:cs typeface="ＭＳ Ｐゴシック" charset="0"/>
              </a:rPr>
              <a:t>Propositional logic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commits only to the existence of facts that may or may not be the case in the world being represented</a:t>
            </a:r>
          </a:p>
          <a:p>
            <a:pPr lvl="1"/>
            <a:r>
              <a:rPr lang="en-US" dirty="0">
                <a:ea typeface="ＭＳ Ｐゴシック" charset="0"/>
              </a:rPr>
              <a:t>Simple syntax and semantics suffices to illustrate the process of inference</a:t>
            </a:r>
          </a:p>
          <a:p>
            <a:pPr lvl="1"/>
            <a:r>
              <a:rPr lang="en-US" dirty="0">
                <a:ea typeface="ＭＳ Ｐゴシック" charset="0"/>
              </a:rPr>
              <a:t>Propositional logic can become impractical, even for very small worlds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Big Ideas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848600" cy="5410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Logic is a great knowledge representation language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Propositional logic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 the simple foundation and fine for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many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First order logic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(FOL) is much more expressive as a KR language and more commonly used in AI</a:t>
            </a:r>
          </a:p>
          <a:p>
            <a:r>
              <a:rPr lang="en-US" sz="3200" b="1" dirty="0" smtClean="0">
                <a:ea typeface="ＭＳ Ｐゴシック" charset="0"/>
                <a:cs typeface="ＭＳ Ｐゴシック" charset="0"/>
              </a:rPr>
              <a:t>Many variations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on classical logics are used: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horn logic, higher order logic, three-valued logic, probabilistic logics, etc.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Propositional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logic syntax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Logical constants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: true, false </a:t>
            </a:r>
          </a:p>
          <a:p>
            <a:pPr>
              <a:lnSpc>
                <a:spcPct val="90000"/>
              </a:lnSpc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Propositional symbols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: P, Q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, .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.. (aka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atomic sentences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000" b="1" dirty="0" smtClean="0">
                <a:ea typeface="ＭＳ Ｐゴシック" charset="0"/>
                <a:cs typeface="ＭＳ Ｐゴシック" charset="0"/>
              </a:rPr>
              <a:t>arentheses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: ( … )</a:t>
            </a:r>
          </a:p>
          <a:p>
            <a:pPr>
              <a:lnSpc>
                <a:spcPct val="90000"/>
              </a:lnSpc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Sentences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are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build with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connectives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: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b="1" dirty="0">
                <a:ea typeface="ＭＳ Ｐゴシック" charset="0"/>
              </a:rPr>
              <a:t> </a:t>
            </a:r>
            <a:r>
              <a:rPr lang="en-US" sz="3000" b="1" dirty="0">
                <a:latin typeface="Symbol" charset="0"/>
                <a:ea typeface="ＭＳ Ｐゴシック" charset="0"/>
                <a:sym typeface="Symbol" charset="0"/>
              </a:rPr>
              <a:t></a:t>
            </a:r>
            <a:r>
              <a:rPr lang="en-US" sz="3000" dirty="0">
                <a:latin typeface="Symbol" charset="0"/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ea typeface="ＭＳ Ｐゴシック" charset="0"/>
              </a:rPr>
              <a:t>and 			[conjunction]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b="1" dirty="0">
                <a:ea typeface="ＭＳ Ｐゴシック" charset="0"/>
              </a:rPr>
              <a:t> </a:t>
            </a:r>
            <a:r>
              <a:rPr lang="en-US" sz="3000" b="1" dirty="0">
                <a:ea typeface="ＭＳ Ｐゴシック" charset="0"/>
                <a:sym typeface="Symbol" charset="0"/>
              </a:rPr>
              <a:t></a:t>
            </a:r>
            <a:r>
              <a:rPr lang="en-US" sz="3000" dirty="0"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ea typeface="ＭＳ Ｐゴシック" charset="0"/>
              </a:rPr>
              <a:t>or 			[disjunction]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b="1" dirty="0">
                <a:ea typeface="ＭＳ Ｐゴシック" charset="0"/>
              </a:rPr>
              <a:t> </a:t>
            </a:r>
            <a:r>
              <a:rPr lang="en-US" sz="3000" b="1" dirty="0">
                <a:ea typeface="ＭＳ Ｐゴシック" charset="0"/>
                <a:sym typeface="Symbol" charset="0"/>
              </a:rPr>
              <a:t></a:t>
            </a:r>
            <a:r>
              <a:rPr lang="en-US" sz="3000" dirty="0"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ea typeface="ＭＳ Ｐゴシック" charset="0"/>
              </a:rPr>
              <a:t>implies 		[</a:t>
            </a:r>
            <a:r>
              <a:rPr lang="en-US" sz="3000" dirty="0" smtClean="0">
                <a:ea typeface="ＭＳ Ｐゴシック" charset="0"/>
              </a:rPr>
              <a:t>implication/conditional/if]</a:t>
            </a:r>
            <a:endParaRPr lang="en-US" sz="3000" dirty="0">
              <a:ea typeface="ＭＳ Ｐゴシック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b="1" dirty="0">
                <a:ea typeface="ＭＳ Ｐゴシック" charset="0"/>
              </a:rPr>
              <a:t> </a:t>
            </a:r>
            <a:r>
              <a:rPr lang="en-US" sz="3000" b="1" dirty="0">
                <a:ea typeface="ＭＳ Ｐゴシック" charset="0"/>
                <a:sym typeface="Symbol" charset="0"/>
              </a:rPr>
              <a:t></a:t>
            </a:r>
            <a:r>
              <a:rPr lang="en-US" sz="3000" dirty="0"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ea typeface="ＭＳ Ｐゴシック" charset="0"/>
              </a:rPr>
              <a:t>is equivalent	[</a:t>
            </a:r>
            <a:r>
              <a:rPr lang="en-US" sz="3000" dirty="0" err="1" smtClean="0">
                <a:ea typeface="ＭＳ Ｐゴシック" charset="0"/>
              </a:rPr>
              <a:t>biconditional</a:t>
            </a:r>
            <a:r>
              <a:rPr lang="en-US" sz="3000" dirty="0">
                <a:ea typeface="ＭＳ Ｐゴシック" charset="0"/>
              </a:rPr>
              <a:t>/</a:t>
            </a:r>
            <a:r>
              <a:rPr lang="en-US" sz="3000" dirty="0" err="1" smtClean="0">
                <a:ea typeface="ＭＳ Ｐゴシック" charset="0"/>
              </a:rPr>
              <a:t>iff</a:t>
            </a:r>
            <a:r>
              <a:rPr lang="en-US" sz="3000" dirty="0" smtClean="0">
                <a:ea typeface="ＭＳ Ｐゴシック" charset="0"/>
              </a:rPr>
              <a:t>]</a:t>
            </a:r>
            <a:endParaRPr lang="en-US" sz="3000" dirty="0">
              <a:ea typeface="ＭＳ Ｐゴシック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dirty="0">
                <a:ea typeface="ＭＳ Ｐゴシック" charset="0"/>
              </a:rPr>
              <a:t> </a:t>
            </a:r>
            <a:r>
              <a:rPr lang="en-US" sz="3000" b="1" dirty="0">
                <a:ea typeface="ＭＳ Ｐゴシック" charset="0"/>
                <a:sym typeface="Symbol" charset="0"/>
              </a:rPr>
              <a:t></a:t>
            </a:r>
            <a:r>
              <a:rPr lang="en-US" sz="3000" dirty="0"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ea typeface="ＭＳ Ｐゴシック" charset="0"/>
              </a:rPr>
              <a:t>not 			[negation]</a:t>
            </a:r>
          </a:p>
          <a:p>
            <a:pPr>
              <a:lnSpc>
                <a:spcPct val="80000"/>
              </a:lnSpc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Literal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: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atomic 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sentence or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their negation:  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P, </a:t>
            </a:r>
            <a:r>
              <a:rPr lang="en-US" sz="3000" dirty="0" smtClean="0">
                <a:ea typeface="ＭＳ Ｐゴシック" charset="0"/>
                <a:cs typeface="ＭＳ Ｐゴシック" charset="0"/>
                <a:sym typeface="Symbol" charset="0"/>
              </a:rPr>
              <a:t>P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3000" b="1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Propositional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logic syntax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34400" cy="5334000"/>
          </a:xfrm>
        </p:spPr>
        <p:txBody>
          <a:bodyPr/>
          <a:lstStyle/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Simplest logic language in which a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u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ser specifies</a:t>
            </a:r>
          </a:p>
          <a:p>
            <a:pPr lvl="1"/>
            <a:r>
              <a:rPr lang="en-US" sz="2800" dirty="0" smtClean="0">
                <a:ea typeface="ＭＳ Ｐゴシック" charset="0"/>
                <a:cs typeface="Calibri"/>
              </a:rPr>
              <a:t>Set of propositional symbols</a:t>
            </a:r>
            <a:r>
              <a:rPr lang="en-US" sz="2800" dirty="0">
                <a:ea typeface="ＭＳ Ｐゴシック" charset="0"/>
                <a:cs typeface="Calibri"/>
              </a:rPr>
              <a:t> </a:t>
            </a:r>
            <a:r>
              <a:rPr lang="en-US" sz="2800" dirty="0" smtClean="0">
                <a:ea typeface="ＭＳ Ｐゴシック" charset="0"/>
                <a:cs typeface="Calibri"/>
              </a:rPr>
              <a:t>(e.g</a:t>
            </a:r>
            <a:r>
              <a:rPr lang="en-US" sz="2800" dirty="0">
                <a:ea typeface="ＭＳ Ｐゴシック" charset="0"/>
                <a:cs typeface="Calibri"/>
              </a:rPr>
              <a:t>., P, </a:t>
            </a:r>
            <a:r>
              <a:rPr lang="en-US" sz="2800" dirty="0" smtClean="0">
                <a:ea typeface="ＭＳ Ｐゴシック" charset="0"/>
                <a:cs typeface="Calibri"/>
              </a:rPr>
              <a:t>Q)</a:t>
            </a:r>
          </a:p>
          <a:p>
            <a:pPr lvl="1"/>
            <a:r>
              <a:rPr lang="en-US" sz="2800" dirty="0">
                <a:ea typeface="ＭＳ Ｐゴシック" charset="0"/>
                <a:cs typeface="Calibri"/>
              </a:rPr>
              <a:t>W</a:t>
            </a:r>
            <a:r>
              <a:rPr lang="en-US" sz="2800" dirty="0" smtClean="0">
                <a:ea typeface="ＭＳ Ｐゴシック" charset="0"/>
                <a:cs typeface="Calibri"/>
              </a:rPr>
              <a:t>hat each </a:t>
            </a:r>
            <a:r>
              <a:rPr lang="en-US" sz="2800" i="1" dirty="0" smtClean="0">
                <a:ea typeface="ＭＳ Ｐゴシック" charset="0"/>
                <a:cs typeface="Calibri"/>
              </a:rPr>
              <a:t>means</a:t>
            </a:r>
            <a:r>
              <a:rPr lang="en-US" sz="2800" dirty="0" smtClean="0">
                <a:ea typeface="ＭＳ Ｐゴシック" charset="0"/>
                <a:cs typeface="Calibri"/>
              </a:rPr>
              <a:t>, (e.g., P: “</a:t>
            </a:r>
            <a:r>
              <a:rPr lang="en-US" altLang="ja-JP" sz="2800" i="1" dirty="0" smtClean="0">
                <a:ea typeface="ＭＳ Ｐゴシック" charset="0"/>
                <a:cs typeface="Calibri"/>
              </a:rPr>
              <a:t>It’s  hot”</a:t>
            </a:r>
            <a:r>
              <a:rPr lang="en-US" altLang="ja-JP" sz="2800" dirty="0" smtClean="0">
                <a:ea typeface="ＭＳ Ｐゴシック" charset="0"/>
                <a:cs typeface="Calibri"/>
              </a:rPr>
              <a:t>, Q: </a:t>
            </a:r>
            <a:r>
              <a:rPr lang="ja-JP" altLang="en-US" sz="2800" i="1" dirty="0">
                <a:ea typeface="ＭＳ Ｐゴシック" charset="0"/>
                <a:cs typeface="Calibri"/>
              </a:rPr>
              <a:t>“</a:t>
            </a:r>
            <a:r>
              <a:rPr lang="en-US" altLang="ja-JP" sz="2800" i="1" dirty="0" smtClean="0">
                <a:ea typeface="ＭＳ Ｐゴシック" charset="0"/>
                <a:cs typeface="Calibri"/>
              </a:rPr>
              <a:t>It’s </a:t>
            </a:r>
            <a:r>
              <a:rPr lang="en-US" altLang="ja-JP" sz="2800" i="1" dirty="0">
                <a:ea typeface="ＭＳ Ｐゴシック" charset="0"/>
                <a:cs typeface="Calibri"/>
              </a:rPr>
              <a:t>humid</a:t>
            </a:r>
            <a:r>
              <a:rPr lang="ja-JP" altLang="en-US" sz="2800" i="1" dirty="0" smtClean="0">
                <a:ea typeface="ＭＳ Ｐゴシック" charset="0"/>
                <a:cs typeface="Calibri"/>
              </a:rPr>
              <a:t>”</a:t>
            </a:r>
            <a:endParaRPr lang="en-US" altLang="ja-JP" sz="2800" i="1" dirty="0">
              <a:ea typeface="ＭＳ Ｐゴシック" charset="0"/>
              <a:cs typeface="Calibri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 sentence (well formed formula) is defined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as: 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454025" lvl="1" indent="-219075">
              <a:lnSpc>
                <a:spcPct val="90000"/>
              </a:lnSpc>
            </a:pPr>
            <a:r>
              <a:rPr lang="en-US" sz="2800" dirty="0" smtClean="0">
                <a:ea typeface="ＭＳ Ｐゴシック" charset="0"/>
              </a:rPr>
              <a:t>Any </a:t>
            </a:r>
            <a:r>
              <a:rPr lang="en-US" sz="2800" dirty="0">
                <a:ea typeface="ＭＳ Ｐゴシック" charset="0"/>
              </a:rPr>
              <a:t>symbol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is a sentence, then </a:t>
            </a:r>
            <a:r>
              <a:rPr lang="en-US" sz="2800" b="1" dirty="0">
                <a:ea typeface="ＭＳ Ｐゴシック" charset="0"/>
                <a:sym typeface="Symbol" charset="0"/>
              </a:rPr>
              <a:t></a:t>
            </a:r>
            <a:r>
              <a:rPr lang="en-US" sz="2800" b="1" dirty="0">
                <a:ea typeface="ＭＳ Ｐゴシック" charset="0"/>
              </a:rPr>
              <a:t>S</a:t>
            </a:r>
            <a:r>
              <a:rPr lang="en-US" sz="2800" dirty="0">
                <a:ea typeface="ＭＳ Ｐゴシック" charset="0"/>
              </a:rPr>
              <a:t>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is a sentence, then </a:t>
            </a:r>
            <a:r>
              <a:rPr lang="en-US" sz="2800" b="1" dirty="0">
                <a:ea typeface="ＭＳ Ｐゴシック" charset="0"/>
              </a:rPr>
              <a:t>(S)</a:t>
            </a:r>
            <a:r>
              <a:rPr lang="en-US" sz="2800" dirty="0">
                <a:ea typeface="ＭＳ Ｐゴシック" charset="0"/>
              </a:rPr>
              <a:t>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and T are sentences, </a:t>
            </a:r>
            <a:r>
              <a:rPr lang="en-US" sz="2800" dirty="0" smtClean="0">
                <a:ea typeface="ＭＳ Ｐゴシック" charset="0"/>
              </a:rPr>
              <a:t>then so are </a:t>
            </a:r>
            <a:r>
              <a:rPr lang="en-US" sz="2800" b="1" dirty="0">
                <a:ea typeface="ＭＳ Ｐゴシック" charset="0"/>
              </a:rPr>
              <a:t>(S </a:t>
            </a:r>
            <a:r>
              <a:rPr lang="en-US" sz="2800" b="1" dirty="0"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ea typeface="ＭＳ Ｐゴシック" charset="0"/>
              </a:rPr>
              <a:t> T), (S </a:t>
            </a:r>
            <a:r>
              <a:rPr lang="en-US" sz="2800" b="1" dirty="0">
                <a:ea typeface="ＭＳ Ｐゴシック" charset="0"/>
                <a:sym typeface="Symbol" charset="0"/>
              </a:rPr>
              <a:t></a:t>
            </a:r>
            <a:r>
              <a:rPr lang="en-US" sz="2800" b="1" dirty="0">
                <a:ea typeface="ＭＳ Ｐゴシック" charset="0"/>
              </a:rPr>
              <a:t> T), (S </a:t>
            </a:r>
            <a:r>
              <a:rPr lang="en-US" sz="2800" b="1" dirty="0">
                <a:ea typeface="ＭＳ Ｐゴシック" charset="0"/>
                <a:sym typeface="Symbol" charset="0"/>
              </a:rPr>
              <a:t></a:t>
            </a:r>
            <a:r>
              <a:rPr lang="en-US" sz="2800" b="1" dirty="0">
                <a:ea typeface="ＭＳ Ｐゴシック" charset="0"/>
              </a:rPr>
              <a:t> T),</a:t>
            </a:r>
            <a:r>
              <a:rPr lang="en-US" sz="2800" dirty="0">
                <a:ea typeface="ＭＳ Ｐゴシック" charset="0"/>
              </a:rPr>
              <a:t> and </a:t>
            </a:r>
            <a:r>
              <a:rPr lang="en-US" sz="2800" b="1" dirty="0">
                <a:ea typeface="ＭＳ Ｐゴシック" charset="0"/>
              </a:rPr>
              <a:t>(S </a:t>
            </a:r>
            <a:r>
              <a:rPr lang="en-US" sz="2800" b="1" dirty="0">
                <a:ea typeface="ＭＳ Ｐゴシック" charset="0"/>
                <a:cs typeface="Calibri"/>
              </a:rPr>
              <a:t>↔</a:t>
            </a:r>
            <a:r>
              <a:rPr lang="en-US" sz="2800" b="1" dirty="0">
                <a:ea typeface="ＭＳ Ｐゴシック" charset="0"/>
              </a:rPr>
              <a:t> T</a:t>
            </a:r>
            <a:r>
              <a:rPr lang="en-US" sz="2800" b="1" dirty="0" smtClean="0">
                <a:ea typeface="ＭＳ Ｐゴシック" charset="0"/>
              </a:rPr>
              <a:t>)</a:t>
            </a:r>
            <a:endParaRPr lang="en-US" sz="2800" dirty="0">
              <a:ea typeface="ＭＳ Ｐゴシック" charset="0"/>
            </a:endParaRP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A sentence results from a finite number of applications of the rules</a:t>
            </a:r>
          </a:p>
          <a:p>
            <a:pPr marL="454025" lvl="1" indent="-219075"/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Examples of PL sentences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(P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Q)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R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If it is hot and humid, then it is raining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Q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P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If it is humid, then it is hot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Q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It is humid.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We’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re free to choose better symbols, </a:t>
            </a:r>
            <a:r>
              <a:rPr lang="en-US" altLang="ja-JP" sz="3200" dirty="0" smtClean="0">
                <a:ea typeface="ＭＳ Ｐゴシック" charset="0"/>
                <a:cs typeface="ＭＳ Ｐゴシック" charset="0"/>
              </a:rPr>
              <a:t>e.g.:</a:t>
            </a:r>
            <a:endParaRPr lang="en-US" altLang="ja-JP" sz="32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 smtClean="0">
                <a:ea typeface="ＭＳ Ｐゴシック" charset="0"/>
              </a:rPr>
              <a:t>Hot </a:t>
            </a:r>
            <a:r>
              <a:rPr lang="en-US" sz="2800" dirty="0">
                <a:ea typeface="ＭＳ Ｐゴシック" charset="0"/>
              </a:rPr>
              <a:t>=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 is hot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 smtClean="0">
                <a:ea typeface="ＭＳ Ｐゴシック" charset="0"/>
              </a:rPr>
              <a:t>Humid </a:t>
            </a:r>
            <a:r>
              <a:rPr lang="en-US" sz="2800" dirty="0">
                <a:ea typeface="ＭＳ Ｐゴシック" charset="0"/>
              </a:rPr>
              <a:t>=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 is humid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 smtClean="0">
                <a:ea typeface="ＭＳ Ｐゴシック" charset="0"/>
              </a:rPr>
              <a:t>Raining </a:t>
            </a:r>
            <a:r>
              <a:rPr lang="en-US" sz="2800" dirty="0">
                <a:ea typeface="ＭＳ Ｐゴシック" charset="0"/>
              </a:rPr>
              <a:t>=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 is raining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Some terms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343900" cy="47244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The meaning or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semantics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of a sentence determines its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interpretation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Given the truth values of all symbols in a sentence, it can be </a:t>
            </a:r>
            <a:r>
              <a:rPr lang="en-US" altLang="ja-JP" sz="3200" i="1" dirty="0" smtClean="0">
                <a:ea typeface="ＭＳ Ｐゴシック" charset="0"/>
                <a:cs typeface="ＭＳ Ｐゴシック" charset="0"/>
              </a:rPr>
              <a:t>evaluated</a:t>
            </a:r>
            <a:r>
              <a:rPr lang="en-US" altLang="ja-JP" sz="32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to determine its </a:t>
            </a:r>
            <a:r>
              <a:rPr lang="en-US" altLang="ja-JP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truth value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(True or False) 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model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for a KB is a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possible world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–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an assignment of truth values to propositional symbols that makes each sentence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in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KB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true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12099</TotalTime>
  <Words>3213</Words>
  <Application>Microsoft Macintosh PowerPoint</Application>
  <PresentationFormat>On-screen Show (4:3)</PresentationFormat>
  <Paragraphs>406</Paragraphs>
  <Slides>42</Slides>
  <Notes>29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Blank Presentation</vt:lpstr>
      <vt:lpstr>Propositional and First-Order Logic</vt:lpstr>
      <vt:lpstr>Logic roadmap overview</vt:lpstr>
      <vt:lpstr>Disclaimer</vt:lpstr>
      <vt:lpstr>Propositional Logic: Review</vt:lpstr>
      <vt:lpstr>Big Ideas</vt:lpstr>
      <vt:lpstr>Propositional logic syntax</vt:lpstr>
      <vt:lpstr>Propositional logic syntax</vt:lpstr>
      <vt:lpstr>Examples of PL sentences</vt:lpstr>
      <vt:lpstr>Some terms</vt:lpstr>
      <vt:lpstr>Model for a KB</vt:lpstr>
      <vt:lpstr>Model for a KB</vt:lpstr>
      <vt:lpstr>More terms</vt:lpstr>
      <vt:lpstr>Truth tables</vt:lpstr>
      <vt:lpstr>On the implies connective: P  Q</vt:lpstr>
      <vt:lpstr>P  Q</vt:lpstr>
      <vt:lpstr>P  Q</vt:lpstr>
      <vt:lpstr>Inference rules</vt:lpstr>
      <vt:lpstr>Sound rules of inference</vt:lpstr>
      <vt:lpstr>Soundness of modus ponens</vt:lpstr>
      <vt:lpstr>Resolution</vt:lpstr>
      <vt:lpstr>Resolution</vt:lpstr>
      <vt:lpstr>Resolution Example</vt:lpstr>
      <vt:lpstr>Soundness of  resolution inference rule </vt:lpstr>
      <vt:lpstr>Soundness of resolution inference rule </vt:lpstr>
      <vt:lpstr>Proving it’s raining (1)</vt:lpstr>
      <vt:lpstr>Proving it’s raining (2)</vt:lpstr>
      <vt:lpstr>A simple proof procedure</vt:lpstr>
      <vt:lpstr>Horn* sentences</vt:lpstr>
      <vt:lpstr>Significance of Horn logic</vt:lpstr>
      <vt:lpstr>Entailment and derivation</vt:lpstr>
      <vt:lpstr>Two important properties for inference</vt:lpstr>
      <vt:lpstr>Problems with Propositional Logic</vt:lpstr>
      <vt:lpstr>Propositional logic: pro and con</vt:lpstr>
      <vt:lpstr>PL is a weak KR language</vt:lpstr>
      <vt:lpstr>PL Example</vt:lpstr>
      <vt:lpstr>PL Example</vt:lpstr>
      <vt:lpstr>Hunt the Wumpus domain</vt:lpstr>
      <vt:lpstr>Hunt the Wumpus domain</vt:lpstr>
      <vt:lpstr>After  third move</vt:lpstr>
      <vt:lpstr>Proving W13</vt:lpstr>
      <vt:lpstr>Propositional Wumpus hunter problems</vt:lpstr>
      <vt:lpstr>Propositional logic summary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251</cp:revision>
  <cp:lastPrinted>2009-10-25T18:12:43Z</cp:lastPrinted>
  <dcterms:created xsi:type="dcterms:W3CDTF">2009-10-25T14:57:13Z</dcterms:created>
  <dcterms:modified xsi:type="dcterms:W3CDTF">2017-03-29T19:44:59Z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