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1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74" r:id="rId2"/>
    <p:sldId id="297" r:id="rId3"/>
    <p:sldId id="295" r:id="rId4"/>
    <p:sldId id="275" r:id="rId5"/>
    <p:sldId id="296" r:id="rId6"/>
    <p:sldId id="298" r:id="rId7"/>
    <p:sldId id="276" r:id="rId8"/>
    <p:sldId id="278" r:id="rId9"/>
    <p:sldId id="279" r:id="rId10"/>
    <p:sldId id="300" r:id="rId11"/>
    <p:sldId id="299" r:id="rId12"/>
    <p:sldId id="281" r:id="rId13"/>
    <p:sldId id="303" r:id="rId14"/>
    <p:sldId id="282" r:id="rId15"/>
    <p:sldId id="283" r:id="rId16"/>
    <p:sldId id="308" r:id="rId17"/>
    <p:sldId id="307" r:id="rId18"/>
    <p:sldId id="288" r:id="rId19"/>
    <p:sldId id="290" r:id="rId20"/>
    <p:sldId id="311" r:id="rId21"/>
    <p:sldId id="302" r:id="rId22"/>
    <p:sldId id="291" r:id="rId23"/>
    <p:sldId id="268" r:id="rId24"/>
    <p:sldId id="257" r:id="rId25"/>
    <p:sldId id="258" r:id="rId26"/>
    <p:sldId id="261" r:id="rId27"/>
    <p:sldId id="262" r:id="rId28"/>
    <p:sldId id="273" r:id="rId29"/>
    <p:sldId id="259" r:id="rId30"/>
    <p:sldId id="263" r:id="rId31"/>
    <p:sldId id="264" r:id="rId32"/>
    <p:sldId id="269" r:id="rId33"/>
    <p:sldId id="270" r:id="rId34"/>
    <p:sldId id="309" r:id="rId35"/>
    <p:sldId id="310" r:id="rId36"/>
    <p:sldId id="271" r:id="rId37"/>
    <p:sldId id="265" r:id="rId38"/>
    <p:sldId id="266" r:id="rId39"/>
    <p:sldId id="260" r:id="rId40"/>
    <p:sldId id="306" r:id="rId41"/>
    <p:sldId id="267" r:id="rId42"/>
    <p:sldId id="305" r:id="rId43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AEAEA"/>
    <a:srgbClr val="6699FF"/>
    <a:srgbClr val="CCCCFF"/>
    <a:srgbClr val="DDDDDD"/>
    <a:srgbClr val="FF0000"/>
    <a:srgbClr val="FF99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3" autoAdjust="0"/>
    <p:restoredTop sz="94660"/>
  </p:normalViewPr>
  <p:slideViewPr>
    <p:cSldViewPr showGuides="1">
      <p:cViewPr varScale="1">
        <p:scale>
          <a:sx n="120" d="100"/>
          <a:sy n="120" d="100"/>
        </p:scale>
        <p:origin x="-416" y="-96"/>
      </p:cViewPr>
      <p:guideLst>
        <p:guide orient="horz" pos="624"/>
        <p:guide pos="1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46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4" tIns="47521" rIns="95044" bIns="47521" numCol="1" anchor="t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894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4" tIns="47521" rIns="95044" bIns="47521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46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4" tIns="47521" rIns="95044" bIns="47521" numCol="1" anchor="b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65950"/>
            <a:ext cx="41894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4" tIns="47521" rIns="95044" bIns="47521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fld id="{1906D6CE-BF53-4C4F-94BB-3EA74B9D7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48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>
            <a:lvl1pPr defTabSz="9509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b" anchorCtr="0" compatLnSpc="1">
            <a:prstTxWarp prst="textNoShape">
              <a:avLst/>
            </a:prstTxWarp>
          </a:bodyPr>
          <a:lstStyle>
            <a:lvl1pPr defTabSz="9509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pPr>
              <a:defRPr/>
            </a:pPr>
            <a:fld id="{E948F649-63C9-FB4D-AE42-15976CD4F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46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7903BB6-FCB1-8F42-BE15-D5EAD82952BD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i="1"/>
              <a:t>1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8C6FEC-C7B2-0543-9224-5AD8364F3E00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1AC6B0-5DBA-7F4A-8328-59ADB0A0D68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B2D162-7DD2-B74F-9435-A38860233745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i="1"/>
              <a:t>8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95FAC44-A0BB-5145-B83C-C95F82B26CAB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i="1"/>
              <a:t>9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8C1D55-5DDC-1E45-804E-BC0637EB8A83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i="1"/>
              <a:t>10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8D0DBA6-F6DE-DD4B-A844-EFF654BCED48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i="1"/>
              <a:t>10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F40EC02-C568-F543-AB9C-469CF4233063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i="1"/>
              <a:t>10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E342F2-8FD6-964C-B252-E28EB460E51D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i="1"/>
              <a:t>19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512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578B39B-2E6E-C940-A6C7-4EC7C74C5CC3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i="1"/>
              <a:t>21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Pa confesses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578B39B-2E6E-C940-A6C7-4EC7C74C5CC3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i="1"/>
              <a:t>21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Pa confesses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9A7A9DC-9A14-6A4B-8F38-7B067BF7854C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9CB7FB-7882-AE45-AA55-45C2FDE81DE4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3EC46FD-ED86-C84D-905C-706564622041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i="1"/>
              <a:t>41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573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4484CE-7E74-1443-9667-95DD9B365AC1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FB080F-2088-D546-AECF-85D889FE94D8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EF8DB11-14E3-EC4C-9C19-055742E2A2E8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D53A18-2756-3B42-AF74-F0E345F70F81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02FBF2E-821E-C447-AEB8-BB289CBF19AF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451E8F7-FD53-0545-BAF8-3170EBCA27C9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2412F7-2732-7645-95CF-2DF3D8FA000B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DF60943-8B25-224A-86A1-28D4F104E8E2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D7100D-6B85-DB46-9DF1-C983A08B5403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8B133E6-900B-834F-BBA2-1CE32C6DC95B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305DBA6-D3CF-5545-8E2C-6B0A937C2C8A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95EE1FF-3A78-BD4E-B6AE-DFCBE05AC88E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84225C-FA35-134E-B5D1-30633F93B4C8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626B8E8-EB1C-2F4E-A7F2-B1965842CE3D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27C6B0-CECD-024F-84A9-1D5CDBFAABDA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C20FBF6-C650-BA45-B718-D4F510DC1566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D5D9E1B-3D4E-4A47-8A51-ED4914B3E1B2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0B7D57-A805-114F-9AA0-25B23901D447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88AFDFF-790C-C64A-873C-352D122C25A1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i="1"/>
              <a:t>2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235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8DFDD2A-F69E-D846-9721-5AA71D1A85C3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60ED103-FDB3-D144-B1C7-CDA34ABD9606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6447311-BC4B-DB46-8E1E-54A389E6749F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i="1"/>
              <a:t>3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08020E9-8569-0F4B-9787-950237132CC6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i="1"/>
              <a:t>5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31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8B5A6AA-F1F7-4E44-B39B-EB464F656228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i="1"/>
              <a:t>6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08D64-72D7-B04A-A66E-E54C498F7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03075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92E66-7F04-2A44-BE05-268E47D13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47801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F810E-2338-8B4A-8B80-993736C8C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82719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C5347-A45C-4741-AAE5-0C5E1136C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9248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78CD3-B2DB-4E45-B190-E690223D4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5928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F8CD5-3BD2-F74A-B34D-36818A67B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54322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A8071-9604-C249-A83C-268ED1852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6641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7B6A-CC44-474C-9DE6-6375B5C10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48825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71229-AF29-0641-9EB5-56601E1A9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2618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47AD8-7AE7-9646-A1B0-8C678A2C8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91550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EC21-2329-FF4C-97E0-E2FCCA483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11877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283B2-653B-B24A-899A-8BFDBAF8B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93336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EC2B72B8-D7D0-1B49-8415-2A9DE0265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65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bel_Without_a_Cause" TargetMode="External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Emergence" TargetMode="External"/><Relationship Id="rId3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www.amazon.com/The-Computational-Beauty-Nature-Explorations/dp/0262561271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en.wikipedia.org/wiki/Game_theory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ired.com/culture/lifestyle/news/2004/10/65317" TargetMode="External"/><Relationship Id="rId3" Type="http://schemas.openxmlformats.org/officeDocument/2006/relationships/hyperlink" Target="http://eprints.ecs.soton.ac.uk/13238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exec/obidos/search-handle-url/index=books&amp;field-author=Flake,%20Gary%20William/002-1697388-8377644" TargetMode="External"/><Relationship Id="rId4" Type="http://schemas.openxmlformats.org/officeDocument/2006/relationships/hyperlink" Target="http://www.wired.com/news/culture/0,1284,65317,00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dp/0743224574?tag=ebiquity-20&amp;camp=213381&amp;creative=390973&amp;linkCode=as4&amp;creativeASIN=0743224574&amp;adid=17TXY94F9J045K966YXB&amp;" TargetMode="External"/><Relationship Id="rId4" Type="http://schemas.openxmlformats.org/officeDocument/2006/relationships/hyperlink" Target="http://www.imdb.com/title/tt0268978/" TargetMode="Externa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D29617B-07A6-8F49-A37A-1650D787E509}" type="slidenum">
              <a:rPr lang="en-US" sz="1000"/>
              <a:pPr/>
              <a:t>1</a:t>
            </a:fld>
            <a:endParaRPr lang="en-US" sz="100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3200400"/>
          </a:xfrm>
        </p:spPr>
        <p:txBody>
          <a:bodyPr lIns="90488" tIns="44450" rIns="90488" bIns="44450"/>
          <a:lstStyle/>
          <a:p>
            <a:pPr>
              <a:defRPr/>
            </a:pPr>
            <a: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A Glimpse of</a:t>
            </a:r>
            <a:b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Game Theory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3BDBF9D-157A-DE4A-93B8-561E0769E854}" type="slidenum">
              <a:rPr lang="en-US" sz="1000"/>
              <a:pPr/>
              <a:t>10</a:t>
            </a:fld>
            <a:endParaRPr lang="en-US" sz="100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/>
          <a:lstStyle/>
          <a:p>
            <a:pPr algn="l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Bonnie and Clyde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8305800" cy="5257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Bonnie and Clyde are arrested and charged</a:t>
            </a:r>
            <a:b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with crimes. They’re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questioned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separately,</a:t>
            </a:r>
            <a:b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unable to communicate. They know how it</a:t>
            </a:r>
            <a:b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works:</a:t>
            </a:r>
          </a:p>
          <a:p>
            <a:pPr marL="341313" lvl="1"/>
            <a:r>
              <a:rPr lang="en-US" sz="2400" dirty="0">
                <a:latin typeface="Times New Roman" charset="0"/>
                <a:ea typeface="ＭＳ Ｐゴシック" charset="0"/>
              </a:rPr>
              <a:t>If both proclaim mutual innocence (cooperating), they will be found guilty anyway and get a three year sentences for robbery</a:t>
            </a:r>
          </a:p>
          <a:p>
            <a:pPr marL="341313" lvl="1"/>
            <a:r>
              <a:rPr lang="en-US" sz="2400" dirty="0">
                <a:latin typeface="Times New Roman" charset="0"/>
                <a:ea typeface="ＭＳ Ｐゴシック" charset="0"/>
              </a:rPr>
              <a:t>If one confesses (defecting) and the other doesn’t (cooperating), the confessor is rewarded with a light, one-year sentence and the other gets a severe 8-year sentence</a:t>
            </a:r>
          </a:p>
          <a:p>
            <a:pPr marL="341313" lvl="1"/>
            <a:r>
              <a:rPr lang="en-US" sz="2400" dirty="0">
                <a:latin typeface="Times New Roman" charset="0"/>
                <a:ea typeface="ＭＳ Ｐゴシック" charset="0"/>
              </a:rPr>
              <a:t>If both confess (defecting), then the judge sentences both to a moderate 4 years in prison</a:t>
            </a:r>
          </a:p>
          <a:p>
            <a:pPr marL="0" indent="0"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What should Bonnie do?  What should Clyde do?</a:t>
            </a:r>
          </a:p>
        </p:txBody>
      </p:sp>
      <p:pic>
        <p:nvPicPr>
          <p:cNvPr id="34820" name="Picture 4" descr="bonnie_and_clyd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7713" y="76200"/>
            <a:ext cx="1970087" cy="2819400"/>
          </a:xfr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A08D3B-363F-9845-9763-0798FC46525F}" type="slidenum">
              <a:rPr lang="en-US" sz="1000"/>
              <a:pPr/>
              <a:t>11</a:t>
            </a:fld>
            <a:endParaRPr lang="en-US" sz="1000"/>
          </a:p>
        </p:txBody>
      </p:sp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payoff matrix</a:t>
            </a:r>
          </a:p>
        </p:txBody>
      </p:sp>
      <p:graphicFrame>
        <p:nvGraphicFramePr>
          <p:cNvPr id="36867" name="Object 2">
            <a:hlinkClick r:id="" action="ppaction://ole?verb=0"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207465"/>
              </p:ext>
            </p:extLst>
          </p:nvPr>
        </p:nvGraphicFramePr>
        <p:xfrm>
          <a:off x="304800" y="2133600"/>
          <a:ext cx="77724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0" name="Document" r:id="rId4" imgW="8089392" imgH="3084576" progId="Word.Document.8">
                  <p:embed/>
                </p:oleObj>
              </mc:Choice>
              <mc:Fallback>
                <p:oleObj name="Document" r:id="rId4" imgW="8089392" imgH="3084576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47"/>
                      <a:stretch>
                        <a:fillRect/>
                      </a:stretch>
                    </p:blipFill>
                    <p:spPr bwMode="auto">
                      <a:xfrm>
                        <a:off x="304800" y="2133600"/>
                        <a:ext cx="77724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4BA74C-1226-0F41-9F47-61EF3537901E}" type="slidenum">
              <a:rPr lang="en-US" sz="1000"/>
              <a:pPr/>
              <a:t>12</a:t>
            </a:fld>
            <a:endParaRPr lang="en-US" sz="1000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6629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124200" y="6629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sz="4400" dirty="0">
                <a:latin typeface="Times New Roman" charset="0"/>
                <a:ea typeface="ＭＳ Ｐゴシック" charset="0"/>
                <a:cs typeface="ＭＳ Ｐゴシック" charset="0"/>
              </a:rPr>
              <a:t>Bonnie’</a:t>
            </a:r>
            <a:r>
              <a:rPr lang="en-US" altLang="ja-JP" sz="4400" dirty="0">
                <a:latin typeface="Times New Roman" charset="0"/>
                <a:ea typeface="ＭＳ Ｐゴシック" charset="0"/>
                <a:cs typeface="ＭＳ Ｐゴシック" charset="0"/>
              </a:rPr>
              <a:t>s Decision Tree</a:t>
            </a:r>
            <a:endParaRPr lang="en-US" sz="44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381000" y="5791200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 dominant strategy for Bonnie is to confess (defect) because no matter what Clyde does she is better off confessing.</a:t>
            </a:r>
          </a:p>
        </p:txBody>
      </p:sp>
      <p:sp>
        <p:nvSpPr>
          <p:cNvPr id="38918" name="AutoShape 7"/>
          <p:cNvSpPr>
            <a:spLocks noChangeAspect="1" noChangeArrowheads="1" noTextEdit="1"/>
          </p:cNvSpPr>
          <p:nvPr/>
        </p:nvSpPr>
        <p:spPr bwMode="auto">
          <a:xfrm>
            <a:off x="1588" y="2287588"/>
            <a:ext cx="91344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36513" y="2514600"/>
            <a:ext cx="4445000" cy="3076575"/>
            <a:chOff x="23" y="1007"/>
            <a:chExt cx="2800" cy="1938"/>
          </a:xfrm>
        </p:grpSpPr>
        <p:sp>
          <p:nvSpPr>
            <p:cNvPr id="38943" name="Rectangle 10"/>
            <p:cNvSpPr>
              <a:spLocks noChangeArrowheads="1"/>
            </p:cNvSpPr>
            <p:nvPr/>
          </p:nvSpPr>
          <p:spPr bwMode="auto">
            <a:xfrm>
              <a:off x="622" y="1007"/>
              <a:ext cx="164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  <a:latin typeface="Arial" charset="0"/>
                </a:rPr>
                <a:t>If Clyde Confesses</a:t>
              </a:r>
              <a:endParaRPr lang="en-US"/>
            </a:p>
          </p:txBody>
        </p:sp>
        <p:sp>
          <p:nvSpPr>
            <p:cNvPr id="38944" name="Rectangle 11"/>
            <p:cNvSpPr>
              <a:spLocks noChangeArrowheads="1"/>
            </p:cNvSpPr>
            <p:nvPr/>
          </p:nvSpPr>
          <p:spPr bwMode="auto">
            <a:xfrm>
              <a:off x="1038" y="1390"/>
              <a:ext cx="844" cy="27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5" name="Rectangle 12"/>
            <p:cNvSpPr>
              <a:spLocks noChangeArrowheads="1"/>
            </p:cNvSpPr>
            <p:nvPr/>
          </p:nvSpPr>
          <p:spPr bwMode="auto">
            <a:xfrm>
              <a:off x="1240" y="1444"/>
              <a:ext cx="42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Bonnie</a:t>
              </a:r>
              <a:endParaRPr lang="en-US"/>
            </a:p>
          </p:txBody>
        </p:sp>
        <p:sp>
          <p:nvSpPr>
            <p:cNvPr id="38946" name="Rectangle 13"/>
            <p:cNvSpPr>
              <a:spLocks noChangeArrowheads="1"/>
            </p:cNvSpPr>
            <p:nvPr/>
          </p:nvSpPr>
          <p:spPr bwMode="auto">
            <a:xfrm>
              <a:off x="292" y="2123"/>
              <a:ext cx="843" cy="4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7" name="Rectangle 14"/>
            <p:cNvSpPr>
              <a:spLocks noChangeArrowheads="1"/>
            </p:cNvSpPr>
            <p:nvPr/>
          </p:nvSpPr>
          <p:spPr bwMode="auto">
            <a:xfrm>
              <a:off x="395" y="2164"/>
              <a:ext cx="61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4 Years in</a:t>
              </a:r>
              <a:endParaRPr lang="en-US"/>
            </a:p>
          </p:txBody>
        </p:sp>
        <p:sp>
          <p:nvSpPr>
            <p:cNvPr id="38948" name="Rectangle 15"/>
            <p:cNvSpPr>
              <a:spLocks noChangeArrowheads="1"/>
            </p:cNvSpPr>
            <p:nvPr/>
          </p:nvSpPr>
          <p:spPr bwMode="auto">
            <a:xfrm>
              <a:off x="513" y="2327"/>
              <a:ext cx="38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/>
            </a:p>
          </p:txBody>
        </p:sp>
        <p:sp>
          <p:nvSpPr>
            <p:cNvPr id="38949" name="Rectangle 16"/>
            <p:cNvSpPr>
              <a:spLocks noChangeArrowheads="1"/>
            </p:cNvSpPr>
            <p:nvPr/>
          </p:nvSpPr>
          <p:spPr bwMode="auto">
            <a:xfrm>
              <a:off x="1979" y="2123"/>
              <a:ext cx="844" cy="4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0" name="Rectangle 17"/>
            <p:cNvSpPr>
              <a:spLocks noChangeArrowheads="1"/>
            </p:cNvSpPr>
            <p:nvPr/>
          </p:nvSpPr>
          <p:spPr bwMode="auto">
            <a:xfrm>
              <a:off x="2082" y="2164"/>
              <a:ext cx="61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8 Years in</a:t>
              </a:r>
              <a:endParaRPr lang="en-US"/>
            </a:p>
          </p:txBody>
        </p:sp>
        <p:sp>
          <p:nvSpPr>
            <p:cNvPr id="38951" name="Rectangle 18"/>
            <p:cNvSpPr>
              <a:spLocks noChangeArrowheads="1"/>
            </p:cNvSpPr>
            <p:nvPr/>
          </p:nvSpPr>
          <p:spPr bwMode="auto">
            <a:xfrm>
              <a:off x="2200" y="2327"/>
              <a:ext cx="38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/>
            </a:p>
          </p:txBody>
        </p:sp>
        <p:sp>
          <p:nvSpPr>
            <p:cNvPr id="38952" name="Line 27"/>
            <p:cNvSpPr>
              <a:spLocks noChangeShapeType="1"/>
            </p:cNvSpPr>
            <p:nvPr/>
          </p:nvSpPr>
          <p:spPr bwMode="auto">
            <a:xfrm>
              <a:off x="1460" y="1660"/>
              <a:ext cx="883" cy="436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3" name="Freeform 28"/>
            <p:cNvSpPr>
              <a:spLocks/>
            </p:cNvSpPr>
            <p:nvPr/>
          </p:nvSpPr>
          <p:spPr bwMode="auto">
            <a:xfrm>
              <a:off x="2318" y="2060"/>
              <a:ext cx="83" cy="63"/>
            </a:xfrm>
            <a:custGeom>
              <a:avLst/>
              <a:gdLst>
                <a:gd name="T0" fmla="*/ 34 w 83"/>
                <a:gd name="T1" fmla="*/ 0 h 63"/>
                <a:gd name="T2" fmla="*/ 83 w 83"/>
                <a:gd name="T3" fmla="*/ 63 h 63"/>
                <a:gd name="T4" fmla="*/ 0 w 83"/>
                <a:gd name="T5" fmla="*/ 63 h 63"/>
                <a:gd name="T6" fmla="*/ 34 w 83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63"/>
                <a:gd name="T14" fmla="*/ 83 w 83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63">
                  <a:moveTo>
                    <a:pt x="34" y="0"/>
                  </a:moveTo>
                  <a:lnTo>
                    <a:pt x="83" y="63"/>
                  </a:lnTo>
                  <a:lnTo>
                    <a:pt x="0" y="6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4" name="Rectangle 29"/>
            <p:cNvSpPr>
              <a:spLocks noChangeArrowheads="1"/>
            </p:cNvSpPr>
            <p:nvPr/>
          </p:nvSpPr>
          <p:spPr bwMode="auto">
            <a:xfrm>
              <a:off x="1508" y="1805"/>
              <a:ext cx="842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5" name="Rectangle 30"/>
            <p:cNvSpPr>
              <a:spLocks noChangeArrowheads="1"/>
            </p:cNvSpPr>
            <p:nvPr/>
          </p:nvSpPr>
          <p:spPr bwMode="auto">
            <a:xfrm>
              <a:off x="1514" y="1806"/>
              <a:ext cx="80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/>
            </a:p>
          </p:txBody>
        </p:sp>
        <p:sp>
          <p:nvSpPr>
            <p:cNvPr id="38956" name="Line 31"/>
            <p:cNvSpPr>
              <a:spLocks noChangeShapeType="1"/>
            </p:cNvSpPr>
            <p:nvPr/>
          </p:nvSpPr>
          <p:spPr bwMode="auto">
            <a:xfrm flipH="1">
              <a:off x="766" y="1660"/>
              <a:ext cx="694" cy="43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7" name="Freeform 32"/>
            <p:cNvSpPr>
              <a:spLocks/>
            </p:cNvSpPr>
            <p:nvPr/>
          </p:nvSpPr>
          <p:spPr bwMode="auto">
            <a:xfrm>
              <a:off x="713" y="2057"/>
              <a:ext cx="81" cy="66"/>
            </a:xfrm>
            <a:custGeom>
              <a:avLst/>
              <a:gdLst>
                <a:gd name="T0" fmla="*/ 81 w 81"/>
                <a:gd name="T1" fmla="*/ 57 h 66"/>
                <a:gd name="T2" fmla="*/ 0 w 81"/>
                <a:gd name="T3" fmla="*/ 66 h 66"/>
                <a:gd name="T4" fmla="*/ 42 w 81"/>
                <a:gd name="T5" fmla="*/ 0 h 66"/>
                <a:gd name="T6" fmla="*/ 81 w 81"/>
                <a:gd name="T7" fmla="*/ 57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66"/>
                <a:gd name="T14" fmla="*/ 81 w 81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66">
                  <a:moveTo>
                    <a:pt x="81" y="57"/>
                  </a:moveTo>
                  <a:lnTo>
                    <a:pt x="0" y="66"/>
                  </a:lnTo>
                  <a:lnTo>
                    <a:pt x="42" y="0"/>
                  </a:lnTo>
                  <a:lnTo>
                    <a:pt x="81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8" name="Rectangle 33"/>
            <p:cNvSpPr>
              <a:spLocks noChangeArrowheads="1"/>
            </p:cNvSpPr>
            <p:nvPr/>
          </p:nvSpPr>
          <p:spPr bwMode="auto">
            <a:xfrm>
              <a:off x="800" y="1805"/>
              <a:ext cx="568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9" name="Rectangle 34"/>
            <p:cNvSpPr>
              <a:spLocks noChangeArrowheads="1"/>
            </p:cNvSpPr>
            <p:nvPr/>
          </p:nvSpPr>
          <p:spPr bwMode="auto">
            <a:xfrm>
              <a:off x="805" y="1806"/>
              <a:ext cx="53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/>
            </a:p>
          </p:txBody>
        </p:sp>
        <p:sp>
          <p:nvSpPr>
            <p:cNvPr id="38960" name="Freeform 43"/>
            <p:cNvSpPr>
              <a:spLocks/>
            </p:cNvSpPr>
            <p:nvPr/>
          </p:nvSpPr>
          <p:spPr bwMode="auto">
            <a:xfrm>
              <a:off x="616" y="2520"/>
              <a:ext cx="141" cy="356"/>
            </a:xfrm>
            <a:custGeom>
              <a:avLst/>
              <a:gdLst>
                <a:gd name="T0" fmla="*/ 0 w 141"/>
                <a:gd name="T1" fmla="*/ 356 h 356"/>
                <a:gd name="T2" fmla="*/ 141 w 141"/>
                <a:gd name="T3" fmla="*/ 356 h 356"/>
                <a:gd name="T4" fmla="*/ 141 w 141"/>
                <a:gd name="T5" fmla="*/ 0 h 356"/>
                <a:gd name="T6" fmla="*/ 0 60000 65536"/>
                <a:gd name="T7" fmla="*/ 0 60000 65536"/>
                <a:gd name="T8" fmla="*/ 0 60000 65536"/>
                <a:gd name="T9" fmla="*/ 0 w 141"/>
                <a:gd name="T10" fmla="*/ 0 h 356"/>
                <a:gd name="T11" fmla="*/ 141 w 141"/>
                <a:gd name="T12" fmla="*/ 356 h 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" h="356">
                  <a:moveTo>
                    <a:pt x="0" y="356"/>
                  </a:moveTo>
                  <a:lnTo>
                    <a:pt x="141" y="356"/>
                  </a:lnTo>
                  <a:lnTo>
                    <a:pt x="141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1" name="Freeform 44"/>
            <p:cNvSpPr>
              <a:spLocks/>
            </p:cNvSpPr>
            <p:nvPr/>
          </p:nvSpPr>
          <p:spPr bwMode="auto">
            <a:xfrm>
              <a:off x="728" y="2471"/>
              <a:ext cx="59" cy="56"/>
            </a:xfrm>
            <a:custGeom>
              <a:avLst/>
              <a:gdLst>
                <a:gd name="T0" fmla="*/ 0 w 59"/>
                <a:gd name="T1" fmla="*/ 56 h 56"/>
                <a:gd name="T2" fmla="*/ 29 w 59"/>
                <a:gd name="T3" fmla="*/ 0 h 56"/>
                <a:gd name="T4" fmla="*/ 59 w 59"/>
                <a:gd name="T5" fmla="*/ 56 h 56"/>
                <a:gd name="T6" fmla="*/ 0 w 59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56"/>
                <a:gd name="T14" fmla="*/ 59 w 59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56">
                  <a:moveTo>
                    <a:pt x="0" y="56"/>
                  </a:moveTo>
                  <a:lnTo>
                    <a:pt x="29" y="0"/>
                  </a:lnTo>
                  <a:lnTo>
                    <a:pt x="59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2" name="Rectangle 45"/>
            <p:cNvSpPr>
              <a:spLocks noChangeArrowheads="1"/>
            </p:cNvSpPr>
            <p:nvPr/>
          </p:nvSpPr>
          <p:spPr bwMode="auto">
            <a:xfrm>
              <a:off x="305" y="2620"/>
              <a:ext cx="27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/>
            </a:p>
          </p:txBody>
        </p:sp>
        <p:sp>
          <p:nvSpPr>
            <p:cNvPr id="38963" name="Rectangle 46"/>
            <p:cNvSpPr>
              <a:spLocks noChangeArrowheads="1"/>
            </p:cNvSpPr>
            <p:nvPr/>
          </p:nvSpPr>
          <p:spPr bwMode="auto">
            <a:xfrm>
              <a:off x="23" y="2782"/>
              <a:ext cx="54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 Strategy</a:t>
              </a:r>
              <a:endParaRPr lang="en-US"/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4927600" y="2514600"/>
            <a:ext cx="4017963" cy="3225800"/>
            <a:chOff x="3104" y="1007"/>
            <a:chExt cx="2531" cy="2032"/>
          </a:xfrm>
        </p:grpSpPr>
        <p:sp>
          <p:nvSpPr>
            <p:cNvPr id="38922" name="Rectangle 9"/>
            <p:cNvSpPr>
              <a:spLocks noChangeArrowheads="1"/>
            </p:cNvSpPr>
            <p:nvPr/>
          </p:nvSpPr>
          <p:spPr bwMode="auto">
            <a:xfrm>
              <a:off x="3198" y="1007"/>
              <a:ext cx="229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  <a:latin typeface="Arial" charset="0"/>
                </a:rPr>
                <a:t>If Clyde Does Not Confess</a:t>
              </a:r>
              <a:endParaRPr lang="en-US"/>
            </a:p>
          </p:txBody>
        </p:sp>
        <p:sp>
          <p:nvSpPr>
            <p:cNvPr id="38923" name="Rectangle 19"/>
            <p:cNvSpPr>
              <a:spLocks noChangeArrowheads="1"/>
            </p:cNvSpPr>
            <p:nvPr/>
          </p:nvSpPr>
          <p:spPr bwMode="auto">
            <a:xfrm>
              <a:off x="3104" y="2123"/>
              <a:ext cx="844" cy="4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4" name="Rectangle 20"/>
            <p:cNvSpPr>
              <a:spLocks noChangeArrowheads="1"/>
            </p:cNvSpPr>
            <p:nvPr/>
          </p:nvSpPr>
          <p:spPr bwMode="auto">
            <a:xfrm>
              <a:off x="3243" y="2164"/>
              <a:ext cx="54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1 Year in</a:t>
              </a:r>
              <a:endParaRPr lang="en-US"/>
            </a:p>
          </p:txBody>
        </p:sp>
        <p:sp>
          <p:nvSpPr>
            <p:cNvPr id="38925" name="Rectangle 21"/>
            <p:cNvSpPr>
              <a:spLocks noChangeArrowheads="1"/>
            </p:cNvSpPr>
            <p:nvPr/>
          </p:nvSpPr>
          <p:spPr bwMode="auto">
            <a:xfrm>
              <a:off x="3325" y="2327"/>
              <a:ext cx="38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/>
            </a:p>
          </p:txBody>
        </p:sp>
        <p:sp>
          <p:nvSpPr>
            <p:cNvPr id="38926" name="Rectangle 22"/>
            <p:cNvSpPr>
              <a:spLocks noChangeArrowheads="1"/>
            </p:cNvSpPr>
            <p:nvPr/>
          </p:nvSpPr>
          <p:spPr bwMode="auto">
            <a:xfrm>
              <a:off x="4791" y="2123"/>
              <a:ext cx="844" cy="4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7" name="Rectangle 23"/>
            <p:cNvSpPr>
              <a:spLocks noChangeArrowheads="1"/>
            </p:cNvSpPr>
            <p:nvPr/>
          </p:nvSpPr>
          <p:spPr bwMode="auto">
            <a:xfrm>
              <a:off x="4894" y="2164"/>
              <a:ext cx="61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3 Years in</a:t>
              </a:r>
              <a:endParaRPr lang="en-US"/>
            </a:p>
          </p:txBody>
        </p:sp>
        <p:sp>
          <p:nvSpPr>
            <p:cNvPr id="38928" name="Rectangle 24"/>
            <p:cNvSpPr>
              <a:spLocks noChangeArrowheads="1"/>
            </p:cNvSpPr>
            <p:nvPr/>
          </p:nvSpPr>
          <p:spPr bwMode="auto">
            <a:xfrm>
              <a:off x="5013" y="2327"/>
              <a:ext cx="38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/>
            </a:p>
          </p:txBody>
        </p:sp>
        <p:sp>
          <p:nvSpPr>
            <p:cNvPr id="38929" name="Rectangle 25"/>
            <p:cNvSpPr>
              <a:spLocks noChangeArrowheads="1"/>
            </p:cNvSpPr>
            <p:nvPr/>
          </p:nvSpPr>
          <p:spPr bwMode="auto">
            <a:xfrm>
              <a:off x="3850" y="1390"/>
              <a:ext cx="844" cy="27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0" name="Rectangle 26"/>
            <p:cNvSpPr>
              <a:spLocks noChangeArrowheads="1"/>
            </p:cNvSpPr>
            <p:nvPr/>
          </p:nvSpPr>
          <p:spPr bwMode="auto">
            <a:xfrm>
              <a:off x="4053" y="1444"/>
              <a:ext cx="42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Bonnie</a:t>
              </a:r>
              <a:endParaRPr lang="en-US"/>
            </a:p>
          </p:txBody>
        </p:sp>
        <p:sp>
          <p:nvSpPr>
            <p:cNvPr id="38931" name="Line 35"/>
            <p:cNvSpPr>
              <a:spLocks noChangeShapeType="1"/>
            </p:cNvSpPr>
            <p:nvPr/>
          </p:nvSpPr>
          <p:spPr bwMode="auto">
            <a:xfrm flipH="1">
              <a:off x="3578" y="1660"/>
              <a:ext cx="694" cy="43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2" name="Freeform 36"/>
            <p:cNvSpPr>
              <a:spLocks/>
            </p:cNvSpPr>
            <p:nvPr/>
          </p:nvSpPr>
          <p:spPr bwMode="auto">
            <a:xfrm>
              <a:off x="3526" y="2057"/>
              <a:ext cx="80" cy="66"/>
            </a:xfrm>
            <a:custGeom>
              <a:avLst/>
              <a:gdLst>
                <a:gd name="T0" fmla="*/ 80 w 80"/>
                <a:gd name="T1" fmla="*/ 57 h 66"/>
                <a:gd name="T2" fmla="*/ 0 w 80"/>
                <a:gd name="T3" fmla="*/ 66 h 66"/>
                <a:gd name="T4" fmla="*/ 41 w 80"/>
                <a:gd name="T5" fmla="*/ 0 h 66"/>
                <a:gd name="T6" fmla="*/ 80 w 80"/>
                <a:gd name="T7" fmla="*/ 57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66"/>
                <a:gd name="T14" fmla="*/ 80 w 80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66">
                  <a:moveTo>
                    <a:pt x="80" y="57"/>
                  </a:moveTo>
                  <a:lnTo>
                    <a:pt x="0" y="66"/>
                  </a:lnTo>
                  <a:lnTo>
                    <a:pt x="41" y="0"/>
                  </a:lnTo>
                  <a:lnTo>
                    <a:pt x="8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3" name="Rectangle 37"/>
            <p:cNvSpPr>
              <a:spLocks noChangeArrowheads="1"/>
            </p:cNvSpPr>
            <p:nvPr/>
          </p:nvSpPr>
          <p:spPr bwMode="auto">
            <a:xfrm>
              <a:off x="3612" y="1805"/>
              <a:ext cx="568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4" name="Rectangle 38"/>
            <p:cNvSpPr>
              <a:spLocks noChangeArrowheads="1"/>
            </p:cNvSpPr>
            <p:nvPr/>
          </p:nvSpPr>
          <p:spPr bwMode="auto">
            <a:xfrm>
              <a:off x="3618" y="1806"/>
              <a:ext cx="53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/>
            </a:p>
          </p:txBody>
        </p:sp>
        <p:sp>
          <p:nvSpPr>
            <p:cNvPr id="38935" name="Line 39"/>
            <p:cNvSpPr>
              <a:spLocks noChangeShapeType="1"/>
            </p:cNvSpPr>
            <p:nvPr/>
          </p:nvSpPr>
          <p:spPr bwMode="auto">
            <a:xfrm>
              <a:off x="4272" y="1660"/>
              <a:ext cx="883" cy="436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6" name="Freeform 40"/>
            <p:cNvSpPr>
              <a:spLocks/>
            </p:cNvSpPr>
            <p:nvPr/>
          </p:nvSpPr>
          <p:spPr bwMode="auto">
            <a:xfrm>
              <a:off x="5131" y="2060"/>
              <a:ext cx="82" cy="63"/>
            </a:xfrm>
            <a:custGeom>
              <a:avLst/>
              <a:gdLst>
                <a:gd name="T0" fmla="*/ 33 w 82"/>
                <a:gd name="T1" fmla="*/ 0 h 63"/>
                <a:gd name="T2" fmla="*/ 82 w 82"/>
                <a:gd name="T3" fmla="*/ 63 h 63"/>
                <a:gd name="T4" fmla="*/ 0 w 82"/>
                <a:gd name="T5" fmla="*/ 63 h 63"/>
                <a:gd name="T6" fmla="*/ 33 w 82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63"/>
                <a:gd name="T14" fmla="*/ 82 w 82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63">
                  <a:moveTo>
                    <a:pt x="33" y="0"/>
                  </a:moveTo>
                  <a:lnTo>
                    <a:pt x="82" y="63"/>
                  </a:lnTo>
                  <a:lnTo>
                    <a:pt x="0" y="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7" name="Rectangle 41"/>
            <p:cNvSpPr>
              <a:spLocks noChangeArrowheads="1"/>
            </p:cNvSpPr>
            <p:nvPr/>
          </p:nvSpPr>
          <p:spPr bwMode="auto">
            <a:xfrm>
              <a:off x="4321" y="1805"/>
              <a:ext cx="842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8" name="Rectangle 42"/>
            <p:cNvSpPr>
              <a:spLocks noChangeArrowheads="1"/>
            </p:cNvSpPr>
            <p:nvPr/>
          </p:nvSpPr>
          <p:spPr bwMode="auto">
            <a:xfrm>
              <a:off x="4326" y="1806"/>
              <a:ext cx="80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/>
            </a:p>
          </p:txBody>
        </p:sp>
        <p:sp>
          <p:nvSpPr>
            <p:cNvPr id="38939" name="Freeform 47"/>
            <p:cNvSpPr>
              <a:spLocks/>
            </p:cNvSpPr>
            <p:nvPr/>
          </p:nvSpPr>
          <p:spPr bwMode="auto">
            <a:xfrm>
              <a:off x="3569" y="2520"/>
              <a:ext cx="141" cy="356"/>
            </a:xfrm>
            <a:custGeom>
              <a:avLst/>
              <a:gdLst>
                <a:gd name="T0" fmla="*/ 141 w 141"/>
                <a:gd name="T1" fmla="*/ 356 h 356"/>
                <a:gd name="T2" fmla="*/ 0 w 141"/>
                <a:gd name="T3" fmla="*/ 356 h 356"/>
                <a:gd name="T4" fmla="*/ 0 w 141"/>
                <a:gd name="T5" fmla="*/ 0 h 356"/>
                <a:gd name="T6" fmla="*/ 0 60000 65536"/>
                <a:gd name="T7" fmla="*/ 0 60000 65536"/>
                <a:gd name="T8" fmla="*/ 0 60000 65536"/>
                <a:gd name="T9" fmla="*/ 0 w 141"/>
                <a:gd name="T10" fmla="*/ 0 h 356"/>
                <a:gd name="T11" fmla="*/ 141 w 141"/>
                <a:gd name="T12" fmla="*/ 356 h 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" h="356">
                  <a:moveTo>
                    <a:pt x="141" y="356"/>
                  </a:moveTo>
                  <a:lnTo>
                    <a:pt x="0" y="35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0" name="Freeform 48"/>
            <p:cNvSpPr>
              <a:spLocks/>
            </p:cNvSpPr>
            <p:nvPr/>
          </p:nvSpPr>
          <p:spPr bwMode="auto">
            <a:xfrm>
              <a:off x="3541" y="2471"/>
              <a:ext cx="58" cy="56"/>
            </a:xfrm>
            <a:custGeom>
              <a:avLst/>
              <a:gdLst>
                <a:gd name="T0" fmla="*/ 0 w 58"/>
                <a:gd name="T1" fmla="*/ 56 h 56"/>
                <a:gd name="T2" fmla="*/ 28 w 58"/>
                <a:gd name="T3" fmla="*/ 0 h 56"/>
                <a:gd name="T4" fmla="*/ 58 w 58"/>
                <a:gd name="T5" fmla="*/ 56 h 56"/>
                <a:gd name="T6" fmla="*/ 0 w 58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56"/>
                <a:gd name="T14" fmla="*/ 58 w 58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56">
                  <a:moveTo>
                    <a:pt x="0" y="56"/>
                  </a:moveTo>
                  <a:lnTo>
                    <a:pt x="28" y="0"/>
                  </a:lnTo>
                  <a:lnTo>
                    <a:pt x="58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1" name="Rectangle 49"/>
            <p:cNvSpPr>
              <a:spLocks noChangeArrowheads="1"/>
            </p:cNvSpPr>
            <p:nvPr/>
          </p:nvSpPr>
          <p:spPr bwMode="auto">
            <a:xfrm>
              <a:off x="3738" y="2714"/>
              <a:ext cx="27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/>
            </a:p>
          </p:txBody>
        </p:sp>
        <p:sp>
          <p:nvSpPr>
            <p:cNvPr id="38942" name="Rectangle 50"/>
            <p:cNvSpPr>
              <a:spLocks noChangeArrowheads="1"/>
            </p:cNvSpPr>
            <p:nvPr/>
          </p:nvSpPr>
          <p:spPr bwMode="auto">
            <a:xfrm>
              <a:off x="3738" y="2876"/>
              <a:ext cx="50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Strategy</a:t>
              </a:r>
              <a:endParaRPr lang="en-US"/>
            </a:p>
          </p:txBody>
        </p:sp>
      </p:grpSp>
      <p:sp>
        <p:nvSpPr>
          <p:cNvPr id="38921" name="Text Box 53"/>
          <p:cNvSpPr txBox="1">
            <a:spLocks noChangeArrowheads="1"/>
          </p:cNvSpPr>
          <p:nvPr/>
        </p:nvSpPr>
        <p:spPr bwMode="auto">
          <a:xfrm>
            <a:off x="457200" y="1447800"/>
            <a:ext cx="8229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/>
              <a:t>There are two cases to consider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2AEA06F-01FB-AC4E-BBD0-0B43CD142FF0}" type="slidenum">
              <a:rPr lang="en-US" sz="1000"/>
              <a:pPr/>
              <a:t>13</a:t>
            </a:fld>
            <a:endParaRPr lang="en-US" sz="100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So what?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981200"/>
            <a:ext cx="5562600" cy="41148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It seems we should always defect and never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cooperate</a:t>
            </a:r>
          </a:p>
          <a:p>
            <a:pPr marL="0" indent="0">
              <a:buNone/>
            </a:pP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No wonder Economics is called the dismal science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933BD73-7EA9-AF4D-B633-78D6CE470305}" type="slidenum">
              <a:rPr lang="en-US" sz="1000"/>
              <a:pPr/>
              <a:t>14</a:t>
            </a:fld>
            <a:endParaRPr lang="en-US" sz="100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Some PD examples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4495800"/>
          </a:xfrm>
          <a:noFill/>
        </p:spPr>
        <p:txBody>
          <a:bodyPr lIns="90488" tIns="44450" rIns="90488" bIns="44450"/>
          <a:lstStyle/>
          <a:p>
            <a:pPr>
              <a:tabLst>
                <a:tab pos="457200" algn="l"/>
                <a:tab pos="569913" algn="l"/>
                <a:tab pos="1143000" algn="l"/>
              </a:tabLs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There are lots of examples of the Prisoner’s Dilemma situations in the real world</a:t>
            </a:r>
          </a:p>
          <a:p>
            <a:pPr>
              <a:tabLst>
                <a:tab pos="457200" algn="l"/>
                <a:tab pos="569913" algn="l"/>
                <a:tab pos="1143000" algn="l"/>
              </a:tabLs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It makes it difficult for “players” to avoid the bad outcome of both defecting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latin typeface="Times New Roman" charset="0"/>
                <a:ea typeface="ＭＳ Ｐゴシック" charset="0"/>
              </a:rPr>
              <a:t>Cheating on a cartel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latin typeface="Times New Roman" charset="0"/>
                <a:ea typeface="ＭＳ Ｐゴシック" charset="0"/>
              </a:rPr>
              <a:t>Trade wars between countries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latin typeface="Times New Roman" charset="0"/>
                <a:ea typeface="ＭＳ Ｐゴシック" charset="0"/>
              </a:rPr>
              <a:t>Arms races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latin typeface="Times New Roman" charset="0"/>
                <a:ea typeface="ＭＳ Ｐゴシック" charset="0"/>
              </a:rPr>
              <a:t>Advertising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latin typeface="Times New Roman" charset="0"/>
                <a:ea typeface="ＭＳ Ｐゴシック" charset="0"/>
              </a:rPr>
              <a:t>Communal coffee pot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latin typeface="Times New Roman" charset="0"/>
                <a:ea typeface="ＭＳ Ｐゴシック" charset="0"/>
              </a:rPr>
              <a:t>Class team project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Cheating on a Cartel 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5029200"/>
          </a:xfrm>
        </p:spPr>
        <p:txBody>
          <a:bodyPr lIns="90488" tIns="44450" rIns="90488" bIns="44450"/>
          <a:lstStyle/>
          <a:p>
            <a:pPr marL="0" lvl="1" indent="0">
              <a:lnSpc>
                <a:spcPct val="110000"/>
              </a:lnSpc>
              <a:buFontTx/>
              <a:buNone/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 smtClean="0">
                <a:latin typeface="Times New Roman" charset="0"/>
                <a:ea typeface="ＭＳ Ｐゴシック" charset="0"/>
              </a:rPr>
              <a:t>Cartel: association of manufacturers or suppliers with purpose of maintaining prices at a high level and restricting competition</a:t>
            </a:r>
          </a:p>
          <a:p>
            <a:pPr marL="457200" lvl="1" indent="-45720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2800" dirty="0" smtClean="0">
                <a:latin typeface="Times New Roman" charset="0"/>
                <a:ea typeface="ＭＳ Ｐゴシック" charset="0"/>
              </a:rPr>
              <a:t>Cartel </a:t>
            </a:r>
            <a:r>
              <a:rPr lang="en-US" sz="2800" dirty="0">
                <a:latin typeface="Times New Roman" charset="0"/>
                <a:ea typeface="ＭＳ Ｐゴシック" charset="0"/>
              </a:rPr>
              <a:t>members' possible strategies range from abiding by their agreement to cheating</a:t>
            </a:r>
          </a:p>
          <a:p>
            <a:pPr marL="457200" lvl="1" indent="-45720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2800" dirty="0">
                <a:latin typeface="Times New Roman" charset="0"/>
                <a:ea typeface="ＭＳ Ｐゴシック" charset="0"/>
              </a:rPr>
              <a:t>Cartel members can charge the monopoly price or a lower price</a:t>
            </a:r>
          </a:p>
          <a:p>
            <a:pPr marL="457200" lvl="1" indent="-45720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2800" dirty="0">
                <a:latin typeface="Times New Roman" charset="0"/>
                <a:ea typeface="ＭＳ Ｐゴシック" charset="0"/>
              </a:rPr>
              <a:t>Cheating firms can increase profits</a:t>
            </a:r>
          </a:p>
          <a:p>
            <a:pPr marL="457200" lvl="1" indent="-45720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2800" dirty="0">
                <a:latin typeface="Times New Roman" charset="0"/>
                <a:ea typeface="ＭＳ Ｐゴシック" charset="0"/>
              </a:rPr>
              <a:t>The best strategy is charging the low price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B46459-224C-E245-B19C-DE4B07268336}" type="slidenum">
              <a:rPr lang="en-US" sz="1000"/>
              <a:pPr/>
              <a:t>16</a:t>
            </a:fld>
            <a:endParaRPr lang="en-US" sz="100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0488" tIns="44450" rIns="90488" bIns="44450"/>
          <a:lstStyle/>
          <a:p>
            <a:pPr marL="228600" indent="-228600">
              <a:tabLst>
                <a:tab pos="457200" algn="l"/>
                <a:tab pos="571500" algn="l"/>
                <a:tab pos="1143000" algn="l"/>
              </a:tabLst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Trade Wars Between Countries 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352800"/>
          </a:xfrm>
          <a:noFill/>
        </p:spPr>
        <p:txBody>
          <a:bodyPr lIns="90488" tIns="44450" rIns="90488" bIns="44450"/>
          <a:lstStyle/>
          <a:p>
            <a:pPr marL="228600" indent="-22860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Free trade benefits both trading countries</a:t>
            </a:r>
          </a:p>
          <a:p>
            <a:pPr marL="228600" indent="-22860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Tariffs can benefit one trading country</a:t>
            </a:r>
          </a:p>
          <a:p>
            <a:pPr marL="228600" indent="-22860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Imposing tariffs can be a dominant strategy and establish a Nash equilibrium even though it may be inefficient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99F166F-A377-8749-AC6E-3C771B240CC2}" type="slidenum">
              <a:rPr lang="en-US" sz="1000"/>
              <a:pPr/>
              <a:t>17</a:t>
            </a:fld>
            <a:endParaRPr lang="en-US" sz="1000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sz="4400">
                <a:latin typeface="Times New Roman" charset="0"/>
                <a:ea typeface="ＭＳ Ｐゴシック" charset="0"/>
                <a:cs typeface="ＭＳ Ｐゴシック" charset="0"/>
              </a:rPr>
              <a:t>Advertising</a:t>
            </a:r>
          </a:p>
        </p:txBody>
      </p:sp>
      <p:sp>
        <p:nvSpPr>
          <p:cNvPr id="4403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572000"/>
          </a:xfrm>
        </p:spPr>
        <p:txBody>
          <a:bodyPr lIns="90488" tIns="44450" rIns="90488" bIns="44450"/>
          <a:lstStyle/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 smtClean="0">
                <a:latin typeface="Times New Roman" charset="0"/>
                <a:ea typeface="ＭＳ Ｐゴシック" charset="0"/>
              </a:rPr>
              <a:t>Advertising is expensive</a:t>
            </a:r>
          </a:p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 smtClean="0">
                <a:latin typeface="Times New Roman" charset="0"/>
                <a:ea typeface="ＭＳ Ｐゴシック" charset="0"/>
              </a:rPr>
              <a:t>All firms advertising tends to equalize the effects</a:t>
            </a:r>
          </a:p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 smtClean="0">
                <a:latin typeface="Times New Roman" charset="0"/>
                <a:ea typeface="ＭＳ Ｐゴシック" charset="0"/>
              </a:rPr>
              <a:t>Everyone would gain if no one advertised</a:t>
            </a:r>
          </a:p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 smtClean="0">
                <a:latin typeface="Times New Roman" charset="0"/>
                <a:ea typeface="ＭＳ Ｐゴシック" charset="0"/>
              </a:rPr>
              <a:t>But firms increase their advertising to gain advantage</a:t>
            </a:r>
          </a:p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 smtClean="0">
                <a:latin typeface="Times New Roman" charset="0"/>
                <a:ea typeface="ＭＳ Ｐゴシック" charset="0"/>
              </a:rPr>
              <a:t>Which makes their competition do the same</a:t>
            </a:r>
          </a:p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 smtClean="0">
                <a:latin typeface="Times New Roman" charset="0"/>
                <a:ea typeface="ＭＳ Ｐゴシック" charset="0"/>
              </a:rPr>
              <a:t>It’s an arms race</a:t>
            </a:r>
          </a:p>
          <a:p>
            <a:pPr marL="228600" indent="-228600">
              <a:tabLst>
                <a:tab pos="457200" algn="l"/>
                <a:tab pos="571500" algn="l"/>
                <a:tab pos="1143000" algn="l"/>
              </a:tabLst>
              <a:defRPr/>
            </a:pPr>
            <a:endParaRPr lang="en-US" sz="280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tabLst>
                <a:tab pos="457200" algn="l"/>
                <a:tab pos="571500" algn="l"/>
                <a:tab pos="1143000" algn="l"/>
              </a:tabLst>
              <a:defRPr/>
            </a:pPr>
            <a:endParaRPr lang="en-US" sz="32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144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Games Without Dominant Strategies</a:t>
            </a:r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2E9755-1297-EF43-BB50-3B2D106D8151}" type="slidenum">
              <a:rPr lang="en-US" sz="1000"/>
              <a:pPr/>
              <a:t>18</a:t>
            </a:fld>
            <a:endParaRPr lang="en-US" sz="1000"/>
          </a:p>
        </p:txBody>
      </p:sp>
      <p:sp>
        <p:nvSpPr>
          <p:cNvPr id="5018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7086600" cy="1905000"/>
          </a:xfrm>
          <a:noFill/>
        </p:spPr>
        <p:txBody>
          <a:bodyPr lIns="90488" tIns="44450" rIns="90488" bIns="44450"/>
          <a:lstStyle/>
          <a:p>
            <a:pPr marL="234950" indent="-234950">
              <a:tabLst>
                <a:tab pos="457200" algn="l"/>
                <a:tab pos="742950" algn="l"/>
                <a:tab pos="1143000" algn="l"/>
              </a:tabLst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In many games players have no dominant strategy</a:t>
            </a:r>
          </a:p>
          <a:p>
            <a:pPr marL="234950" indent="-234950">
              <a:tabLst>
                <a:tab pos="457200" algn="l"/>
                <a:tab pos="742950" algn="l"/>
                <a:tab pos="1143000" algn="l"/>
              </a:tabLst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Player's strategy depends on others’ strategies </a:t>
            </a:r>
          </a:p>
          <a:p>
            <a:pPr marL="234950" indent="-234950">
              <a:tabLst>
                <a:tab pos="457200" algn="l"/>
                <a:tab pos="742950" algn="l"/>
                <a:tab pos="1143000" algn="l"/>
              </a:tabLst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If player's best strategy depends on another’s strategy, she has no dominant strategy</a:t>
            </a:r>
          </a:p>
        </p:txBody>
      </p:sp>
      <p:graphicFrame>
        <p:nvGraphicFramePr>
          <p:cNvPr id="50183" name="Object 2">
            <a:hlinkClick r:id="" action="ppaction://ole?verb=0"/>
          </p:cNvPr>
          <p:cNvGraphicFramePr>
            <a:graphicFrameLocks noGrp="1"/>
          </p:cNvGraphicFramePr>
          <p:nvPr>
            <p:ph sz="half" idx="2"/>
          </p:nvPr>
        </p:nvGraphicFramePr>
        <p:xfrm>
          <a:off x="304800" y="3657600"/>
          <a:ext cx="8570913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5" r:id="rId5" imgW="9643872" imgH="3599688" progId="Word.Document.8">
                  <p:embed/>
                </p:oleObj>
              </mc:Choice>
              <mc:Fallback>
                <p:oleObj r:id="rId5" imgW="9643872" imgH="3599688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355" r="12633"/>
                      <a:stretch>
                        <a:fillRect/>
                      </a:stretch>
                    </p:blipFill>
                    <p:spPr bwMode="auto">
                      <a:xfrm>
                        <a:off x="304800" y="3657600"/>
                        <a:ext cx="8570913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445143-47F5-1045-9CA4-13214D573CCB}" type="slidenum">
              <a:rPr lang="en-US" sz="1000"/>
              <a:pPr/>
              <a:t>19</a:t>
            </a:fld>
            <a:endParaRPr lang="en-US" sz="1000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Ma’</a:t>
            </a:r>
            <a:r>
              <a:rPr lang="en-US" altLang="ja-JP" dirty="0" smtClean="0">
                <a:latin typeface="Times New Roman" charset="0"/>
                <a:ea typeface="ＭＳ Ｐゴシック" charset="0"/>
                <a:cs typeface="ＭＳ Ｐゴシック" charset="0"/>
              </a:rPr>
              <a:t>s 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Decision Tree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381000" y="5181600"/>
            <a:ext cx="8153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/>
              <a:t>Ma has no explicit dominant strategy, but there is an </a:t>
            </a:r>
            <a:r>
              <a:rPr lang="en-US" sz="2800" i="1"/>
              <a:t>implicit</a:t>
            </a:r>
            <a:r>
              <a:rPr lang="en-US" sz="2800"/>
              <a:t> one since Pa does have a dominant strategy.  (What is it?)</a:t>
            </a:r>
          </a:p>
        </p:txBody>
      </p:sp>
      <p:grpSp>
        <p:nvGrpSpPr>
          <p:cNvPr id="52230" name="Group 8"/>
          <p:cNvGrpSpPr>
            <a:grpSpLocks noChangeAspect="1"/>
          </p:cNvGrpSpPr>
          <p:nvPr/>
        </p:nvGrpSpPr>
        <p:grpSpPr bwMode="auto">
          <a:xfrm>
            <a:off x="228600" y="1371600"/>
            <a:ext cx="8794750" cy="3533775"/>
            <a:chOff x="144" y="864"/>
            <a:chExt cx="5540" cy="2226"/>
          </a:xfrm>
        </p:grpSpPr>
        <p:sp>
          <p:nvSpPr>
            <p:cNvPr id="52231" name="AutoShape 7"/>
            <p:cNvSpPr>
              <a:spLocks noChangeAspect="1" noChangeArrowheads="1" noTextEdit="1"/>
            </p:cNvSpPr>
            <p:nvPr/>
          </p:nvSpPr>
          <p:spPr bwMode="auto">
            <a:xfrm>
              <a:off x="144" y="864"/>
              <a:ext cx="5540" cy="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2" name="Rectangle 9"/>
            <p:cNvSpPr>
              <a:spLocks noChangeArrowheads="1"/>
            </p:cNvSpPr>
            <p:nvPr/>
          </p:nvSpPr>
          <p:spPr bwMode="auto">
            <a:xfrm>
              <a:off x="3718" y="979"/>
              <a:ext cx="1657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If Pa Does Not Confess</a:t>
              </a:r>
              <a:endParaRPr lang="en-US"/>
            </a:p>
          </p:txBody>
        </p:sp>
        <p:sp>
          <p:nvSpPr>
            <p:cNvPr id="52233" name="Rectangle 10"/>
            <p:cNvSpPr>
              <a:spLocks noChangeArrowheads="1"/>
            </p:cNvSpPr>
            <p:nvPr/>
          </p:nvSpPr>
          <p:spPr bwMode="auto">
            <a:xfrm>
              <a:off x="1099" y="979"/>
              <a:ext cx="114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If Pa Confesses</a:t>
              </a:r>
              <a:endParaRPr lang="en-US"/>
            </a:p>
          </p:txBody>
        </p:sp>
        <p:sp>
          <p:nvSpPr>
            <p:cNvPr id="52234" name="Rectangle 11"/>
            <p:cNvSpPr>
              <a:spLocks noChangeArrowheads="1"/>
            </p:cNvSpPr>
            <p:nvPr/>
          </p:nvSpPr>
          <p:spPr bwMode="auto">
            <a:xfrm>
              <a:off x="1204" y="1349"/>
              <a:ext cx="863" cy="2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5" name="Rectangle 12"/>
            <p:cNvSpPr>
              <a:spLocks noChangeArrowheads="1"/>
            </p:cNvSpPr>
            <p:nvPr/>
          </p:nvSpPr>
          <p:spPr bwMode="auto">
            <a:xfrm>
              <a:off x="1538" y="1405"/>
              <a:ext cx="26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Ma</a:t>
              </a:r>
              <a:endParaRPr lang="en-US"/>
            </a:p>
          </p:txBody>
        </p:sp>
        <p:sp>
          <p:nvSpPr>
            <p:cNvPr id="52236" name="Rectangle 13"/>
            <p:cNvSpPr>
              <a:spLocks noChangeArrowheads="1"/>
            </p:cNvSpPr>
            <p:nvPr/>
          </p:nvSpPr>
          <p:spPr bwMode="auto">
            <a:xfrm>
              <a:off x="485" y="2050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7" name="Rectangle 14"/>
            <p:cNvSpPr>
              <a:spLocks noChangeArrowheads="1"/>
            </p:cNvSpPr>
            <p:nvPr/>
          </p:nvSpPr>
          <p:spPr bwMode="auto">
            <a:xfrm>
              <a:off x="593" y="2093"/>
              <a:ext cx="71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6 Years in</a:t>
              </a:r>
              <a:endParaRPr lang="en-US"/>
            </a:p>
          </p:txBody>
        </p:sp>
        <p:sp>
          <p:nvSpPr>
            <p:cNvPr id="52238" name="Rectangle 15"/>
            <p:cNvSpPr>
              <a:spLocks noChangeArrowheads="1"/>
            </p:cNvSpPr>
            <p:nvPr/>
          </p:nvSpPr>
          <p:spPr bwMode="auto">
            <a:xfrm>
              <a:off x="712" y="2261"/>
              <a:ext cx="47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/>
            </a:p>
          </p:txBody>
        </p:sp>
        <p:sp>
          <p:nvSpPr>
            <p:cNvPr id="52239" name="Rectangle 16"/>
            <p:cNvSpPr>
              <a:spLocks noChangeArrowheads="1"/>
            </p:cNvSpPr>
            <p:nvPr/>
          </p:nvSpPr>
          <p:spPr bwMode="auto">
            <a:xfrm>
              <a:off x="1879" y="2461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0" name="Rectangle 17"/>
            <p:cNvSpPr>
              <a:spLocks noChangeArrowheads="1"/>
            </p:cNvSpPr>
            <p:nvPr/>
          </p:nvSpPr>
          <p:spPr bwMode="auto">
            <a:xfrm>
              <a:off x="1985" y="2504"/>
              <a:ext cx="71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8 Years in</a:t>
              </a:r>
              <a:endParaRPr lang="en-US"/>
            </a:p>
          </p:txBody>
        </p:sp>
        <p:sp>
          <p:nvSpPr>
            <p:cNvPr id="52241" name="Rectangle 18"/>
            <p:cNvSpPr>
              <a:spLocks noChangeArrowheads="1"/>
            </p:cNvSpPr>
            <p:nvPr/>
          </p:nvSpPr>
          <p:spPr bwMode="auto">
            <a:xfrm>
              <a:off x="2106" y="2672"/>
              <a:ext cx="47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/>
            </a:p>
          </p:txBody>
        </p:sp>
        <p:sp>
          <p:nvSpPr>
            <p:cNvPr id="52242" name="Rectangle 19"/>
            <p:cNvSpPr>
              <a:spLocks noChangeArrowheads="1"/>
            </p:cNvSpPr>
            <p:nvPr/>
          </p:nvSpPr>
          <p:spPr bwMode="auto">
            <a:xfrm>
              <a:off x="3318" y="2461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3" name="Rectangle 20"/>
            <p:cNvSpPr>
              <a:spLocks noChangeArrowheads="1"/>
            </p:cNvSpPr>
            <p:nvPr/>
          </p:nvSpPr>
          <p:spPr bwMode="auto">
            <a:xfrm>
              <a:off x="3423" y="2504"/>
              <a:ext cx="71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5 Years in</a:t>
              </a:r>
              <a:endParaRPr lang="en-US"/>
            </a:p>
          </p:txBody>
        </p:sp>
        <p:sp>
          <p:nvSpPr>
            <p:cNvPr id="52244" name="Rectangle 21"/>
            <p:cNvSpPr>
              <a:spLocks noChangeArrowheads="1"/>
            </p:cNvSpPr>
            <p:nvPr/>
          </p:nvSpPr>
          <p:spPr bwMode="auto">
            <a:xfrm>
              <a:off x="3544" y="2672"/>
              <a:ext cx="47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/>
            </a:p>
          </p:txBody>
        </p:sp>
        <p:sp>
          <p:nvSpPr>
            <p:cNvPr id="52245" name="Rectangle 22"/>
            <p:cNvSpPr>
              <a:spLocks noChangeArrowheads="1"/>
            </p:cNvSpPr>
            <p:nvPr/>
          </p:nvSpPr>
          <p:spPr bwMode="auto">
            <a:xfrm>
              <a:off x="4800" y="2050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6" name="Rectangle 23"/>
            <p:cNvSpPr>
              <a:spLocks noChangeArrowheads="1"/>
            </p:cNvSpPr>
            <p:nvPr/>
          </p:nvSpPr>
          <p:spPr bwMode="auto">
            <a:xfrm>
              <a:off x="4907" y="2093"/>
              <a:ext cx="71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4 Years in</a:t>
              </a:r>
              <a:endParaRPr lang="en-US"/>
            </a:p>
          </p:txBody>
        </p:sp>
        <p:sp>
          <p:nvSpPr>
            <p:cNvPr id="52247" name="Rectangle 24"/>
            <p:cNvSpPr>
              <a:spLocks noChangeArrowheads="1"/>
            </p:cNvSpPr>
            <p:nvPr/>
          </p:nvSpPr>
          <p:spPr bwMode="auto">
            <a:xfrm>
              <a:off x="5026" y="2261"/>
              <a:ext cx="47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/>
            </a:p>
          </p:txBody>
        </p:sp>
        <p:sp>
          <p:nvSpPr>
            <p:cNvPr id="52248" name="Rectangle 25"/>
            <p:cNvSpPr>
              <a:spLocks noChangeArrowheads="1"/>
            </p:cNvSpPr>
            <p:nvPr/>
          </p:nvSpPr>
          <p:spPr bwMode="auto">
            <a:xfrm>
              <a:off x="4081" y="1349"/>
              <a:ext cx="863" cy="2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9" name="Rectangle 26"/>
            <p:cNvSpPr>
              <a:spLocks noChangeArrowheads="1"/>
            </p:cNvSpPr>
            <p:nvPr/>
          </p:nvSpPr>
          <p:spPr bwMode="auto">
            <a:xfrm>
              <a:off x="4415" y="1405"/>
              <a:ext cx="26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Ma</a:t>
              </a:r>
              <a:endParaRPr lang="en-US"/>
            </a:p>
          </p:txBody>
        </p:sp>
        <p:sp>
          <p:nvSpPr>
            <p:cNvPr id="52250" name="Line 27"/>
            <p:cNvSpPr>
              <a:spLocks noChangeShapeType="1"/>
            </p:cNvSpPr>
            <p:nvPr/>
          </p:nvSpPr>
          <p:spPr bwMode="auto">
            <a:xfrm>
              <a:off x="1636" y="1629"/>
              <a:ext cx="635" cy="78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1" name="Freeform 28"/>
            <p:cNvSpPr>
              <a:spLocks/>
            </p:cNvSpPr>
            <p:nvPr/>
          </p:nvSpPr>
          <p:spPr bwMode="auto">
            <a:xfrm>
              <a:off x="2234" y="2380"/>
              <a:ext cx="77" cy="81"/>
            </a:xfrm>
            <a:custGeom>
              <a:avLst/>
              <a:gdLst>
                <a:gd name="T0" fmla="*/ 60 w 77"/>
                <a:gd name="T1" fmla="*/ 0 h 81"/>
                <a:gd name="T2" fmla="*/ 77 w 77"/>
                <a:gd name="T3" fmla="*/ 81 h 81"/>
                <a:gd name="T4" fmla="*/ 0 w 77"/>
                <a:gd name="T5" fmla="*/ 45 h 81"/>
                <a:gd name="T6" fmla="*/ 60 w 77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81"/>
                <a:gd name="T14" fmla="*/ 77 w 77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81">
                  <a:moveTo>
                    <a:pt x="60" y="0"/>
                  </a:moveTo>
                  <a:lnTo>
                    <a:pt x="77" y="81"/>
                  </a:lnTo>
                  <a:lnTo>
                    <a:pt x="0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2" name="Rectangle 29"/>
            <p:cNvSpPr>
              <a:spLocks noChangeArrowheads="1"/>
            </p:cNvSpPr>
            <p:nvPr/>
          </p:nvSpPr>
          <p:spPr bwMode="auto">
            <a:xfrm>
              <a:off x="1542" y="1954"/>
              <a:ext cx="861" cy="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3" name="Rectangle 30"/>
            <p:cNvSpPr>
              <a:spLocks noChangeArrowheads="1"/>
            </p:cNvSpPr>
            <p:nvPr/>
          </p:nvSpPr>
          <p:spPr bwMode="auto">
            <a:xfrm>
              <a:off x="1548" y="1956"/>
              <a:ext cx="91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/>
            </a:p>
          </p:txBody>
        </p:sp>
        <p:sp>
          <p:nvSpPr>
            <p:cNvPr id="52254" name="Line 31"/>
            <p:cNvSpPr>
              <a:spLocks noChangeShapeType="1"/>
            </p:cNvSpPr>
            <p:nvPr/>
          </p:nvSpPr>
          <p:spPr bwMode="auto">
            <a:xfrm flipH="1">
              <a:off x="972" y="1629"/>
              <a:ext cx="664" cy="38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5" name="Freeform 32"/>
            <p:cNvSpPr>
              <a:spLocks/>
            </p:cNvSpPr>
            <p:nvPr/>
          </p:nvSpPr>
          <p:spPr bwMode="auto">
            <a:xfrm>
              <a:off x="917" y="1980"/>
              <a:ext cx="82" cy="70"/>
            </a:xfrm>
            <a:custGeom>
              <a:avLst/>
              <a:gdLst>
                <a:gd name="T0" fmla="*/ 82 w 82"/>
                <a:gd name="T1" fmla="*/ 62 h 70"/>
                <a:gd name="T2" fmla="*/ 0 w 82"/>
                <a:gd name="T3" fmla="*/ 70 h 70"/>
                <a:gd name="T4" fmla="*/ 44 w 82"/>
                <a:gd name="T5" fmla="*/ 0 h 70"/>
                <a:gd name="T6" fmla="*/ 82 w 82"/>
                <a:gd name="T7" fmla="*/ 62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70"/>
                <a:gd name="T14" fmla="*/ 82 w 82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70">
                  <a:moveTo>
                    <a:pt x="82" y="62"/>
                  </a:moveTo>
                  <a:lnTo>
                    <a:pt x="0" y="70"/>
                  </a:lnTo>
                  <a:lnTo>
                    <a:pt x="44" y="0"/>
                  </a:lnTo>
                  <a:lnTo>
                    <a:pt x="82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6" name="Rectangle 33"/>
            <p:cNvSpPr>
              <a:spLocks noChangeArrowheads="1"/>
            </p:cNvSpPr>
            <p:nvPr/>
          </p:nvSpPr>
          <p:spPr bwMode="auto">
            <a:xfrm>
              <a:off x="984" y="1749"/>
              <a:ext cx="581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7" name="Rectangle 34"/>
            <p:cNvSpPr>
              <a:spLocks noChangeArrowheads="1"/>
            </p:cNvSpPr>
            <p:nvPr/>
          </p:nvSpPr>
          <p:spPr bwMode="auto">
            <a:xfrm>
              <a:off x="990" y="1750"/>
              <a:ext cx="63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/>
            </a:p>
          </p:txBody>
        </p:sp>
        <p:sp>
          <p:nvSpPr>
            <p:cNvPr id="52258" name="Line 35"/>
            <p:cNvSpPr>
              <a:spLocks noChangeShapeType="1"/>
            </p:cNvSpPr>
            <p:nvPr/>
          </p:nvSpPr>
          <p:spPr bwMode="auto">
            <a:xfrm flipH="1">
              <a:off x="3791" y="1629"/>
              <a:ext cx="721" cy="783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9" name="Freeform 36"/>
            <p:cNvSpPr>
              <a:spLocks/>
            </p:cNvSpPr>
            <p:nvPr/>
          </p:nvSpPr>
          <p:spPr bwMode="auto">
            <a:xfrm>
              <a:off x="3749" y="2382"/>
              <a:ext cx="77" cy="79"/>
            </a:xfrm>
            <a:custGeom>
              <a:avLst/>
              <a:gdLst>
                <a:gd name="T0" fmla="*/ 77 w 77"/>
                <a:gd name="T1" fmla="*/ 49 h 79"/>
                <a:gd name="T2" fmla="*/ 0 w 77"/>
                <a:gd name="T3" fmla="*/ 79 h 79"/>
                <a:gd name="T4" fmla="*/ 21 w 77"/>
                <a:gd name="T5" fmla="*/ 0 h 79"/>
                <a:gd name="T6" fmla="*/ 77 w 77"/>
                <a:gd name="T7" fmla="*/ 49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79"/>
                <a:gd name="T14" fmla="*/ 77 w 77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79">
                  <a:moveTo>
                    <a:pt x="77" y="49"/>
                  </a:moveTo>
                  <a:lnTo>
                    <a:pt x="0" y="79"/>
                  </a:lnTo>
                  <a:lnTo>
                    <a:pt x="21" y="0"/>
                  </a:lnTo>
                  <a:lnTo>
                    <a:pt x="77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0" name="Rectangle 37"/>
            <p:cNvSpPr>
              <a:spLocks noChangeArrowheads="1"/>
            </p:cNvSpPr>
            <p:nvPr/>
          </p:nvSpPr>
          <p:spPr bwMode="auto">
            <a:xfrm>
              <a:off x="3837" y="1954"/>
              <a:ext cx="581" cy="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1" name="Rectangle 38"/>
            <p:cNvSpPr>
              <a:spLocks noChangeArrowheads="1"/>
            </p:cNvSpPr>
            <p:nvPr/>
          </p:nvSpPr>
          <p:spPr bwMode="auto">
            <a:xfrm>
              <a:off x="3843" y="1956"/>
              <a:ext cx="63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/>
            </a:p>
          </p:txBody>
        </p:sp>
        <p:sp>
          <p:nvSpPr>
            <p:cNvPr id="52262" name="Line 39"/>
            <p:cNvSpPr>
              <a:spLocks noChangeShapeType="1"/>
            </p:cNvSpPr>
            <p:nvPr/>
          </p:nvSpPr>
          <p:spPr bwMode="auto">
            <a:xfrm>
              <a:off x="4512" y="1629"/>
              <a:ext cx="664" cy="38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3" name="Freeform 40"/>
            <p:cNvSpPr>
              <a:spLocks/>
            </p:cNvSpPr>
            <p:nvPr/>
          </p:nvSpPr>
          <p:spPr bwMode="auto">
            <a:xfrm>
              <a:off x="5149" y="1980"/>
              <a:ext cx="82" cy="70"/>
            </a:xfrm>
            <a:custGeom>
              <a:avLst/>
              <a:gdLst>
                <a:gd name="T0" fmla="*/ 38 w 82"/>
                <a:gd name="T1" fmla="*/ 0 h 70"/>
                <a:gd name="T2" fmla="*/ 82 w 82"/>
                <a:gd name="T3" fmla="*/ 70 h 70"/>
                <a:gd name="T4" fmla="*/ 0 w 82"/>
                <a:gd name="T5" fmla="*/ 62 h 70"/>
                <a:gd name="T6" fmla="*/ 38 w 82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70"/>
                <a:gd name="T14" fmla="*/ 82 w 82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70">
                  <a:moveTo>
                    <a:pt x="38" y="0"/>
                  </a:moveTo>
                  <a:lnTo>
                    <a:pt x="82" y="70"/>
                  </a:lnTo>
                  <a:lnTo>
                    <a:pt x="0" y="6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4" name="Rectangle 41"/>
            <p:cNvSpPr>
              <a:spLocks noChangeArrowheads="1"/>
            </p:cNvSpPr>
            <p:nvPr/>
          </p:nvSpPr>
          <p:spPr bwMode="auto">
            <a:xfrm>
              <a:off x="4441" y="1749"/>
              <a:ext cx="861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5" name="Rectangle 42"/>
            <p:cNvSpPr>
              <a:spLocks noChangeArrowheads="1"/>
            </p:cNvSpPr>
            <p:nvPr/>
          </p:nvSpPr>
          <p:spPr bwMode="auto">
            <a:xfrm>
              <a:off x="4447" y="1750"/>
              <a:ext cx="91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/>
            </a:p>
          </p:txBody>
        </p:sp>
        <p:sp>
          <p:nvSpPr>
            <p:cNvPr id="52266" name="Freeform 43"/>
            <p:cNvSpPr>
              <a:spLocks/>
            </p:cNvSpPr>
            <p:nvPr/>
          </p:nvSpPr>
          <p:spPr bwMode="auto">
            <a:xfrm>
              <a:off x="773" y="2521"/>
              <a:ext cx="144" cy="370"/>
            </a:xfrm>
            <a:custGeom>
              <a:avLst/>
              <a:gdLst>
                <a:gd name="T0" fmla="*/ 0 w 144"/>
                <a:gd name="T1" fmla="*/ 370 h 370"/>
                <a:gd name="T2" fmla="*/ 144 w 144"/>
                <a:gd name="T3" fmla="*/ 370 h 370"/>
                <a:gd name="T4" fmla="*/ 144 w 144"/>
                <a:gd name="T5" fmla="*/ 0 h 370"/>
                <a:gd name="T6" fmla="*/ 0 60000 65536"/>
                <a:gd name="T7" fmla="*/ 0 60000 65536"/>
                <a:gd name="T8" fmla="*/ 0 60000 65536"/>
                <a:gd name="T9" fmla="*/ 0 w 144"/>
                <a:gd name="T10" fmla="*/ 0 h 370"/>
                <a:gd name="T11" fmla="*/ 144 w 144"/>
                <a:gd name="T12" fmla="*/ 370 h 3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370">
                  <a:moveTo>
                    <a:pt x="0" y="370"/>
                  </a:moveTo>
                  <a:lnTo>
                    <a:pt x="144" y="370"/>
                  </a:lnTo>
                  <a:lnTo>
                    <a:pt x="144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7" name="Freeform 44"/>
            <p:cNvSpPr>
              <a:spLocks/>
            </p:cNvSpPr>
            <p:nvPr/>
          </p:nvSpPr>
          <p:spPr bwMode="auto">
            <a:xfrm>
              <a:off x="888" y="2470"/>
              <a:ext cx="59" cy="58"/>
            </a:xfrm>
            <a:custGeom>
              <a:avLst/>
              <a:gdLst>
                <a:gd name="T0" fmla="*/ 0 w 59"/>
                <a:gd name="T1" fmla="*/ 58 h 58"/>
                <a:gd name="T2" fmla="*/ 29 w 59"/>
                <a:gd name="T3" fmla="*/ 0 h 58"/>
                <a:gd name="T4" fmla="*/ 59 w 59"/>
                <a:gd name="T5" fmla="*/ 58 h 58"/>
                <a:gd name="T6" fmla="*/ 0 w 59"/>
                <a:gd name="T7" fmla="*/ 58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58"/>
                <a:gd name="T14" fmla="*/ 59 w 59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58">
                  <a:moveTo>
                    <a:pt x="0" y="58"/>
                  </a:moveTo>
                  <a:lnTo>
                    <a:pt x="29" y="0"/>
                  </a:lnTo>
                  <a:lnTo>
                    <a:pt x="59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8" name="Rectangle 45"/>
            <p:cNvSpPr>
              <a:spLocks noChangeArrowheads="1"/>
            </p:cNvSpPr>
            <p:nvPr/>
          </p:nvSpPr>
          <p:spPr bwMode="auto">
            <a:xfrm>
              <a:off x="455" y="2625"/>
              <a:ext cx="35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/>
            </a:p>
          </p:txBody>
        </p:sp>
        <p:sp>
          <p:nvSpPr>
            <p:cNvPr id="52269" name="Rectangle 46"/>
            <p:cNvSpPr>
              <a:spLocks noChangeArrowheads="1"/>
            </p:cNvSpPr>
            <p:nvPr/>
          </p:nvSpPr>
          <p:spPr bwMode="auto">
            <a:xfrm>
              <a:off x="207" y="2794"/>
              <a:ext cx="60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Strategy</a:t>
              </a:r>
              <a:endParaRPr lang="en-US"/>
            </a:p>
          </p:txBody>
        </p:sp>
        <p:sp>
          <p:nvSpPr>
            <p:cNvPr id="52270" name="Freeform 47"/>
            <p:cNvSpPr>
              <a:spLocks/>
            </p:cNvSpPr>
            <p:nvPr/>
          </p:nvSpPr>
          <p:spPr bwMode="auto">
            <a:xfrm>
              <a:off x="4953" y="2519"/>
              <a:ext cx="263" cy="362"/>
            </a:xfrm>
            <a:custGeom>
              <a:avLst/>
              <a:gdLst>
                <a:gd name="T0" fmla="*/ 0 w 263"/>
                <a:gd name="T1" fmla="*/ 362 h 362"/>
                <a:gd name="T2" fmla="*/ 144 w 263"/>
                <a:gd name="T3" fmla="*/ 362 h 362"/>
                <a:gd name="T4" fmla="*/ 263 w 263"/>
                <a:gd name="T5" fmla="*/ 0 h 362"/>
                <a:gd name="T6" fmla="*/ 0 60000 65536"/>
                <a:gd name="T7" fmla="*/ 0 60000 65536"/>
                <a:gd name="T8" fmla="*/ 0 60000 65536"/>
                <a:gd name="T9" fmla="*/ 0 w 263"/>
                <a:gd name="T10" fmla="*/ 0 h 362"/>
                <a:gd name="T11" fmla="*/ 263 w 263"/>
                <a:gd name="T12" fmla="*/ 362 h 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3" h="362">
                  <a:moveTo>
                    <a:pt x="0" y="362"/>
                  </a:moveTo>
                  <a:lnTo>
                    <a:pt x="144" y="362"/>
                  </a:lnTo>
                  <a:lnTo>
                    <a:pt x="263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1" name="Freeform 48"/>
            <p:cNvSpPr>
              <a:spLocks/>
            </p:cNvSpPr>
            <p:nvPr/>
          </p:nvSpPr>
          <p:spPr bwMode="auto">
            <a:xfrm>
              <a:off x="5185" y="2470"/>
              <a:ext cx="56" cy="64"/>
            </a:xfrm>
            <a:custGeom>
              <a:avLst/>
              <a:gdLst>
                <a:gd name="T0" fmla="*/ 0 w 56"/>
                <a:gd name="T1" fmla="*/ 47 h 64"/>
                <a:gd name="T2" fmla="*/ 46 w 56"/>
                <a:gd name="T3" fmla="*/ 0 h 64"/>
                <a:gd name="T4" fmla="*/ 56 w 56"/>
                <a:gd name="T5" fmla="*/ 64 h 64"/>
                <a:gd name="T6" fmla="*/ 0 w 56"/>
                <a:gd name="T7" fmla="*/ 47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64"/>
                <a:gd name="T14" fmla="*/ 56 w 56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64">
                  <a:moveTo>
                    <a:pt x="0" y="47"/>
                  </a:moveTo>
                  <a:lnTo>
                    <a:pt x="46" y="0"/>
                  </a:lnTo>
                  <a:lnTo>
                    <a:pt x="56" y="6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2" name="Rectangle 49"/>
            <p:cNvSpPr>
              <a:spLocks noChangeArrowheads="1"/>
            </p:cNvSpPr>
            <p:nvPr/>
          </p:nvSpPr>
          <p:spPr bwMode="auto">
            <a:xfrm>
              <a:off x="4388" y="2713"/>
              <a:ext cx="35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/>
            </a:p>
          </p:txBody>
        </p:sp>
        <p:sp>
          <p:nvSpPr>
            <p:cNvPr id="52273" name="Rectangle 50"/>
            <p:cNvSpPr>
              <a:spLocks noChangeArrowheads="1"/>
            </p:cNvSpPr>
            <p:nvPr/>
          </p:nvSpPr>
          <p:spPr bwMode="auto">
            <a:xfrm>
              <a:off x="4388" y="2881"/>
              <a:ext cx="60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Strategy</a:t>
              </a:r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E47878C-0003-6840-8816-60536D9783EC}" type="slidenum">
              <a:rPr lang="en-US" sz="1000"/>
              <a:pPr/>
              <a:t>2</a:t>
            </a:fld>
            <a:endParaRPr lang="en-US" sz="1000"/>
          </a:p>
        </p:txBody>
      </p:sp>
      <p:pic>
        <p:nvPicPr>
          <p:cNvPr id="18434" name="Picture 2" descr="dilber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39850"/>
            <a:ext cx="9144000" cy="3352800"/>
          </a:xfr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445143-47F5-1045-9CA4-13214D573CCB}" type="slidenum">
              <a:rPr lang="en-US" sz="1000"/>
              <a:pPr/>
              <a:t>20</a:t>
            </a:fld>
            <a:endParaRPr lang="en-US" sz="1000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a’</a:t>
            </a:r>
            <a:r>
              <a:rPr lang="en-US" altLang="ja-JP" dirty="0" smtClean="0">
                <a:latin typeface="Times New Roman" charset="0"/>
                <a:ea typeface="ＭＳ Ｐゴシック" charset="0"/>
                <a:cs typeface="ＭＳ Ｐゴシック" charset="0"/>
              </a:rPr>
              <a:t>s 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Decision Tree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381000" y="5791200"/>
            <a:ext cx="815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 smtClean="0"/>
              <a:t>Pa </a:t>
            </a:r>
            <a:r>
              <a:rPr lang="en-US" sz="2800" dirty="0"/>
              <a:t>does have a dominant </a:t>
            </a:r>
            <a:r>
              <a:rPr lang="en-US" sz="2800" dirty="0" smtClean="0"/>
              <a:t>strategy</a:t>
            </a:r>
            <a:r>
              <a:rPr lang="en-US" sz="2800" dirty="0" smtClean="0"/>
              <a:t>: confess</a:t>
            </a:r>
            <a:endParaRPr lang="en-US" sz="2800" dirty="0"/>
          </a:p>
        </p:txBody>
      </p:sp>
      <p:grpSp>
        <p:nvGrpSpPr>
          <p:cNvPr id="52230" name="Group 8"/>
          <p:cNvGrpSpPr>
            <a:grpSpLocks noChangeAspect="1"/>
          </p:cNvGrpSpPr>
          <p:nvPr/>
        </p:nvGrpSpPr>
        <p:grpSpPr bwMode="auto">
          <a:xfrm>
            <a:off x="228600" y="1371600"/>
            <a:ext cx="8794750" cy="3533775"/>
            <a:chOff x="144" y="864"/>
            <a:chExt cx="5540" cy="2226"/>
          </a:xfrm>
        </p:grpSpPr>
        <p:sp>
          <p:nvSpPr>
            <p:cNvPr id="52231" name="AutoShape 7"/>
            <p:cNvSpPr>
              <a:spLocks noChangeAspect="1" noChangeArrowheads="1" noTextEdit="1"/>
            </p:cNvSpPr>
            <p:nvPr/>
          </p:nvSpPr>
          <p:spPr bwMode="auto">
            <a:xfrm>
              <a:off x="144" y="864"/>
              <a:ext cx="5540" cy="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2" name="Rectangle 9"/>
            <p:cNvSpPr>
              <a:spLocks noChangeArrowheads="1"/>
            </p:cNvSpPr>
            <p:nvPr/>
          </p:nvSpPr>
          <p:spPr bwMode="auto">
            <a:xfrm>
              <a:off x="3718" y="979"/>
              <a:ext cx="162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If </a:t>
              </a:r>
              <a:r>
                <a:rPr lang="en-US" sz="1800" b="1" dirty="0" smtClean="0">
                  <a:solidFill>
                    <a:srgbClr val="000000"/>
                  </a:solidFill>
                  <a:latin typeface="Arial" charset="0"/>
                </a:rPr>
                <a:t>Ma</a:t>
              </a:r>
              <a:r>
                <a:rPr lang="en-US" sz="1800" b="1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Does Not Confess</a:t>
              </a:r>
              <a:endParaRPr lang="en-US" dirty="0"/>
            </a:p>
          </p:txBody>
        </p:sp>
        <p:sp>
          <p:nvSpPr>
            <p:cNvPr id="52233" name="Rectangle 10"/>
            <p:cNvSpPr>
              <a:spLocks noChangeArrowheads="1"/>
            </p:cNvSpPr>
            <p:nvPr/>
          </p:nvSpPr>
          <p:spPr bwMode="auto">
            <a:xfrm>
              <a:off x="1099" y="979"/>
              <a:ext cx="110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If </a:t>
              </a:r>
              <a:r>
                <a:rPr lang="en-US" sz="1800" b="1" dirty="0" smtClean="0">
                  <a:solidFill>
                    <a:srgbClr val="000000"/>
                  </a:solidFill>
                  <a:latin typeface="Arial" charset="0"/>
                </a:rPr>
                <a:t>Ma</a:t>
              </a:r>
              <a:r>
                <a:rPr lang="en-US" sz="1800" b="1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Confesses</a:t>
              </a:r>
              <a:endParaRPr lang="en-US" dirty="0"/>
            </a:p>
          </p:txBody>
        </p:sp>
        <p:sp>
          <p:nvSpPr>
            <p:cNvPr id="52234" name="Rectangle 11"/>
            <p:cNvSpPr>
              <a:spLocks noChangeArrowheads="1"/>
            </p:cNvSpPr>
            <p:nvPr/>
          </p:nvSpPr>
          <p:spPr bwMode="auto">
            <a:xfrm>
              <a:off x="1204" y="1349"/>
              <a:ext cx="863" cy="2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5" name="Rectangle 12"/>
            <p:cNvSpPr>
              <a:spLocks noChangeArrowheads="1"/>
            </p:cNvSpPr>
            <p:nvPr/>
          </p:nvSpPr>
          <p:spPr bwMode="auto">
            <a:xfrm>
              <a:off x="1584" y="1405"/>
              <a:ext cx="21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  <a:latin typeface="Arial" charset="0"/>
                </a:rPr>
                <a:t>Pa</a:t>
              </a:r>
              <a:endParaRPr lang="en-US" dirty="0"/>
            </a:p>
          </p:txBody>
        </p:sp>
        <p:sp>
          <p:nvSpPr>
            <p:cNvPr id="52236" name="Rectangle 13"/>
            <p:cNvSpPr>
              <a:spLocks noChangeArrowheads="1"/>
            </p:cNvSpPr>
            <p:nvPr/>
          </p:nvSpPr>
          <p:spPr bwMode="auto">
            <a:xfrm>
              <a:off x="485" y="2050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7" name="Rectangle 14"/>
            <p:cNvSpPr>
              <a:spLocks noChangeArrowheads="1"/>
            </p:cNvSpPr>
            <p:nvPr/>
          </p:nvSpPr>
          <p:spPr bwMode="auto">
            <a:xfrm>
              <a:off x="593" y="2093"/>
              <a:ext cx="6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1</a:t>
              </a:r>
              <a:r>
                <a:rPr lang="en-US" sz="180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Years in</a:t>
              </a:r>
              <a:endParaRPr lang="en-US" dirty="0"/>
            </a:p>
          </p:txBody>
        </p:sp>
        <p:sp>
          <p:nvSpPr>
            <p:cNvPr id="52238" name="Rectangle 15"/>
            <p:cNvSpPr>
              <a:spLocks noChangeArrowheads="1"/>
            </p:cNvSpPr>
            <p:nvPr/>
          </p:nvSpPr>
          <p:spPr bwMode="auto">
            <a:xfrm>
              <a:off x="712" y="2261"/>
              <a:ext cx="47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/>
            </a:p>
          </p:txBody>
        </p:sp>
        <p:sp>
          <p:nvSpPr>
            <p:cNvPr id="52239" name="Rectangle 16"/>
            <p:cNvSpPr>
              <a:spLocks noChangeArrowheads="1"/>
            </p:cNvSpPr>
            <p:nvPr/>
          </p:nvSpPr>
          <p:spPr bwMode="auto">
            <a:xfrm>
              <a:off x="1879" y="2461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0" name="Rectangle 17"/>
            <p:cNvSpPr>
              <a:spLocks noChangeArrowheads="1"/>
            </p:cNvSpPr>
            <p:nvPr/>
          </p:nvSpPr>
          <p:spPr bwMode="auto">
            <a:xfrm>
              <a:off x="1985" y="2504"/>
              <a:ext cx="6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3</a:t>
              </a:r>
              <a:r>
                <a:rPr lang="en-US" sz="180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Years in</a:t>
              </a:r>
              <a:endParaRPr lang="en-US" dirty="0"/>
            </a:p>
          </p:txBody>
        </p:sp>
        <p:sp>
          <p:nvSpPr>
            <p:cNvPr id="52241" name="Rectangle 18"/>
            <p:cNvSpPr>
              <a:spLocks noChangeArrowheads="1"/>
            </p:cNvSpPr>
            <p:nvPr/>
          </p:nvSpPr>
          <p:spPr bwMode="auto">
            <a:xfrm>
              <a:off x="2106" y="2672"/>
              <a:ext cx="47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/>
            </a:p>
          </p:txBody>
        </p:sp>
        <p:sp>
          <p:nvSpPr>
            <p:cNvPr id="52242" name="Rectangle 19"/>
            <p:cNvSpPr>
              <a:spLocks noChangeArrowheads="1"/>
            </p:cNvSpPr>
            <p:nvPr/>
          </p:nvSpPr>
          <p:spPr bwMode="auto">
            <a:xfrm>
              <a:off x="3318" y="2461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3" name="Rectangle 20"/>
            <p:cNvSpPr>
              <a:spLocks noChangeArrowheads="1"/>
            </p:cNvSpPr>
            <p:nvPr/>
          </p:nvSpPr>
          <p:spPr bwMode="auto">
            <a:xfrm>
              <a:off x="3423" y="2504"/>
              <a:ext cx="6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0</a:t>
              </a:r>
              <a:r>
                <a:rPr lang="en-US" sz="180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Years in</a:t>
              </a:r>
              <a:endParaRPr lang="en-US" dirty="0"/>
            </a:p>
          </p:txBody>
        </p:sp>
        <p:sp>
          <p:nvSpPr>
            <p:cNvPr id="52244" name="Rectangle 21"/>
            <p:cNvSpPr>
              <a:spLocks noChangeArrowheads="1"/>
            </p:cNvSpPr>
            <p:nvPr/>
          </p:nvSpPr>
          <p:spPr bwMode="auto">
            <a:xfrm>
              <a:off x="3544" y="2672"/>
              <a:ext cx="47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/>
            </a:p>
          </p:txBody>
        </p:sp>
        <p:sp>
          <p:nvSpPr>
            <p:cNvPr id="52245" name="Rectangle 22"/>
            <p:cNvSpPr>
              <a:spLocks noChangeArrowheads="1"/>
            </p:cNvSpPr>
            <p:nvPr/>
          </p:nvSpPr>
          <p:spPr bwMode="auto">
            <a:xfrm>
              <a:off x="4800" y="2050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6" name="Rectangle 23"/>
            <p:cNvSpPr>
              <a:spLocks noChangeArrowheads="1"/>
            </p:cNvSpPr>
            <p:nvPr/>
          </p:nvSpPr>
          <p:spPr bwMode="auto">
            <a:xfrm>
              <a:off x="4907" y="2093"/>
              <a:ext cx="6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180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Years in</a:t>
              </a:r>
              <a:endParaRPr lang="en-US" dirty="0"/>
            </a:p>
          </p:txBody>
        </p:sp>
        <p:sp>
          <p:nvSpPr>
            <p:cNvPr id="52247" name="Rectangle 24"/>
            <p:cNvSpPr>
              <a:spLocks noChangeArrowheads="1"/>
            </p:cNvSpPr>
            <p:nvPr/>
          </p:nvSpPr>
          <p:spPr bwMode="auto">
            <a:xfrm>
              <a:off x="5026" y="2261"/>
              <a:ext cx="47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/>
            </a:p>
          </p:txBody>
        </p:sp>
        <p:sp>
          <p:nvSpPr>
            <p:cNvPr id="52248" name="Rectangle 25"/>
            <p:cNvSpPr>
              <a:spLocks noChangeArrowheads="1"/>
            </p:cNvSpPr>
            <p:nvPr/>
          </p:nvSpPr>
          <p:spPr bwMode="auto">
            <a:xfrm>
              <a:off x="4081" y="1349"/>
              <a:ext cx="863" cy="2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9" name="Rectangle 26"/>
            <p:cNvSpPr>
              <a:spLocks noChangeArrowheads="1"/>
            </p:cNvSpPr>
            <p:nvPr/>
          </p:nvSpPr>
          <p:spPr bwMode="auto">
            <a:xfrm>
              <a:off x="4415" y="1405"/>
              <a:ext cx="17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</a:t>
              </a:r>
              <a:r>
                <a:rPr lang="en-US" sz="1800" dirty="0" smtClean="0">
                  <a:solidFill>
                    <a:srgbClr val="000000"/>
                  </a:solidFill>
                  <a:latin typeface="Arial" charset="0"/>
                </a:rPr>
                <a:t>a</a:t>
              </a:r>
              <a:endParaRPr lang="en-US" dirty="0"/>
            </a:p>
          </p:txBody>
        </p:sp>
        <p:sp>
          <p:nvSpPr>
            <p:cNvPr id="52250" name="Line 27"/>
            <p:cNvSpPr>
              <a:spLocks noChangeShapeType="1"/>
            </p:cNvSpPr>
            <p:nvPr/>
          </p:nvSpPr>
          <p:spPr bwMode="auto">
            <a:xfrm>
              <a:off x="1636" y="1629"/>
              <a:ext cx="635" cy="78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1" name="Freeform 28"/>
            <p:cNvSpPr>
              <a:spLocks/>
            </p:cNvSpPr>
            <p:nvPr/>
          </p:nvSpPr>
          <p:spPr bwMode="auto">
            <a:xfrm>
              <a:off x="2234" y="2380"/>
              <a:ext cx="77" cy="81"/>
            </a:xfrm>
            <a:custGeom>
              <a:avLst/>
              <a:gdLst>
                <a:gd name="T0" fmla="*/ 60 w 77"/>
                <a:gd name="T1" fmla="*/ 0 h 81"/>
                <a:gd name="T2" fmla="*/ 77 w 77"/>
                <a:gd name="T3" fmla="*/ 81 h 81"/>
                <a:gd name="T4" fmla="*/ 0 w 77"/>
                <a:gd name="T5" fmla="*/ 45 h 81"/>
                <a:gd name="T6" fmla="*/ 60 w 77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81"/>
                <a:gd name="T14" fmla="*/ 77 w 77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81">
                  <a:moveTo>
                    <a:pt x="60" y="0"/>
                  </a:moveTo>
                  <a:lnTo>
                    <a:pt x="77" y="81"/>
                  </a:lnTo>
                  <a:lnTo>
                    <a:pt x="0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2" name="Rectangle 29"/>
            <p:cNvSpPr>
              <a:spLocks noChangeArrowheads="1"/>
            </p:cNvSpPr>
            <p:nvPr/>
          </p:nvSpPr>
          <p:spPr bwMode="auto">
            <a:xfrm>
              <a:off x="1542" y="1954"/>
              <a:ext cx="861" cy="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3" name="Rectangle 30"/>
            <p:cNvSpPr>
              <a:spLocks noChangeArrowheads="1"/>
            </p:cNvSpPr>
            <p:nvPr/>
          </p:nvSpPr>
          <p:spPr bwMode="auto">
            <a:xfrm>
              <a:off x="1548" y="1956"/>
              <a:ext cx="91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/>
            </a:p>
          </p:txBody>
        </p:sp>
        <p:sp>
          <p:nvSpPr>
            <p:cNvPr id="52254" name="Line 31"/>
            <p:cNvSpPr>
              <a:spLocks noChangeShapeType="1"/>
            </p:cNvSpPr>
            <p:nvPr/>
          </p:nvSpPr>
          <p:spPr bwMode="auto">
            <a:xfrm flipH="1">
              <a:off x="972" y="1629"/>
              <a:ext cx="664" cy="38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5" name="Freeform 32"/>
            <p:cNvSpPr>
              <a:spLocks/>
            </p:cNvSpPr>
            <p:nvPr/>
          </p:nvSpPr>
          <p:spPr bwMode="auto">
            <a:xfrm>
              <a:off x="917" y="1980"/>
              <a:ext cx="82" cy="70"/>
            </a:xfrm>
            <a:custGeom>
              <a:avLst/>
              <a:gdLst>
                <a:gd name="T0" fmla="*/ 82 w 82"/>
                <a:gd name="T1" fmla="*/ 62 h 70"/>
                <a:gd name="T2" fmla="*/ 0 w 82"/>
                <a:gd name="T3" fmla="*/ 70 h 70"/>
                <a:gd name="T4" fmla="*/ 44 w 82"/>
                <a:gd name="T5" fmla="*/ 0 h 70"/>
                <a:gd name="T6" fmla="*/ 82 w 82"/>
                <a:gd name="T7" fmla="*/ 62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70"/>
                <a:gd name="T14" fmla="*/ 82 w 82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70">
                  <a:moveTo>
                    <a:pt x="82" y="62"/>
                  </a:moveTo>
                  <a:lnTo>
                    <a:pt x="0" y="70"/>
                  </a:lnTo>
                  <a:lnTo>
                    <a:pt x="44" y="0"/>
                  </a:lnTo>
                  <a:lnTo>
                    <a:pt x="82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6" name="Rectangle 33"/>
            <p:cNvSpPr>
              <a:spLocks noChangeArrowheads="1"/>
            </p:cNvSpPr>
            <p:nvPr/>
          </p:nvSpPr>
          <p:spPr bwMode="auto">
            <a:xfrm>
              <a:off x="984" y="1749"/>
              <a:ext cx="581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7" name="Rectangle 34"/>
            <p:cNvSpPr>
              <a:spLocks noChangeArrowheads="1"/>
            </p:cNvSpPr>
            <p:nvPr/>
          </p:nvSpPr>
          <p:spPr bwMode="auto">
            <a:xfrm>
              <a:off x="990" y="1750"/>
              <a:ext cx="63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/>
            </a:p>
          </p:txBody>
        </p:sp>
        <p:sp>
          <p:nvSpPr>
            <p:cNvPr id="52258" name="Line 35"/>
            <p:cNvSpPr>
              <a:spLocks noChangeShapeType="1"/>
            </p:cNvSpPr>
            <p:nvPr/>
          </p:nvSpPr>
          <p:spPr bwMode="auto">
            <a:xfrm flipH="1">
              <a:off x="3791" y="1629"/>
              <a:ext cx="721" cy="783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9" name="Freeform 36"/>
            <p:cNvSpPr>
              <a:spLocks/>
            </p:cNvSpPr>
            <p:nvPr/>
          </p:nvSpPr>
          <p:spPr bwMode="auto">
            <a:xfrm>
              <a:off x="3749" y="2382"/>
              <a:ext cx="77" cy="79"/>
            </a:xfrm>
            <a:custGeom>
              <a:avLst/>
              <a:gdLst>
                <a:gd name="T0" fmla="*/ 77 w 77"/>
                <a:gd name="T1" fmla="*/ 49 h 79"/>
                <a:gd name="T2" fmla="*/ 0 w 77"/>
                <a:gd name="T3" fmla="*/ 79 h 79"/>
                <a:gd name="T4" fmla="*/ 21 w 77"/>
                <a:gd name="T5" fmla="*/ 0 h 79"/>
                <a:gd name="T6" fmla="*/ 77 w 77"/>
                <a:gd name="T7" fmla="*/ 49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79"/>
                <a:gd name="T14" fmla="*/ 77 w 77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79">
                  <a:moveTo>
                    <a:pt x="77" y="49"/>
                  </a:moveTo>
                  <a:lnTo>
                    <a:pt x="0" y="79"/>
                  </a:lnTo>
                  <a:lnTo>
                    <a:pt x="21" y="0"/>
                  </a:lnTo>
                  <a:lnTo>
                    <a:pt x="77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0" name="Rectangle 37"/>
            <p:cNvSpPr>
              <a:spLocks noChangeArrowheads="1"/>
            </p:cNvSpPr>
            <p:nvPr/>
          </p:nvSpPr>
          <p:spPr bwMode="auto">
            <a:xfrm>
              <a:off x="3837" y="1954"/>
              <a:ext cx="581" cy="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1" name="Rectangle 38"/>
            <p:cNvSpPr>
              <a:spLocks noChangeArrowheads="1"/>
            </p:cNvSpPr>
            <p:nvPr/>
          </p:nvSpPr>
          <p:spPr bwMode="auto">
            <a:xfrm>
              <a:off x="3843" y="1956"/>
              <a:ext cx="63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/>
            </a:p>
          </p:txBody>
        </p:sp>
        <p:sp>
          <p:nvSpPr>
            <p:cNvPr id="52262" name="Line 39"/>
            <p:cNvSpPr>
              <a:spLocks noChangeShapeType="1"/>
            </p:cNvSpPr>
            <p:nvPr/>
          </p:nvSpPr>
          <p:spPr bwMode="auto">
            <a:xfrm>
              <a:off x="4512" y="1629"/>
              <a:ext cx="664" cy="38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3" name="Freeform 40"/>
            <p:cNvSpPr>
              <a:spLocks/>
            </p:cNvSpPr>
            <p:nvPr/>
          </p:nvSpPr>
          <p:spPr bwMode="auto">
            <a:xfrm>
              <a:off x="5149" y="1980"/>
              <a:ext cx="82" cy="70"/>
            </a:xfrm>
            <a:custGeom>
              <a:avLst/>
              <a:gdLst>
                <a:gd name="T0" fmla="*/ 38 w 82"/>
                <a:gd name="T1" fmla="*/ 0 h 70"/>
                <a:gd name="T2" fmla="*/ 82 w 82"/>
                <a:gd name="T3" fmla="*/ 70 h 70"/>
                <a:gd name="T4" fmla="*/ 0 w 82"/>
                <a:gd name="T5" fmla="*/ 62 h 70"/>
                <a:gd name="T6" fmla="*/ 38 w 82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70"/>
                <a:gd name="T14" fmla="*/ 82 w 82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70">
                  <a:moveTo>
                    <a:pt x="38" y="0"/>
                  </a:moveTo>
                  <a:lnTo>
                    <a:pt x="82" y="70"/>
                  </a:lnTo>
                  <a:lnTo>
                    <a:pt x="0" y="6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4" name="Rectangle 41"/>
            <p:cNvSpPr>
              <a:spLocks noChangeArrowheads="1"/>
            </p:cNvSpPr>
            <p:nvPr/>
          </p:nvSpPr>
          <p:spPr bwMode="auto">
            <a:xfrm>
              <a:off x="4441" y="1749"/>
              <a:ext cx="861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5" name="Rectangle 42"/>
            <p:cNvSpPr>
              <a:spLocks noChangeArrowheads="1"/>
            </p:cNvSpPr>
            <p:nvPr/>
          </p:nvSpPr>
          <p:spPr bwMode="auto">
            <a:xfrm>
              <a:off x="4447" y="1750"/>
              <a:ext cx="91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/>
            </a:p>
          </p:txBody>
        </p:sp>
        <p:sp>
          <p:nvSpPr>
            <p:cNvPr id="52266" name="Freeform 43"/>
            <p:cNvSpPr>
              <a:spLocks/>
            </p:cNvSpPr>
            <p:nvPr/>
          </p:nvSpPr>
          <p:spPr bwMode="auto">
            <a:xfrm>
              <a:off x="773" y="2521"/>
              <a:ext cx="144" cy="370"/>
            </a:xfrm>
            <a:custGeom>
              <a:avLst/>
              <a:gdLst>
                <a:gd name="T0" fmla="*/ 0 w 144"/>
                <a:gd name="T1" fmla="*/ 370 h 370"/>
                <a:gd name="T2" fmla="*/ 144 w 144"/>
                <a:gd name="T3" fmla="*/ 370 h 370"/>
                <a:gd name="T4" fmla="*/ 144 w 144"/>
                <a:gd name="T5" fmla="*/ 0 h 370"/>
                <a:gd name="T6" fmla="*/ 0 60000 65536"/>
                <a:gd name="T7" fmla="*/ 0 60000 65536"/>
                <a:gd name="T8" fmla="*/ 0 60000 65536"/>
                <a:gd name="T9" fmla="*/ 0 w 144"/>
                <a:gd name="T10" fmla="*/ 0 h 370"/>
                <a:gd name="T11" fmla="*/ 144 w 144"/>
                <a:gd name="T12" fmla="*/ 370 h 3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370">
                  <a:moveTo>
                    <a:pt x="0" y="370"/>
                  </a:moveTo>
                  <a:lnTo>
                    <a:pt x="144" y="370"/>
                  </a:lnTo>
                  <a:lnTo>
                    <a:pt x="144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7" name="Freeform 44"/>
            <p:cNvSpPr>
              <a:spLocks/>
            </p:cNvSpPr>
            <p:nvPr/>
          </p:nvSpPr>
          <p:spPr bwMode="auto">
            <a:xfrm>
              <a:off x="888" y="2470"/>
              <a:ext cx="59" cy="58"/>
            </a:xfrm>
            <a:custGeom>
              <a:avLst/>
              <a:gdLst>
                <a:gd name="T0" fmla="*/ 0 w 59"/>
                <a:gd name="T1" fmla="*/ 58 h 58"/>
                <a:gd name="T2" fmla="*/ 29 w 59"/>
                <a:gd name="T3" fmla="*/ 0 h 58"/>
                <a:gd name="T4" fmla="*/ 59 w 59"/>
                <a:gd name="T5" fmla="*/ 58 h 58"/>
                <a:gd name="T6" fmla="*/ 0 w 59"/>
                <a:gd name="T7" fmla="*/ 58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58"/>
                <a:gd name="T14" fmla="*/ 59 w 59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58">
                  <a:moveTo>
                    <a:pt x="0" y="58"/>
                  </a:moveTo>
                  <a:lnTo>
                    <a:pt x="29" y="0"/>
                  </a:lnTo>
                  <a:lnTo>
                    <a:pt x="59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8" name="Rectangle 45"/>
            <p:cNvSpPr>
              <a:spLocks noChangeArrowheads="1"/>
            </p:cNvSpPr>
            <p:nvPr/>
          </p:nvSpPr>
          <p:spPr bwMode="auto">
            <a:xfrm>
              <a:off x="455" y="2625"/>
              <a:ext cx="35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/>
            </a:p>
          </p:txBody>
        </p:sp>
        <p:sp>
          <p:nvSpPr>
            <p:cNvPr id="52269" name="Rectangle 46"/>
            <p:cNvSpPr>
              <a:spLocks noChangeArrowheads="1"/>
            </p:cNvSpPr>
            <p:nvPr/>
          </p:nvSpPr>
          <p:spPr bwMode="auto">
            <a:xfrm>
              <a:off x="207" y="2794"/>
              <a:ext cx="60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Strategy</a:t>
              </a:r>
              <a:endParaRPr lang="en-US"/>
            </a:p>
          </p:txBody>
        </p:sp>
        <p:sp>
          <p:nvSpPr>
            <p:cNvPr id="52271" name="Freeform 48"/>
            <p:cNvSpPr>
              <a:spLocks/>
            </p:cNvSpPr>
            <p:nvPr/>
          </p:nvSpPr>
          <p:spPr bwMode="auto">
            <a:xfrm>
              <a:off x="5185" y="2470"/>
              <a:ext cx="56" cy="64"/>
            </a:xfrm>
            <a:custGeom>
              <a:avLst/>
              <a:gdLst>
                <a:gd name="T0" fmla="*/ 0 w 56"/>
                <a:gd name="T1" fmla="*/ 47 h 64"/>
                <a:gd name="T2" fmla="*/ 46 w 56"/>
                <a:gd name="T3" fmla="*/ 0 h 64"/>
                <a:gd name="T4" fmla="*/ 56 w 56"/>
                <a:gd name="T5" fmla="*/ 64 h 64"/>
                <a:gd name="T6" fmla="*/ 0 w 56"/>
                <a:gd name="T7" fmla="*/ 47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64"/>
                <a:gd name="T14" fmla="*/ 56 w 56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64">
                  <a:moveTo>
                    <a:pt x="0" y="47"/>
                  </a:moveTo>
                  <a:lnTo>
                    <a:pt x="46" y="0"/>
                  </a:lnTo>
                  <a:lnTo>
                    <a:pt x="56" y="6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2" name="Rectangle 49"/>
            <p:cNvSpPr>
              <a:spLocks noChangeArrowheads="1"/>
            </p:cNvSpPr>
            <p:nvPr/>
          </p:nvSpPr>
          <p:spPr bwMode="auto">
            <a:xfrm>
              <a:off x="4388" y="2713"/>
              <a:ext cx="35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 dirty="0"/>
            </a:p>
          </p:txBody>
        </p:sp>
        <p:sp>
          <p:nvSpPr>
            <p:cNvPr id="52273" name="Rectangle 50"/>
            <p:cNvSpPr>
              <a:spLocks noChangeArrowheads="1"/>
            </p:cNvSpPr>
            <p:nvPr/>
          </p:nvSpPr>
          <p:spPr bwMode="auto">
            <a:xfrm>
              <a:off x="4388" y="2881"/>
              <a:ext cx="60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Strategy</a:t>
              </a:r>
              <a:endParaRPr lang="en-US" dirty="0"/>
            </a:p>
          </p:txBody>
        </p:sp>
      </p:grpSp>
      <p:cxnSp>
        <p:nvCxnSpPr>
          <p:cNvPr id="3" name="Elbow Connector 2"/>
          <p:cNvCxnSpPr>
            <a:stCxn id="52273" idx="1"/>
            <a:endCxn id="52242" idx="3"/>
          </p:cNvCxnSpPr>
          <p:nvPr/>
        </p:nvCxnSpPr>
        <p:spPr bwMode="auto">
          <a:xfrm rot="10800000">
            <a:off x="6637338" y="4240214"/>
            <a:ext cx="328612" cy="487363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968194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762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Some games have no simple solution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1143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In the following payoff matrix, neither player has a dominant strategy.  There is no non-cooperative solution</a:t>
            </a:r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2743200" y="4038600"/>
            <a:ext cx="36576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2743200" y="4953000"/>
            <a:ext cx="18288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-1, 1</a:t>
            </a:r>
          </a:p>
        </p:txBody>
      </p:sp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2743200" y="4038600"/>
            <a:ext cx="18288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1, -1</a:t>
            </a:r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4572000" y="4038600"/>
            <a:ext cx="18288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-1, 1</a:t>
            </a:r>
          </a:p>
        </p:txBody>
      </p:sp>
      <p:sp>
        <p:nvSpPr>
          <p:cNvPr id="54279" name="Text Box 8"/>
          <p:cNvSpPr txBox="1">
            <a:spLocks noChangeArrowheads="1"/>
          </p:cNvSpPr>
          <p:nvPr/>
        </p:nvSpPr>
        <p:spPr bwMode="auto">
          <a:xfrm>
            <a:off x="990600" y="4724400"/>
            <a:ext cx="1258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Player A</a:t>
            </a:r>
          </a:p>
        </p:txBody>
      </p:sp>
      <p:sp>
        <p:nvSpPr>
          <p:cNvPr id="54280" name="Text Box 9"/>
          <p:cNvSpPr txBox="1">
            <a:spLocks noChangeArrowheads="1"/>
          </p:cNvSpPr>
          <p:nvPr/>
        </p:nvSpPr>
        <p:spPr bwMode="auto">
          <a:xfrm>
            <a:off x="2362200" y="4343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1</a:t>
            </a:r>
          </a:p>
        </p:txBody>
      </p:sp>
      <p:sp>
        <p:nvSpPr>
          <p:cNvPr id="54281" name="Text Box 10"/>
          <p:cNvSpPr txBox="1">
            <a:spLocks noChangeArrowheads="1"/>
          </p:cNvSpPr>
          <p:nvPr/>
        </p:nvSpPr>
        <p:spPr bwMode="auto">
          <a:xfrm>
            <a:off x="2362200" y="5181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2</a:t>
            </a:r>
          </a:p>
        </p:txBody>
      </p:sp>
      <p:sp>
        <p:nvSpPr>
          <p:cNvPr id="54282" name="Text Box 11"/>
          <p:cNvSpPr txBox="1">
            <a:spLocks noChangeArrowheads="1"/>
          </p:cNvSpPr>
          <p:nvPr/>
        </p:nvSpPr>
        <p:spPr bwMode="auto">
          <a:xfrm>
            <a:off x="4103688" y="3200400"/>
            <a:ext cx="1241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Player B</a:t>
            </a:r>
          </a:p>
        </p:txBody>
      </p:sp>
      <p:sp>
        <p:nvSpPr>
          <p:cNvPr id="54283" name="Text Box 12"/>
          <p:cNvSpPr txBox="1">
            <a:spLocks noChangeArrowheads="1"/>
          </p:cNvSpPr>
          <p:nvPr/>
        </p:nvSpPr>
        <p:spPr bwMode="auto">
          <a:xfrm>
            <a:off x="3505200" y="3581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1</a:t>
            </a:r>
          </a:p>
        </p:txBody>
      </p:sp>
      <p:sp>
        <p:nvSpPr>
          <p:cNvPr id="54284" name="Text Box 13"/>
          <p:cNvSpPr txBox="1">
            <a:spLocks noChangeArrowheads="1"/>
          </p:cNvSpPr>
          <p:nvPr/>
        </p:nvSpPr>
        <p:spPr bwMode="auto">
          <a:xfrm>
            <a:off x="5334000" y="3581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2</a:t>
            </a:r>
          </a:p>
        </p:txBody>
      </p:sp>
      <p:sp>
        <p:nvSpPr>
          <p:cNvPr id="54285" name="Rectangle 16"/>
          <p:cNvSpPr>
            <a:spLocks noChangeArrowheads="1"/>
          </p:cNvSpPr>
          <p:nvPr/>
        </p:nvSpPr>
        <p:spPr bwMode="auto">
          <a:xfrm>
            <a:off x="4572000" y="5029200"/>
            <a:ext cx="1828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1, -1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Repeated Games</a:t>
            </a:r>
          </a:p>
        </p:txBody>
      </p:sp>
      <p:sp>
        <p:nvSpPr>
          <p:cNvPr id="56324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pPr marL="342900" indent="-342900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A repeated game is a game that the same players play more than once</a:t>
            </a:r>
          </a:p>
          <a:p>
            <a:pPr marL="342900" indent="-342900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Repeated games differ form one-shot games because a player’s current actions can depend on the past behavior of other players</a:t>
            </a:r>
          </a:p>
          <a:p>
            <a:pPr marL="342900" indent="-342900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Cooperation is encouraged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D2A3A77-B84E-D14F-94FB-D90C203C652E}" type="slidenum">
              <a:rPr lang="en-US" sz="1000"/>
              <a:pPr/>
              <a:t>23</a:t>
            </a:fld>
            <a:endParaRPr lang="en-US" sz="100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Payoff matrix for the generic two person dilemma game</a:t>
            </a: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2743200" y="2971800"/>
            <a:ext cx="1981200" cy="13716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(CC,CC)</a:t>
            </a:r>
            <a:br>
              <a:rPr lang="en-US"/>
            </a:br>
            <a:r>
              <a:rPr lang="en-US" sz="1800"/>
              <a:t>reward for</a:t>
            </a:r>
            <a:br>
              <a:rPr lang="en-US" sz="1800"/>
            </a:br>
            <a:r>
              <a:rPr lang="en-US" sz="1800"/>
              <a:t>mutual</a:t>
            </a:r>
            <a:br>
              <a:rPr lang="en-US" sz="1800"/>
            </a:br>
            <a:r>
              <a:rPr lang="en-US" sz="1800"/>
              <a:t>cooperation</a:t>
            </a:r>
          </a:p>
        </p:txBody>
      </p:sp>
      <p:sp>
        <p:nvSpPr>
          <p:cNvPr id="58372" name="Rectangle 7"/>
          <p:cNvSpPr>
            <a:spLocks noChangeArrowheads="1"/>
          </p:cNvSpPr>
          <p:nvPr/>
        </p:nvSpPr>
        <p:spPr bwMode="auto">
          <a:xfrm>
            <a:off x="4724400" y="2971800"/>
            <a:ext cx="1981200" cy="13716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(CD,DC)</a:t>
            </a:r>
            <a:br>
              <a:rPr lang="en-US" dirty="0"/>
            </a:br>
            <a:r>
              <a:rPr lang="en-US" sz="1800" dirty="0" smtClean="0"/>
              <a:t>sucker’</a:t>
            </a:r>
            <a:r>
              <a:rPr lang="en-US" altLang="ja-JP" sz="1800" dirty="0" smtClean="0"/>
              <a:t>s </a:t>
            </a:r>
            <a:r>
              <a:rPr lang="en-US" altLang="ja-JP" sz="1800" dirty="0"/>
              <a:t>payoff</a:t>
            </a:r>
            <a:br>
              <a:rPr lang="en-US" altLang="ja-JP" sz="1800" dirty="0"/>
            </a:br>
            <a:r>
              <a:rPr lang="en-US" altLang="ja-JP" sz="1800" dirty="0"/>
              <a:t>and temptation</a:t>
            </a:r>
            <a:br>
              <a:rPr lang="en-US" altLang="ja-JP" sz="1800" dirty="0"/>
            </a:br>
            <a:r>
              <a:rPr lang="en-US" altLang="ja-JP" sz="1800" dirty="0"/>
              <a:t>to defect</a:t>
            </a:r>
            <a:endParaRPr lang="en-US" sz="1800" dirty="0"/>
          </a:p>
        </p:txBody>
      </p:sp>
      <p:sp>
        <p:nvSpPr>
          <p:cNvPr id="58373" name="Rectangle 8"/>
          <p:cNvSpPr>
            <a:spLocks noChangeArrowheads="1"/>
          </p:cNvSpPr>
          <p:nvPr/>
        </p:nvSpPr>
        <p:spPr bwMode="auto">
          <a:xfrm>
            <a:off x="2743200" y="4343400"/>
            <a:ext cx="1981200" cy="13716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(DC,CD) </a:t>
            </a:r>
          </a:p>
          <a:p>
            <a:pPr algn="ctr"/>
            <a:r>
              <a:rPr lang="en-US" sz="1800" dirty="0"/>
              <a:t>temptation</a:t>
            </a:r>
            <a:br>
              <a:rPr lang="en-US" sz="1800" dirty="0"/>
            </a:br>
            <a:r>
              <a:rPr lang="en-US" sz="1800" dirty="0"/>
              <a:t>to defect and </a:t>
            </a:r>
            <a:br>
              <a:rPr lang="en-US" sz="1800" dirty="0"/>
            </a:br>
            <a:r>
              <a:rPr lang="en-US" sz="1800" dirty="0"/>
              <a:t> </a:t>
            </a:r>
            <a:r>
              <a:rPr lang="en-US" sz="1800" dirty="0" smtClean="0"/>
              <a:t>sucker’</a:t>
            </a:r>
            <a:r>
              <a:rPr lang="en-US" altLang="ja-JP" sz="1800" dirty="0" smtClean="0"/>
              <a:t>s </a:t>
            </a:r>
            <a:r>
              <a:rPr lang="en-US" altLang="ja-JP" sz="1800" dirty="0"/>
              <a:t>payoff</a:t>
            </a:r>
            <a:endParaRPr lang="en-US" sz="1800" dirty="0"/>
          </a:p>
        </p:txBody>
      </p:sp>
      <p:sp>
        <p:nvSpPr>
          <p:cNvPr id="58374" name="Rectangle 9"/>
          <p:cNvSpPr>
            <a:spLocks noChangeArrowheads="1"/>
          </p:cNvSpPr>
          <p:nvPr/>
        </p:nvSpPr>
        <p:spPr bwMode="auto">
          <a:xfrm>
            <a:off x="4724400" y="4343400"/>
            <a:ext cx="1981200" cy="13716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(DD,DD)</a:t>
            </a:r>
            <a:br>
              <a:rPr lang="en-US"/>
            </a:br>
            <a:r>
              <a:rPr lang="en-US" sz="1800"/>
              <a:t>punishment for</a:t>
            </a:r>
            <a:br>
              <a:rPr lang="en-US" sz="1800"/>
            </a:br>
            <a:r>
              <a:rPr lang="en-US" sz="1800"/>
              <a:t>mutual</a:t>
            </a:r>
            <a:br>
              <a:rPr lang="en-US" sz="1800"/>
            </a:br>
            <a:r>
              <a:rPr lang="en-US" sz="1800"/>
              <a:t>defection</a:t>
            </a:r>
          </a:p>
        </p:txBody>
      </p:sp>
      <p:sp>
        <p:nvSpPr>
          <p:cNvPr id="58375" name="Text Box 10"/>
          <p:cNvSpPr txBox="1">
            <a:spLocks noChangeArrowheads="1"/>
          </p:cNvSpPr>
          <p:nvPr/>
        </p:nvSpPr>
        <p:spPr bwMode="auto">
          <a:xfrm>
            <a:off x="3124200" y="2438400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cooperate</a:t>
            </a:r>
          </a:p>
        </p:txBody>
      </p:sp>
      <p:sp>
        <p:nvSpPr>
          <p:cNvPr id="58376" name="Text Box 11"/>
          <p:cNvSpPr txBox="1">
            <a:spLocks noChangeArrowheads="1"/>
          </p:cNvSpPr>
          <p:nvPr/>
        </p:nvSpPr>
        <p:spPr bwMode="auto">
          <a:xfrm>
            <a:off x="5105400" y="2438400"/>
            <a:ext cx="92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defect</a:t>
            </a:r>
          </a:p>
        </p:txBody>
      </p:sp>
      <p:sp>
        <p:nvSpPr>
          <p:cNvPr id="58377" name="Text Box 12"/>
          <p:cNvSpPr txBox="1">
            <a:spLocks noChangeArrowheads="1"/>
          </p:cNvSpPr>
          <p:nvPr/>
        </p:nvSpPr>
        <p:spPr bwMode="auto">
          <a:xfrm>
            <a:off x="1371600" y="3429000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cooperate</a:t>
            </a:r>
          </a:p>
        </p:txBody>
      </p:sp>
      <p:sp>
        <p:nvSpPr>
          <p:cNvPr id="58378" name="Text Box 13"/>
          <p:cNvSpPr txBox="1">
            <a:spLocks noChangeArrowheads="1"/>
          </p:cNvSpPr>
          <p:nvPr/>
        </p:nvSpPr>
        <p:spPr bwMode="auto">
          <a:xfrm>
            <a:off x="1828800" y="4648200"/>
            <a:ext cx="92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defect</a:t>
            </a:r>
          </a:p>
        </p:txBody>
      </p:sp>
      <p:sp>
        <p:nvSpPr>
          <p:cNvPr id="58379" name="Text Box 14"/>
          <p:cNvSpPr txBox="1">
            <a:spLocks noChangeArrowheads="1"/>
          </p:cNvSpPr>
          <p:nvPr/>
        </p:nvSpPr>
        <p:spPr bwMode="auto">
          <a:xfrm rot="16200000" flipH="1">
            <a:off x="-162719" y="3820319"/>
            <a:ext cx="2338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/>
              <a:t>Player A</a:t>
            </a:r>
          </a:p>
        </p:txBody>
      </p:sp>
      <p:sp>
        <p:nvSpPr>
          <p:cNvPr id="58380" name="Text Box 15"/>
          <p:cNvSpPr txBox="1">
            <a:spLocks noChangeArrowheads="1"/>
          </p:cNvSpPr>
          <p:nvPr/>
        </p:nvSpPr>
        <p:spPr bwMode="auto">
          <a:xfrm rot="10800000" flipH="1" flipV="1">
            <a:off x="3733800" y="1905000"/>
            <a:ext cx="2338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/>
              <a:t>Player B</a:t>
            </a:r>
          </a:p>
        </p:txBody>
      </p:sp>
      <p:sp>
        <p:nvSpPr>
          <p:cNvPr id="58381" name="Line 16"/>
          <p:cNvSpPr>
            <a:spLocks noChangeShapeType="1"/>
          </p:cNvSpPr>
          <p:nvPr/>
        </p:nvSpPr>
        <p:spPr bwMode="auto">
          <a:xfrm flipH="1">
            <a:off x="6172200" y="2133600"/>
            <a:ext cx="1066800" cy="914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2" name="Text Box 17"/>
          <p:cNvSpPr txBox="1">
            <a:spLocks noChangeArrowheads="1"/>
          </p:cNvSpPr>
          <p:nvPr/>
        </p:nvSpPr>
        <p:spPr bwMode="auto">
          <a:xfrm>
            <a:off x="7146925" y="1412875"/>
            <a:ext cx="17262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smtClean="0">
                <a:solidFill>
                  <a:srgbClr val="0000FF"/>
                </a:solidFill>
              </a:rPr>
              <a:t>A’</a:t>
            </a:r>
            <a:r>
              <a:rPr lang="en-US" altLang="ja-JP" dirty="0" smtClean="0">
                <a:solidFill>
                  <a:srgbClr val="0000FF"/>
                </a:solidFill>
              </a:rPr>
              <a:t>s </a:t>
            </a:r>
            <a:r>
              <a:rPr lang="en-US" altLang="ja-JP" dirty="0">
                <a:solidFill>
                  <a:srgbClr val="0000FF"/>
                </a:solidFill>
              </a:rPr>
              <a:t>payoff,</a:t>
            </a:r>
            <a:br>
              <a:rPr lang="en-US" altLang="ja-JP" dirty="0">
                <a:solidFill>
                  <a:srgbClr val="0000FF"/>
                </a:solidFill>
              </a:rPr>
            </a:br>
            <a:r>
              <a:rPr lang="en-US" altLang="ja-JP" dirty="0">
                <a:solidFill>
                  <a:srgbClr val="0000FF"/>
                </a:solidFill>
              </a:rPr>
              <a:t>  </a:t>
            </a:r>
            <a:r>
              <a:rPr lang="en-US" altLang="ja-JP" dirty="0" smtClean="0">
                <a:solidFill>
                  <a:srgbClr val="0000FF"/>
                </a:solidFill>
              </a:rPr>
              <a:t>B’s </a:t>
            </a:r>
            <a:r>
              <a:rPr lang="en-US" altLang="ja-JP" dirty="0">
                <a:solidFill>
                  <a:srgbClr val="0000FF"/>
                </a:solidFill>
              </a:rPr>
              <a:t>payoff)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8383" name="Line 18"/>
          <p:cNvSpPr>
            <a:spLocks noChangeShapeType="1"/>
          </p:cNvSpPr>
          <p:nvPr/>
        </p:nvSpPr>
        <p:spPr bwMode="auto">
          <a:xfrm flipH="1" flipV="1">
            <a:off x="1905000" y="2133600"/>
            <a:ext cx="838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B8E787C-8EEC-3F42-B617-42C7EC43F540}" type="slidenum">
              <a:rPr lang="en-US" sz="1000"/>
              <a:pPr/>
              <a:t>24</a:t>
            </a:fld>
            <a:endParaRPr lang="en-US" sz="1000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sz="4400">
                <a:latin typeface="Times New Roman" charset="0"/>
                <a:ea typeface="ＭＳ Ｐゴシック" charset="0"/>
                <a:cs typeface="ＭＳ Ｐゴシック" charset="0"/>
              </a:rPr>
              <a:t>Payoffs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0292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Four payoffs are involved</a:t>
            </a:r>
          </a:p>
          <a:p>
            <a:pPr marL="512763" lvl="1" indent="-280988"/>
            <a:r>
              <a:rPr lang="en-US" sz="2700" dirty="0">
                <a:latin typeface="Times New Roman" charset="0"/>
                <a:ea typeface="ＭＳ Ｐゴシック" charset="0"/>
              </a:rPr>
              <a:t>CC: Both players cooperate</a:t>
            </a:r>
          </a:p>
          <a:p>
            <a:pPr marL="512763" lvl="1" indent="-280988"/>
            <a:r>
              <a:rPr lang="en-US" sz="2700" dirty="0">
                <a:latin typeface="Times New Roman" charset="0"/>
                <a:ea typeface="ＭＳ Ｐゴシック" charset="0"/>
              </a:rPr>
              <a:t>CD: You cooperate, other defects </a:t>
            </a:r>
            <a:r>
              <a:rPr lang="en-US" sz="2700" dirty="0" smtClean="0">
                <a:latin typeface="Times New Roman" charset="0"/>
                <a:ea typeface="ＭＳ Ｐゴシック" charset="0"/>
              </a:rPr>
              <a:t>(</a:t>
            </a:r>
            <a:r>
              <a:rPr lang="en-US" altLang="ja-JP" sz="2700" i="1" dirty="0" smtClean="0">
                <a:latin typeface="Times New Roman" charset="0"/>
                <a:ea typeface="ＭＳ Ｐゴシック" charset="0"/>
              </a:rPr>
              <a:t>sucker’s payoff</a:t>
            </a:r>
            <a:r>
              <a:rPr lang="en-US" altLang="ja-JP" sz="2700" dirty="0" smtClean="0">
                <a:latin typeface="Times New Roman" charset="0"/>
                <a:ea typeface="ＭＳ Ｐゴシック" charset="0"/>
              </a:rPr>
              <a:t>)</a:t>
            </a:r>
            <a:endParaRPr lang="en-US" altLang="ja-JP" sz="2700" dirty="0">
              <a:latin typeface="Times New Roman" charset="0"/>
              <a:ea typeface="ＭＳ Ｐゴシック" charset="0"/>
            </a:endParaRPr>
          </a:p>
          <a:p>
            <a:pPr marL="512763" lvl="1" indent="-280988"/>
            <a:r>
              <a:rPr lang="en-US" sz="2700" dirty="0">
                <a:latin typeface="Times New Roman" charset="0"/>
                <a:ea typeface="ＭＳ Ｐゴシック" charset="0"/>
              </a:rPr>
              <a:t>DC: You defect, other cooperates </a:t>
            </a:r>
            <a:r>
              <a:rPr lang="en-US" sz="2700" dirty="0" smtClean="0">
                <a:latin typeface="Times New Roman" charset="0"/>
                <a:ea typeface="ＭＳ Ｐゴシック" charset="0"/>
              </a:rPr>
              <a:t>(</a:t>
            </a:r>
            <a:r>
              <a:rPr lang="en-US" altLang="ja-JP" sz="2700" i="1" dirty="0" smtClean="0">
                <a:latin typeface="Times New Roman" charset="0"/>
                <a:ea typeface="ＭＳ Ｐゴシック" charset="0"/>
              </a:rPr>
              <a:t>temptation </a:t>
            </a:r>
            <a:r>
              <a:rPr lang="en-US" altLang="ja-JP" sz="2700" i="1" dirty="0">
                <a:latin typeface="Times New Roman" charset="0"/>
                <a:ea typeface="ＭＳ Ｐゴシック" charset="0"/>
              </a:rPr>
              <a:t>to </a:t>
            </a:r>
            <a:r>
              <a:rPr lang="en-US" altLang="ja-JP" sz="2700" i="1" dirty="0" smtClean="0">
                <a:latin typeface="Times New Roman" charset="0"/>
                <a:ea typeface="ＭＳ Ｐゴシック" charset="0"/>
              </a:rPr>
              <a:t>defect</a:t>
            </a:r>
            <a:r>
              <a:rPr lang="en-US" altLang="ja-JP" sz="2700" dirty="0" smtClean="0">
                <a:latin typeface="Times New Roman" charset="0"/>
                <a:ea typeface="ＭＳ Ｐゴシック" charset="0"/>
              </a:rPr>
              <a:t>)</a:t>
            </a:r>
            <a:endParaRPr lang="en-US" altLang="ja-JP" sz="2700" dirty="0">
              <a:latin typeface="Times New Roman" charset="0"/>
              <a:ea typeface="ＭＳ Ｐゴシック" charset="0"/>
            </a:endParaRPr>
          </a:p>
          <a:p>
            <a:pPr marL="512763" lvl="1" indent="-280988"/>
            <a:r>
              <a:rPr lang="en-US" sz="2700" dirty="0">
                <a:latin typeface="Times New Roman" charset="0"/>
                <a:ea typeface="ＭＳ Ｐゴシック" charset="0"/>
              </a:rPr>
              <a:t>DD: Both players defect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Assigning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values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induces an ordering, with 24 possibilities (4!);  three lead to </a:t>
            </a:r>
            <a:r>
              <a:rPr lang="ja-JP" alt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200" dirty="0">
                <a:latin typeface="Times New Roman" charset="0"/>
                <a:ea typeface="ＭＳ Ｐゴシック" charset="0"/>
                <a:cs typeface="ＭＳ Ｐゴシック" charset="0"/>
              </a:rPr>
              <a:t>dilemma</a:t>
            </a:r>
            <a:r>
              <a:rPr lang="ja-JP" alt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200" dirty="0">
                <a:latin typeface="Times New Roman" charset="0"/>
                <a:ea typeface="ＭＳ Ｐゴシック" charset="0"/>
                <a:cs typeface="ＭＳ Ｐゴシック" charset="0"/>
              </a:rPr>
              <a:t> games</a:t>
            </a:r>
          </a:p>
          <a:p>
            <a:pPr marL="512763" lvl="1" indent="-280988"/>
            <a:r>
              <a:rPr lang="en-US" sz="2700" dirty="0">
                <a:latin typeface="Times New Roman" charset="0"/>
                <a:ea typeface="ＭＳ Ｐゴシック" charset="0"/>
              </a:rPr>
              <a:t>Prisoner’</a:t>
            </a:r>
            <a:r>
              <a:rPr lang="en-US" altLang="ja-JP" sz="2700" dirty="0">
                <a:latin typeface="Times New Roman" charset="0"/>
                <a:ea typeface="ＭＳ Ｐゴシック" charset="0"/>
              </a:rPr>
              <a:t>s dilemma: DC &gt; CC &gt; DD &gt; CD</a:t>
            </a:r>
          </a:p>
          <a:p>
            <a:pPr marL="512763" lvl="1" indent="-280988"/>
            <a:r>
              <a:rPr lang="en-US" sz="2700" dirty="0">
                <a:latin typeface="Times New Roman" charset="0"/>
                <a:ea typeface="ＭＳ Ｐゴシック" charset="0"/>
              </a:rPr>
              <a:t>Chicken: DC &gt; CC &gt; CD &gt; DD</a:t>
            </a:r>
          </a:p>
          <a:p>
            <a:pPr marL="512763" lvl="1" indent="-280988"/>
            <a:r>
              <a:rPr lang="en-US" sz="2700" dirty="0">
                <a:latin typeface="Times New Roman" charset="0"/>
                <a:ea typeface="ＭＳ Ｐゴシック" charset="0"/>
              </a:rPr>
              <a:t>Stag Hunt: CC &gt; DC &gt; DD &gt; CD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802" y="228600"/>
            <a:ext cx="1488772" cy="2057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4DE428B-BE93-0F43-A114-46EFDBD7AEC4}" type="slidenum">
              <a:rPr lang="en-US" sz="1000"/>
              <a:pPr/>
              <a:t>25</a:t>
            </a:fld>
            <a:endParaRPr lang="en-US" sz="100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sz="4400">
                <a:latin typeface="Times New Roman" charset="0"/>
                <a:ea typeface="ＭＳ Ｐゴシック" charset="0"/>
                <a:cs typeface="ＭＳ Ｐゴシック" charset="0"/>
              </a:rPr>
              <a:t>Chicken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495800" cy="533400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DC &gt; CC &gt; CD &gt; DD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Rebel without a cause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scenario</a:t>
            </a:r>
          </a:p>
          <a:p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Two cars race toward one another</a:t>
            </a:r>
          </a:p>
          <a:p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Drivers choose to serve or not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Cooperation: swerving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Defecting: not swerving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Optimal move: do exactly the opposite of other player</a:t>
            </a:r>
          </a:p>
        </p:txBody>
      </p:sp>
      <p:pic>
        <p:nvPicPr>
          <p:cNvPr id="62468" name="Picture 4" descr="REBWCA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133600"/>
            <a:ext cx="4324350" cy="3211513"/>
          </a:xfr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EB314F4-774C-D24D-A7DD-31BF32BE3EF5}" type="slidenum">
              <a:rPr lang="en-US" sz="1000"/>
              <a:pPr/>
              <a:t>26</a:t>
            </a:fld>
            <a:endParaRPr lang="en-US" sz="1000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US" sz="4400">
                <a:latin typeface="Times New Roman" charset="0"/>
                <a:ea typeface="ＭＳ Ｐゴシック" charset="0"/>
                <a:cs typeface="ＭＳ Ｐゴシック" charset="0"/>
              </a:rPr>
              <a:t>Stag Hunt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876800" cy="510540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CC &gt; DC &gt; DD &gt; CD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Two players on a stag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hunt</a:t>
            </a:r>
          </a:p>
          <a:p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Hard task requiring </a:t>
            </a:r>
            <a:r>
              <a:rPr lang="en-US" sz="28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coordina-tion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 but with big shared payoff</a:t>
            </a:r>
          </a:p>
          <a:p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Hare seen, do you defect and chase it?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569913" lvl="1" indent="-230188">
              <a:buFontTx/>
              <a:buNone/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Cooperate: </a:t>
            </a:r>
            <a:r>
              <a:rPr lang="en-US" sz="2400" dirty="0">
                <a:latin typeface="Times New Roman" charset="0"/>
                <a:ea typeface="ＭＳ Ｐゴシック" charset="0"/>
              </a:rPr>
              <a:t>keep after the stag</a:t>
            </a:r>
          </a:p>
          <a:p>
            <a:pPr marL="569913" lvl="1" indent="-230188">
              <a:buFontTx/>
              <a:buNone/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Defect: </a:t>
            </a:r>
            <a:r>
              <a:rPr lang="en-US" sz="2400" dirty="0">
                <a:latin typeface="Times New Roman" charset="0"/>
                <a:ea typeface="ＭＳ Ｐゴシック" charset="0"/>
              </a:rPr>
              <a:t>switch to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chasing </a:t>
            </a:r>
            <a:r>
              <a:rPr lang="en-US" sz="2400" dirty="0">
                <a:latin typeface="Times New Roman" charset="0"/>
                <a:ea typeface="ＭＳ Ｐゴシック" charset="0"/>
              </a:rPr>
              <a:t>hare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Optimal play: do exactly what the other player(s) do</a:t>
            </a:r>
          </a:p>
        </p:txBody>
      </p:sp>
      <p:pic>
        <p:nvPicPr>
          <p:cNvPr id="64516" name="Picture 4" descr="i5_007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447800"/>
            <a:ext cx="3616325" cy="4238625"/>
          </a:xfr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19C7DED-D1AD-784D-AD13-4CA4B279B735}" type="slidenum">
              <a:rPr lang="en-US" sz="1000"/>
              <a:pPr/>
              <a:t>27</a:t>
            </a:fld>
            <a:endParaRPr lang="en-US" sz="1000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Prisoner’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s dilemma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6563" name="Picture 4" descr="PRISONE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3638" y="2209800"/>
            <a:ext cx="4170362" cy="2763838"/>
          </a:xfrm>
          <a:noFill/>
        </p:spPr>
      </p:pic>
      <p:sp>
        <p:nvSpPr>
          <p:cNvPr id="66564" name="Rectangle 6"/>
          <p:cNvSpPr>
            <a:spLocks noChangeArrowheads="1"/>
          </p:cNvSpPr>
          <p:nvPr/>
        </p:nvSpPr>
        <p:spPr bwMode="auto">
          <a:xfrm>
            <a:off x="228600" y="1905000"/>
            <a:ext cx="4876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sz="2800"/>
              <a:t>DC &gt; CC &gt; DD &gt; CD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sz="2800"/>
              <a:t>Optimal play: always defect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sz="2800"/>
              <a:t>Two rational players will always defect.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sz="2800"/>
              <a:t>Thus, (naïve) individual rationality subverts their common good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7C3E21-3A0E-1E4C-B6F3-687E742B8483}" type="slidenum">
              <a:rPr lang="en-US" sz="1000"/>
              <a:pPr/>
              <a:t>28</a:t>
            </a:fld>
            <a:endParaRPr lang="en-US" sz="100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More examples of the PD in real life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029200"/>
          </a:xfrm>
        </p:spPr>
        <p:txBody>
          <a:bodyPr/>
          <a:lstStyle/>
          <a:p>
            <a:r>
              <a:rPr lang="en-US" sz="2800" b="1">
                <a:latin typeface="Times New Roman" charset="0"/>
                <a:ea typeface="ＭＳ Ｐゴシック" charset="0"/>
                <a:cs typeface="ＭＳ Ｐゴシック" charset="0"/>
              </a:rPr>
              <a:t>Communal coffeepot</a:t>
            </a:r>
          </a:p>
          <a:p>
            <a:pPr lvl="1"/>
            <a:r>
              <a:rPr lang="en-US" sz="2600">
                <a:latin typeface="Times New Roman" charset="0"/>
                <a:ea typeface="ＭＳ Ｐゴシック" charset="0"/>
              </a:rPr>
              <a:t>Cooperate by making new pot of coffee if you take last cup</a:t>
            </a:r>
          </a:p>
          <a:p>
            <a:pPr lvl="1"/>
            <a:r>
              <a:rPr lang="en-US" sz="2600">
                <a:latin typeface="Times New Roman" charset="0"/>
                <a:ea typeface="ＭＳ Ｐゴシック" charset="0"/>
              </a:rPr>
              <a:t>Defect by taking last cup and not making new pot, depending on the next coffee seeker to do it</a:t>
            </a:r>
          </a:p>
          <a:p>
            <a:pPr lvl="1"/>
            <a:r>
              <a:rPr lang="en-US" sz="2600">
                <a:latin typeface="Times New Roman" charset="0"/>
                <a:ea typeface="ＭＳ Ｐゴシック" charset="0"/>
              </a:rPr>
              <a:t>DC &gt; CC &gt; DD &gt; CD</a:t>
            </a:r>
          </a:p>
          <a:p>
            <a:r>
              <a:rPr lang="en-US" sz="2800" b="1">
                <a:latin typeface="Times New Roman" charset="0"/>
                <a:ea typeface="ＭＳ Ｐゴシック" charset="0"/>
                <a:cs typeface="ＭＳ Ｐゴシック" charset="0"/>
              </a:rPr>
              <a:t>Class team project</a:t>
            </a:r>
          </a:p>
          <a:p>
            <a:pPr lvl="1"/>
            <a:r>
              <a:rPr lang="en-US" sz="2600">
                <a:latin typeface="Times New Roman" charset="0"/>
                <a:ea typeface="ＭＳ Ｐゴシック" charset="0"/>
              </a:rPr>
              <a:t>Cooperate by doing your part well and on time</a:t>
            </a:r>
          </a:p>
          <a:p>
            <a:pPr lvl="1"/>
            <a:r>
              <a:rPr lang="en-US" sz="2600">
                <a:latin typeface="Times New Roman" charset="0"/>
                <a:ea typeface="ＭＳ Ｐゴシック" charset="0"/>
              </a:rPr>
              <a:t>Defect by slacking, hoping other team members will come through and sharing benefits of good grade</a:t>
            </a:r>
          </a:p>
          <a:p>
            <a:pPr lvl="1"/>
            <a:r>
              <a:rPr lang="en-US" sz="2600">
                <a:latin typeface="Times New Roman" charset="0"/>
                <a:ea typeface="ＭＳ Ｐゴシック" charset="0"/>
              </a:rPr>
              <a:t>(Arguable) DC &gt; CC &gt; DD &gt; CD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Iterated Prisoner’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s Dilemma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229600" cy="51054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Game theory shows that rational players should always defect when engaged in a PD situation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In real situations, people don’</a:t>
            </a:r>
            <a:r>
              <a:rPr lang="en-US" altLang="ja-JP" sz="3200" dirty="0">
                <a:latin typeface="Times New Roman" charset="0"/>
                <a:ea typeface="ＭＳ Ｐゴシック" charset="0"/>
                <a:cs typeface="ＭＳ Ｐゴシック" charset="0"/>
              </a:rPr>
              <a:t>t always do this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Why not?  Possible explanations: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People aren’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t rational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Morality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Social pressure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Fear of consequences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Evolution of species-favoring genes</a:t>
            </a:r>
          </a:p>
          <a:p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Which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make sense? How can we formalize?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90EE5B-A42A-7D4B-9AB8-F298CD2EEAEA}" type="slidenum">
              <a:rPr lang="en-US" sz="1000"/>
              <a:pPr/>
              <a:t>3</a:t>
            </a:fld>
            <a:endParaRPr lang="en-US" sz="100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3200"/>
            <a:ext cx="7772400" cy="1095375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Games and Game Theory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70025"/>
            <a:ext cx="8001000" cy="485457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Much effort to develop computer programs for artificial games like chess or poker commonly played for entertainment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Larger issue: account for, model and predict how agents (human or artificial) interact with other agents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Game theory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accounts for  mixture of cooperative and competitive behavior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Applies to zero-sum and non-zero-sum games</a:t>
            </a:r>
          </a:p>
          <a:p>
            <a:pPr>
              <a:spcAft>
                <a:spcPts val="600"/>
              </a:spcAft>
            </a:pP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0896FC2-3B9D-344C-AD18-548000DBB555}" type="slidenum">
              <a:rPr lang="en-US" sz="1000"/>
              <a:pPr/>
              <a:t>30</a:t>
            </a:fld>
            <a:endParaRPr lang="en-US" sz="100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Iterated Prisoner’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s Dilemma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772400" cy="5410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Key idea: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We often play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more than one 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game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 with a given player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Players have complete knowledge of past games, including their choices and other players’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 choices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Your choice when playing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against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player can be based on whether she’s been cooperative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in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past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imulation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was first done by Robert Axelrod (Michigan)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where programs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played in a round-robin tournament (DC=5,CC=3,DD=1,CD=0)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The simplest program won!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606EDEA-823A-2A4F-A5CB-5AE1EC36DA4B}" type="slidenum">
              <a:rPr lang="en-US" sz="1000"/>
              <a:pPr/>
              <a:t>31</a:t>
            </a:fld>
            <a:endParaRPr lang="en-US" sz="1000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sz="4400">
                <a:latin typeface="Times New Roman" charset="0"/>
                <a:ea typeface="ＭＳ Ｐゴシック" charset="0"/>
                <a:cs typeface="ＭＳ Ｐゴシック" charset="0"/>
              </a:rPr>
              <a:t>Some possible strategies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Always defect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Always cooperate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Randomly choose</a:t>
            </a:r>
          </a:p>
          <a:p>
            <a:pPr>
              <a:lnSpc>
                <a:spcPct val="90000"/>
              </a:lnSpc>
            </a:pPr>
            <a:r>
              <a:rPr lang="en-US" sz="2800" dirty="0" err="1">
                <a:latin typeface="Times New Roman" charset="0"/>
                <a:ea typeface="ＭＳ Ｐゴシック" charset="0"/>
                <a:cs typeface="ＭＳ Ｐゴシック" charset="0"/>
              </a:rPr>
              <a:t>Pavlovian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(win-stay, lose-switch)</a:t>
            </a:r>
          </a:p>
          <a:p>
            <a:pPr marL="341313" lvl="1" indent="-1588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Start always cooperating, switch to always defecting when </a:t>
            </a:r>
            <a:r>
              <a:rPr lang="en-US" altLang="ja-JP" i="1" dirty="0" smtClean="0">
                <a:latin typeface="Times New Roman" charset="0"/>
                <a:ea typeface="ＭＳ Ｐゴシック" charset="0"/>
              </a:rPr>
              <a:t>punished</a:t>
            </a:r>
            <a:r>
              <a:rPr lang="en-US" altLang="ja-JP" dirty="0" smtClean="0">
                <a:latin typeface="Times New Roman" charset="0"/>
                <a:ea typeface="ＭＳ Ｐゴシック" charset="0"/>
              </a:rPr>
              <a:t> 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by other’s defection, switch back 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&amp;</a:t>
            </a:r>
            <a:r>
              <a:rPr lang="en-US" altLang="ja-JP" dirty="0" smtClean="0">
                <a:latin typeface="Times New Roman" charset="0"/>
                <a:ea typeface="ＭＳ Ｐゴシック" charset="0"/>
              </a:rPr>
              <a:t> 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forth at every such punishment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Tit-for-tat (TFT)</a:t>
            </a:r>
          </a:p>
          <a:p>
            <a:pPr marL="341313" lvl="1" indent="-1588">
              <a:lnSpc>
                <a:spcPct val="90000"/>
              </a:lnSpc>
              <a:buFontTx/>
              <a:buNone/>
            </a:pPr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Be nice, but punish any defections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.  Starts cooperating and, after that always does what the other player did </a:t>
            </a:r>
            <a:r>
              <a:rPr lang="en-US" altLang="ja-JP" dirty="0" smtClean="0">
                <a:latin typeface="Times New Roman" charset="0"/>
                <a:ea typeface="ＭＳ Ｐゴシック" charset="0"/>
              </a:rPr>
              <a:t>on 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previous round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Joss</a:t>
            </a:r>
          </a:p>
          <a:p>
            <a:pPr marL="341313" lvl="1" indent="-1588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S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neaky </a:t>
            </a:r>
            <a:r>
              <a:rPr lang="en-US" dirty="0">
                <a:latin typeface="Times New Roman" charset="0"/>
                <a:ea typeface="ＭＳ Ｐゴシック" charset="0"/>
              </a:rPr>
              <a:t>TFT that defects 10% of the time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In an idealized (noise free) environment, TFT is both a very simple and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very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good strategy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Characteristics of Robust Strategies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82000" cy="5562600"/>
          </a:xfrm>
        </p:spPr>
        <p:txBody>
          <a:bodyPr/>
          <a:lstStyle/>
          <a:p>
            <a:pPr marL="0" indent="0">
              <a:buFontTx/>
              <a:buNone/>
              <a:tabLst>
                <a:tab pos="0" algn="l"/>
              </a:tabLst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Axelrod analyzed entries and identified characteristics</a:t>
            </a: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en-US" sz="2500" b="1" dirty="0">
                <a:latin typeface="Times New Roman" charset="0"/>
                <a:ea typeface="ＭＳ Ｐゴシック" charset="0"/>
                <a:cs typeface="ＭＳ Ｐゴシック" charset="0"/>
              </a:rPr>
              <a:t>Nice</a:t>
            </a:r>
            <a:r>
              <a:rPr lang="en-US" sz="2500" dirty="0">
                <a:latin typeface="Times New Roman" charset="0"/>
                <a:ea typeface="ＭＳ Ｐゴシック" charset="0"/>
                <a:cs typeface="ＭＳ Ｐゴシック" charset="0"/>
              </a:rPr>
              <a:t>: never defects first</a:t>
            </a: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en-US" sz="2500" b="1" dirty="0" err="1">
                <a:latin typeface="Times New Roman" charset="0"/>
                <a:ea typeface="ＭＳ Ｐゴシック" charset="0"/>
                <a:cs typeface="ＭＳ Ｐゴシック" charset="0"/>
              </a:rPr>
              <a:t>Provocable</a:t>
            </a:r>
            <a:r>
              <a:rPr lang="en-US" sz="2500" dirty="0">
                <a:latin typeface="Times New Roman" charset="0"/>
                <a:ea typeface="ＭＳ Ｐゴシック" charset="0"/>
                <a:cs typeface="ＭＳ Ｐゴシック" charset="0"/>
              </a:rPr>
              <a:t>: responds to defection by promptly defecting. Prompt response is important; being slow to anger </a:t>
            </a:r>
            <a:r>
              <a:rPr lang="en-US" sz="2500" dirty="0" smtClean="0">
                <a:latin typeface="Times New Roman" charset="0"/>
                <a:ea typeface="ＭＳ Ｐゴシック" charset="0"/>
                <a:cs typeface="ＭＳ Ｐゴシック" charset="0"/>
              </a:rPr>
              <a:t>isn’</a:t>
            </a:r>
            <a:r>
              <a:rPr lang="en-US" altLang="ja-JP" sz="2500" dirty="0" smtClean="0">
                <a:latin typeface="Times New Roman" charset="0"/>
                <a:ea typeface="ＭＳ Ｐゴシック" charset="0"/>
                <a:cs typeface="ＭＳ Ｐゴシック" charset="0"/>
              </a:rPr>
              <a:t>t </a:t>
            </a:r>
            <a:r>
              <a:rPr lang="en-US" altLang="ja-JP" sz="2500" dirty="0">
                <a:latin typeface="Times New Roman" charset="0"/>
                <a:ea typeface="ＭＳ Ｐゴシック" charset="0"/>
                <a:cs typeface="ＭＳ Ｐゴシック" charset="0"/>
              </a:rPr>
              <a:t>good strategy; some programs tried even harder to take </a:t>
            </a:r>
            <a:r>
              <a:rPr lang="en-US" altLang="ja-JP" sz="2500" dirty="0" smtClean="0">
                <a:latin typeface="Times New Roman" charset="0"/>
                <a:ea typeface="ＭＳ Ｐゴシック" charset="0"/>
                <a:cs typeface="ＭＳ Ｐゴシック" charset="0"/>
              </a:rPr>
              <a:t>advantage</a:t>
            </a:r>
            <a:endParaRPr lang="en-US" altLang="ja-JP" sz="25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en-US" sz="2500" b="1" dirty="0">
                <a:latin typeface="Times New Roman" charset="0"/>
                <a:ea typeface="ＭＳ Ｐゴシック" charset="0"/>
                <a:cs typeface="ＭＳ Ｐゴシック" charset="0"/>
              </a:rPr>
              <a:t>Forgiving</a:t>
            </a:r>
            <a:r>
              <a:rPr lang="en-US" sz="2500" dirty="0">
                <a:latin typeface="Times New Roman" charset="0"/>
                <a:ea typeface="ＭＳ Ｐゴシック" charset="0"/>
                <a:cs typeface="ＭＳ Ｐゴシック" charset="0"/>
              </a:rPr>
              <a:t>: programs responding to single defections by defecting forever thereafter weren’</a:t>
            </a:r>
            <a:r>
              <a:rPr lang="en-US" altLang="ja-JP" sz="2500" dirty="0">
                <a:latin typeface="Times New Roman" charset="0"/>
                <a:ea typeface="ＭＳ Ｐゴシック" charset="0"/>
                <a:cs typeface="ＭＳ Ｐゴシック" charset="0"/>
              </a:rPr>
              <a:t>t successful.  B</a:t>
            </a:r>
            <a:r>
              <a:rPr lang="en-US" altLang="ja-JP" sz="2500" dirty="0" smtClean="0">
                <a:latin typeface="Times New Roman" charset="0"/>
                <a:ea typeface="ＭＳ Ｐゴシック" charset="0"/>
                <a:cs typeface="ＭＳ Ｐゴシック" charset="0"/>
              </a:rPr>
              <a:t>etter </a:t>
            </a:r>
            <a:r>
              <a:rPr lang="en-US" altLang="ja-JP" sz="2500" dirty="0">
                <a:latin typeface="Times New Roman" charset="0"/>
                <a:ea typeface="ＭＳ Ｐゴシック" charset="0"/>
                <a:cs typeface="ＭＳ Ｐゴシック" charset="0"/>
              </a:rPr>
              <a:t>to respond to </a:t>
            </a:r>
            <a:r>
              <a:rPr lang="en-US" altLang="ja-JP" sz="2500" dirty="0" smtClean="0">
                <a:latin typeface="Times New Roman" charset="0"/>
                <a:ea typeface="ＭＳ Ｐゴシック" charset="0"/>
                <a:cs typeface="ＭＳ Ｐゴシック" charset="0"/>
              </a:rPr>
              <a:t>TIT </a:t>
            </a:r>
            <a:r>
              <a:rPr lang="en-US" altLang="ja-JP" sz="2500" dirty="0">
                <a:latin typeface="Times New Roman" charset="0"/>
                <a:ea typeface="ＭＳ Ｐゴシック" charset="0"/>
                <a:cs typeface="ＭＳ Ｐゴシック" charset="0"/>
              </a:rPr>
              <a:t>with 0.9 TAT;  might </a:t>
            </a:r>
            <a:r>
              <a:rPr lang="en-US" altLang="ja-JP" sz="2500" dirty="0" smtClean="0">
                <a:latin typeface="Times New Roman" charset="0"/>
                <a:ea typeface="ＭＳ Ｐゴシック" charset="0"/>
                <a:cs typeface="ＭＳ Ｐゴシック" charset="0"/>
              </a:rPr>
              <a:t>dampen </a:t>
            </a:r>
            <a:r>
              <a:rPr lang="en-US" altLang="ja-JP" sz="2500" dirty="0">
                <a:latin typeface="Times New Roman" charset="0"/>
                <a:ea typeface="ＭＳ Ｐゴシック" charset="0"/>
                <a:cs typeface="ＭＳ Ｐゴシック" charset="0"/>
              </a:rPr>
              <a:t>echoes and prevent </a:t>
            </a:r>
            <a:r>
              <a:rPr lang="en-US" altLang="ja-JP" sz="2500" dirty="0" smtClean="0">
                <a:latin typeface="Times New Roman" charset="0"/>
                <a:ea typeface="ＭＳ Ｐゴシック" charset="0"/>
                <a:cs typeface="ＭＳ Ｐゴシック" charset="0"/>
              </a:rPr>
              <a:t>feuds </a:t>
            </a:r>
            <a:endParaRPr lang="en-US" altLang="ja-JP" sz="25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en-US" sz="2500" b="1" dirty="0">
                <a:latin typeface="Times New Roman" charset="0"/>
                <a:ea typeface="ＭＳ Ｐゴシック" charset="0"/>
                <a:cs typeface="ＭＳ Ｐゴシック" charset="0"/>
              </a:rPr>
              <a:t>Clear: </a:t>
            </a:r>
            <a:r>
              <a:rPr lang="en-US" sz="25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500" dirty="0" smtClean="0">
                <a:latin typeface="Times New Roman" charset="0"/>
                <a:ea typeface="ＭＳ Ｐゴシック" charset="0"/>
                <a:cs typeface="ＭＳ Ｐゴシック" charset="0"/>
              </a:rPr>
              <a:t>Clarity </a:t>
            </a:r>
            <a:r>
              <a:rPr lang="en-US" sz="2500" dirty="0">
                <a:latin typeface="Times New Roman" charset="0"/>
                <a:ea typeface="ＭＳ Ｐゴシック" charset="0"/>
                <a:cs typeface="ＭＳ Ｐゴシック" charset="0"/>
              </a:rPr>
              <a:t>an important feature.  With TFT you know what to expect and what </a:t>
            </a:r>
            <a:r>
              <a:rPr lang="en-US" sz="2500" dirty="0" smtClean="0">
                <a:latin typeface="Times New Roman" charset="0"/>
                <a:ea typeface="ＭＳ Ｐゴシック" charset="0"/>
                <a:cs typeface="ＭＳ Ｐゴシック" charset="0"/>
              </a:rPr>
              <a:t>will/won’t </a:t>
            </a:r>
            <a:r>
              <a:rPr lang="en-US" sz="2500" dirty="0">
                <a:latin typeface="Times New Roman" charset="0"/>
                <a:ea typeface="ＭＳ Ｐゴシック" charset="0"/>
                <a:cs typeface="ＭＳ Ｐゴシック" charset="0"/>
              </a:rPr>
              <a:t>work. With too much randomness or bizarre strategies </a:t>
            </a:r>
            <a:r>
              <a:rPr lang="en-US" sz="2500" dirty="0" smtClean="0">
                <a:latin typeface="Times New Roman" charset="0"/>
                <a:ea typeface="ＭＳ Ｐゴシック" charset="0"/>
                <a:cs typeface="ＭＳ Ｐゴシック" charset="0"/>
              </a:rPr>
              <a:t>in </a:t>
            </a:r>
            <a:r>
              <a:rPr lang="en-US" sz="2500" dirty="0">
                <a:latin typeface="Times New Roman" charset="0"/>
                <a:ea typeface="ＭＳ Ｐゴシック" charset="0"/>
                <a:cs typeface="ＭＳ Ｐゴシック" charset="0"/>
              </a:rPr>
              <a:t>program, competing programs </a:t>
            </a:r>
            <a:r>
              <a:rPr lang="en-US" sz="2500" dirty="0" smtClean="0">
                <a:latin typeface="Times New Roman" charset="0"/>
                <a:ea typeface="ＭＳ Ｐゴシック" charset="0"/>
                <a:cs typeface="ＭＳ Ｐゴシック" charset="0"/>
              </a:rPr>
              <a:t>cannot </a:t>
            </a:r>
            <a:r>
              <a:rPr lang="en-US" sz="2500" dirty="0">
                <a:latin typeface="Times New Roman" charset="0"/>
                <a:ea typeface="ＭＳ Ｐゴシック" charset="0"/>
                <a:cs typeface="ＭＳ Ｐゴシック" charset="0"/>
              </a:rPr>
              <a:t>analyze and began to always defect</a:t>
            </a:r>
            <a:r>
              <a:rPr lang="en-US" sz="2500" dirty="0" smtClean="0">
                <a:latin typeface="Times New Roman" charset="0"/>
                <a:ea typeface="ＭＳ Ｐゴシック" charset="0"/>
                <a:cs typeface="ＭＳ Ｐゴシック" charset="0"/>
              </a:rPr>
              <a:t>.</a:t>
            </a:r>
            <a:endParaRPr lang="en-US" sz="25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9D762B-2593-EB4A-9A9A-2784441A3709}" type="slidenum">
              <a:rPr lang="en-US" sz="1000"/>
              <a:pPr/>
              <a:t>33</a:t>
            </a:fld>
            <a:endParaRPr lang="en-US" sz="1000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Implications of Robust Strategies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924800" cy="5181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Succeed not by "beating" others, but by allowing both to do well. TFT never "wins" a single turn! It can't. It can never do better than tie (all C).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You do well by motivating cooperative behavior from others - the </a:t>
            </a:r>
            <a:r>
              <a:rPr lang="en-US" sz="3000" dirty="0" err="1">
                <a:latin typeface="Times New Roman" charset="0"/>
                <a:ea typeface="ＭＳ Ｐゴシック" charset="0"/>
                <a:cs typeface="ＭＳ Ｐゴシック" charset="0"/>
              </a:rPr>
              <a:t>provocability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part</a:t>
            </a:r>
            <a:endParaRPr lang="en-US" sz="3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Envy is counterproductive. D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oesn’t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pay to get upset if someone does a few points better than you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in a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single encounter. T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o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do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well,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others must also do well, e.g., business &amp;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its suppliers.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0BCA6C8-E3E9-7E40-9D5F-0BE9568BB7AB}" type="slidenum">
              <a:rPr lang="en-US" sz="1000"/>
              <a:pPr/>
              <a:t>34</a:t>
            </a:fld>
            <a:endParaRPr lang="en-US" sz="100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Implications of Robust Strategies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5257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You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need not be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smart to do well. You don't even have to be conscious! TFT models cooperative relations with bacteria and hosts.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Cosmic threats and promises aren’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t necessary, </a:t>
            </a:r>
            <a:r>
              <a:rPr lang="en-US" altLang="ja-JP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though 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they may be </a:t>
            </a:r>
            <a:r>
              <a:rPr lang="en-US" altLang="ja-JP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helpful</a:t>
            </a:r>
            <a:endParaRPr lang="en-US" altLang="ja-JP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Central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authority unnecessary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though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it may be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helpful 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Optimum strategy depends on environment. TFT is not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necessarily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best program in all cases. It may be too unforgiving of JOSS &amp;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too lenient with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RANDOM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hlinkClick r:id="rId2"/>
              </a:rPr>
              <a:t>E</a:t>
            </a:r>
            <a:r>
              <a:rPr lang="en-US" dirty="0" smtClean="0">
                <a:hlinkClick r:id="rId2"/>
              </a:rPr>
              <a:t>mergence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8077200" cy="4953000"/>
          </a:xfrm>
        </p:spPr>
        <p:txBody>
          <a:bodyPr/>
          <a:lstStyle/>
          <a:p>
            <a:r>
              <a:rPr lang="en-US" sz="3600" dirty="0"/>
              <a:t>P</a:t>
            </a:r>
            <a:r>
              <a:rPr lang="en-US" sz="3600" dirty="0" smtClean="0"/>
              <a:t>rocess where </a:t>
            </a:r>
            <a:r>
              <a:rPr lang="en-US" sz="3600" dirty="0"/>
              <a:t>larger entities, patterns, and regularities arise through interactions among smaller or simpler entities that themselves </a:t>
            </a:r>
            <a:r>
              <a:rPr lang="en-US" sz="3600" dirty="0" smtClean="0"/>
              <a:t>don’t </a:t>
            </a:r>
            <a:r>
              <a:rPr lang="en-US" sz="3600" dirty="0"/>
              <a:t>exhibit such </a:t>
            </a:r>
            <a:r>
              <a:rPr lang="en-US" sz="3600" dirty="0" smtClean="0"/>
              <a:t>properties</a:t>
            </a:r>
            <a:endParaRPr lang="en-US" sz="3600" dirty="0"/>
          </a:p>
          <a:p>
            <a:r>
              <a:rPr lang="en-US" sz="3600" dirty="0" smtClean="0"/>
              <a:t>E.g.: Shape </a:t>
            </a:r>
            <a:r>
              <a:rPr lang="en-US" sz="3600" dirty="0"/>
              <a:t>and </a:t>
            </a:r>
            <a:r>
              <a:rPr lang="en-US" sz="3600" dirty="0" smtClean="0"/>
              <a:t>behavior </a:t>
            </a:r>
            <a:r>
              <a:rPr lang="en-US" sz="3600" dirty="0"/>
              <a:t>of a flock of birds or school of </a:t>
            </a:r>
            <a:r>
              <a:rPr lang="en-US" sz="3600" dirty="0" smtClean="0"/>
              <a:t>fish</a:t>
            </a:r>
          </a:p>
          <a:p>
            <a:r>
              <a:rPr lang="en-US" sz="3600" dirty="0" smtClean="0"/>
              <a:t>Might cooperation be an emergent property?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78CD3-B2DB-4E45-B190-E690223D4AE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76200"/>
            <a:ext cx="1701800" cy="160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03353"/>
      </p:ext>
    </p:extLst>
  </p:cSld>
  <p:clrMapOvr>
    <a:masterClrMapping/>
  </p:clrMapOvr>
  <p:transition xmlns:p14="http://schemas.microsoft.com/office/powerpoint/2010/main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ADB673D-4A96-1943-AE1B-51575AB51730}" type="slidenum">
              <a:rPr lang="en-US" sz="1000"/>
              <a:pPr/>
              <a:t>36</a:t>
            </a:fld>
            <a:endParaRPr lang="en-US" sz="1000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Required for emergent cooperation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01000" cy="5410200"/>
          </a:xfrm>
        </p:spPr>
        <p:txBody>
          <a:bodyPr/>
          <a:lstStyle/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A non-zero sum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situation</a:t>
            </a:r>
            <a:endParaRPr lang="en-US" sz="3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Players with equal power and no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discrimination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or status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differences</a:t>
            </a:r>
            <a:endParaRPr lang="en-US" sz="3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Repeated encounters with another player you can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recognize</a:t>
            </a:r>
          </a:p>
          <a:p>
            <a:pPr marL="339725" lvl="1" indent="0">
              <a:buNone/>
            </a:pP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Garages depending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on repeat business versus those on busy highways. Gypsies.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Being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unlikely to ever see someone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again =&gt; a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non-iterated dilemma.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A temptation payoff that isn't too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great</a:t>
            </a:r>
          </a:p>
          <a:p>
            <a:pPr marL="339725" lvl="1" indent="0">
              <a:buNone/>
            </a:pP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If defecting makes you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a millionaire,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you're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likely to do it. "Every man has his price."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D6D405-4281-9649-9AB1-3491A0CC1D98}" type="slidenum">
              <a:rPr lang="en-US" sz="1000"/>
              <a:pPr/>
              <a:t>37</a:t>
            </a:fld>
            <a:endParaRPr lang="en-US" sz="1000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Ecological model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772400" cy="4648200"/>
          </a:xfrm>
        </p:spPr>
        <p:txBody>
          <a:bodyPr/>
          <a:lstStyle/>
          <a:p>
            <a:r>
              <a:rPr lang="en-US" sz="2900" dirty="0">
                <a:latin typeface="Times New Roman" charset="0"/>
                <a:ea typeface="ＭＳ Ｐゴシック" charset="0"/>
                <a:cs typeface="ＭＳ Ｐゴシック" charset="0"/>
              </a:rPr>
              <a:t>Assume an ecological system can support N players</a:t>
            </a:r>
          </a:p>
          <a:p>
            <a:r>
              <a:rPr lang="en-US" sz="2900" dirty="0">
                <a:latin typeface="Times New Roman" charset="0"/>
                <a:ea typeface="ＭＳ Ｐゴシック" charset="0"/>
                <a:cs typeface="ＭＳ Ｐゴシック" charset="0"/>
              </a:rPr>
              <a:t>Players accumulate or loose points on each round</a:t>
            </a:r>
          </a:p>
          <a:p>
            <a:r>
              <a:rPr lang="en-US" sz="2900" dirty="0">
                <a:latin typeface="Times New Roman" charset="0"/>
                <a:ea typeface="ＭＳ Ｐゴシック" charset="0"/>
                <a:cs typeface="ＭＳ Ｐゴシック" charset="0"/>
              </a:rPr>
              <a:t>After each round, poorest players die and richest multiply</a:t>
            </a:r>
          </a:p>
          <a:p>
            <a:r>
              <a:rPr lang="en-US" sz="2900" i="1" dirty="0">
                <a:latin typeface="Times New Roman" charset="0"/>
                <a:ea typeface="ＭＳ Ｐゴシック" charset="0"/>
                <a:cs typeface="ＭＳ Ｐゴシック" charset="0"/>
              </a:rPr>
              <a:t>Noise</a:t>
            </a:r>
            <a:r>
              <a:rPr lang="en-US" sz="2900" dirty="0">
                <a:latin typeface="Times New Roman" charset="0"/>
                <a:ea typeface="ＭＳ Ｐゴシック" charset="0"/>
                <a:cs typeface="ＭＳ Ｐゴシック" charset="0"/>
              </a:rPr>
              <a:t> in the environment can model likelihood that an agent makes errors in following a strategy misinterpret another’</a:t>
            </a:r>
            <a:r>
              <a:rPr lang="en-US" altLang="ja-JP" sz="2900" dirty="0">
                <a:latin typeface="Times New Roman" charset="0"/>
                <a:ea typeface="ＭＳ Ｐゴシック" charset="0"/>
                <a:cs typeface="ＭＳ Ｐゴシック" charset="0"/>
              </a:rPr>
              <a:t>s choice</a:t>
            </a:r>
          </a:p>
          <a:p>
            <a:r>
              <a:rPr lang="en-US" sz="2900" dirty="0">
                <a:latin typeface="Times New Roman" charset="0"/>
                <a:ea typeface="ＭＳ Ｐゴシック" charset="0"/>
                <a:cs typeface="ＭＳ Ｐゴシック" charset="0"/>
              </a:rPr>
              <a:t>A simple way of modeling this is described </a:t>
            </a:r>
            <a:r>
              <a:rPr lang="en-US" sz="2900" dirty="0" err="1">
                <a:latin typeface="Times New Roman" charset="0"/>
                <a:ea typeface="ＭＳ Ｐゴシック" charset="0"/>
                <a:cs typeface="ＭＳ Ｐゴシック" charset="0"/>
              </a:rPr>
              <a:t>in</a:t>
            </a:r>
            <a:r>
              <a:rPr lang="en-US" sz="2900" dirty="0" err="1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The</a:t>
            </a:r>
            <a:r>
              <a:rPr lang="en-US" sz="29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 Computational Beauty of Nature</a:t>
            </a:r>
            <a:endParaRPr lang="en-US" sz="29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19F52A8-AB7C-DE40-8BBA-91E39111B841}" type="slidenum">
              <a:rPr lang="en-US" sz="1000"/>
              <a:pPr/>
              <a:t>38</a:t>
            </a:fld>
            <a:endParaRPr lang="en-US" sz="1000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Evolutionary stable strategies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4864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Strategies do better or worse against other strategies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Successful strategies should be able to work well in a variety of environments</a:t>
            </a: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E.g., ALL-C works well in an mono-culture of ALL-C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s but not in a mixed environment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Successful strategies should be able to </a:t>
            </a:r>
            <a:r>
              <a:rPr lang="ja-JP" alt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200" dirty="0">
                <a:latin typeface="Times New Roman" charset="0"/>
                <a:ea typeface="ＭＳ Ｐゴシック" charset="0"/>
                <a:cs typeface="ＭＳ Ｐゴシック" charset="0"/>
              </a:rPr>
              <a:t>fight off mutations</a:t>
            </a:r>
            <a:r>
              <a:rPr lang="ja-JP" alt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E.g., an ALL-D mono-culture is very resistant to invasions by any cooperating strategies</a:t>
            </a: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E.g., TFT can be 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invaded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 by ALL-C</a:t>
            </a:r>
            <a:endParaRPr lang="en-US" sz="24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36D3AD-8A6E-B241-915D-8F22C20612E3}" type="slidenum">
              <a:rPr lang="en-US" sz="1000"/>
              <a:pPr/>
              <a:t>39</a:t>
            </a:fld>
            <a:endParaRPr lang="en-US" sz="1000"/>
          </a:p>
        </p:txBody>
      </p:sp>
      <p:sp>
        <p:nvSpPr>
          <p:cNvPr id="89090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2514600" cy="1143000"/>
          </a:xfrm>
        </p:spPr>
        <p:txBody>
          <a:bodyPr/>
          <a:lstStyle/>
          <a:p>
            <a:pPr algn="l"/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Population</a:t>
            </a:r>
            <a:b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simulation</a:t>
            </a:r>
          </a:p>
        </p:txBody>
      </p:sp>
      <p:pic>
        <p:nvPicPr>
          <p:cNvPr id="89091" name="Picture 9" descr="125-300dp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228600"/>
            <a:ext cx="5792788" cy="7010400"/>
          </a:xfrm>
          <a:noFill/>
        </p:spPr>
      </p:pic>
      <p:sp>
        <p:nvSpPr>
          <p:cNvPr id="89092" name="Text Box 11"/>
          <p:cNvSpPr txBox="1">
            <a:spLocks noChangeArrowheads="1"/>
          </p:cNvSpPr>
          <p:nvPr/>
        </p:nvSpPr>
        <p:spPr bwMode="auto">
          <a:xfrm>
            <a:off x="228600" y="1922463"/>
            <a:ext cx="29718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Both"/>
            </a:pPr>
            <a:r>
              <a:rPr lang="en-US"/>
              <a:t>TFT wins</a:t>
            </a:r>
          </a:p>
          <a:p>
            <a:pPr>
              <a:spcBef>
                <a:spcPct val="50000"/>
              </a:spcBef>
              <a:buFontTx/>
              <a:buAutoNum type="alphaLcParenBoth"/>
            </a:pPr>
            <a:r>
              <a:rPr lang="en-US"/>
              <a:t>A noise free version with TFT winning</a:t>
            </a:r>
          </a:p>
          <a:p>
            <a:pPr>
              <a:spcBef>
                <a:spcPct val="50000"/>
              </a:spcBef>
              <a:buFontTx/>
              <a:buAutoNum type="alphaLcParenBoth"/>
            </a:pPr>
            <a:r>
              <a:rPr lang="en-US"/>
              <a:t>0.5% noise lets Pavlov win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6D0A4C6-DD77-A54E-9372-D339FE559BB2}" type="slidenum">
              <a:rPr lang="en-US" sz="1000"/>
              <a:pPr/>
              <a:t>4</a:t>
            </a:fld>
            <a:endParaRPr lang="en-US" sz="100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Basic Ideas of Game Theory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876800"/>
          </a:xfrm>
          <a:noFill/>
        </p:spPr>
        <p:txBody>
          <a:bodyPr lIns="90488" tIns="44450" rIns="90488" bIns="44450"/>
          <a:lstStyle/>
          <a:p>
            <a:pPr marL="230188" indent="-230188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Game theory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studies how strategic interactions among </a:t>
            </a:r>
            <a:r>
              <a:rPr lang="en-US" sz="32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rational players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produce </a:t>
            </a:r>
            <a:r>
              <a:rPr lang="en-US" sz="32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outcomes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with respect to the players’ </a:t>
            </a:r>
            <a:r>
              <a:rPr lang="en-US" altLang="ja-JP" sz="32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preferences</a:t>
            </a:r>
            <a:r>
              <a:rPr lang="en-US" altLang="ja-JP" sz="3200" dirty="0">
                <a:latin typeface="Times New Roman" charset="0"/>
                <a:ea typeface="ＭＳ Ｐゴシック" charset="0"/>
                <a:cs typeface="ＭＳ Ｐゴシック" charset="0"/>
              </a:rPr>
              <a:t> (or utilities)</a:t>
            </a:r>
          </a:p>
          <a:p>
            <a:pPr marL="573088" lvl="1" indent="-228600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2800" dirty="0">
                <a:latin typeface="Times New Roman" charset="0"/>
                <a:ea typeface="ＭＳ Ｐゴシック" charset="0"/>
              </a:rPr>
              <a:t>Outcomes might not have been intended </a:t>
            </a:r>
          </a:p>
          <a:p>
            <a:pPr marL="230188" indent="-230188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It offers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a general theory of strategic behavior</a:t>
            </a:r>
          </a:p>
          <a:p>
            <a:pPr marL="230188" indent="-230188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Generally depicted in mathematical form</a:t>
            </a:r>
          </a:p>
          <a:p>
            <a:pPr marL="230188" indent="-230188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Plays important role in economics, decision theory and multi-agent systems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20</a:t>
            </a:r>
            <a:r>
              <a:rPr lang="en-US" baseline="30000">
                <a:latin typeface="Times New Roman" charset="0"/>
                <a:ea typeface="ＭＳ Ｐゴシック" charset="0"/>
                <a:cs typeface="ＭＳ Ｐゴシック" charset="0"/>
              </a:rPr>
              <a:t>th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anniversary IPD competition (2004)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153400" cy="487680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2"/>
              </a:rPr>
              <a:t>New Tack Wins Prisoner's Dilemma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Coordinating Team Players within a Noisy Iterated Prisoner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’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s Dilemma Tournament</a:t>
            </a:r>
            <a:endParaRPr lang="en-US" altLang="ja-JP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U. </a:t>
            </a:r>
            <a:r>
              <a:rPr lang="en-US" sz="2800" dirty="0" err="1">
                <a:latin typeface="Times New Roman" charset="0"/>
                <a:ea typeface="ＭＳ Ｐゴシック" charset="0"/>
                <a:cs typeface="ＭＳ Ｐゴシック" charset="0"/>
              </a:rPr>
              <a:t>Southhampton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bot team won using a covert channel to let 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fellow travelers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 recognize each other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60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bots</a:t>
            </a:r>
          </a:p>
          <a:p>
            <a:pPr marL="398463" lvl="1" indent="-228600"/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Executed series of moves that signaled their 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tribe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endParaRPr lang="en-US" altLang="ja-JP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98463" lvl="1" indent="-228600"/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Defect if other is known to be outside tribe, coordinate if in tribe</a:t>
            </a:r>
          </a:p>
          <a:p>
            <a:pPr marL="398463" lvl="1" indent="-228600"/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Coordination was not just cooperation, but master/slave : defect/cooperate</a:t>
            </a:r>
          </a:p>
          <a:p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1AD15B1-093A-A04D-B6E3-E1CAC731F609}" type="slidenum">
              <a:rPr lang="en-US" sz="1000"/>
              <a:pPr/>
              <a:t>40</a:t>
            </a:fld>
            <a:endParaRPr lang="en-US" sz="10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3D59ED5-32BF-4A4A-BD75-192552D4CA5B}" type="slidenum">
              <a:rPr lang="en-US" sz="1000"/>
              <a:pPr/>
              <a:t>41</a:t>
            </a:fld>
            <a:endParaRPr lang="en-US" sz="1000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For more information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8001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300">
                <a:latin typeface="Times New Roman" charset="0"/>
                <a:ea typeface="ＭＳ Ｐゴシック" charset="0"/>
                <a:cs typeface="ＭＳ Ｐゴシック" charset="0"/>
              </a:rPr>
              <a:t>Prisoner's Dilemma: John von Neumann, Game Theory, and the Puzzle of the Bomb, William Poundstone, Anchor Books, Doubleday, 1993.</a:t>
            </a:r>
          </a:p>
          <a:p>
            <a:pPr>
              <a:lnSpc>
                <a:spcPct val="90000"/>
              </a:lnSpc>
            </a:pPr>
            <a:r>
              <a:rPr lang="en-US" sz="2300">
                <a:latin typeface="Times New Roman" charset="0"/>
                <a:ea typeface="ＭＳ Ｐゴシック" charset="0"/>
                <a:cs typeface="ＭＳ Ｐゴシック" charset="0"/>
              </a:rPr>
              <a:t>The Origins of Virtue: Human Instincts and the Evolution of Cooperation, Matt Ridley, Penguin, 1998.</a:t>
            </a:r>
          </a:p>
          <a:p>
            <a:pPr>
              <a:lnSpc>
                <a:spcPct val="90000"/>
              </a:lnSpc>
            </a:pPr>
            <a:r>
              <a:rPr lang="en-US" sz="2300">
                <a:latin typeface="Times New Roman" charset="0"/>
                <a:ea typeface="ＭＳ Ｐゴシック" charset="0"/>
                <a:cs typeface="ＭＳ Ｐゴシック" charset="0"/>
              </a:rPr>
              <a:t>Games of Life : Explorations in Ecology, Evolution and Behaviour, Karl Sigmund, 1995.</a:t>
            </a:r>
          </a:p>
          <a:p>
            <a:pPr>
              <a:lnSpc>
                <a:spcPct val="90000"/>
              </a:lnSpc>
            </a:pPr>
            <a:r>
              <a:rPr lang="en-US" sz="2300">
                <a:latin typeface="Times New Roman" charset="0"/>
                <a:ea typeface="ＭＳ Ｐゴシック" charset="0"/>
                <a:cs typeface="ＭＳ Ｐゴシック" charset="0"/>
              </a:rPr>
              <a:t>Nowak, M.A., R.M. May and K. Sigmund (1995). The Arithmetic of Mutual Help. Scientific American, 272(6).</a:t>
            </a:r>
          </a:p>
          <a:p>
            <a:pPr>
              <a:lnSpc>
                <a:spcPct val="90000"/>
              </a:lnSpc>
            </a:pPr>
            <a:r>
              <a:rPr lang="en-US" sz="2300">
                <a:latin typeface="Times New Roman" charset="0"/>
                <a:ea typeface="ＭＳ Ｐゴシック" charset="0"/>
                <a:cs typeface="ＭＳ Ｐゴシック" charset="0"/>
              </a:rPr>
              <a:t>Robert Axelrod,  The Evolution of Cooperation, Basic Books, 1984.</a:t>
            </a:r>
          </a:p>
          <a:p>
            <a:pPr>
              <a:lnSpc>
                <a:spcPct val="90000"/>
              </a:lnSpc>
            </a:pPr>
            <a:r>
              <a:rPr lang="en-US" sz="2300">
                <a:latin typeface="Times New Roman" charset="0"/>
                <a:ea typeface="ＭＳ Ｐゴシック" charset="0"/>
                <a:cs typeface="ＭＳ Ｐゴシック" charset="0"/>
              </a:rPr>
              <a:t>The Computational Beauty of Nature: Computer Explorations of Fractals, Chaos, Complex Systems, and Adaptation, Gary</a:t>
            </a:r>
            <a:r>
              <a:rPr lang="en-US" sz="230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 </a:t>
            </a:r>
            <a:r>
              <a:rPr lang="en-US" sz="2300">
                <a:latin typeface="Times New Roman" charset="0"/>
                <a:ea typeface="ＭＳ Ｐゴシック" charset="0"/>
                <a:cs typeface="ＭＳ Ｐゴシック" charset="0"/>
              </a:rPr>
              <a:t>William Flake, MIT Press, 2000.</a:t>
            </a:r>
          </a:p>
          <a:p>
            <a:pPr>
              <a:lnSpc>
                <a:spcPct val="90000"/>
              </a:lnSpc>
            </a:pPr>
            <a:r>
              <a:rPr lang="en-US" sz="2300">
                <a:latin typeface="Times New Roman" charset="0"/>
                <a:ea typeface="ＭＳ Ｐゴシック" charset="0"/>
                <a:cs typeface="ＭＳ Ｐゴシック" charset="0"/>
                <a:hlinkClick r:id="rId4"/>
              </a:rPr>
              <a:t>New Tack Wins Prisoner's Dilemma</a:t>
            </a:r>
            <a:r>
              <a:rPr lang="en-US" sz="2300">
                <a:latin typeface="Times New Roman" charset="0"/>
                <a:ea typeface="ＭＳ Ｐゴシック" charset="0"/>
                <a:cs typeface="ＭＳ Ｐゴシック" charset="0"/>
              </a:rPr>
              <a:t>, By Wendy M. Grossman, Wired News, October 2004.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Hawk and Dove</a:t>
            </a:r>
          </a:p>
        </p:txBody>
      </p:sp>
      <p:sp>
        <p:nvSpPr>
          <p:cNvPr id="94210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876800"/>
          </a:xfrm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7ABB23B-F6B8-5F42-88D1-1D1A5E118465}" type="slidenum">
              <a:rPr lang="en-US" sz="1000"/>
              <a:pPr/>
              <a:t>42</a:t>
            </a:fld>
            <a:endParaRPr lang="en-US" sz="10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0AF099-3409-7E4C-843E-E9157BBE9516}" type="slidenum">
              <a:rPr lang="en-US" sz="1000"/>
              <a:pPr/>
              <a:t>5</a:t>
            </a:fld>
            <a:endParaRPr lang="en-US" sz="100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6525" y="146050"/>
            <a:ext cx="7772400" cy="1143000"/>
          </a:xfrm>
        </p:spPr>
        <p:txBody>
          <a:bodyPr/>
          <a:lstStyle/>
          <a:p>
            <a:pPr algn="l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Game Theory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180388" cy="5486400"/>
          </a:xfrm>
        </p:spPr>
        <p:txBody>
          <a:bodyPr/>
          <a:lstStyle/>
          <a:p>
            <a:pPr marL="228600" indent="-228600">
              <a:defRPr/>
            </a:pP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efined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by </a:t>
            </a:r>
            <a:r>
              <a:rPr lang="en-US" sz="3000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von </a:t>
            </a:r>
            <a:r>
              <a:rPr lang="en-US" sz="30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Neumann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&amp;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Morgenstern</a:t>
            </a:r>
          </a:p>
          <a:p>
            <a:pPr marL="342900" lvl="1" indent="0">
              <a:buFontTx/>
              <a:buNone/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von Neumann, J., and Morgenstern, O., (1947)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.</a:t>
            </a:r>
            <a:br>
              <a:rPr lang="en-US" dirty="0" smtClean="0">
                <a:latin typeface="Times New Roman" charset="0"/>
                <a:ea typeface="ＭＳ Ｐゴシック" charset="0"/>
              </a:rPr>
            </a:br>
            <a:r>
              <a:rPr lang="en-US" dirty="0" smtClean="0">
                <a:latin typeface="Times New Roman" charset="0"/>
                <a:ea typeface="ＭＳ Ｐゴシック" charset="0"/>
              </a:rPr>
              <a:t>The Theory </a:t>
            </a:r>
            <a:r>
              <a:rPr lang="en-US" dirty="0">
                <a:latin typeface="Times New Roman" charset="0"/>
                <a:ea typeface="ＭＳ Ｐゴシック" charset="0"/>
              </a:rPr>
              <a:t>of Games and Economic Behavior. </a:t>
            </a:r>
            <a:endParaRPr lang="en-US" dirty="0" smtClean="0">
              <a:latin typeface="Times New Roman" charset="0"/>
              <a:ea typeface="ＭＳ Ｐゴシック" charset="0"/>
            </a:endParaRPr>
          </a:p>
          <a:p>
            <a:pPr marL="227013" indent="-227013">
              <a:defRPr/>
            </a:pP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Covers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a wide range of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situations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both cooperative and non-cooperative situations</a:t>
            </a:r>
          </a:p>
          <a:p>
            <a:pPr marL="228600" indent="-228600">
              <a:defRPr/>
            </a:pP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eveloped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and used in economics and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is being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used to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model/specify behavior of artificial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agents</a:t>
            </a:r>
          </a:p>
          <a:p>
            <a:pPr marL="228600" indent="-228600">
              <a:defRPr/>
            </a:pP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Provides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powerful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model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and practical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tools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to think about interactions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among a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set of autonomous agents</a:t>
            </a:r>
          </a:p>
          <a:p>
            <a:pPr marL="228600" indent="-228600">
              <a:defRPr/>
            </a:pP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U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sed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to model strategic policies (e.g., arms race)</a:t>
            </a:r>
          </a:p>
        </p:txBody>
      </p:sp>
      <p:pic>
        <p:nvPicPr>
          <p:cNvPr id="24580" name="Picture 4" descr="von_neuman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2163" y="76200"/>
            <a:ext cx="2001837" cy="23114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4C91080-022D-ED48-9E2F-570EE60ADB26}" type="slidenum">
              <a:rPr lang="en-US" sz="1000"/>
              <a:pPr/>
              <a:t>6</a:t>
            </a:fld>
            <a:endParaRPr lang="en-US" sz="100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sz="4400">
                <a:latin typeface="Times New Roman" charset="0"/>
                <a:ea typeface="ＭＳ Ｐゴシック" charset="0"/>
                <a:cs typeface="ＭＳ Ｐゴシック" charset="0"/>
              </a:rPr>
              <a:t>Zero Sum Games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153400" cy="4953000"/>
          </a:xfrm>
        </p:spPr>
        <p:txBody>
          <a:bodyPr/>
          <a:lstStyle/>
          <a:p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Zero-sum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: participant's gain/loss exactly</a:t>
            </a:r>
            <a:b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balanced by losses/gains of the other participants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Total gains of participants minus total losses = 0</a:t>
            </a:r>
          </a:p>
          <a:p>
            <a:pPr marL="339725" lvl="1" indent="0">
              <a:buFontTx/>
              <a:buNone/>
            </a:pP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Poker is zero sum game:</a:t>
            </a:r>
            <a:r>
              <a:rPr lang="en-US" sz="2600" dirty="0">
                <a:latin typeface="Times New Roman" charset="0"/>
                <a:ea typeface="ＭＳ Ｐゴシック" charset="0"/>
              </a:rPr>
              <a:t> money won = money lost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Commercial trade is not a zero sum game</a:t>
            </a:r>
          </a:p>
          <a:p>
            <a:pPr marL="339725" lvl="1" indent="0">
              <a:buFontTx/>
              <a:buNone/>
            </a:pPr>
            <a:r>
              <a:rPr lang="en-US" sz="2600" dirty="0">
                <a:latin typeface="Times New Roman" charset="0"/>
                <a:ea typeface="ＭＳ Ｐゴシック" charset="0"/>
              </a:rPr>
              <a:t>If a country with an excess of bananas trades with another for their excess of apples, both may benefit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Non-zero sum games more complex to analyze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More non-zero sum games as world becomes more complex, specialized and interdependent </a:t>
            </a:r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574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969637-5D1D-7A43-AD11-D1DBA8519E7F}" type="slidenum">
              <a:rPr lang="en-US" sz="1000"/>
              <a:pPr/>
              <a:t>7</a:t>
            </a:fld>
            <a:endParaRPr lang="en-US" sz="100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066800"/>
          </a:xfrm>
          <a:noFill/>
        </p:spPr>
        <p:txBody>
          <a:bodyPr lIns="90488" tIns="44450" rIns="90488" bIns="44450"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Rules, Strategies, Payoffs &amp; Equilibrium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05800" cy="4953000"/>
          </a:xfrm>
        </p:spPr>
        <p:txBody>
          <a:bodyPr lIns="90488" tIns="44450" rIns="90488" bIns="44450"/>
          <a:lstStyle/>
          <a:p>
            <a:pPr marL="0" indent="0">
              <a:buFontTx/>
              <a:buNone/>
              <a:tabLst>
                <a:tab pos="457200" algn="l"/>
                <a:tab pos="742950" algn="l"/>
                <a:tab pos="1143000" algn="l"/>
              </a:tabLst>
              <a:defRPr/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Situations are treated as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games: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227013" indent="-227013">
              <a:tabLst>
                <a:tab pos="457200" algn="l"/>
                <a:tab pos="742950" algn="l"/>
                <a:tab pos="1143000" algn="l"/>
              </a:tabLst>
              <a:defRPr/>
            </a:pPr>
            <a:r>
              <a:rPr lang="en-US" sz="3200" b="1" dirty="0">
                <a:latin typeface="Times New Roman" charset="0"/>
                <a:ea typeface="ＭＳ Ｐゴシック" charset="0"/>
              </a:rPr>
              <a:t>R</a:t>
            </a:r>
            <a:r>
              <a:rPr lang="en-US" sz="3200" b="1" dirty="0" smtClean="0">
                <a:latin typeface="Times New Roman" charset="0"/>
                <a:ea typeface="ＭＳ Ｐゴシック" charset="0"/>
              </a:rPr>
              <a:t>ules</a:t>
            </a:r>
            <a:r>
              <a:rPr lang="en-US" sz="3200" dirty="0" smtClean="0">
                <a:latin typeface="Times New Roman" charset="0"/>
                <a:ea typeface="ＭＳ Ｐゴシック" charset="0"/>
              </a:rPr>
              <a:t> of game: </a:t>
            </a:r>
            <a:r>
              <a:rPr lang="en-US" sz="3200" dirty="0">
                <a:latin typeface="Times New Roman" charset="0"/>
                <a:ea typeface="ＭＳ Ｐゴシック" charset="0"/>
              </a:rPr>
              <a:t>who can do what, and when they can do it</a:t>
            </a:r>
          </a:p>
          <a:p>
            <a:pPr marL="227013" indent="-227013">
              <a:tabLst>
                <a:tab pos="457200" algn="l"/>
                <a:tab pos="742950" algn="l"/>
                <a:tab pos="1143000" algn="l"/>
              </a:tabLst>
              <a:defRPr/>
            </a:pPr>
            <a:r>
              <a:rPr lang="en-US" sz="3200" dirty="0">
                <a:latin typeface="Times New Roman" charset="0"/>
                <a:ea typeface="ＭＳ Ｐゴシック" charset="0"/>
              </a:rPr>
              <a:t>P</a:t>
            </a:r>
            <a:r>
              <a:rPr lang="en-US" sz="3200" dirty="0" smtClean="0">
                <a:latin typeface="Times New Roman" charset="0"/>
                <a:ea typeface="ＭＳ Ｐゴシック" charset="0"/>
              </a:rPr>
              <a:t>layer's </a:t>
            </a:r>
            <a:r>
              <a:rPr lang="en-US" sz="3200" b="1" dirty="0" smtClean="0">
                <a:latin typeface="Times New Roman" charset="0"/>
                <a:ea typeface="ＭＳ Ｐゴシック" charset="0"/>
              </a:rPr>
              <a:t>strategy:</a:t>
            </a:r>
            <a:r>
              <a:rPr lang="en-US" sz="3200" dirty="0" smtClean="0">
                <a:latin typeface="Times New Roman" charset="0"/>
                <a:ea typeface="ＭＳ Ｐゴシック" charset="0"/>
              </a:rPr>
              <a:t> </a:t>
            </a:r>
            <a:r>
              <a:rPr lang="en-US" sz="3200" dirty="0">
                <a:latin typeface="Times New Roman" charset="0"/>
                <a:ea typeface="ＭＳ Ｐゴシック" charset="0"/>
              </a:rPr>
              <a:t>plan for actions in  each possible situation in the game</a:t>
            </a:r>
          </a:p>
          <a:p>
            <a:pPr marL="227013" indent="-227013">
              <a:tabLst>
                <a:tab pos="457200" algn="l"/>
                <a:tab pos="742950" algn="l"/>
                <a:tab pos="1143000" algn="l"/>
              </a:tabLst>
              <a:defRPr/>
            </a:pPr>
            <a:r>
              <a:rPr lang="en-US" sz="3200" dirty="0">
                <a:latin typeface="Times New Roman" charset="0"/>
                <a:ea typeface="ＭＳ Ｐゴシック" charset="0"/>
              </a:rPr>
              <a:t>P</a:t>
            </a:r>
            <a:r>
              <a:rPr lang="en-US" sz="3200" dirty="0" smtClean="0">
                <a:latin typeface="Times New Roman" charset="0"/>
                <a:ea typeface="ＭＳ Ｐゴシック" charset="0"/>
              </a:rPr>
              <a:t>layer's </a:t>
            </a:r>
            <a:r>
              <a:rPr lang="en-US" sz="3200" b="1" dirty="0" smtClean="0">
                <a:latin typeface="Times New Roman" charset="0"/>
                <a:ea typeface="ＭＳ Ｐゴシック" charset="0"/>
              </a:rPr>
              <a:t>payoff:</a:t>
            </a:r>
            <a:r>
              <a:rPr lang="en-US" sz="3200" dirty="0" smtClean="0">
                <a:latin typeface="Times New Roman" charset="0"/>
                <a:ea typeface="ＭＳ Ｐゴシック" charset="0"/>
              </a:rPr>
              <a:t> </a:t>
            </a:r>
            <a:r>
              <a:rPr lang="en-US" sz="3200" dirty="0">
                <a:latin typeface="Times New Roman" charset="0"/>
                <a:ea typeface="ＭＳ Ｐゴシック" charset="0"/>
              </a:rPr>
              <a:t>amount </a:t>
            </a:r>
            <a:r>
              <a:rPr lang="en-US" sz="3200" dirty="0" smtClean="0">
                <a:latin typeface="Times New Roman" charset="0"/>
                <a:ea typeface="ＭＳ Ｐゴシック" charset="0"/>
              </a:rPr>
              <a:t>that </a:t>
            </a:r>
            <a:r>
              <a:rPr lang="en-US" sz="3200" dirty="0">
                <a:latin typeface="Times New Roman" charset="0"/>
                <a:ea typeface="ＭＳ Ｐゴシック" charset="0"/>
              </a:rPr>
              <a:t>player wins or loses </a:t>
            </a:r>
            <a:r>
              <a:rPr lang="en-US" sz="3200" dirty="0" smtClean="0">
                <a:latin typeface="Times New Roman" charset="0"/>
                <a:ea typeface="ＭＳ Ｐゴシック" charset="0"/>
              </a:rPr>
              <a:t>in </a:t>
            </a:r>
            <a:r>
              <a:rPr lang="en-US" sz="3200" dirty="0">
                <a:latin typeface="Times New Roman" charset="0"/>
                <a:ea typeface="ＭＳ Ｐゴシック" charset="0"/>
              </a:rPr>
              <a:t>particular situation in a game</a:t>
            </a:r>
          </a:p>
          <a:p>
            <a:pPr marL="227013" indent="-227013">
              <a:tabLst>
                <a:tab pos="457200" algn="l"/>
                <a:tab pos="742950" algn="l"/>
                <a:tab pos="1143000" algn="l"/>
              </a:tabLst>
              <a:defRPr/>
            </a:pPr>
            <a:r>
              <a:rPr lang="en-US" sz="3200" dirty="0">
                <a:latin typeface="Times New Roman" charset="0"/>
                <a:ea typeface="ＭＳ Ｐゴシック" charset="0"/>
              </a:rPr>
              <a:t>P</a:t>
            </a:r>
            <a:r>
              <a:rPr lang="en-US" sz="3200" dirty="0" smtClean="0">
                <a:latin typeface="Times New Roman" charset="0"/>
                <a:ea typeface="ＭＳ Ｐゴシック" charset="0"/>
              </a:rPr>
              <a:t>layer </a:t>
            </a:r>
            <a:r>
              <a:rPr lang="en-US" sz="3200" dirty="0">
                <a:latin typeface="Times New Roman" charset="0"/>
                <a:ea typeface="ＭＳ Ｐゴシック" charset="0"/>
              </a:rPr>
              <a:t>has a </a:t>
            </a:r>
            <a:r>
              <a:rPr lang="en-US" sz="3200" b="1" dirty="0">
                <a:latin typeface="Times New Roman" charset="0"/>
                <a:ea typeface="ＭＳ Ｐゴシック" charset="0"/>
              </a:rPr>
              <a:t>dominant strategy</a:t>
            </a:r>
            <a:r>
              <a:rPr lang="en-US" sz="3200" dirty="0">
                <a:latin typeface="Times New Roman" charset="0"/>
                <a:ea typeface="ＭＳ Ｐゴシック" charset="0"/>
              </a:rPr>
              <a:t> if </a:t>
            </a:r>
            <a:r>
              <a:rPr lang="en-US" sz="3200" dirty="0" smtClean="0">
                <a:latin typeface="Times New Roman" charset="0"/>
                <a:ea typeface="ＭＳ Ｐゴシック" charset="0"/>
              </a:rPr>
              <a:t>her </a:t>
            </a:r>
            <a:r>
              <a:rPr lang="en-US" sz="3200" dirty="0">
                <a:latin typeface="Times New Roman" charset="0"/>
                <a:ea typeface="ＭＳ Ｐゴシック" charset="0"/>
              </a:rPr>
              <a:t>best strategy doesn’t depend on what </a:t>
            </a:r>
            <a:r>
              <a:rPr lang="en-US" sz="3200" dirty="0" smtClean="0">
                <a:latin typeface="Times New Roman" charset="0"/>
                <a:ea typeface="ＭＳ Ｐゴシック" charset="0"/>
              </a:rPr>
              <a:t>others </a:t>
            </a:r>
            <a:r>
              <a:rPr lang="en-US" sz="3200" dirty="0">
                <a:latin typeface="Times New Roman" charset="0"/>
                <a:ea typeface="ＭＳ Ｐゴシック" charset="0"/>
              </a:rPr>
              <a:t>do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DF03694-F262-F64D-B655-A6C5147EE1F3}" type="slidenum">
              <a:rPr lang="en-US" sz="1000"/>
              <a:pPr/>
              <a:t>8</a:t>
            </a:fld>
            <a:endParaRPr lang="en-US" sz="100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noFill/>
        </p:spPr>
        <p:txBody>
          <a:bodyPr lIns="90488" tIns="44450" rIns="90488" bIns="44450"/>
          <a:lstStyle/>
          <a:p>
            <a:pPr algn="l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Nash Equilibrium</a:t>
            </a:r>
          </a:p>
        </p:txBody>
      </p:sp>
      <p:sp>
        <p:nvSpPr>
          <p:cNvPr id="3072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610600" cy="5105400"/>
          </a:xfrm>
        </p:spPr>
        <p:txBody>
          <a:bodyPr lIns="90488" tIns="44450" rIns="90488" bIns="44450"/>
          <a:lstStyle/>
          <a:p>
            <a:pPr marL="228600" indent="-228600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Occurs when each player's strategy is optimal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,</a:t>
            </a:r>
            <a:b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given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strategies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of the other players</a:t>
            </a:r>
          </a:p>
          <a:p>
            <a:pPr marL="228600" indent="-228600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trategy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profile where no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player benefits by </a:t>
            </a:r>
            <a:b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unilaterally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changing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her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strategy,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while others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stay fixed</a:t>
            </a:r>
          </a:p>
          <a:p>
            <a:pPr marL="228600" indent="-228600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Every finite game has at least one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Nash equilibrium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in either pure or mixed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strategies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(proved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by John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Nash)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457200" lvl="1" indent="-223838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latin typeface="Times New Roman" charset="0"/>
                <a:ea typeface="ＭＳ Ｐゴシック" charset="0"/>
              </a:rPr>
              <a:t>J. F. Nash. 1950. Equilibrium Points in n-person Games. Proc. National Academy of Science,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36</a:t>
            </a:r>
            <a:endParaRPr lang="en-US" sz="2800" dirty="0">
              <a:latin typeface="Times New Roman" charset="0"/>
              <a:ea typeface="ＭＳ Ｐゴシック" charset="0"/>
            </a:endParaRPr>
          </a:p>
          <a:p>
            <a:pPr marL="457200" lvl="1" indent="-223838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latin typeface="Times New Roman" charset="0"/>
                <a:ea typeface="ＭＳ Ｐゴシック" charset="0"/>
              </a:rPr>
              <a:t>Nash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won </a:t>
            </a:r>
            <a:r>
              <a:rPr lang="en-US" sz="2800" dirty="0">
                <a:latin typeface="Times New Roman" charset="0"/>
                <a:ea typeface="ＭＳ Ｐゴシック" charset="0"/>
              </a:rPr>
              <a:t>1994 Nobel Prize in economics for this work</a:t>
            </a:r>
          </a:p>
          <a:p>
            <a:pPr marL="457200" lvl="1" indent="-223838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latin typeface="Times New Roman" charset="0"/>
                <a:ea typeface="ＭＳ Ｐゴシック" charset="0"/>
              </a:rPr>
              <a:t>Read </a:t>
            </a:r>
            <a:r>
              <a:rPr lang="en-US" sz="2800" dirty="0" smtClean="0">
                <a:latin typeface="Times New Roman" charset="0"/>
                <a:ea typeface="ＭＳ Ｐゴシック" charset="0"/>
                <a:hlinkClick r:id="rId3"/>
              </a:rPr>
              <a:t>A </a:t>
            </a:r>
            <a:r>
              <a:rPr lang="en-US" sz="2800" dirty="0">
                <a:latin typeface="Times New Roman" charset="0"/>
                <a:ea typeface="ＭＳ Ｐゴシック" charset="0"/>
                <a:hlinkClick r:id="rId3"/>
              </a:rPr>
              <a:t>Beautiful </a:t>
            </a:r>
            <a:r>
              <a:rPr lang="en-US" sz="2800" dirty="0" smtClean="0">
                <a:latin typeface="Times New Roman" charset="0"/>
                <a:ea typeface="ＭＳ Ｐゴシック" charset="0"/>
                <a:hlinkClick r:id="rId3"/>
              </a:rPr>
              <a:t>Mind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 </a:t>
            </a:r>
            <a:r>
              <a:rPr lang="en-US" sz="2800" dirty="0">
                <a:latin typeface="Times New Roman" charset="0"/>
                <a:ea typeface="ＭＳ Ｐゴシック" charset="0"/>
              </a:rPr>
              <a:t>by Sylvia 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Nasar</a:t>
            </a:r>
            <a:r>
              <a:rPr lang="en-US" sz="2800" dirty="0">
                <a:latin typeface="Times New Roman" charset="0"/>
                <a:ea typeface="ＭＳ Ｐゴシック" charset="0"/>
              </a:rPr>
              <a:t>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(1998) and/or </a:t>
            </a:r>
            <a:r>
              <a:rPr lang="en-US" sz="2800" dirty="0">
                <a:latin typeface="Times New Roman" charset="0"/>
                <a:ea typeface="ＭＳ Ｐゴシック" charset="0"/>
              </a:rPr>
              <a:t>see the </a:t>
            </a:r>
            <a:r>
              <a:rPr lang="en-US" sz="2800" dirty="0" smtClean="0">
                <a:latin typeface="Times New Roman" charset="0"/>
                <a:ea typeface="ＭＳ Ｐゴシック" charset="0"/>
                <a:hlinkClick r:id="rId4"/>
              </a:rPr>
              <a:t>2001 film</a:t>
            </a:r>
            <a:endParaRPr lang="en-US" sz="2800" dirty="0">
              <a:latin typeface="Times New Roman" charset="0"/>
              <a:ea typeface="ＭＳ Ｐゴシック" charset="0"/>
            </a:endParaRPr>
          </a:p>
          <a:p>
            <a:pPr marL="571500" lvl="1" indent="-228600">
              <a:tabLst>
                <a:tab pos="571500" algn="l"/>
                <a:tab pos="1143000" algn="l"/>
              </a:tabLst>
              <a:defRPr/>
            </a:pP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pic>
        <p:nvPicPr>
          <p:cNvPr id="3072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668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17116C-FBBB-D042-96EB-B4C40C8040AD}" type="slidenum">
              <a:rPr lang="en-US" sz="1000"/>
              <a:pPr/>
              <a:t>9</a:t>
            </a:fld>
            <a:endParaRPr lang="en-US" sz="100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066800"/>
          </a:xfrm>
          <a:noFill/>
        </p:spPr>
        <p:txBody>
          <a:bodyPr lIns="90488" tIns="44450" rIns="90488" bIns="44450"/>
          <a:lstStyle/>
          <a:p>
            <a:pPr algn="l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Prisoner's Dilemma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371600"/>
            <a:ext cx="7543800" cy="5029200"/>
          </a:xfrm>
          <a:noFill/>
        </p:spPr>
        <p:txBody>
          <a:bodyPr lIns="90488" tIns="44450" rIns="90488" bIns="44450"/>
          <a:lstStyle/>
          <a:p>
            <a:pPr marL="342900" indent="-342900"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Famous example of game</a:t>
            </a:r>
            <a:b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theory</a:t>
            </a:r>
          </a:p>
          <a:p>
            <a:pPr marL="342900" indent="-342900"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Strategies must be undertaken</a:t>
            </a:r>
            <a:b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without the full knowledge of what other players will do</a:t>
            </a:r>
          </a:p>
          <a:p>
            <a:pPr marL="342900" indent="-342900"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Players adopt dominant strategies, but they don't necessarily lead to the best outcome</a:t>
            </a:r>
          </a:p>
          <a:p>
            <a:pPr marL="342900" indent="-342900">
              <a:tabLst>
                <a:tab pos="457200" algn="l"/>
                <a:tab pos="742950" algn="l"/>
                <a:tab pos="1143000" algn="l"/>
              </a:tabLst>
            </a:pPr>
            <a:r>
              <a:rPr lang="en-US" sz="3200" b="1" dirty="0">
                <a:latin typeface="Times New Roman" charset="0"/>
                <a:ea typeface="ＭＳ Ｐゴシック" charset="0"/>
                <a:cs typeface="ＭＳ Ｐゴシック" charset="0"/>
              </a:rPr>
              <a:t>Rational behavior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leads to a situation where everyone is </a:t>
            </a:r>
            <a:r>
              <a:rPr lang="en-US" sz="3200" b="1" dirty="0">
                <a:latin typeface="Times New Roman" charset="0"/>
                <a:ea typeface="ＭＳ Ｐゴシック" charset="0"/>
                <a:cs typeface="ＭＳ Ｐゴシック" charset="0"/>
              </a:rPr>
              <a:t>worse off</a:t>
            </a:r>
          </a:p>
        </p:txBody>
      </p:sp>
      <p:pic>
        <p:nvPicPr>
          <p:cNvPr id="3277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26670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6232525" y="2209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32776" name="Text Box 11"/>
          <p:cNvSpPr txBox="1">
            <a:spLocks noChangeArrowheads="1"/>
          </p:cNvSpPr>
          <p:nvPr/>
        </p:nvSpPr>
        <p:spPr bwMode="auto">
          <a:xfrm>
            <a:off x="6248400" y="2133600"/>
            <a:ext cx="2895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/>
              <a:t>Will the two prisoners cooperate to minimize total loss of liberty or will one of them, trusting the other to cooperate, betray him so as to go free?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CC"/>
      </a:hlink>
      <a:folHlink>
        <a:srgbClr val="0000CC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7820</TotalTime>
  <Words>2328</Words>
  <Application>Microsoft Macintosh PowerPoint</Application>
  <PresentationFormat>On-screen Show (4:3)</PresentationFormat>
  <Paragraphs>401</Paragraphs>
  <Slides>42</Slides>
  <Notes>38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Blank Presentation</vt:lpstr>
      <vt:lpstr>Microsoft Word 97 - 2004 Document</vt:lpstr>
      <vt:lpstr>Word.Document.8</vt:lpstr>
      <vt:lpstr>A Glimpse of Game Theory</vt:lpstr>
      <vt:lpstr>PowerPoint Presentation</vt:lpstr>
      <vt:lpstr>Games and Game Theory</vt:lpstr>
      <vt:lpstr>Basic Ideas of Game Theory</vt:lpstr>
      <vt:lpstr>Game Theory</vt:lpstr>
      <vt:lpstr>Zero Sum Games</vt:lpstr>
      <vt:lpstr>Rules, Strategies, Payoffs &amp; Equilibrium</vt:lpstr>
      <vt:lpstr>Nash Equilibrium</vt:lpstr>
      <vt:lpstr>Prisoner's Dilemma</vt:lpstr>
      <vt:lpstr>Bonnie and Clyde</vt:lpstr>
      <vt:lpstr>The payoff matrix</vt:lpstr>
      <vt:lpstr>Bonnie’s Decision Tree</vt:lpstr>
      <vt:lpstr>So what?</vt:lpstr>
      <vt:lpstr>Some PD examples</vt:lpstr>
      <vt:lpstr>Cheating on a Cartel </vt:lpstr>
      <vt:lpstr>Trade Wars Between Countries </vt:lpstr>
      <vt:lpstr>Advertising</vt:lpstr>
      <vt:lpstr>Games Without Dominant Strategies</vt:lpstr>
      <vt:lpstr>Ma’s Decision Tree</vt:lpstr>
      <vt:lpstr>Pa’s Decision Tree</vt:lpstr>
      <vt:lpstr>Some games have no simple solution</vt:lpstr>
      <vt:lpstr>Repeated Games</vt:lpstr>
      <vt:lpstr>Payoff matrix for the generic two person dilemma game</vt:lpstr>
      <vt:lpstr>Payoffs</vt:lpstr>
      <vt:lpstr>Chicken</vt:lpstr>
      <vt:lpstr>Stag Hunt</vt:lpstr>
      <vt:lpstr>Prisoner’s dilemma</vt:lpstr>
      <vt:lpstr>More examples of the PD in real life</vt:lpstr>
      <vt:lpstr>Iterated Prisoner’s Dilemma</vt:lpstr>
      <vt:lpstr>Iterated Prisoner’s Dilemma</vt:lpstr>
      <vt:lpstr>Some possible strategies</vt:lpstr>
      <vt:lpstr>Characteristics of Robust Strategies</vt:lpstr>
      <vt:lpstr>Implications of Robust Strategies</vt:lpstr>
      <vt:lpstr>Implications of Robust Strategies</vt:lpstr>
      <vt:lpstr>Emergence</vt:lpstr>
      <vt:lpstr>Required for emergent cooperation</vt:lpstr>
      <vt:lpstr>Ecological model</vt:lpstr>
      <vt:lpstr>Evolutionary stable strategies</vt:lpstr>
      <vt:lpstr>Population simulation</vt:lpstr>
      <vt:lpstr>20th anniversary IPD competition (2004)</vt:lpstr>
      <vt:lpstr>For more information</vt:lpstr>
      <vt:lpstr>Hawk and Dove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Agents</dc:title>
  <dc:creator>tim finin</dc:creator>
  <cp:lastModifiedBy>tim finin</cp:lastModifiedBy>
  <cp:revision>71</cp:revision>
  <cp:lastPrinted>1999-09-07T21:08:48Z</cp:lastPrinted>
  <dcterms:created xsi:type="dcterms:W3CDTF">2009-10-14T21:02:24Z</dcterms:created>
  <dcterms:modified xsi:type="dcterms:W3CDTF">2017-03-06T20:37:02Z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</vt:lpwstr>
  </property>
</Properties>
</file>