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56" r:id="rId2"/>
    <p:sldId id="335" r:id="rId3"/>
    <p:sldId id="343" r:id="rId4"/>
    <p:sldId id="344" r:id="rId5"/>
    <p:sldId id="345" r:id="rId6"/>
    <p:sldId id="346" r:id="rId7"/>
    <p:sldId id="347" r:id="rId8"/>
    <p:sldId id="348" r:id="rId9"/>
    <p:sldId id="349" r:id="rId10"/>
    <p:sldId id="351" r:id="rId11"/>
    <p:sldId id="350" r:id="rId12"/>
    <p:sldId id="290" r:id="rId13"/>
    <p:sldId id="292" r:id="rId14"/>
    <p:sldId id="340" r:id="rId15"/>
    <p:sldId id="354" r:id="rId16"/>
    <p:sldId id="294" r:id="rId17"/>
    <p:sldId id="355" r:id="rId18"/>
    <p:sldId id="295" r:id="rId19"/>
    <p:sldId id="358" r:id="rId20"/>
    <p:sldId id="360" r:id="rId21"/>
    <p:sldId id="361" r:id="rId22"/>
    <p:sldId id="291" r:id="rId23"/>
  </p:sldIdLst>
  <p:sldSz cx="9144000" cy="6858000" type="screen4x3"/>
  <p:notesSz cx="9282113" cy="6991350"/>
  <p:defaultTextStyle>
    <a:defPPr>
      <a:defRPr lang="en-US"/>
    </a:defPPr>
    <a:lvl1pPr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0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0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0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0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112" autoAdjust="0"/>
  </p:normalViewPr>
  <p:slideViewPr>
    <p:cSldViewPr showGuides="1">
      <p:cViewPr varScale="1">
        <p:scale>
          <a:sx n="90" d="100"/>
          <a:sy n="90" d="100"/>
        </p:scale>
        <p:origin x="-1320" y="-104"/>
      </p:cViewPr>
      <p:guideLst>
        <p:guide orient="horz" pos="2112"/>
        <p:guide pos="30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5779" name="Rectangle 3"/>
          <p:cNvSpPr>
            <a:spLocks noGrp="1" noChangeArrowheads="1"/>
          </p:cNvSpPr>
          <p:nvPr>
            <p:ph type="dt" sz="quarter" idx="1"/>
          </p:nvPr>
        </p:nvSpPr>
        <p:spPr bwMode="auto">
          <a:xfrm>
            <a:off x="5260975"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5780" name="Rectangle 4"/>
          <p:cNvSpPr>
            <a:spLocks noGrp="1" noChangeArrowheads="1"/>
          </p:cNvSpPr>
          <p:nvPr>
            <p:ph type="ftr" sz="quarter" idx="2"/>
          </p:nvPr>
        </p:nvSpPr>
        <p:spPr bwMode="auto">
          <a:xfrm>
            <a:off x="0"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5781" name="Rectangle 5"/>
          <p:cNvSpPr>
            <a:spLocks noGrp="1" noChangeArrowheads="1"/>
          </p:cNvSpPr>
          <p:nvPr>
            <p:ph type="sldNum" sz="quarter" idx="3"/>
          </p:nvPr>
        </p:nvSpPr>
        <p:spPr bwMode="auto">
          <a:xfrm>
            <a:off x="5260975"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AA29358-F91B-044C-BCE7-006DED29E33F}" type="slidenum">
              <a:rPr lang="en-US"/>
              <a:pPr>
                <a:defRPr/>
              </a:pPr>
              <a:t>‹#›</a:t>
            </a:fld>
            <a:endParaRPr lang="en-US"/>
          </a:p>
        </p:txBody>
      </p:sp>
    </p:spTree>
    <p:extLst>
      <p:ext uri="{BB962C8B-B14F-4D97-AF65-F5344CB8AC3E}">
        <p14:creationId xmlns:p14="http://schemas.microsoft.com/office/powerpoint/2010/main" val="3510241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4021138"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3667" name="Rectangle 3"/>
          <p:cNvSpPr>
            <a:spLocks noGrp="1" noChangeArrowheads="1"/>
          </p:cNvSpPr>
          <p:nvPr>
            <p:ph type="dt" idx="1"/>
          </p:nvPr>
        </p:nvSpPr>
        <p:spPr bwMode="auto">
          <a:xfrm>
            <a:off x="5259388" y="0"/>
            <a:ext cx="4021137"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894013" y="525463"/>
            <a:ext cx="3494087" cy="2620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3669" name="Rectangle 5"/>
          <p:cNvSpPr>
            <a:spLocks noGrp="1" noChangeArrowheads="1"/>
          </p:cNvSpPr>
          <p:nvPr>
            <p:ph type="body" sz="quarter" idx="3"/>
          </p:nvPr>
        </p:nvSpPr>
        <p:spPr bwMode="auto">
          <a:xfrm>
            <a:off x="927100" y="3321050"/>
            <a:ext cx="7427913" cy="3144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3670" name="Rectangle 6"/>
          <p:cNvSpPr>
            <a:spLocks noGrp="1" noChangeArrowheads="1"/>
          </p:cNvSpPr>
          <p:nvPr>
            <p:ph type="ftr" sz="quarter" idx="4"/>
          </p:nvPr>
        </p:nvSpPr>
        <p:spPr bwMode="auto">
          <a:xfrm>
            <a:off x="0" y="6640513"/>
            <a:ext cx="4021138"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3671" name="Rectangle 7"/>
          <p:cNvSpPr>
            <a:spLocks noGrp="1" noChangeArrowheads="1"/>
          </p:cNvSpPr>
          <p:nvPr>
            <p:ph type="sldNum" sz="quarter" idx="5"/>
          </p:nvPr>
        </p:nvSpPr>
        <p:spPr bwMode="auto">
          <a:xfrm>
            <a:off x="5259388" y="6640513"/>
            <a:ext cx="4021137"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92AB6A7-2C7D-514D-941C-DA17F743D2CB}" type="slidenum">
              <a:rPr lang="en-US"/>
              <a:pPr>
                <a:defRPr/>
              </a:pPr>
              <a:t>‹#›</a:t>
            </a:fld>
            <a:endParaRPr lang="en-US"/>
          </a:p>
        </p:txBody>
      </p:sp>
    </p:spTree>
    <p:extLst>
      <p:ext uri="{BB962C8B-B14F-4D97-AF65-F5344CB8AC3E}">
        <p14:creationId xmlns:p14="http://schemas.microsoft.com/office/powerpoint/2010/main" val="40338601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537893F6-E504-474C-9317-F669C9BCA2A5}" type="slidenum">
              <a:rPr lang="en-US" sz="1200"/>
              <a:pPr/>
              <a:t>1</a:t>
            </a:fld>
            <a:endParaRPr lang="en-US" sz="12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3A0CC9B4-A1E1-384B-A231-C29183E27FEA}" type="slidenum">
              <a:rPr lang="en-US" sz="1200"/>
              <a:pPr/>
              <a:t>18</a:t>
            </a:fld>
            <a:endParaRPr lang="en-US" sz="1200"/>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E4E8D601-5294-AA40-899B-BEBE695179DB}" type="slidenum">
              <a:rPr lang="en-US" sz="1200"/>
              <a:pPr/>
              <a:t>21</a:t>
            </a:fld>
            <a:endParaRPr lang="en-US" sz="12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1D16010D-64B6-3A4C-9163-827D7EBF2EED}" type="slidenum">
              <a:rPr lang="en-US" sz="1200"/>
              <a:pPr/>
              <a:t>22</a:t>
            </a:fld>
            <a:endParaRPr lang="en-US" sz="1200"/>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69D359B0-D88D-EB43-9C77-F1BE80FE6200}" type="slidenum">
              <a:rPr lang="en-US" sz="1200"/>
              <a:pPr/>
              <a:t>2</a:t>
            </a:fld>
            <a:endParaRPr lang="en-US" sz="12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5ED4FF8D-EDB1-E947-A789-D3C956B23125}" type="slidenum">
              <a:rPr lang="en-US" sz="1200"/>
              <a:pPr/>
              <a:t>4</a:t>
            </a:fld>
            <a:endParaRPr lang="en-US" sz="1200"/>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70AD08A5-074F-9249-8C19-43A3B4AE57E4}" type="slidenum">
              <a:rPr lang="en-US" sz="1200"/>
              <a:pPr/>
              <a:t>8</a:t>
            </a:fld>
            <a:endParaRPr lang="en-US" sz="1200"/>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smtClean="0"/>
              <a:t>1  1</a:t>
            </a:r>
          </a:p>
          <a:p>
            <a:r>
              <a:rPr lang="de-DE" dirty="0" smtClean="0"/>
              <a:t>1  2 </a:t>
            </a:r>
          </a:p>
          <a:p>
            <a:r>
              <a:rPr lang="de-DE" dirty="0" smtClean="0"/>
              <a:t>1  3 </a:t>
            </a:r>
          </a:p>
          <a:p>
            <a:r>
              <a:rPr lang="de-DE" dirty="0" smtClean="0"/>
              <a:t>1  4 </a:t>
            </a:r>
          </a:p>
          <a:p>
            <a:r>
              <a:rPr lang="de-DE" dirty="0" smtClean="0"/>
              <a:t>1  5 </a:t>
            </a:r>
          </a:p>
          <a:p>
            <a:r>
              <a:rPr lang="de-DE" dirty="0" smtClean="0"/>
              <a:t>1  6 </a:t>
            </a:r>
          </a:p>
          <a:p>
            <a:r>
              <a:rPr lang="de-DE" dirty="0" smtClean="0"/>
              <a:t>2  2 </a:t>
            </a:r>
          </a:p>
          <a:p>
            <a:r>
              <a:rPr lang="de-DE" dirty="0" smtClean="0"/>
              <a:t>2  3 </a:t>
            </a:r>
          </a:p>
          <a:p>
            <a:r>
              <a:rPr lang="de-DE" dirty="0" smtClean="0"/>
              <a:t>2  4 </a:t>
            </a:r>
          </a:p>
          <a:p>
            <a:r>
              <a:rPr lang="de-DE" dirty="0" smtClean="0"/>
              <a:t>2  5 </a:t>
            </a:r>
          </a:p>
          <a:p>
            <a:r>
              <a:rPr lang="de-DE" dirty="0" smtClean="0"/>
              <a:t>2  6 </a:t>
            </a:r>
          </a:p>
          <a:p>
            <a:r>
              <a:rPr lang="de-DE" dirty="0" smtClean="0"/>
              <a:t>3  3 </a:t>
            </a:r>
          </a:p>
          <a:p>
            <a:r>
              <a:rPr lang="de-DE" dirty="0" smtClean="0"/>
              <a:t>3  4 </a:t>
            </a:r>
          </a:p>
          <a:p>
            <a:r>
              <a:rPr lang="de-DE" dirty="0" smtClean="0"/>
              <a:t>3  5 </a:t>
            </a:r>
          </a:p>
          <a:p>
            <a:r>
              <a:rPr lang="de-DE" dirty="0" smtClean="0"/>
              <a:t>3  6 </a:t>
            </a:r>
          </a:p>
          <a:p>
            <a:r>
              <a:rPr lang="de-DE" dirty="0" smtClean="0"/>
              <a:t>4  4 </a:t>
            </a:r>
          </a:p>
          <a:p>
            <a:r>
              <a:rPr lang="de-DE" dirty="0" smtClean="0"/>
              <a:t>4  5 </a:t>
            </a:r>
          </a:p>
          <a:p>
            <a:r>
              <a:rPr lang="de-DE" dirty="0" smtClean="0"/>
              <a:t>4  6 </a:t>
            </a:r>
          </a:p>
          <a:p>
            <a:r>
              <a:rPr lang="de-DE" dirty="0" smtClean="0"/>
              <a:t>5  5 </a:t>
            </a:r>
          </a:p>
          <a:p>
            <a:r>
              <a:rPr lang="de-DE" dirty="0" smtClean="0"/>
              <a:t>5  6 </a:t>
            </a:r>
          </a:p>
          <a:p>
            <a:r>
              <a:rPr lang="de-DE" dirty="0" smtClean="0"/>
              <a:t>6  6</a:t>
            </a:r>
          </a:p>
          <a:p>
            <a:endParaRPr lang="de-DE" dirty="0" smtClean="0"/>
          </a:p>
          <a:p>
            <a:r>
              <a:rPr lang="de-DE" dirty="0" err="1" smtClean="0"/>
              <a:t>Possible</a:t>
            </a:r>
            <a:r>
              <a:rPr lang="de-DE" dirty="0" smtClean="0"/>
              <a:t> </a:t>
            </a:r>
            <a:r>
              <a:rPr lang="de-DE" dirty="0" err="1" smtClean="0"/>
              <a:t>outcomes</a:t>
            </a:r>
            <a:r>
              <a:rPr lang="de-DE" baseline="0" dirty="0" smtClean="0"/>
              <a:t> </a:t>
            </a:r>
            <a:r>
              <a:rPr lang="de-DE" baseline="0" dirty="0" err="1" smtClean="0"/>
              <a:t>rolling</a:t>
            </a:r>
            <a:r>
              <a:rPr lang="de-DE" baseline="0" dirty="0" smtClean="0"/>
              <a:t> </a:t>
            </a:r>
            <a:r>
              <a:rPr lang="de-DE" baseline="0" dirty="0" err="1" smtClean="0"/>
              <a:t>two</a:t>
            </a:r>
            <a:r>
              <a:rPr lang="de-DE" baseline="0" dirty="0" smtClean="0"/>
              <a:t> </a:t>
            </a:r>
            <a:r>
              <a:rPr lang="de-DE" baseline="0" dirty="0" err="1" smtClean="0"/>
              <a:t>dice</a:t>
            </a:r>
            <a:r>
              <a:rPr lang="de-DE" baseline="0" dirty="0" smtClean="0"/>
              <a:t> </a:t>
            </a:r>
            <a:r>
              <a:rPr lang="de-DE" baseline="0" dirty="0" err="1" smtClean="0"/>
              <a:t>if</a:t>
            </a:r>
            <a:r>
              <a:rPr lang="de-DE" baseline="0" dirty="0" smtClean="0"/>
              <a:t> </a:t>
            </a:r>
            <a:r>
              <a:rPr lang="de-DE" baseline="0" dirty="0" err="1" smtClean="0"/>
              <a:t>they</a:t>
            </a:r>
            <a:r>
              <a:rPr lang="de-DE" baseline="0" dirty="0" smtClean="0"/>
              <a:t> </a:t>
            </a:r>
            <a:r>
              <a:rPr lang="de-DE" baseline="0" dirty="0" err="1" smtClean="0"/>
              <a:t>are</a:t>
            </a:r>
            <a:r>
              <a:rPr lang="de-DE" baseline="0" dirty="0" smtClean="0"/>
              <a:t> not </a:t>
            </a:r>
            <a:r>
              <a:rPr lang="de-DE" baseline="0" dirty="0" err="1" smtClean="0"/>
              <a:t>considered</a:t>
            </a:r>
            <a:r>
              <a:rPr lang="de-DE" baseline="0" dirty="0" smtClean="0"/>
              <a:t> </a:t>
            </a:r>
            <a:r>
              <a:rPr lang="de-DE" baseline="0" dirty="0" err="1" smtClean="0"/>
              <a:t>distinguishable</a:t>
            </a:r>
            <a:endParaRPr lang="de-DE" dirty="0" smtClean="0"/>
          </a:p>
          <a:p>
            <a:endParaRPr lang="de-DE" dirty="0" smtClean="0"/>
          </a:p>
          <a:p>
            <a:r>
              <a:rPr lang="de-DE" dirty="0" smtClean="0"/>
              <a:t>1  1</a:t>
            </a:r>
          </a:p>
          <a:p>
            <a:r>
              <a:rPr lang="de-DE" dirty="0" smtClean="0"/>
              <a:t>1  2 </a:t>
            </a:r>
          </a:p>
          <a:p>
            <a:r>
              <a:rPr lang="de-DE" dirty="0" smtClean="0"/>
              <a:t>1  3 </a:t>
            </a:r>
          </a:p>
          <a:p>
            <a:r>
              <a:rPr lang="de-DE" dirty="0" smtClean="0"/>
              <a:t>1  4 </a:t>
            </a:r>
          </a:p>
          <a:p>
            <a:r>
              <a:rPr lang="de-DE" dirty="0" smtClean="0"/>
              <a:t>1  5 </a:t>
            </a:r>
          </a:p>
          <a:p>
            <a:r>
              <a:rPr lang="de-DE" dirty="0" smtClean="0"/>
              <a:t>1  6 </a:t>
            </a:r>
          </a:p>
          <a:p>
            <a:r>
              <a:rPr lang="de-DE" dirty="0" smtClean="0"/>
              <a:t>2  2 </a:t>
            </a:r>
          </a:p>
          <a:p>
            <a:r>
              <a:rPr lang="de-DE" dirty="0" smtClean="0"/>
              <a:t>2  3 </a:t>
            </a:r>
          </a:p>
          <a:p>
            <a:r>
              <a:rPr lang="de-DE" dirty="0" smtClean="0"/>
              <a:t>2  4 </a:t>
            </a:r>
          </a:p>
          <a:p>
            <a:r>
              <a:rPr lang="de-DE" dirty="0" smtClean="0"/>
              <a:t>2  5 </a:t>
            </a:r>
          </a:p>
          <a:p>
            <a:r>
              <a:rPr lang="de-DE" dirty="0" smtClean="0"/>
              <a:t>2  6 </a:t>
            </a:r>
          </a:p>
          <a:p>
            <a:r>
              <a:rPr lang="de-DE" dirty="0" smtClean="0"/>
              <a:t>3  3 </a:t>
            </a:r>
          </a:p>
          <a:p>
            <a:r>
              <a:rPr lang="de-DE" dirty="0" smtClean="0"/>
              <a:t>3  4 </a:t>
            </a:r>
          </a:p>
          <a:p>
            <a:r>
              <a:rPr lang="de-DE" dirty="0" smtClean="0"/>
              <a:t>3  5 </a:t>
            </a:r>
          </a:p>
          <a:p>
            <a:r>
              <a:rPr lang="de-DE" dirty="0" smtClean="0"/>
              <a:t>3  6 </a:t>
            </a:r>
          </a:p>
          <a:p>
            <a:r>
              <a:rPr lang="de-DE" dirty="0" smtClean="0"/>
              <a:t>4  4 </a:t>
            </a:r>
          </a:p>
          <a:p>
            <a:r>
              <a:rPr lang="de-DE" dirty="0" smtClean="0"/>
              <a:t>4  5 </a:t>
            </a:r>
          </a:p>
          <a:p>
            <a:r>
              <a:rPr lang="de-DE" dirty="0" smtClean="0"/>
              <a:t>4  6 </a:t>
            </a:r>
          </a:p>
          <a:p>
            <a:r>
              <a:rPr lang="de-DE" dirty="0" smtClean="0"/>
              <a:t>5  5 </a:t>
            </a:r>
          </a:p>
          <a:p>
            <a:r>
              <a:rPr lang="de-DE" dirty="0" smtClean="0"/>
              <a:t>5  6 </a:t>
            </a:r>
          </a:p>
          <a:p>
            <a:pPr marL="0" indent="0">
              <a:buNone/>
            </a:pPr>
            <a:r>
              <a:rPr lang="de-DE" dirty="0" smtClean="0"/>
              <a:t>6</a:t>
            </a:r>
          </a:p>
          <a:p>
            <a:pPr marL="228600" indent="-228600">
              <a:buAutoNum type="arabicPlain" startAt="6"/>
            </a:pPr>
            <a:endParaRPr lang="de-DE" dirty="0" smtClean="0"/>
          </a:p>
        </p:txBody>
      </p:sp>
      <p:sp>
        <p:nvSpPr>
          <p:cNvPr id="4" name="Slide Number Placeholder 3"/>
          <p:cNvSpPr>
            <a:spLocks noGrp="1"/>
          </p:cNvSpPr>
          <p:nvPr>
            <p:ph type="sldNum" sz="quarter" idx="10"/>
          </p:nvPr>
        </p:nvSpPr>
        <p:spPr/>
        <p:txBody>
          <a:bodyPr/>
          <a:lstStyle/>
          <a:p>
            <a:pPr>
              <a:defRPr/>
            </a:pPr>
            <a:fld id="{792AB6A7-2C7D-514D-941C-DA17F743D2CB}" type="slidenum">
              <a:rPr lang="en-US" smtClean="0"/>
              <a:pPr>
                <a:defRPr/>
              </a:pPr>
              <a:t>9</a:t>
            </a:fld>
            <a:endParaRPr lang="en-US"/>
          </a:p>
        </p:txBody>
      </p:sp>
    </p:spTree>
    <p:extLst>
      <p:ext uri="{BB962C8B-B14F-4D97-AF65-F5344CB8AC3E}">
        <p14:creationId xmlns:p14="http://schemas.microsoft.com/office/powerpoint/2010/main" val="77730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1B2BDD1F-7B64-3C48-931E-D4CDF2FEEEE4}" type="slidenum">
              <a:rPr lang="en-US" sz="1200"/>
              <a:pPr/>
              <a:t>10</a:t>
            </a:fld>
            <a:endParaRPr lang="en-US" sz="1200"/>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6F560CBD-C945-C34B-8CEF-AF2B406092EE}" type="slidenum">
              <a:rPr lang="en-US" sz="1200"/>
              <a:pPr/>
              <a:t>12</a:t>
            </a:fld>
            <a:endParaRPr lang="en-US" sz="1200"/>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8FC44B60-BC2C-FE49-BC77-231935614B9F}" type="slidenum">
              <a:rPr lang="en-US" sz="1200"/>
              <a:pPr/>
              <a:t>13</a:t>
            </a:fld>
            <a:endParaRPr lang="en-US" sz="1200"/>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14182356-7602-2C40-8EF2-B49CF77425FE}" type="slidenum">
              <a:rPr lang="en-US" sz="1200"/>
              <a:pPr/>
              <a:t>16</a:t>
            </a:fld>
            <a:endParaRPr lang="en-US" sz="1200"/>
          </a:p>
        </p:txBody>
      </p:sp>
      <p:sp>
        <p:nvSpPr>
          <p:cNvPr id="168962" name="Rectangle 2"/>
          <p:cNvSpPr>
            <a:spLocks noGrp="1" noRot="1" noChangeAspect="1" noChangeArrowheads="1" noTextEdit="1"/>
          </p:cNvSpPr>
          <p:nvPr>
            <p:ph type="sldImg"/>
          </p:nvPr>
        </p:nvSpPr>
        <p:spPr>
          <a:xfrm>
            <a:off x="2892425" y="522288"/>
            <a:ext cx="3497263" cy="2622550"/>
          </a:xfrm>
          <a:ln/>
        </p:spPr>
      </p:sp>
      <p:sp>
        <p:nvSpPr>
          <p:cNvPr id="168963" name="Rectangle 3"/>
          <p:cNvSpPr>
            <a:spLocks noGrp="1" noChangeArrowheads="1"/>
          </p:cNvSpPr>
          <p:nvPr>
            <p:ph type="body" idx="1"/>
          </p:nvPr>
        </p:nvSpPr>
        <p:spPr>
          <a:xfrm>
            <a:off x="927100" y="3321050"/>
            <a:ext cx="7427913" cy="31480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BF372AC-E365-734D-8645-088D1FB27994}" type="slidenum">
              <a:rPr lang="en-US"/>
              <a:pPr>
                <a:defRPr/>
              </a:pPr>
              <a:t>‹#›</a:t>
            </a:fld>
            <a:endParaRPr lang="en-US"/>
          </a:p>
        </p:txBody>
      </p:sp>
    </p:spTree>
    <p:extLst>
      <p:ext uri="{BB962C8B-B14F-4D97-AF65-F5344CB8AC3E}">
        <p14:creationId xmlns:p14="http://schemas.microsoft.com/office/powerpoint/2010/main" val="334389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3980E14-839D-5946-806C-BB19C4A40008}" type="slidenum">
              <a:rPr lang="en-US"/>
              <a:pPr>
                <a:defRPr/>
              </a:pPr>
              <a:t>‹#›</a:t>
            </a:fld>
            <a:endParaRPr lang="en-US"/>
          </a:p>
        </p:txBody>
      </p:sp>
    </p:spTree>
    <p:extLst>
      <p:ext uri="{BB962C8B-B14F-4D97-AF65-F5344CB8AC3E}">
        <p14:creationId xmlns:p14="http://schemas.microsoft.com/office/powerpoint/2010/main" val="116149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2A35E10-E9C9-534D-B5DF-10D586F400C1}" type="slidenum">
              <a:rPr lang="en-US"/>
              <a:pPr>
                <a:defRPr/>
              </a:pPr>
              <a:t>‹#›</a:t>
            </a:fld>
            <a:endParaRPr lang="en-US"/>
          </a:p>
        </p:txBody>
      </p:sp>
    </p:spTree>
    <p:extLst>
      <p:ext uri="{BB962C8B-B14F-4D97-AF65-F5344CB8AC3E}">
        <p14:creationId xmlns:p14="http://schemas.microsoft.com/office/powerpoint/2010/main" val="72293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277AE00-529F-E240-A4D1-93867398AC16}" type="slidenum">
              <a:rPr lang="en-US"/>
              <a:pPr>
                <a:defRPr/>
              </a:pPr>
              <a:t>‹#›</a:t>
            </a:fld>
            <a:endParaRPr lang="en-US"/>
          </a:p>
        </p:txBody>
      </p:sp>
    </p:spTree>
    <p:extLst>
      <p:ext uri="{BB962C8B-B14F-4D97-AF65-F5344CB8AC3E}">
        <p14:creationId xmlns:p14="http://schemas.microsoft.com/office/powerpoint/2010/main" val="3353522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70DF1736-0741-A642-BD92-7802D11FE8C3}" type="slidenum">
              <a:rPr lang="en-US"/>
              <a:pPr>
                <a:defRPr/>
              </a:pPr>
              <a:t>‹#›</a:t>
            </a:fld>
            <a:endParaRPr lang="en-US"/>
          </a:p>
        </p:txBody>
      </p:sp>
    </p:spTree>
    <p:extLst>
      <p:ext uri="{BB962C8B-B14F-4D97-AF65-F5344CB8AC3E}">
        <p14:creationId xmlns:p14="http://schemas.microsoft.com/office/powerpoint/2010/main" val="184970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05B73C1-E818-DD4B-9ED8-857A317E8815}" type="slidenum">
              <a:rPr lang="en-US"/>
              <a:pPr>
                <a:defRPr/>
              </a:pPr>
              <a:t>‹#›</a:t>
            </a:fld>
            <a:endParaRPr lang="en-US"/>
          </a:p>
        </p:txBody>
      </p:sp>
    </p:spTree>
    <p:extLst>
      <p:ext uri="{BB962C8B-B14F-4D97-AF65-F5344CB8AC3E}">
        <p14:creationId xmlns:p14="http://schemas.microsoft.com/office/powerpoint/2010/main" val="287734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0E817C58-7038-4C4C-BD14-E95CC1999B71}" type="slidenum">
              <a:rPr lang="en-US"/>
              <a:pPr>
                <a:defRPr/>
              </a:pPr>
              <a:t>‹#›</a:t>
            </a:fld>
            <a:endParaRPr lang="en-US"/>
          </a:p>
        </p:txBody>
      </p:sp>
    </p:spTree>
    <p:extLst>
      <p:ext uri="{BB962C8B-B14F-4D97-AF65-F5344CB8AC3E}">
        <p14:creationId xmlns:p14="http://schemas.microsoft.com/office/powerpoint/2010/main" val="3810551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D1CC48D8-3587-8C4E-9237-FE6A70133FF2}" type="slidenum">
              <a:rPr lang="en-US"/>
              <a:pPr>
                <a:defRPr/>
              </a:pPr>
              <a:t>‹#›</a:t>
            </a:fld>
            <a:endParaRPr lang="en-US"/>
          </a:p>
        </p:txBody>
      </p:sp>
    </p:spTree>
    <p:extLst>
      <p:ext uri="{BB962C8B-B14F-4D97-AF65-F5344CB8AC3E}">
        <p14:creationId xmlns:p14="http://schemas.microsoft.com/office/powerpoint/2010/main" val="322303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2A20E78-D998-5A49-AE23-19694CF7240C}" type="slidenum">
              <a:rPr lang="en-US"/>
              <a:pPr>
                <a:defRPr/>
              </a:pPr>
              <a:t>‹#›</a:t>
            </a:fld>
            <a:endParaRPr lang="en-US"/>
          </a:p>
        </p:txBody>
      </p:sp>
    </p:spTree>
    <p:extLst>
      <p:ext uri="{BB962C8B-B14F-4D97-AF65-F5344CB8AC3E}">
        <p14:creationId xmlns:p14="http://schemas.microsoft.com/office/powerpoint/2010/main" val="1330988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0045276-2B98-2C4A-9995-5902EB40C056}" type="slidenum">
              <a:rPr lang="en-US"/>
              <a:pPr>
                <a:defRPr/>
              </a:pPr>
              <a:t>‹#›</a:t>
            </a:fld>
            <a:endParaRPr lang="en-US"/>
          </a:p>
        </p:txBody>
      </p:sp>
    </p:spTree>
    <p:extLst>
      <p:ext uri="{BB962C8B-B14F-4D97-AF65-F5344CB8AC3E}">
        <p14:creationId xmlns:p14="http://schemas.microsoft.com/office/powerpoint/2010/main" val="700874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C17AD9C-A1F9-A34F-BBF0-13E50215B695}" type="slidenum">
              <a:rPr lang="en-US"/>
              <a:pPr>
                <a:defRPr/>
              </a:pPr>
              <a:t>‹#›</a:t>
            </a:fld>
            <a:endParaRPr lang="en-US"/>
          </a:p>
        </p:txBody>
      </p:sp>
    </p:spTree>
    <p:extLst>
      <p:ext uri="{BB962C8B-B14F-4D97-AF65-F5344CB8AC3E}">
        <p14:creationId xmlns:p14="http://schemas.microsoft.com/office/powerpoint/2010/main" val="31726452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A63E2976-5970-E946-9411-4317EB44D1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000" b="1">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4000" b="1">
          <a:solidFill>
            <a:schemeClr val="tx2"/>
          </a:solidFill>
          <a:latin typeface="Times New Roman" pitchFamily="-65" charset="0"/>
        </a:defRPr>
      </a:lvl6pPr>
      <a:lvl7pPr marL="914400" algn="ctr" rtl="0" eaLnBrk="0" fontAlgn="base" hangingPunct="0">
        <a:spcBef>
          <a:spcPct val="0"/>
        </a:spcBef>
        <a:spcAft>
          <a:spcPct val="0"/>
        </a:spcAft>
        <a:defRPr sz="4000" b="1">
          <a:solidFill>
            <a:schemeClr val="tx2"/>
          </a:solidFill>
          <a:latin typeface="Times New Roman" pitchFamily="-65" charset="0"/>
        </a:defRPr>
      </a:lvl7pPr>
      <a:lvl8pPr marL="1371600" algn="ctr" rtl="0" eaLnBrk="0" fontAlgn="base" hangingPunct="0">
        <a:spcBef>
          <a:spcPct val="0"/>
        </a:spcBef>
        <a:spcAft>
          <a:spcPct val="0"/>
        </a:spcAft>
        <a:defRPr sz="4000" b="1">
          <a:solidFill>
            <a:schemeClr val="tx2"/>
          </a:solidFill>
          <a:latin typeface="Times New Roman" pitchFamily="-65" charset="0"/>
        </a:defRPr>
      </a:lvl8pPr>
      <a:lvl9pPr marL="1828800" algn="ctr" rtl="0" eaLnBrk="0" fontAlgn="base" hangingPunct="0">
        <a:spcBef>
          <a:spcPct val="0"/>
        </a:spcBef>
        <a:spcAft>
          <a:spcPct val="0"/>
        </a:spcAft>
        <a:defRPr sz="4000" b="1">
          <a:solidFill>
            <a:schemeClr val="tx2"/>
          </a:solidFill>
          <a:latin typeface="Times New Roman" pitchFamily="-65" charset="0"/>
        </a:defRPr>
      </a:lvl9pPr>
    </p:titleStyle>
    <p:bodyStyle>
      <a:lvl1pPr marL="225425" indent="-225425" algn="l" rtl="0" eaLnBrk="0" fontAlgn="base" hangingPunct="0">
        <a:spcBef>
          <a:spcPct val="20000"/>
        </a:spcBef>
        <a:spcAft>
          <a:spcPct val="0"/>
        </a:spcAft>
        <a:buChar char="•"/>
        <a:defRPr sz="2400">
          <a:solidFill>
            <a:schemeClr val="tx1"/>
          </a:solidFill>
          <a:latin typeface="+mn-lt"/>
          <a:ea typeface="ＭＳ Ｐゴシック" pitchFamily="-65" charset="-128"/>
          <a:cs typeface="ＭＳ Ｐゴシック" pitchFamily="-65" charset="-128"/>
        </a:defRPr>
      </a:lvl1pPr>
      <a:lvl2pPr marL="566738" indent="-227013" algn="l" rtl="0" eaLnBrk="0" fontAlgn="base" hangingPunct="0">
        <a:spcBef>
          <a:spcPct val="20000"/>
        </a:spcBef>
        <a:spcAft>
          <a:spcPct val="0"/>
        </a:spcAft>
        <a:buChar char="–"/>
        <a:defRPr sz="2000">
          <a:solidFill>
            <a:schemeClr val="tx1"/>
          </a:solidFill>
          <a:latin typeface="+mn-lt"/>
          <a:ea typeface="ＭＳ Ｐゴシック" pitchFamily="-65" charset="-128"/>
        </a:defRPr>
      </a:lvl2pPr>
      <a:lvl3pPr marL="914400" indent="-233363" algn="l" rtl="0" eaLnBrk="0" fontAlgn="base" hangingPunct="0">
        <a:spcBef>
          <a:spcPct val="20000"/>
        </a:spcBef>
        <a:spcAft>
          <a:spcPct val="0"/>
        </a:spcAft>
        <a:buChar char="•"/>
        <a:defRPr>
          <a:solidFill>
            <a:schemeClr val="tx1"/>
          </a:solidFill>
          <a:latin typeface="+mn-lt"/>
          <a:ea typeface="ＭＳ Ｐゴシック" pitchFamily="-65" charset="-128"/>
        </a:defRPr>
      </a:lvl3pPr>
      <a:lvl4pPr marL="1254125" indent="-225425" algn="l" rtl="0" eaLnBrk="0" fontAlgn="base" hangingPunct="0">
        <a:spcBef>
          <a:spcPct val="20000"/>
        </a:spcBef>
        <a:spcAft>
          <a:spcPct val="0"/>
        </a:spcAft>
        <a:buChar char="–"/>
        <a:defRPr sz="1600">
          <a:solidFill>
            <a:schemeClr val="tx1"/>
          </a:solidFill>
          <a:latin typeface="+mn-lt"/>
          <a:ea typeface="ＭＳ Ｐゴシック" pitchFamily="-65" charset="-128"/>
        </a:defRPr>
      </a:lvl4pPr>
      <a:lvl5pPr marL="16017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5pPr>
      <a:lvl6pPr marL="20589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6pPr>
      <a:lvl7pPr marL="25161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7pPr>
      <a:lvl8pPr marL="29733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8pPr>
      <a:lvl9pPr marL="34305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irl.uoregon.edu/ginsberg/gibresearch.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ebdocs.cs.ualberta.ca/~chinoo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julian.togelius.com/mariocompetition2009/" TargetMode="External"/><Relationship Id="rId3" Type="http://schemas.openxmlformats.org/officeDocument/2006/relationships/hyperlink" Target="http://wiki.beyondunreal.com/Legacy:Bot_Suppor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games.stanford.edu/" TargetMode="External"/><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hyperlink" Target="http://en.wikipedia.org/wiki/General_game_playin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Game_Description_Language" TargetMode="External"/><Relationship Id="rId3" Type="http://schemas.openxmlformats.org/officeDocument/2006/relationships/hyperlink" Target="http://code.google.com/p/ggp-bas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games.stanford.edu/gamemaster/games-debug/peg.kif" TargetMode="External"/><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bit.ly/RB49q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Advice_taker" TargetMode="External"/><Relationship Id="rId4" Type="http://schemas.openxmlformats.org/officeDocument/2006/relationships/hyperlink" Target="http://www.csee.umbc.edu/courses/671/fall12/resources/mcc59.pdf" TargetMode="External"/><Relationship Id="rId5" Type="http://schemas.openxmlformats.org/officeDocument/2006/relationships/hyperlink" Target="http://norvig.com/chomsky.html" TargetMode="External"/><Relationship Id="rId1" Type="http://schemas.openxmlformats.org/officeDocument/2006/relationships/slideLayout" Target="../slideLayouts/slideLayout2.xml"/><Relationship Id="rId2" Type="http://schemas.openxmlformats.org/officeDocument/2006/relationships/hyperlink" Target="http://en.wikipedia.org/wiki/Strong_AI%23Artificial_General_Intelligence_research"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www.cs.ualberta.ca/~sutton/book/11/node2.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667000"/>
            <a:ext cx="7772400" cy="1143000"/>
          </a:xfrm>
        </p:spPr>
        <p:txBody>
          <a:bodyPr/>
          <a:lstStyle/>
          <a:p>
            <a:pPr>
              <a:defRPr/>
            </a:pPr>
            <a:r>
              <a:rPr lang="en-US" sz="7200" dirty="0" smtClean="0">
                <a:effectLst>
                  <a:outerShdw blurRad="38100" dist="38100" dir="2700000" algn="tl">
                    <a:srgbClr val="DDDDDD"/>
                  </a:outerShdw>
                </a:effectLst>
                <a:latin typeface="Times New Roman" charset="0"/>
                <a:ea typeface="ＭＳ Ｐゴシック" charset="0"/>
                <a:cs typeface="ＭＳ Ｐゴシック" charset="0"/>
              </a:rPr>
              <a:t>More on Games</a:t>
            </a:r>
            <a:endParaRPr lang="en-US" sz="7200" dirty="0">
              <a:effectLst>
                <a:outerShdw blurRad="38100" dist="38100" dir="2700000" algn="tl">
                  <a:srgbClr val="DDDDDD"/>
                </a:outerShdw>
              </a:effectLst>
              <a:latin typeface="Times New Roman" charset="0"/>
              <a:ea typeface="ＭＳ Ｐゴシック" charset="0"/>
              <a:cs typeface="ＭＳ Ｐゴシック" charset="0"/>
            </a:endParaRPr>
          </a:p>
        </p:txBody>
      </p:sp>
      <p:sp>
        <p:nvSpPr>
          <p:cNvPr id="15362" name="Rectangle 3"/>
          <p:cNvSpPr>
            <a:spLocks noGrp="1" noChangeArrowheads="1"/>
          </p:cNvSpPr>
          <p:nvPr>
            <p:ph type="subTitle" idx="1"/>
          </p:nvPr>
        </p:nvSpPr>
        <p:spPr>
          <a:xfrm>
            <a:off x="1371600" y="4724400"/>
            <a:ext cx="6400800" cy="1752600"/>
          </a:xfrm>
        </p:spPr>
        <p:txBody>
          <a:bodyPr/>
          <a:lstStyle/>
          <a:p>
            <a:r>
              <a:rPr lang="en-US" sz="4400">
                <a:latin typeface="Times New Roman" charset="0"/>
                <a:ea typeface="ＭＳ Ｐゴシック" charset="0"/>
                <a:cs typeface="ＭＳ Ｐゴシック" charset="0"/>
              </a:rPr>
              <a:t>Chapter 6</a:t>
            </a:r>
            <a:endParaRPr lang="en-US">
              <a:latin typeface="Times New Roman" charset="0"/>
              <a:ea typeface="ＭＳ Ｐゴシック" charset="0"/>
              <a:cs typeface="ＭＳ Ｐゴシック" charset="0"/>
            </a:endParaRPr>
          </a:p>
        </p:txBody>
      </p:sp>
      <p:sp>
        <p:nvSpPr>
          <p:cNvPr id="15363" name="Text Box 4"/>
          <p:cNvSpPr txBox="1">
            <a:spLocks noChangeArrowheads="1"/>
          </p:cNvSpPr>
          <p:nvPr/>
        </p:nvSpPr>
        <p:spPr bwMode="auto">
          <a:xfrm>
            <a:off x="304800" y="6499884"/>
            <a:ext cx="8839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r"/>
            <a:r>
              <a:rPr lang="en-US" sz="1600" dirty="0"/>
              <a:t>Some material adopted from notes by Charles R. Dyer, University of Wisconsin-</a:t>
            </a:r>
            <a:r>
              <a:rPr lang="en-US" sz="1600" dirty="0" smtClean="0"/>
              <a:t>Madison</a:t>
            </a:r>
            <a:endParaRPr lang="en-US" sz="1600" dirty="0"/>
          </a:p>
        </p:txBody>
      </p:sp>
      <p:pic>
        <p:nvPicPr>
          <p:cNvPr id="1536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43788" y="0"/>
            <a:ext cx="1474787"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2"/>
          <p:cNvSpPr>
            <a:spLocks noGrp="1" noChangeArrowheads="1"/>
          </p:cNvSpPr>
          <p:nvPr>
            <p:ph type="title"/>
          </p:nvPr>
        </p:nvSpPr>
        <p:spPr>
          <a:xfrm>
            <a:off x="762000" y="0"/>
            <a:ext cx="7772400" cy="1143000"/>
          </a:xfrm>
        </p:spPr>
        <p:txBody>
          <a:bodyPr/>
          <a:lstStyle/>
          <a:p>
            <a:r>
              <a:rPr lang="en-US">
                <a:latin typeface="Times New Roman" charset="0"/>
                <a:ea typeface="ＭＳ Ｐゴシック" charset="0"/>
                <a:cs typeface="ＭＳ Ｐゴシック" charset="0"/>
              </a:rPr>
              <a:t>Meaning of the evaluation function</a:t>
            </a:r>
          </a:p>
        </p:txBody>
      </p:sp>
      <p:pic>
        <p:nvPicPr>
          <p:cNvPr id="156674" name="Picture 3" descr="fi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185863"/>
            <a:ext cx="7315200" cy="294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6675" name="Text Box 4"/>
          <p:cNvSpPr txBox="1">
            <a:spLocks noChangeArrowheads="1"/>
          </p:cNvSpPr>
          <p:nvPr/>
        </p:nvSpPr>
        <p:spPr bwMode="auto">
          <a:xfrm>
            <a:off x="457200" y="4672786"/>
            <a:ext cx="8305800" cy="218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5425" indent="-225425">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ts val="360"/>
              </a:spcBef>
              <a:buFontTx/>
              <a:buChar char="•"/>
            </a:pPr>
            <a:r>
              <a:rPr lang="en-US" sz="2600" dirty="0"/>
              <a:t>With probabilities and expected values we must be careful about the </a:t>
            </a:r>
            <a:r>
              <a:rPr lang="en-US" altLang="ja-JP" sz="2600" i="1" dirty="0"/>
              <a:t>meaning</a:t>
            </a:r>
            <a:r>
              <a:rPr lang="en-US" altLang="ja-JP" sz="2600" dirty="0"/>
              <a:t> of values returned by static evaluator</a:t>
            </a:r>
          </a:p>
          <a:p>
            <a:pPr>
              <a:spcBef>
                <a:spcPts val="360"/>
              </a:spcBef>
              <a:buFontTx/>
              <a:buChar char="•"/>
            </a:pPr>
            <a:r>
              <a:rPr lang="en-US" altLang="ja-JP" sz="2600" i="1" dirty="0"/>
              <a:t>relative-order preserving</a:t>
            </a:r>
            <a:r>
              <a:rPr lang="en-US" altLang="ja-JP" sz="2600" dirty="0"/>
              <a:t> change of static evaluation values doesn’t change minimax decision, but could here</a:t>
            </a:r>
          </a:p>
          <a:p>
            <a:pPr>
              <a:spcBef>
                <a:spcPts val="360"/>
              </a:spcBef>
              <a:buFontTx/>
              <a:buChar char="•"/>
            </a:pPr>
            <a:r>
              <a:rPr lang="en-US" sz="2600" dirty="0"/>
              <a:t>Linear transformations are OK</a:t>
            </a:r>
          </a:p>
        </p:txBody>
      </p:sp>
      <p:sp>
        <p:nvSpPr>
          <p:cNvPr id="156676" name="Text Box 5"/>
          <p:cNvSpPr txBox="1">
            <a:spLocks noChangeArrowheads="1"/>
          </p:cNvSpPr>
          <p:nvPr/>
        </p:nvSpPr>
        <p:spPr bwMode="auto">
          <a:xfrm>
            <a:off x="1981200" y="1066800"/>
            <a:ext cx="1066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spcBef>
                <a:spcPct val="50000"/>
              </a:spcBef>
            </a:pPr>
            <a:r>
              <a:rPr lang="en-US" sz="1600" i="1">
                <a:solidFill>
                  <a:srgbClr val="FF0000"/>
                </a:solidFill>
              </a:rPr>
              <a:t>A1 is best move</a:t>
            </a:r>
          </a:p>
        </p:txBody>
      </p:sp>
      <p:sp>
        <p:nvSpPr>
          <p:cNvPr id="156677" name="Text Box 6"/>
          <p:cNvSpPr txBox="1">
            <a:spLocks noChangeArrowheads="1"/>
          </p:cNvSpPr>
          <p:nvPr/>
        </p:nvSpPr>
        <p:spPr bwMode="auto">
          <a:xfrm>
            <a:off x="7239000" y="1219200"/>
            <a:ext cx="1066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spcBef>
                <a:spcPct val="50000"/>
              </a:spcBef>
            </a:pPr>
            <a:r>
              <a:rPr lang="en-US" sz="1600" i="1">
                <a:solidFill>
                  <a:srgbClr val="FF0000"/>
                </a:solidFill>
              </a:rPr>
              <a:t>A2 is best move</a:t>
            </a:r>
          </a:p>
        </p:txBody>
      </p:sp>
      <p:sp>
        <p:nvSpPr>
          <p:cNvPr id="156678" name="Text Box 7"/>
          <p:cNvSpPr txBox="1">
            <a:spLocks noChangeArrowheads="1"/>
          </p:cNvSpPr>
          <p:nvPr/>
        </p:nvSpPr>
        <p:spPr bwMode="auto">
          <a:xfrm>
            <a:off x="3962400" y="1485900"/>
            <a:ext cx="2133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r>
              <a:rPr lang="en-US" sz="1600" i="1">
                <a:solidFill>
                  <a:schemeClr val="accent2"/>
                </a:solidFill>
              </a:rPr>
              <a:t>2 outcomes with probabilities  {.9, .1}</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Title 1"/>
          <p:cNvSpPr>
            <a:spLocks noGrp="1"/>
          </p:cNvSpPr>
          <p:nvPr>
            <p:ph type="title"/>
          </p:nvPr>
        </p:nvSpPr>
        <p:spPr>
          <a:xfrm>
            <a:off x="685800" y="76200"/>
            <a:ext cx="7772400" cy="1143000"/>
          </a:xfrm>
        </p:spPr>
        <p:txBody>
          <a:bodyPr/>
          <a:lstStyle/>
          <a:p>
            <a:r>
              <a:rPr lang="en-US">
                <a:latin typeface="Times New Roman" charset="0"/>
                <a:ea typeface="ＭＳ Ｐゴシック" charset="0"/>
                <a:cs typeface="ＭＳ Ｐゴシック" charset="0"/>
              </a:rPr>
              <a:t>Games of imperfect information</a:t>
            </a:r>
          </a:p>
        </p:txBody>
      </p:sp>
      <p:sp>
        <p:nvSpPr>
          <p:cNvPr id="158722" name="Content Placeholder 2"/>
          <p:cNvSpPr>
            <a:spLocks noGrp="1"/>
          </p:cNvSpPr>
          <p:nvPr>
            <p:ph idx="1"/>
          </p:nvPr>
        </p:nvSpPr>
        <p:spPr>
          <a:xfrm>
            <a:off x="533400" y="1143000"/>
            <a:ext cx="8458200" cy="5486400"/>
          </a:xfrm>
        </p:spPr>
        <p:txBody>
          <a:bodyPr/>
          <a:lstStyle/>
          <a:p>
            <a:r>
              <a:rPr lang="en-US" sz="2800" dirty="0" smtClean="0">
                <a:latin typeface="Times New Roman" charset="0"/>
                <a:ea typeface="ＭＳ Ｐゴシック" charset="0"/>
                <a:cs typeface="ＭＳ Ｐゴシック" charset="0"/>
              </a:rPr>
              <a:t>E.g. card games where </a:t>
            </a:r>
            <a:r>
              <a:rPr lang="en-US" sz="2800" dirty="0">
                <a:latin typeface="Times New Roman" charset="0"/>
                <a:ea typeface="ＭＳ Ｐゴシック" charset="0"/>
                <a:cs typeface="ＭＳ Ｐゴシック" charset="0"/>
              </a:rPr>
              <a:t>opponent's initial </a:t>
            </a:r>
            <a:r>
              <a:rPr lang="en-US" sz="2800" dirty="0" smtClean="0">
                <a:latin typeface="Times New Roman" charset="0"/>
                <a:ea typeface="ＭＳ Ｐゴシック" charset="0"/>
                <a:cs typeface="ＭＳ Ｐゴシック" charset="0"/>
              </a:rPr>
              <a:t>hand </a:t>
            </a:r>
            <a:r>
              <a:rPr lang="en-US" sz="2800" dirty="0">
                <a:latin typeface="Times New Roman" charset="0"/>
                <a:ea typeface="ＭＳ Ｐゴシック" charset="0"/>
                <a:cs typeface="ＭＳ Ｐゴシック" charset="0"/>
              </a:rPr>
              <a:t>unknown</a:t>
            </a:r>
          </a:p>
          <a:p>
            <a:pPr lvl="1"/>
            <a:r>
              <a:rPr lang="en-US" sz="2400" dirty="0">
                <a:latin typeface="Times New Roman" charset="0"/>
                <a:ea typeface="ＭＳ Ｐゴシック" charset="0"/>
              </a:rPr>
              <a:t>Can </a:t>
            </a:r>
            <a:r>
              <a:rPr lang="en-US" sz="2400" dirty="0" smtClean="0">
                <a:latin typeface="Times New Roman" charset="0"/>
                <a:ea typeface="ＭＳ Ｐゴシック" charset="0"/>
              </a:rPr>
              <a:t>calculate </a:t>
            </a:r>
            <a:r>
              <a:rPr lang="en-US" sz="2400" dirty="0">
                <a:latin typeface="Times New Roman" charset="0"/>
                <a:ea typeface="ＭＳ Ｐゴシック" charset="0"/>
              </a:rPr>
              <a:t>probability for each possible deal</a:t>
            </a:r>
          </a:p>
          <a:p>
            <a:pPr lvl="1"/>
            <a:r>
              <a:rPr lang="en-US" sz="2400" dirty="0">
                <a:latin typeface="Times New Roman" charset="0"/>
                <a:ea typeface="ＭＳ Ｐゴシック" charset="0"/>
              </a:rPr>
              <a:t>Like having one big dice roll at beginning of game</a:t>
            </a:r>
          </a:p>
          <a:p>
            <a:r>
              <a:rPr lang="en-US" sz="2800" dirty="0">
                <a:latin typeface="Times New Roman" charset="0"/>
                <a:ea typeface="ＭＳ Ｐゴシック" charset="0"/>
                <a:cs typeface="ＭＳ Ｐゴシック" charset="0"/>
              </a:rPr>
              <a:t>Possible approach: minimax </a:t>
            </a:r>
            <a:r>
              <a:rPr lang="en-US" sz="2800" dirty="0" smtClean="0">
                <a:latin typeface="Times New Roman" charset="0"/>
                <a:ea typeface="ＭＳ Ｐゴシック" charset="0"/>
                <a:cs typeface="ＭＳ Ｐゴシック" charset="0"/>
              </a:rPr>
              <a:t>over </a:t>
            </a:r>
            <a:r>
              <a:rPr lang="en-US" sz="2800" dirty="0">
                <a:latin typeface="Times New Roman" charset="0"/>
                <a:ea typeface="ＭＳ Ｐゴシック" charset="0"/>
                <a:cs typeface="ＭＳ Ｐゴシック" charset="0"/>
              </a:rPr>
              <a:t>each action in each deal; choose action with highest expected value over all deals</a:t>
            </a:r>
          </a:p>
          <a:p>
            <a:r>
              <a:rPr lang="en-US" sz="2800" dirty="0">
                <a:latin typeface="Times New Roman" charset="0"/>
                <a:ea typeface="ＭＳ Ｐゴシック" charset="0"/>
                <a:cs typeface="ＭＳ Ｐゴシック" charset="0"/>
              </a:rPr>
              <a:t>Special case: if </a:t>
            </a:r>
            <a:r>
              <a:rPr lang="en-US" sz="2800" dirty="0" smtClean="0">
                <a:latin typeface="Times New Roman" charset="0"/>
                <a:ea typeface="ＭＳ Ｐゴシック" charset="0"/>
                <a:cs typeface="ＭＳ Ｐゴシック" charset="0"/>
              </a:rPr>
              <a:t>action </a:t>
            </a:r>
            <a:r>
              <a:rPr lang="en-US" sz="2800" dirty="0">
                <a:latin typeface="Times New Roman" charset="0"/>
                <a:ea typeface="ＭＳ Ｐゴシック" charset="0"/>
                <a:cs typeface="ＭＳ Ｐゴシック" charset="0"/>
              </a:rPr>
              <a:t>optimal for all deals, it's optimal</a:t>
            </a:r>
          </a:p>
          <a:p>
            <a:r>
              <a:rPr lang="en-US" sz="2800" dirty="0">
                <a:latin typeface="Times New Roman" charset="0"/>
                <a:ea typeface="ＭＳ Ｐゴシック" charset="0"/>
                <a:cs typeface="ＭＳ Ｐゴシック" charset="0"/>
                <a:hlinkClick r:id="rId2"/>
              </a:rPr>
              <a:t>GIB</a:t>
            </a:r>
            <a:r>
              <a:rPr lang="en-US" sz="2800" dirty="0">
                <a:latin typeface="Times New Roman" charset="0"/>
                <a:ea typeface="ＭＳ Ｐゴシック" charset="0"/>
                <a:cs typeface="ＭＳ Ｐゴシック" charset="0"/>
              </a:rPr>
              <a:t>  bridge program, approximates this idea by</a:t>
            </a:r>
          </a:p>
          <a:p>
            <a:pPr marL="576263" lvl="1" indent="-339725">
              <a:buFont typeface="+mj-lt"/>
              <a:buAutoNum type="arabicPeriod"/>
            </a:pPr>
            <a:r>
              <a:rPr lang="en-US" sz="2800" dirty="0">
                <a:latin typeface="Times New Roman" charset="0"/>
                <a:ea typeface="ＭＳ Ｐゴシック" charset="0"/>
              </a:rPr>
              <a:t>G</a:t>
            </a:r>
            <a:r>
              <a:rPr lang="en-US" sz="2800" dirty="0" smtClean="0">
                <a:latin typeface="Times New Roman" charset="0"/>
                <a:ea typeface="ＭＳ Ｐゴシック" charset="0"/>
              </a:rPr>
              <a:t>enerating </a:t>
            </a:r>
            <a:r>
              <a:rPr lang="en-US" sz="2800" dirty="0">
                <a:latin typeface="Times New Roman" charset="0"/>
                <a:ea typeface="ＭＳ Ｐゴシック" charset="0"/>
              </a:rPr>
              <a:t>100 deals consistent with </a:t>
            </a:r>
            <a:r>
              <a:rPr lang="en-US" sz="2800" dirty="0" smtClean="0">
                <a:latin typeface="Times New Roman" charset="0"/>
                <a:ea typeface="ＭＳ Ｐゴシック" charset="0"/>
              </a:rPr>
              <a:t>bidding</a:t>
            </a:r>
            <a:endParaRPr lang="en-US" sz="2800" dirty="0">
              <a:latin typeface="Times New Roman" charset="0"/>
              <a:ea typeface="ＭＳ Ｐゴシック" charset="0"/>
            </a:endParaRPr>
          </a:p>
          <a:p>
            <a:pPr marL="576263" lvl="1" indent="-339725">
              <a:buFont typeface="+mj-lt"/>
              <a:buAutoNum type="arabicPeriod"/>
            </a:pPr>
            <a:r>
              <a:rPr lang="en-US" sz="2800" dirty="0" smtClean="0">
                <a:latin typeface="Times New Roman" charset="0"/>
                <a:ea typeface="ＭＳ Ｐゴシック" charset="0"/>
              </a:rPr>
              <a:t>Picking </a:t>
            </a:r>
            <a:r>
              <a:rPr lang="en-US" sz="2800" dirty="0">
                <a:latin typeface="Times New Roman" charset="0"/>
                <a:ea typeface="ＭＳ Ｐゴシック" charset="0"/>
              </a:rPr>
              <a:t>action that wins most tricks on average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2"/>
          <p:cNvSpPr>
            <a:spLocks noGrp="1" noChangeArrowheads="1"/>
          </p:cNvSpPr>
          <p:nvPr>
            <p:ph type="title"/>
          </p:nvPr>
        </p:nvSpPr>
        <p:spPr>
          <a:xfrm>
            <a:off x="304800" y="228600"/>
            <a:ext cx="8534400" cy="1143000"/>
          </a:xfrm>
        </p:spPr>
        <p:txBody>
          <a:bodyPr/>
          <a:lstStyle/>
          <a:p>
            <a:r>
              <a:rPr lang="en-US">
                <a:solidFill>
                  <a:schemeClr val="tx1"/>
                </a:solidFill>
                <a:latin typeface="Times New Roman" charset="0"/>
                <a:ea typeface="ＭＳ Ｐゴシック" charset="0"/>
                <a:cs typeface="ＭＳ Ｐゴシック" charset="0"/>
              </a:rPr>
              <a:t>High-Performance Game Programs</a:t>
            </a:r>
          </a:p>
        </p:txBody>
      </p:sp>
      <p:sp>
        <p:nvSpPr>
          <p:cNvPr id="159746" name="Rectangle 3"/>
          <p:cNvSpPr>
            <a:spLocks noGrp="1" noChangeArrowheads="1"/>
          </p:cNvSpPr>
          <p:nvPr>
            <p:ph type="body" idx="1"/>
          </p:nvPr>
        </p:nvSpPr>
        <p:spPr>
          <a:xfrm>
            <a:off x="381000" y="1371600"/>
            <a:ext cx="8458200" cy="5029200"/>
          </a:xfrm>
        </p:spPr>
        <p:txBody>
          <a:bodyPr/>
          <a:lstStyle/>
          <a:p>
            <a:pPr>
              <a:lnSpc>
                <a:spcPct val="110000"/>
              </a:lnSpc>
              <a:buClr>
                <a:srgbClr val="0033CC"/>
              </a:buClr>
            </a:pPr>
            <a:r>
              <a:rPr lang="en-US" sz="2800" dirty="0">
                <a:latin typeface="Times New Roman" charset="0"/>
                <a:ea typeface="ＭＳ Ｐゴシック" charset="0"/>
                <a:cs typeface="ＭＳ Ｐゴシック" charset="0"/>
              </a:rPr>
              <a:t>Many game </a:t>
            </a:r>
            <a:r>
              <a:rPr lang="en-US" sz="2800" dirty="0" smtClean="0">
                <a:latin typeface="Times New Roman" charset="0"/>
                <a:ea typeface="ＭＳ Ｐゴシック" charset="0"/>
                <a:cs typeface="ＭＳ Ｐゴシック" charset="0"/>
              </a:rPr>
              <a:t>programs </a:t>
            </a:r>
            <a:r>
              <a:rPr lang="en-US" sz="2800" dirty="0">
                <a:latin typeface="Times New Roman" charset="0"/>
                <a:ea typeface="ＭＳ Ｐゴシック" charset="0"/>
                <a:cs typeface="ＭＳ Ｐゴシック" charset="0"/>
              </a:rPr>
              <a:t>based on alpha-beta + iterative deepening + extended/singular search + transposition tables + huge databases + </a:t>
            </a:r>
            <a:r>
              <a:rPr lang="is-IS" sz="2800" dirty="0" smtClean="0">
                <a:latin typeface="Times New Roman" charset="0"/>
                <a:ea typeface="ＭＳ Ｐゴシック" charset="0"/>
                <a:cs typeface="ＭＳ Ｐゴシック" charset="0"/>
              </a:rPr>
              <a:t>…</a:t>
            </a:r>
            <a:endParaRPr lang="en-US" sz="1000" dirty="0">
              <a:latin typeface="Times New Roman" charset="0"/>
              <a:ea typeface="ＭＳ Ｐゴシック" charset="0"/>
              <a:cs typeface="ＭＳ Ｐゴシック" charset="0"/>
            </a:endParaRPr>
          </a:p>
          <a:p>
            <a:pPr>
              <a:lnSpc>
                <a:spcPct val="110000"/>
              </a:lnSpc>
              <a:buClr>
                <a:srgbClr val="0033CC"/>
              </a:buClr>
            </a:pPr>
            <a:r>
              <a:rPr lang="en-US" sz="2800" dirty="0">
                <a:latin typeface="Times New Roman" charset="0"/>
                <a:ea typeface="ＭＳ Ｐゴシック" charset="0"/>
                <a:cs typeface="ＭＳ Ｐゴシック" charset="0"/>
              </a:rPr>
              <a:t>For instance, </a:t>
            </a:r>
            <a:r>
              <a:rPr lang="en-US" sz="2800" dirty="0">
                <a:latin typeface="Times New Roman" charset="0"/>
                <a:ea typeface="ＭＳ Ｐゴシック" charset="0"/>
                <a:cs typeface="ＭＳ Ｐゴシック" charset="0"/>
                <a:hlinkClick r:id="rId3"/>
              </a:rPr>
              <a:t>Chinook</a:t>
            </a:r>
            <a:r>
              <a:rPr lang="en-US" sz="2800" dirty="0">
                <a:latin typeface="Times New Roman" charset="0"/>
                <a:ea typeface="ＭＳ Ｐゴシック" charset="0"/>
                <a:cs typeface="ＭＳ Ｐゴシック" charset="0"/>
              </a:rPr>
              <a:t> searched all checkers configurations with </a:t>
            </a:r>
            <a:r>
              <a:rPr lang="en-US" sz="2800" dirty="0" smtClean="0">
                <a:latin typeface="Times New Roman" charset="0"/>
                <a:ea typeface="ＭＳ Ｐゴシック" charset="0"/>
                <a:cs typeface="ＭＳ Ｐゴシック" charset="0"/>
              </a:rPr>
              <a:t>≤ 8 pieces to create </a:t>
            </a:r>
            <a:r>
              <a:rPr lang="en-US" sz="2800" dirty="0">
                <a:latin typeface="Times New Roman" charset="0"/>
                <a:ea typeface="ＭＳ Ｐゴシック" charset="0"/>
                <a:cs typeface="ＭＳ Ｐゴシック" charset="0"/>
              </a:rPr>
              <a:t>endgame database of 444 billion board </a:t>
            </a:r>
            <a:r>
              <a:rPr lang="en-US" sz="2800" dirty="0" smtClean="0">
                <a:latin typeface="Times New Roman" charset="0"/>
                <a:ea typeface="ＭＳ Ｐゴシック" charset="0"/>
                <a:cs typeface="ＭＳ Ｐゴシック" charset="0"/>
              </a:rPr>
              <a:t>configurations</a:t>
            </a:r>
            <a:endParaRPr lang="en-US" sz="1200" dirty="0">
              <a:latin typeface="Times New Roman" charset="0"/>
              <a:ea typeface="ＭＳ Ｐゴシック" charset="0"/>
              <a:cs typeface="ＭＳ Ｐゴシック" charset="0"/>
            </a:endParaRPr>
          </a:p>
          <a:p>
            <a:pPr>
              <a:lnSpc>
                <a:spcPct val="110000"/>
              </a:lnSpc>
              <a:buClr>
                <a:srgbClr val="0033CC"/>
              </a:buClr>
            </a:pPr>
            <a:r>
              <a:rPr lang="en-US" sz="2800" dirty="0">
                <a:latin typeface="Times New Roman" charset="0"/>
                <a:ea typeface="ＭＳ Ｐゴシック" charset="0"/>
                <a:cs typeface="ＭＳ Ｐゴシック" charset="0"/>
              </a:rPr>
              <a:t>Methods are general, but </a:t>
            </a:r>
            <a:r>
              <a:rPr lang="en-US" sz="2800" dirty="0" smtClean="0">
                <a:latin typeface="Times New Roman" charset="0"/>
                <a:ea typeface="ＭＳ Ｐゴシック" charset="0"/>
                <a:cs typeface="ＭＳ Ｐゴシック" charset="0"/>
              </a:rPr>
              <a:t>implementations </a:t>
            </a:r>
            <a:r>
              <a:rPr lang="en-US" sz="2800" dirty="0">
                <a:latin typeface="Times New Roman" charset="0"/>
                <a:ea typeface="ＭＳ Ｐゴシック" charset="0"/>
                <a:cs typeface="ＭＳ Ｐゴシック" charset="0"/>
              </a:rPr>
              <a:t>improved by many specifically tuned-up enhancements (e.g., the evaluation functions)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2"/>
          <p:cNvSpPr>
            <a:spLocks noGrp="1" noChangeArrowheads="1"/>
          </p:cNvSpPr>
          <p:nvPr>
            <p:ph type="title"/>
          </p:nvPr>
        </p:nvSpPr>
        <p:spPr>
          <a:xfrm>
            <a:off x="685800" y="381000"/>
            <a:ext cx="7772400" cy="1143000"/>
          </a:xfrm>
        </p:spPr>
        <p:txBody>
          <a:bodyPr/>
          <a:lstStyle/>
          <a:p>
            <a:r>
              <a:rPr lang="en-US">
                <a:solidFill>
                  <a:schemeClr val="tx1"/>
                </a:solidFill>
                <a:latin typeface="Times New Roman" charset="0"/>
                <a:ea typeface="ＭＳ Ｐゴシック" charset="0"/>
                <a:cs typeface="ＭＳ Ｐゴシック" charset="0"/>
              </a:rPr>
              <a:t>Other Issues</a:t>
            </a:r>
          </a:p>
        </p:txBody>
      </p:sp>
      <p:sp>
        <p:nvSpPr>
          <p:cNvPr id="161794" name="Rectangle 3"/>
          <p:cNvSpPr>
            <a:spLocks noGrp="1" noChangeArrowheads="1"/>
          </p:cNvSpPr>
          <p:nvPr>
            <p:ph type="body" idx="1"/>
          </p:nvPr>
        </p:nvSpPr>
        <p:spPr>
          <a:xfrm>
            <a:off x="457200" y="1524000"/>
            <a:ext cx="8229600" cy="4800600"/>
          </a:xfrm>
        </p:spPr>
        <p:txBody>
          <a:bodyPr/>
          <a:lstStyle/>
          <a:p>
            <a:pPr>
              <a:buClr>
                <a:srgbClr val="0033CC"/>
              </a:buClr>
            </a:pPr>
            <a:r>
              <a:rPr lang="en-US" sz="3600" dirty="0">
                <a:latin typeface="Times New Roman" charset="0"/>
                <a:ea typeface="ＭＳ Ｐゴシック" charset="0"/>
                <a:cs typeface="ＭＳ Ｐゴシック" charset="0"/>
              </a:rPr>
              <a:t>Multi-player </a:t>
            </a:r>
            <a:r>
              <a:rPr lang="en-US" sz="3600" dirty="0" smtClean="0">
                <a:latin typeface="Times New Roman" charset="0"/>
                <a:ea typeface="ＭＳ Ｐゴシック" charset="0"/>
                <a:cs typeface="ＭＳ Ｐゴシック" charset="0"/>
              </a:rPr>
              <a:t>games, no alliances</a:t>
            </a:r>
            <a:endParaRPr lang="en-US" sz="3600" dirty="0">
              <a:latin typeface="Times New Roman" charset="0"/>
              <a:ea typeface="ＭＳ Ｐゴシック" charset="0"/>
              <a:cs typeface="ＭＳ Ｐゴシック" charset="0"/>
            </a:endParaRPr>
          </a:p>
          <a:p>
            <a:pPr marL="914400" lvl="1" indent="-457200">
              <a:buClr>
                <a:srgbClr val="0033CC"/>
              </a:buClr>
            </a:pPr>
            <a:r>
              <a:rPr lang="en-US" sz="3200" dirty="0">
                <a:latin typeface="Times New Roman" charset="0"/>
                <a:ea typeface="ＭＳ Ｐゴシック" charset="0"/>
              </a:rPr>
              <a:t>E.g., many card games like Hearts</a:t>
            </a:r>
          </a:p>
          <a:p>
            <a:pPr>
              <a:buClr>
                <a:srgbClr val="0033CC"/>
              </a:buClr>
            </a:pPr>
            <a:r>
              <a:rPr lang="en-US" sz="3600" dirty="0" smtClean="0">
                <a:latin typeface="Times New Roman" charset="0"/>
                <a:ea typeface="ＭＳ Ｐゴシック" charset="0"/>
                <a:cs typeface="ＭＳ Ｐゴシック" charset="0"/>
              </a:rPr>
              <a:t>Multi-player </a:t>
            </a:r>
            <a:r>
              <a:rPr lang="en-US" sz="3600" dirty="0">
                <a:latin typeface="Times New Roman" charset="0"/>
                <a:ea typeface="ＭＳ Ｐゴシック" charset="0"/>
                <a:cs typeface="ＭＳ Ｐゴシック" charset="0"/>
              </a:rPr>
              <a:t>games with alliances</a:t>
            </a:r>
          </a:p>
          <a:p>
            <a:pPr marL="914400" lvl="1" indent="-457200">
              <a:buClr>
                <a:srgbClr val="0033CC"/>
              </a:buClr>
            </a:pPr>
            <a:r>
              <a:rPr lang="en-US" sz="3200" dirty="0">
                <a:latin typeface="Times New Roman" charset="0"/>
                <a:ea typeface="ＭＳ Ｐゴシック" charset="0"/>
              </a:rPr>
              <a:t>E.g., Risk</a:t>
            </a:r>
          </a:p>
          <a:p>
            <a:pPr marL="914400" lvl="1" indent="-457200">
              <a:buClr>
                <a:srgbClr val="0033CC"/>
              </a:buClr>
            </a:pPr>
            <a:r>
              <a:rPr lang="en-US" sz="3200" dirty="0">
                <a:latin typeface="Times New Roman" charset="0"/>
                <a:ea typeface="ＭＳ Ｐゴシック" charset="0"/>
              </a:rPr>
              <a:t>More on this when we discuss </a:t>
            </a:r>
            <a:r>
              <a:rPr lang="en-US" altLang="ja-JP" sz="3200" dirty="0">
                <a:latin typeface="Times New Roman" charset="0"/>
                <a:ea typeface="ＭＳ Ｐゴシック" charset="0"/>
              </a:rPr>
              <a:t>game theory</a:t>
            </a:r>
          </a:p>
          <a:p>
            <a:pPr marL="914400" lvl="1" indent="-457200">
              <a:buClr>
                <a:srgbClr val="0033CC"/>
              </a:buClr>
            </a:pPr>
            <a:r>
              <a:rPr lang="en-US" sz="3200" dirty="0">
                <a:latin typeface="Times New Roman" charset="0"/>
                <a:ea typeface="ＭＳ Ｐゴシック" charset="0"/>
              </a:rPr>
              <a:t>Good model for a social animal like humans, where we are always balancing cooperation and competition</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Title 1"/>
          <p:cNvSpPr>
            <a:spLocks noGrp="1"/>
          </p:cNvSpPr>
          <p:nvPr>
            <p:ph type="title"/>
          </p:nvPr>
        </p:nvSpPr>
        <p:spPr>
          <a:xfrm>
            <a:off x="685800" y="228600"/>
            <a:ext cx="7772400" cy="1143000"/>
          </a:xfrm>
        </p:spPr>
        <p:txBody>
          <a:bodyPr/>
          <a:lstStyle/>
          <a:p>
            <a:r>
              <a:rPr lang="en-US">
                <a:latin typeface="Times New Roman" charset="0"/>
                <a:ea typeface="ＭＳ Ｐゴシック" charset="0"/>
                <a:cs typeface="ＭＳ Ｐゴシック" charset="0"/>
              </a:rPr>
              <a:t>AI and Games II</a:t>
            </a:r>
          </a:p>
        </p:txBody>
      </p:sp>
      <p:sp>
        <p:nvSpPr>
          <p:cNvPr id="163842" name="Content Placeholder 2"/>
          <p:cNvSpPr>
            <a:spLocks noGrp="1"/>
          </p:cNvSpPr>
          <p:nvPr>
            <p:ph idx="1"/>
          </p:nvPr>
        </p:nvSpPr>
        <p:spPr>
          <a:xfrm>
            <a:off x="685800" y="1295400"/>
            <a:ext cx="7924800" cy="4876800"/>
          </a:xfrm>
        </p:spPr>
        <p:txBody>
          <a:bodyPr/>
          <a:lstStyle/>
          <a:p>
            <a:r>
              <a:rPr lang="en-US" sz="3200">
                <a:latin typeface="Times New Roman" charset="0"/>
                <a:ea typeface="ＭＳ Ｐゴシック" charset="0"/>
                <a:cs typeface="ＭＳ Ｐゴシック" charset="0"/>
              </a:rPr>
              <a:t>AI also of interest to the video game industry</a:t>
            </a:r>
          </a:p>
          <a:p>
            <a:r>
              <a:rPr lang="en-US" sz="3200">
                <a:latin typeface="Times New Roman" charset="0"/>
                <a:ea typeface="ＭＳ Ｐゴシック" charset="0"/>
                <a:cs typeface="ＭＳ Ｐゴシック" charset="0"/>
              </a:rPr>
              <a:t>Many games include </a:t>
            </a:r>
            <a:r>
              <a:rPr lang="ja-JP" altLang="en-US" sz="3200">
                <a:latin typeface="Times New Roman" charset="0"/>
                <a:ea typeface="ＭＳ Ｐゴシック" charset="0"/>
                <a:cs typeface="ＭＳ Ｐゴシック" charset="0"/>
              </a:rPr>
              <a:t>‘</a:t>
            </a:r>
            <a:r>
              <a:rPr lang="en-US" altLang="ja-JP" sz="3200">
                <a:latin typeface="Times New Roman" charset="0"/>
                <a:ea typeface="ＭＳ Ｐゴシック" charset="0"/>
                <a:cs typeface="ＭＳ Ｐゴシック" charset="0"/>
              </a:rPr>
              <a:t>agents</a:t>
            </a:r>
            <a:r>
              <a:rPr lang="ja-JP" altLang="en-US" sz="3200">
                <a:latin typeface="Times New Roman" charset="0"/>
                <a:ea typeface="ＭＳ Ｐゴシック" charset="0"/>
                <a:cs typeface="ＭＳ Ｐゴシック" charset="0"/>
              </a:rPr>
              <a:t>’</a:t>
            </a:r>
            <a:r>
              <a:rPr lang="en-US" altLang="ja-JP" sz="3200">
                <a:latin typeface="Times New Roman" charset="0"/>
                <a:ea typeface="ＭＳ Ｐゴシック" charset="0"/>
                <a:cs typeface="ＭＳ Ｐゴシック" charset="0"/>
              </a:rPr>
              <a:t> controlled by the game program that could be</a:t>
            </a:r>
          </a:p>
          <a:p>
            <a:pPr lvl="1"/>
            <a:r>
              <a:rPr lang="en-US" sz="3200">
                <a:latin typeface="Times New Roman" charset="0"/>
                <a:ea typeface="ＭＳ Ｐゴシック" charset="0"/>
              </a:rPr>
              <a:t>Adversaries, in </a:t>
            </a:r>
            <a:r>
              <a:rPr lang="en-US" sz="3200" i="1">
                <a:latin typeface="Times New Roman" charset="0"/>
                <a:ea typeface="ＭＳ Ｐゴシック" charset="0"/>
              </a:rPr>
              <a:t>first person shooter </a:t>
            </a:r>
            <a:r>
              <a:rPr lang="en-US" sz="3200">
                <a:latin typeface="Times New Roman" charset="0"/>
                <a:ea typeface="ＭＳ Ｐゴシック" charset="0"/>
              </a:rPr>
              <a:t>games</a:t>
            </a:r>
          </a:p>
          <a:p>
            <a:pPr lvl="1"/>
            <a:r>
              <a:rPr lang="en-US" sz="3200">
                <a:latin typeface="Times New Roman" charset="0"/>
                <a:ea typeface="ＭＳ Ｐゴシック" charset="0"/>
              </a:rPr>
              <a:t>Collaborators, in a virtual reality game</a:t>
            </a:r>
          </a:p>
          <a:p>
            <a:r>
              <a:rPr lang="en-US" sz="3200">
                <a:latin typeface="Times New Roman" charset="0"/>
                <a:ea typeface="ＭＳ Ｐゴシック" charset="0"/>
                <a:cs typeface="ＭＳ Ｐゴシック" charset="0"/>
              </a:rPr>
              <a:t>Some game environments used as AI challenges</a:t>
            </a:r>
          </a:p>
          <a:p>
            <a:pPr lvl="1"/>
            <a:r>
              <a:rPr lang="en-US" sz="3200">
                <a:latin typeface="Times New Roman" charset="0"/>
                <a:ea typeface="ＭＳ Ｐゴシック" charset="0"/>
                <a:hlinkClick r:id="rId2"/>
              </a:rPr>
              <a:t>2009 Mario AI Competition</a:t>
            </a:r>
            <a:endParaRPr lang="en-US" sz="3200">
              <a:latin typeface="Times New Roman" charset="0"/>
              <a:ea typeface="ＭＳ Ｐゴシック" charset="0"/>
            </a:endParaRPr>
          </a:p>
          <a:p>
            <a:pPr lvl="1"/>
            <a:r>
              <a:rPr lang="en-US" sz="3200">
                <a:latin typeface="Times New Roman" charset="0"/>
                <a:ea typeface="ＭＳ Ｐゴシック" charset="0"/>
                <a:hlinkClick r:id="rId3"/>
              </a:rPr>
              <a:t>Unreal Tournament bots</a:t>
            </a:r>
            <a:endParaRPr lang="en-US" sz="3200">
              <a:latin typeface="Times New Roman" charset="0"/>
              <a:ea typeface="ＭＳ Ｐゴシック" charset="0"/>
            </a:endParaRPr>
          </a:p>
          <a:p>
            <a:pPr lvl="1"/>
            <a:endParaRPr lang="en-US" sz="3200">
              <a:latin typeface="Times New Roman" charset="0"/>
              <a:ea typeface="ＭＳ Ｐゴシック" charset="0"/>
            </a:endParaRPr>
          </a:p>
          <a:p>
            <a:endParaRPr lang="en-US" sz="3200">
              <a:latin typeface="Times New Roman" charset="0"/>
              <a:ea typeface="ＭＳ Ｐゴシック" charset="0"/>
              <a:cs typeface="ＭＳ Ｐゴシック" charset="0"/>
            </a:endParaRPr>
          </a:p>
          <a:p>
            <a:endParaRPr lang="en-US" sz="3200">
              <a:latin typeface="Times New Roman"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le 1"/>
          <p:cNvSpPr>
            <a:spLocks noGrp="1"/>
          </p:cNvSpPr>
          <p:nvPr>
            <p:ph type="title"/>
          </p:nvPr>
        </p:nvSpPr>
        <p:spPr>
          <a:xfrm>
            <a:off x="685800" y="76200"/>
            <a:ext cx="7772400" cy="1143000"/>
          </a:xfrm>
        </p:spPr>
        <p:txBody>
          <a:bodyPr/>
          <a:lstStyle/>
          <a:p>
            <a:pPr algn="l"/>
            <a:r>
              <a:rPr lang="en-US" dirty="0">
                <a:latin typeface="Times New Roman" charset="0"/>
                <a:ea typeface="ＭＳ Ｐゴシック" charset="0"/>
                <a:cs typeface="ＭＳ Ｐゴシック" charset="0"/>
              </a:rPr>
              <a:t>General Game Playing</a:t>
            </a:r>
          </a:p>
        </p:txBody>
      </p:sp>
      <p:sp>
        <p:nvSpPr>
          <p:cNvPr id="166914" name="Content Placeholder 2"/>
          <p:cNvSpPr>
            <a:spLocks noGrp="1"/>
          </p:cNvSpPr>
          <p:nvPr>
            <p:ph idx="1"/>
          </p:nvPr>
        </p:nvSpPr>
        <p:spPr>
          <a:xfrm>
            <a:off x="685800" y="1219200"/>
            <a:ext cx="8153400" cy="5029200"/>
          </a:xfrm>
        </p:spPr>
        <p:txBody>
          <a:bodyPr/>
          <a:lstStyle/>
          <a:p>
            <a:r>
              <a:rPr lang="en-US" sz="3200" dirty="0">
                <a:latin typeface="Times New Roman" charset="0"/>
                <a:ea typeface="ＭＳ Ｐゴシック" charset="0"/>
                <a:cs typeface="ＭＳ Ｐゴシック" charset="0"/>
                <a:hlinkClick r:id="rId2"/>
              </a:rPr>
              <a:t>General Game Playing </a:t>
            </a:r>
            <a:r>
              <a:rPr lang="en-US" sz="3200" dirty="0">
                <a:latin typeface="Times New Roman" charset="0"/>
                <a:ea typeface="ＭＳ Ｐゴシック" charset="0"/>
                <a:cs typeface="ＭＳ Ｐゴシック" charset="0"/>
              </a:rPr>
              <a:t>is an idea</a:t>
            </a:r>
            <a:br>
              <a:rPr lang="en-US" sz="3200" dirty="0">
                <a:latin typeface="Times New Roman" charset="0"/>
                <a:ea typeface="ＭＳ Ｐゴシック" charset="0"/>
                <a:cs typeface="ＭＳ Ｐゴシック" charset="0"/>
              </a:rPr>
            </a:br>
            <a:r>
              <a:rPr lang="en-US" sz="3200" dirty="0">
                <a:latin typeface="Times New Roman" charset="0"/>
                <a:ea typeface="ＭＳ Ｐゴシック" charset="0"/>
                <a:cs typeface="ＭＳ Ｐゴシック" charset="0"/>
              </a:rPr>
              <a:t>developed by Professor Michael</a:t>
            </a:r>
            <a:br>
              <a:rPr lang="en-US" sz="3200" dirty="0">
                <a:latin typeface="Times New Roman" charset="0"/>
                <a:ea typeface="ＭＳ Ｐゴシック" charset="0"/>
                <a:cs typeface="ＭＳ Ｐゴシック" charset="0"/>
              </a:rPr>
            </a:br>
            <a:r>
              <a:rPr lang="en-US" sz="3200" dirty="0" err="1">
                <a:latin typeface="Times New Roman" charset="0"/>
                <a:ea typeface="ＭＳ Ｐゴシック" charset="0"/>
                <a:cs typeface="ＭＳ Ｐゴシック" charset="0"/>
              </a:rPr>
              <a:t>Genesereth</a:t>
            </a:r>
            <a:r>
              <a:rPr lang="en-US" sz="3200" dirty="0">
                <a:latin typeface="Times New Roman" charset="0"/>
                <a:ea typeface="ＭＳ Ｐゴシック" charset="0"/>
                <a:cs typeface="ＭＳ Ｐゴシック" charset="0"/>
              </a:rPr>
              <a:t> of Stanford</a:t>
            </a:r>
          </a:p>
          <a:p>
            <a:r>
              <a:rPr lang="en-US" sz="3200" dirty="0">
                <a:latin typeface="Times New Roman" charset="0"/>
                <a:ea typeface="ＭＳ Ｐゴシック" charset="0"/>
                <a:cs typeface="ＭＳ Ｐゴシック" charset="0"/>
              </a:rPr>
              <a:t>See his </a:t>
            </a:r>
            <a:r>
              <a:rPr lang="en-US" sz="3200" dirty="0">
                <a:latin typeface="Times New Roman" charset="0"/>
                <a:ea typeface="ＭＳ Ｐゴシック" charset="0"/>
                <a:cs typeface="ＭＳ Ｐゴシック" charset="0"/>
                <a:hlinkClick r:id="rId3"/>
              </a:rPr>
              <a:t>site</a:t>
            </a:r>
            <a:r>
              <a:rPr lang="en-US" sz="3200" dirty="0">
                <a:latin typeface="Times New Roman" charset="0"/>
                <a:ea typeface="ＭＳ Ｐゴシック" charset="0"/>
                <a:cs typeface="ＭＳ Ｐゴシック" charset="0"/>
              </a:rPr>
              <a:t> for more information</a:t>
            </a:r>
          </a:p>
          <a:p>
            <a:r>
              <a:rPr lang="en-US" sz="3200" dirty="0">
                <a:latin typeface="Times New Roman" charset="0"/>
                <a:ea typeface="ＭＳ Ｐゴシック" charset="0"/>
                <a:cs typeface="ＭＳ Ｐゴシック" charset="0"/>
              </a:rPr>
              <a:t>Goal: don’t develop specialized systems to play specific games (e.g., Checkers</a:t>
            </a:r>
            <a:r>
              <a:rPr lang="en-US" sz="3200" dirty="0" smtClean="0">
                <a:latin typeface="Times New Roman" charset="0"/>
                <a:ea typeface="ＭＳ Ｐゴシック" charset="0"/>
                <a:cs typeface="ＭＳ Ｐゴシック" charset="0"/>
              </a:rPr>
              <a:t>) </a:t>
            </a:r>
            <a:r>
              <a:rPr lang="en-US" sz="3200" dirty="0">
                <a:latin typeface="Times New Roman" charset="0"/>
                <a:ea typeface="ＭＳ Ｐゴシック" charset="0"/>
                <a:cs typeface="ＭＳ Ｐゴシック" charset="0"/>
              </a:rPr>
              <a:t>well</a:t>
            </a:r>
          </a:p>
          <a:p>
            <a:r>
              <a:rPr lang="en-US" sz="3200" dirty="0">
                <a:latin typeface="Times New Roman" charset="0"/>
                <a:ea typeface="ＭＳ Ｐゴシック" charset="0"/>
                <a:cs typeface="ＭＳ Ｐゴシック" charset="0"/>
              </a:rPr>
              <a:t>Goal: design AI programs to be able to play more than one game successfully</a:t>
            </a:r>
          </a:p>
          <a:p>
            <a:r>
              <a:rPr lang="en-US" sz="3200" dirty="0">
                <a:latin typeface="Times New Roman" charset="0"/>
                <a:ea typeface="ＭＳ Ｐゴシック" charset="0"/>
                <a:cs typeface="ＭＳ Ｐゴシック" charset="0"/>
              </a:rPr>
              <a:t>Work from a description of a novel game</a:t>
            </a:r>
          </a:p>
        </p:txBody>
      </p:sp>
      <p:pic>
        <p:nvPicPr>
          <p:cNvPr id="2" name="Picture 1"/>
          <p:cNvPicPr>
            <a:picLocks noChangeAspect="1"/>
          </p:cNvPicPr>
          <p:nvPr/>
        </p:nvPicPr>
        <p:blipFill>
          <a:blip r:embed="rId4"/>
          <a:stretch>
            <a:fillRect/>
          </a:stretch>
        </p:blipFill>
        <p:spPr>
          <a:xfrm>
            <a:off x="6573271" y="76200"/>
            <a:ext cx="2494529" cy="222176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2"/>
          <p:cNvSpPr>
            <a:spLocks noGrp="1" noChangeArrowheads="1"/>
          </p:cNvSpPr>
          <p:nvPr>
            <p:ph type="title"/>
          </p:nvPr>
        </p:nvSpPr>
        <p:spPr>
          <a:xfrm>
            <a:off x="685800" y="152400"/>
            <a:ext cx="7772400" cy="800100"/>
          </a:xfrm>
        </p:spPr>
        <p:txBody>
          <a:bodyPr/>
          <a:lstStyle/>
          <a:p>
            <a:r>
              <a:rPr lang="en-US">
                <a:latin typeface="Times New Roman" charset="0"/>
                <a:ea typeface="ＭＳ Ｐゴシック" charset="0"/>
                <a:cs typeface="ＭＳ Ｐゴシック" charset="0"/>
              </a:rPr>
              <a:t>General Game Playing</a:t>
            </a:r>
            <a:endParaRPr lang="en-US" sz="3600">
              <a:latin typeface="Times New Roman" charset="0"/>
              <a:ea typeface="ＭＳ Ｐゴシック" charset="0"/>
              <a:cs typeface="ＭＳ Ｐゴシック" charset="0"/>
            </a:endParaRPr>
          </a:p>
        </p:txBody>
      </p:sp>
      <p:sp>
        <p:nvSpPr>
          <p:cNvPr id="167938" name="Text Box 3"/>
          <p:cNvSpPr txBox="1">
            <a:spLocks noChangeArrowheads="1"/>
          </p:cNvSpPr>
          <p:nvPr/>
        </p:nvSpPr>
        <p:spPr bwMode="auto">
          <a:xfrm>
            <a:off x="739775" y="1095375"/>
            <a:ext cx="8175625" cy="539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marL="338138" indent="-287338">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850900" indent="-3937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ct val="35000"/>
              </a:spcBef>
              <a:buFont typeface="Arial" charset="0"/>
              <a:buChar char="•"/>
            </a:pPr>
            <a:r>
              <a:rPr lang="en-US" sz="3200" dirty="0"/>
              <a:t>Stanford’</a:t>
            </a:r>
            <a:r>
              <a:rPr lang="en-US" altLang="ja-JP" sz="3200" dirty="0"/>
              <a:t>s GGP is a Web-based system</a:t>
            </a:r>
          </a:p>
          <a:p>
            <a:pPr>
              <a:spcBef>
                <a:spcPct val="35000"/>
              </a:spcBef>
              <a:buFont typeface="Symbol" charset="0"/>
              <a:buChar char="·"/>
            </a:pPr>
            <a:r>
              <a:rPr lang="en-US" sz="3200" dirty="0"/>
              <a:t>Complete, logical specification of many different games in terms of:</a:t>
            </a:r>
          </a:p>
          <a:p>
            <a:pPr lvl="2">
              <a:spcBef>
                <a:spcPct val="35000"/>
              </a:spcBef>
              <a:buFont typeface="Lucida Grande" charset="0"/>
              <a:buChar char="-"/>
            </a:pPr>
            <a:r>
              <a:rPr lang="en-US" sz="3200" dirty="0"/>
              <a:t>relational descriptions of states</a:t>
            </a:r>
          </a:p>
          <a:p>
            <a:pPr lvl="2">
              <a:spcBef>
                <a:spcPct val="35000"/>
              </a:spcBef>
              <a:buFont typeface="Lucida Grande" charset="0"/>
              <a:buChar char="-"/>
            </a:pPr>
            <a:r>
              <a:rPr lang="en-US" sz="3200" dirty="0"/>
              <a:t>legal moves and their effects</a:t>
            </a:r>
          </a:p>
          <a:p>
            <a:pPr lvl="2">
              <a:spcBef>
                <a:spcPct val="35000"/>
              </a:spcBef>
              <a:buFont typeface="Lucida Grande" charset="0"/>
              <a:buChar char="-"/>
            </a:pPr>
            <a:r>
              <a:rPr lang="en-US" sz="3200" dirty="0"/>
              <a:t>goal relations and their payoffs</a:t>
            </a:r>
          </a:p>
          <a:p>
            <a:pPr>
              <a:spcBef>
                <a:spcPct val="35000"/>
              </a:spcBef>
              <a:buFont typeface="Symbol" charset="0"/>
              <a:buChar char="·"/>
            </a:pPr>
            <a:r>
              <a:rPr lang="en-US" sz="3200" dirty="0"/>
              <a:t>Management of matches between automated players and of competitions involving many players and games</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Title 1"/>
          <p:cNvSpPr>
            <a:spLocks noGrp="1"/>
          </p:cNvSpPr>
          <p:nvPr>
            <p:ph type="title"/>
          </p:nvPr>
        </p:nvSpPr>
        <p:spPr>
          <a:xfrm>
            <a:off x="762000" y="304800"/>
            <a:ext cx="7772400" cy="1143000"/>
          </a:xfrm>
        </p:spPr>
        <p:txBody>
          <a:bodyPr/>
          <a:lstStyle/>
          <a:p>
            <a:r>
              <a:rPr lang="en-US">
                <a:latin typeface="Times New Roman" charset="0"/>
                <a:ea typeface="ＭＳ Ｐゴシック" charset="0"/>
                <a:cs typeface="ＭＳ Ｐゴシック" charset="0"/>
              </a:rPr>
              <a:t>GGP</a:t>
            </a:r>
          </a:p>
        </p:txBody>
      </p:sp>
      <p:sp>
        <p:nvSpPr>
          <p:cNvPr id="169986" name="Content Placeholder 2"/>
          <p:cNvSpPr>
            <a:spLocks noGrp="1"/>
          </p:cNvSpPr>
          <p:nvPr>
            <p:ph idx="1"/>
          </p:nvPr>
        </p:nvSpPr>
        <p:spPr>
          <a:xfrm>
            <a:off x="762000" y="1371600"/>
            <a:ext cx="8153400" cy="5029200"/>
          </a:xfrm>
        </p:spPr>
        <p:txBody>
          <a:bodyPr/>
          <a:lstStyle/>
          <a:p>
            <a:r>
              <a:rPr lang="en-US" sz="3200" dirty="0">
                <a:latin typeface="Times New Roman" charset="0"/>
                <a:ea typeface="ＭＳ Ｐゴシック" charset="0"/>
                <a:cs typeface="ＭＳ Ｐゴシック" charset="0"/>
              </a:rPr>
              <a:t>Input: logical description of a game in a custom </a:t>
            </a:r>
            <a:r>
              <a:rPr lang="en-US" sz="3200" dirty="0">
                <a:latin typeface="Times New Roman" charset="0"/>
                <a:ea typeface="ＭＳ Ｐゴシック" charset="0"/>
                <a:cs typeface="ＭＳ Ｐゴシック" charset="0"/>
                <a:hlinkClick r:id="rId2"/>
              </a:rPr>
              <a:t>game description language</a:t>
            </a:r>
            <a:endParaRPr lang="en-US" sz="3200" dirty="0">
              <a:latin typeface="Times New Roman" charset="0"/>
              <a:ea typeface="ＭＳ Ｐゴシック" charset="0"/>
              <a:cs typeface="ＭＳ Ｐゴシック" charset="0"/>
            </a:endParaRPr>
          </a:p>
          <a:p>
            <a:pPr marL="225425" lvl="1" indent="-225425">
              <a:buFontTx/>
              <a:buChar char="•"/>
            </a:pPr>
            <a:r>
              <a:rPr lang="en-US" sz="3200" dirty="0">
                <a:latin typeface="Times New Roman" charset="0"/>
                <a:ea typeface="ＭＳ Ｐゴシック" charset="0"/>
              </a:rPr>
              <a:t>Game bots must</a:t>
            </a:r>
          </a:p>
          <a:p>
            <a:pPr marL="571500" lvl="2" indent="-225425"/>
            <a:r>
              <a:rPr lang="en-US" sz="2800" dirty="0">
                <a:latin typeface="Times New Roman" charset="0"/>
                <a:ea typeface="ＭＳ Ｐゴシック" charset="0"/>
              </a:rPr>
              <a:t>Learn how to play legally from description</a:t>
            </a:r>
          </a:p>
          <a:p>
            <a:pPr marL="571500" lvl="2" indent="-225425"/>
            <a:r>
              <a:rPr lang="en-US" sz="2800" dirty="0">
                <a:latin typeface="Times New Roman" charset="0"/>
                <a:ea typeface="ＭＳ Ｐゴシック" charset="0"/>
              </a:rPr>
              <a:t>Play well using general problem solving strategies</a:t>
            </a:r>
          </a:p>
          <a:p>
            <a:pPr marL="571500" lvl="2" indent="-225425"/>
            <a:r>
              <a:rPr lang="en-US" sz="2800" dirty="0">
                <a:latin typeface="Times New Roman" charset="0"/>
                <a:ea typeface="ＭＳ Ｐゴシック" charset="0"/>
              </a:rPr>
              <a:t>Improve using general machine learning techniques </a:t>
            </a:r>
          </a:p>
          <a:p>
            <a:r>
              <a:rPr lang="en-US" sz="3200" dirty="0" smtClean="0">
                <a:latin typeface="Times New Roman" charset="0"/>
                <a:ea typeface="ＭＳ Ｐゴシック" charset="0"/>
                <a:cs typeface="ＭＳ Ｐゴシック" charset="0"/>
              </a:rPr>
              <a:t>Regular</a:t>
            </a:r>
            <a:r>
              <a:rPr lang="en-US" sz="3200" dirty="0" smtClean="0">
                <a:latin typeface="Times New Roman" charset="0"/>
                <a:ea typeface="ＭＳ Ｐゴシック" charset="0"/>
                <a:cs typeface="ＭＳ Ｐゴシック" charset="0"/>
              </a:rPr>
              <a:t> </a:t>
            </a:r>
            <a:r>
              <a:rPr lang="en-US" sz="3200" dirty="0">
                <a:latin typeface="Times New Roman" charset="0"/>
                <a:ea typeface="ＭＳ Ｐゴシック" charset="0"/>
                <a:cs typeface="ＭＳ Ｐゴシック" charset="0"/>
              </a:rPr>
              <a:t>completions since 2005, $10K prize</a:t>
            </a:r>
          </a:p>
          <a:p>
            <a:r>
              <a:rPr lang="en-US" sz="3200" dirty="0">
                <a:latin typeface="Times New Roman" charset="0"/>
                <a:ea typeface="ＭＳ Ｐゴシック" charset="0"/>
                <a:cs typeface="ＭＳ Ｐゴシック" charset="0"/>
              </a:rPr>
              <a:t>Java </a:t>
            </a:r>
            <a:r>
              <a:rPr lang="en-US" sz="3200" dirty="0">
                <a:latin typeface="Times New Roman" charset="0"/>
                <a:ea typeface="ＭＳ Ｐゴシック" charset="0"/>
                <a:cs typeface="ＭＳ Ｐゴシック" charset="0"/>
                <a:hlinkClick r:id="rId3"/>
              </a:rPr>
              <a:t>General Game Playing Base Package</a:t>
            </a:r>
            <a:endParaRPr lang="en-US" sz="3200" dirty="0">
              <a:latin typeface="Times New Roman" charset="0"/>
              <a:ea typeface="ＭＳ Ｐゴシック" charset="0"/>
              <a:cs typeface="ＭＳ Ｐゴシック" charset="0"/>
            </a:endParaRPr>
          </a:p>
          <a:p>
            <a:endParaRPr lang="en-US" sz="3200" dirty="0">
              <a:latin typeface="Times New Roman" charset="0"/>
              <a:ea typeface="ＭＳ Ｐゴシック" charset="0"/>
              <a:cs typeface="ＭＳ Ｐゴシック" charset="0"/>
            </a:endParaRPr>
          </a:p>
          <a:p>
            <a:endParaRPr lang="en-US" sz="3200" dirty="0">
              <a:latin typeface="Times New Roman" charset="0"/>
              <a:ea typeface="ＭＳ Ｐゴシック" charset="0"/>
              <a:cs typeface="ＭＳ Ｐゴシック"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2"/>
          <p:cNvSpPr>
            <a:spLocks noGrp="1" noChangeArrowheads="1"/>
          </p:cNvSpPr>
          <p:nvPr>
            <p:ph type="title"/>
          </p:nvPr>
        </p:nvSpPr>
        <p:spPr>
          <a:xfrm>
            <a:off x="685800" y="228600"/>
            <a:ext cx="7772400" cy="1143000"/>
          </a:xfrm>
        </p:spPr>
        <p:txBody>
          <a:bodyPr/>
          <a:lstStyle/>
          <a:p>
            <a:r>
              <a:rPr lang="en-US">
                <a:latin typeface="Times New Roman" charset="0"/>
                <a:ea typeface="ＭＳ Ｐゴシック" charset="0"/>
                <a:cs typeface="ＭＳ Ｐゴシック" charset="0"/>
              </a:rPr>
              <a:t>GGP Peg Jumping Game</a:t>
            </a:r>
          </a:p>
        </p:txBody>
      </p:sp>
      <p:sp>
        <p:nvSpPr>
          <p:cNvPr id="171010" name="Rectangle 3"/>
          <p:cNvSpPr>
            <a:spLocks noGrp="1" noChangeArrowheads="1"/>
          </p:cNvSpPr>
          <p:nvPr>
            <p:ph type="body" idx="1"/>
          </p:nvPr>
        </p:nvSpPr>
        <p:spPr>
          <a:xfrm>
            <a:off x="304800" y="1295400"/>
            <a:ext cx="8610600" cy="5334000"/>
          </a:xfrm>
        </p:spPr>
        <p:txBody>
          <a:bodyPr/>
          <a:lstStyle/>
          <a:p>
            <a:pPr marL="0" indent="0">
              <a:lnSpc>
                <a:spcPct val="80000"/>
              </a:lnSpc>
              <a:buFontTx/>
              <a:buNone/>
            </a:pPr>
            <a:r>
              <a:rPr lang="en-US" sz="1600" dirty="0">
                <a:latin typeface="Times New Roman" charset="0"/>
                <a:ea typeface="ＭＳ Ｐゴシック" charset="0"/>
                <a:cs typeface="ＭＳ Ｐゴシック" charset="0"/>
              </a:rPr>
              <a:t>; </a:t>
            </a:r>
            <a:r>
              <a:rPr lang="en-US" sz="1800" dirty="0">
                <a:latin typeface="Times New Roman" charset="0"/>
                <a:ea typeface="ＭＳ Ｐゴシック" charset="0"/>
                <a:cs typeface="ＭＳ Ｐゴシック" charset="0"/>
                <a:hlinkClick r:id="rId3"/>
              </a:rPr>
              <a:t>http://games.stanford.edu/gamemaster/games-debug/peg.kif</a:t>
            </a:r>
            <a:endParaRPr lang="en-US" sz="1800" dirty="0">
              <a:latin typeface="Times New Roman" charset="0"/>
              <a:ea typeface="ＭＳ Ｐゴシック" charset="0"/>
              <a:cs typeface="ＭＳ Ｐゴシック" charset="0"/>
            </a:endParaRPr>
          </a:p>
          <a:p>
            <a:pPr marL="0" indent="0">
              <a:lnSpc>
                <a:spcPct val="80000"/>
              </a:lnSpc>
              <a:buFontTx/>
              <a:buNone/>
            </a:pPr>
            <a:r>
              <a:rPr lang="en-US" sz="1600" dirty="0">
                <a:latin typeface="Times New Roman" charset="0"/>
                <a:ea typeface="ＭＳ Ｐゴシック" charset="0"/>
                <a:cs typeface="ＭＳ Ｐゴシック" charset="0"/>
              </a:rPr>
              <a:t>(</a:t>
            </a:r>
            <a:r>
              <a:rPr lang="en-US" sz="1600" dirty="0" err="1">
                <a:latin typeface="Times New Roman" charset="0"/>
                <a:ea typeface="ＭＳ Ｐゴシック" charset="0"/>
                <a:cs typeface="ＭＳ Ｐゴシック" charset="0"/>
              </a:rPr>
              <a:t>init</a:t>
            </a:r>
            <a:r>
              <a:rPr lang="en-US" sz="1600" dirty="0">
                <a:latin typeface="Times New Roman" charset="0"/>
                <a:ea typeface="ＭＳ Ｐゴシック" charset="0"/>
                <a:cs typeface="ＭＳ Ｐゴシック" charset="0"/>
              </a:rPr>
              <a:t> (hole a c3 peg))</a:t>
            </a:r>
          </a:p>
          <a:p>
            <a:pPr marL="0" indent="0">
              <a:lnSpc>
                <a:spcPct val="80000"/>
              </a:lnSpc>
              <a:buFontTx/>
              <a:buNone/>
            </a:pPr>
            <a:r>
              <a:rPr lang="en-US" sz="1600" dirty="0">
                <a:latin typeface="Times New Roman" charset="0"/>
                <a:ea typeface="ＭＳ Ｐゴシック" charset="0"/>
                <a:cs typeface="ＭＳ Ｐゴシック" charset="0"/>
              </a:rPr>
              <a:t>(</a:t>
            </a:r>
            <a:r>
              <a:rPr lang="en-US" sz="1600" dirty="0" err="1">
                <a:latin typeface="Times New Roman" charset="0"/>
                <a:ea typeface="ＭＳ Ｐゴシック" charset="0"/>
                <a:cs typeface="ＭＳ Ｐゴシック" charset="0"/>
              </a:rPr>
              <a:t>init</a:t>
            </a:r>
            <a:r>
              <a:rPr lang="en-US" sz="1600" dirty="0">
                <a:latin typeface="Times New Roman" charset="0"/>
                <a:ea typeface="ＭＳ Ｐゴシック" charset="0"/>
                <a:cs typeface="ＭＳ Ｐゴシック" charset="0"/>
              </a:rPr>
              <a:t> (hole a c4 peg)) </a:t>
            </a:r>
          </a:p>
          <a:p>
            <a:pPr marL="0" indent="0">
              <a:lnSpc>
                <a:spcPct val="80000"/>
              </a:lnSpc>
              <a:buFontTx/>
              <a:buNone/>
            </a:pPr>
            <a:r>
              <a:rPr lang="en-US" sz="1600" dirty="0">
                <a:latin typeface="Times New Roman" charset="0"/>
                <a:ea typeface="ＭＳ Ｐゴシック" charset="0"/>
                <a:cs typeface="ＭＳ Ｐゴシック" charset="0"/>
              </a:rPr>
              <a:t>…</a:t>
            </a:r>
          </a:p>
          <a:p>
            <a:pPr marL="0" indent="0">
              <a:lnSpc>
                <a:spcPct val="80000"/>
              </a:lnSpc>
              <a:buFontTx/>
              <a:buNone/>
            </a:pPr>
            <a:r>
              <a:rPr lang="en-US" sz="1600" dirty="0">
                <a:latin typeface="Times New Roman" charset="0"/>
                <a:ea typeface="ＭＳ Ｐゴシック" charset="0"/>
                <a:cs typeface="ＭＳ Ｐゴシック" charset="0"/>
              </a:rPr>
              <a:t>(</a:t>
            </a:r>
            <a:r>
              <a:rPr lang="en-US" sz="1600" dirty="0" err="1">
                <a:latin typeface="Times New Roman" charset="0"/>
                <a:ea typeface="ＭＳ Ｐゴシック" charset="0"/>
                <a:cs typeface="ＭＳ Ｐゴシック" charset="0"/>
              </a:rPr>
              <a:t>init</a:t>
            </a:r>
            <a:r>
              <a:rPr lang="en-US" sz="1600" dirty="0">
                <a:latin typeface="Times New Roman" charset="0"/>
                <a:ea typeface="ＭＳ Ｐゴシック" charset="0"/>
                <a:cs typeface="ＭＳ Ｐゴシック" charset="0"/>
              </a:rPr>
              <a:t> (hole d c4 empty)) </a:t>
            </a:r>
          </a:p>
          <a:p>
            <a:pPr marL="0" indent="0">
              <a:lnSpc>
                <a:spcPct val="80000"/>
              </a:lnSpc>
              <a:buFontTx/>
              <a:buNone/>
            </a:pPr>
            <a:r>
              <a:rPr lang="en-US" sz="1600" dirty="0">
                <a:latin typeface="Times New Roman" charset="0"/>
                <a:ea typeface="ＭＳ Ｐゴシック" charset="0"/>
                <a:cs typeface="ＭＳ Ｐゴシック" charset="0"/>
              </a:rPr>
              <a:t>…</a:t>
            </a:r>
          </a:p>
          <a:p>
            <a:pPr marL="0" indent="0">
              <a:lnSpc>
                <a:spcPct val="80000"/>
              </a:lnSpc>
              <a:buFontTx/>
              <a:buNone/>
            </a:pPr>
            <a:r>
              <a:rPr lang="en-US" sz="1600" dirty="0">
                <a:latin typeface="Times New Roman" charset="0"/>
                <a:ea typeface="ＭＳ Ｐゴシック" charset="0"/>
                <a:cs typeface="ＭＳ Ｐゴシック" charset="0"/>
              </a:rPr>
              <a:t>(&lt;= (next (pegs ?x)) (does jumper (jump ?</a:t>
            </a:r>
            <a:r>
              <a:rPr lang="en-US" sz="1600" dirty="0" err="1">
                <a:latin typeface="Times New Roman" charset="0"/>
                <a:ea typeface="ＭＳ Ｐゴシック" charset="0"/>
                <a:cs typeface="ＭＳ Ｐゴシック" charset="0"/>
              </a:rPr>
              <a:t>sr</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sc</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dr</a:t>
            </a:r>
            <a:r>
              <a:rPr lang="en-US" sz="1600" dirty="0">
                <a:latin typeface="Times New Roman" charset="0"/>
                <a:ea typeface="ＭＳ Ｐゴシック" charset="0"/>
                <a:cs typeface="ＭＳ Ｐゴシック" charset="0"/>
              </a:rPr>
              <a:t> ?dc)) (true (pegs ?y))</a:t>
            </a:r>
            <a:br>
              <a:rPr lang="en-US" sz="1600" dirty="0">
                <a:latin typeface="Times New Roman" charset="0"/>
                <a:ea typeface="ＭＳ Ｐゴシック" charset="0"/>
                <a:cs typeface="ＭＳ Ｐゴシック" charset="0"/>
              </a:rPr>
            </a:b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succ</a:t>
            </a:r>
            <a:r>
              <a:rPr lang="en-US" sz="1600" dirty="0">
                <a:latin typeface="Times New Roman" charset="0"/>
                <a:ea typeface="ＭＳ Ｐゴシック" charset="0"/>
                <a:cs typeface="ＭＳ Ｐゴシック" charset="0"/>
              </a:rPr>
              <a:t> ?x ?y)) (&lt;= (next (hole ?</a:t>
            </a:r>
            <a:r>
              <a:rPr lang="en-US" sz="1600" dirty="0" err="1">
                <a:latin typeface="Times New Roman" charset="0"/>
                <a:ea typeface="ＭＳ Ｐゴシック" charset="0"/>
                <a:cs typeface="ＭＳ Ｐゴシック" charset="0"/>
              </a:rPr>
              <a:t>sr</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sc</a:t>
            </a:r>
            <a:r>
              <a:rPr lang="en-US" sz="1600" dirty="0">
                <a:latin typeface="Times New Roman" charset="0"/>
                <a:ea typeface="ＭＳ Ｐゴシック" charset="0"/>
                <a:cs typeface="ＭＳ Ｐゴシック" charset="0"/>
              </a:rPr>
              <a:t> empty)) (does jumper (jump ?</a:t>
            </a:r>
            <a:r>
              <a:rPr lang="en-US" sz="1600" dirty="0" err="1">
                <a:latin typeface="Times New Roman" charset="0"/>
                <a:ea typeface="ＭＳ Ｐゴシック" charset="0"/>
                <a:cs typeface="ＭＳ Ｐゴシック" charset="0"/>
              </a:rPr>
              <a:t>sr</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sc</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dr</a:t>
            </a:r>
            <a:r>
              <a:rPr lang="en-US" sz="1600" dirty="0">
                <a:latin typeface="Times New Roman" charset="0"/>
                <a:ea typeface="ＭＳ Ｐゴシック" charset="0"/>
                <a:cs typeface="ＭＳ Ｐゴシック" charset="0"/>
              </a:rPr>
              <a:t> ?dc))) </a:t>
            </a:r>
          </a:p>
          <a:p>
            <a:pPr marL="0" indent="0">
              <a:lnSpc>
                <a:spcPct val="80000"/>
              </a:lnSpc>
              <a:buFontTx/>
              <a:buNone/>
            </a:pPr>
            <a:r>
              <a:rPr lang="en-US" sz="1600" dirty="0">
                <a:latin typeface="Times New Roman" charset="0"/>
                <a:ea typeface="ＭＳ Ｐゴシック" charset="0"/>
                <a:cs typeface="ＭＳ Ｐゴシック" charset="0"/>
              </a:rPr>
              <a:t>…</a:t>
            </a:r>
          </a:p>
          <a:p>
            <a:pPr marL="0" indent="0">
              <a:lnSpc>
                <a:spcPct val="80000"/>
              </a:lnSpc>
              <a:buFontTx/>
              <a:buNone/>
            </a:pPr>
            <a:r>
              <a:rPr lang="en-US" sz="1600" dirty="0">
                <a:latin typeface="Times New Roman" charset="0"/>
                <a:ea typeface="ＭＳ Ｐゴシック" charset="0"/>
                <a:cs typeface="ＭＳ Ｐゴシック" charset="0"/>
              </a:rPr>
              <a:t>(&lt;= (legal jumper (jump ?</a:t>
            </a:r>
            <a:r>
              <a:rPr lang="en-US" sz="1600" dirty="0" err="1">
                <a:latin typeface="Times New Roman" charset="0"/>
                <a:ea typeface="ＭＳ Ｐゴシック" charset="0"/>
                <a:cs typeface="ＭＳ Ｐゴシック" charset="0"/>
              </a:rPr>
              <a:t>sr</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sc</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dr</a:t>
            </a:r>
            <a:r>
              <a:rPr lang="en-US" sz="1600" dirty="0">
                <a:latin typeface="Times New Roman" charset="0"/>
                <a:ea typeface="ＭＳ Ｐゴシック" charset="0"/>
                <a:cs typeface="ＭＳ Ｐゴシック" charset="0"/>
              </a:rPr>
              <a:t> ?dc)) (true (hole ?</a:t>
            </a:r>
            <a:r>
              <a:rPr lang="en-US" sz="1600" dirty="0" err="1">
                <a:latin typeface="Times New Roman" charset="0"/>
                <a:ea typeface="ＭＳ Ｐゴシック" charset="0"/>
                <a:cs typeface="ＭＳ Ｐゴシック" charset="0"/>
              </a:rPr>
              <a:t>sr</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sc</a:t>
            </a:r>
            <a:r>
              <a:rPr lang="en-US" sz="1600" dirty="0">
                <a:latin typeface="Times New Roman" charset="0"/>
                <a:ea typeface="ＭＳ Ｐゴシック" charset="0"/>
                <a:cs typeface="ＭＳ Ｐゴシック" charset="0"/>
              </a:rPr>
              <a:t> peg))</a:t>
            </a:r>
            <a:br>
              <a:rPr lang="en-US" sz="1600" dirty="0">
                <a:latin typeface="Times New Roman" charset="0"/>
                <a:ea typeface="ＭＳ Ｐゴシック" charset="0"/>
                <a:cs typeface="ＭＳ Ｐゴシック" charset="0"/>
              </a:rPr>
            </a:br>
            <a:r>
              <a:rPr lang="en-US" sz="1600" dirty="0">
                <a:latin typeface="Times New Roman" charset="0"/>
                <a:ea typeface="ＭＳ Ｐゴシック" charset="0"/>
                <a:cs typeface="ＭＳ Ｐゴシック" charset="0"/>
              </a:rPr>
              <a:t>       (true (hole ?</a:t>
            </a:r>
            <a:r>
              <a:rPr lang="en-US" sz="1600" dirty="0" err="1">
                <a:latin typeface="Times New Roman" charset="0"/>
                <a:ea typeface="ＭＳ Ｐゴシック" charset="0"/>
                <a:cs typeface="ＭＳ Ｐゴシック" charset="0"/>
              </a:rPr>
              <a:t>dr</a:t>
            </a:r>
            <a:r>
              <a:rPr lang="en-US" sz="1600" dirty="0">
                <a:latin typeface="Times New Roman" charset="0"/>
                <a:ea typeface="ＭＳ Ｐゴシック" charset="0"/>
                <a:cs typeface="ＭＳ Ｐゴシック" charset="0"/>
              </a:rPr>
              <a:t> ?dc empty)) (middle ?</a:t>
            </a:r>
            <a:r>
              <a:rPr lang="en-US" sz="1600" dirty="0" err="1">
                <a:latin typeface="Times New Roman" charset="0"/>
                <a:ea typeface="ＭＳ Ｐゴシック" charset="0"/>
                <a:cs typeface="ＭＳ Ｐゴシック" charset="0"/>
              </a:rPr>
              <a:t>sr</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sc</a:t>
            </a:r>
            <a:r>
              <a:rPr lang="en-US" sz="1600" dirty="0">
                <a:latin typeface="Times New Roman" charset="0"/>
                <a:ea typeface="ＭＳ Ｐゴシック" charset="0"/>
                <a:cs typeface="ＭＳ Ｐゴシック" charset="0"/>
              </a:rPr>
              <a:t> ?or ?</a:t>
            </a:r>
            <a:r>
              <a:rPr lang="en-US" sz="1600" dirty="0" err="1">
                <a:latin typeface="Times New Roman" charset="0"/>
                <a:ea typeface="ＭＳ Ｐゴシック" charset="0"/>
                <a:cs typeface="ＭＳ Ｐゴシック" charset="0"/>
              </a:rPr>
              <a:t>oc</a:t>
            </a:r>
            <a:r>
              <a:rPr lang="en-US" sz="1600" dirty="0">
                <a:latin typeface="Times New Roman" charset="0"/>
                <a:ea typeface="ＭＳ Ｐゴシック" charset="0"/>
                <a:cs typeface="ＭＳ Ｐゴシック" charset="0"/>
              </a:rPr>
              <a:t> ?</a:t>
            </a:r>
            <a:r>
              <a:rPr lang="en-US" sz="1600" dirty="0" err="1">
                <a:latin typeface="Times New Roman" charset="0"/>
                <a:ea typeface="ＭＳ Ｐゴシック" charset="0"/>
                <a:cs typeface="ＭＳ Ｐゴシック" charset="0"/>
              </a:rPr>
              <a:t>dr</a:t>
            </a:r>
            <a:r>
              <a:rPr lang="en-US" sz="1600" dirty="0">
                <a:latin typeface="Times New Roman" charset="0"/>
                <a:ea typeface="ＭＳ Ｐゴシック" charset="0"/>
                <a:cs typeface="ＭＳ Ｐゴシック" charset="0"/>
              </a:rPr>
              <a:t> ?dc) (true (hole ?or ?</a:t>
            </a:r>
            <a:r>
              <a:rPr lang="en-US" sz="1600" dirty="0" err="1">
                <a:latin typeface="Times New Roman" charset="0"/>
                <a:ea typeface="ＭＳ Ｐゴシック" charset="0"/>
                <a:cs typeface="ＭＳ Ｐゴシック" charset="0"/>
              </a:rPr>
              <a:t>oc</a:t>
            </a:r>
            <a:r>
              <a:rPr lang="en-US" sz="1600" dirty="0">
                <a:latin typeface="Times New Roman" charset="0"/>
                <a:ea typeface="ＭＳ Ｐゴシック" charset="0"/>
                <a:cs typeface="ＭＳ Ｐゴシック" charset="0"/>
              </a:rPr>
              <a:t> peg))) </a:t>
            </a:r>
          </a:p>
          <a:p>
            <a:pPr marL="0" indent="0">
              <a:lnSpc>
                <a:spcPct val="80000"/>
              </a:lnSpc>
              <a:buFontTx/>
              <a:buNone/>
            </a:pPr>
            <a:r>
              <a:rPr lang="en-US" sz="1600" dirty="0">
                <a:latin typeface="Times New Roman" charset="0"/>
                <a:ea typeface="ＭＳ Ｐゴシック" charset="0"/>
                <a:cs typeface="ＭＳ Ｐゴシック" charset="0"/>
              </a:rPr>
              <a:t>…</a:t>
            </a:r>
          </a:p>
          <a:p>
            <a:pPr marL="0" indent="0">
              <a:lnSpc>
                <a:spcPct val="80000"/>
              </a:lnSpc>
              <a:buFontTx/>
              <a:buNone/>
            </a:pPr>
            <a:r>
              <a:rPr lang="en-US" sz="1600" dirty="0">
                <a:latin typeface="Times New Roman" charset="0"/>
                <a:ea typeface="ＭＳ Ｐゴシック" charset="0"/>
                <a:cs typeface="ＭＳ Ｐゴシック" charset="0"/>
              </a:rPr>
              <a:t>(&lt;= (goal jumper 100) (true (hole a c3 empty)) (true (hole a c4 empty)) </a:t>
            </a:r>
          </a:p>
          <a:p>
            <a:pPr marL="0" indent="0">
              <a:lnSpc>
                <a:spcPct val="80000"/>
              </a:lnSpc>
              <a:buFontTx/>
              <a:buNone/>
            </a:pPr>
            <a:r>
              <a:rPr lang="en-US" sz="1600" dirty="0">
                <a:latin typeface="Times New Roman" charset="0"/>
                <a:ea typeface="ＭＳ Ｐゴシック" charset="0"/>
                <a:cs typeface="ＭＳ Ｐゴシック" charset="0"/>
              </a:rPr>
              <a:t>       (true (hole a c5 empty)) </a:t>
            </a:r>
          </a:p>
          <a:p>
            <a:pPr marL="0" indent="0">
              <a:lnSpc>
                <a:spcPct val="80000"/>
              </a:lnSpc>
              <a:buFontTx/>
              <a:buNone/>
            </a:pPr>
            <a:r>
              <a:rPr lang="en-US" sz="1600" dirty="0">
                <a:latin typeface="Times New Roman" charset="0"/>
                <a:ea typeface="ＭＳ Ｐゴシック" charset="0"/>
                <a:cs typeface="ＭＳ Ｐゴシック" charset="0"/>
              </a:rPr>
              <a:t>…</a:t>
            </a:r>
          </a:p>
          <a:p>
            <a:pPr marL="0" indent="0">
              <a:lnSpc>
                <a:spcPct val="80000"/>
              </a:lnSpc>
              <a:buFontTx/>
              <a:buNone/>
            </a:pPr>
            <a:r>
              <a:rPr lang="en-US" sz="1800" dirty="0">
                <a:latin typeface="Times New Roman" charset="0"/>
                <a:ea typeface="ＭＳ Ｐゴシック" charset="0"/>
                <a:cs typeface="ＭＳ Ｐゴシック" charset="0"/>
              </a:rPr>
              <a:t>(</a:t>
            </a:r>
            <a:r>
              <a:rPr lang="en-US" sz="1800" dirty="0" err="1">
                <a:latin typeface="Times New Roman" charset="0"/>
                <a:ea typeface="ＭＳ Ｐゴシック" charset="0"/>
                <a:cs typeface="ＭＳ Ｐゴシック" charset="0"/>
              </a:rPr>
              <a:t>succ</a:t>
            </a:r>
            <a:r>
              <a:rPr lang="en-US" sz="1800" dirty="0">
                <a:latin typeface="Times New Roman" charset="0"/>
                <a:ea typeface="ＭＳ Ｐゴシック" charset="0"/>
                <a:cs typeface="ＭＳ Ｐゴシック" charset="0"/>
              </a:rPr>
              <a:t> s1 s2)</a:t>
            </a:r>
          </a:p>
          <a:p>
            <a:pPr marL="0" indent="0">
              <a:lnSpc>
                <a:spcPct val="80000"/>
              </a:lnSpc>
              <a:buFontTx/>
              <a:buNone/>
            </a:pPr>
            <a:r>
              <a:rPr lang="en-US" sz="1800" dirty="0">
                <a:latin typeface="Times New Roman" charset="0"/>
                <a:ea typeface="ＭＳ Ｐゴシック" charset="0"/>
                <a:cs typeface="ＭＳ Ｐゴシック" charset="0"/>
              </a:rPr>
              <a:t>(</a:t>
            </a:r>
            <a:r>
              <a:rPr lang="en-US" sz="1800" dirty="0" err="1">
                <a:latin typeface="Times New Roman" charset="0"/>
                <a:ea typeface="ＭＳ Ｐゴシック" charset="0"/>
                <a:cs typeface="ＭＳ Ｐゴシック" charset="0"/>
              </a:rPr>
              <a:t>succ</a:t>
            </a:r>
            <a:r>
              <a:rPr lang="en-US" sz="1800" dirty="0">
                <a:latin typeface="Times New Roman" charset="0"/>
                <a:ea typeface="ＭＳ Ｐゴシック" charset="0"/>
                <a:cs typeface="ＭＳ Ｐゴシック" charset="0"/>
              </a:rPr>
              <a:t> s2 s3) </a:t>
            </a:r>
          </a:p>
          <a:p>
            <a:pPr marL="0" indent="0">
              <a:lnSpc>
                <a:spcPct val="80000"/>
              </a:lnSpc>
              <a:buFontTx/>
              <a:buNone/>
            </a:pPr>
            <a:r>
              <a:rPr lang="en-US" sz="1800" dirty="0">
                <a:latin typeface="Times New Roman" charset="0"/>
                <a:ea typeface="ＭＳ Ｐゴシック" charset="0"/>
                <a:cs typeface="ＭＳ Ｐゴシック" charset="0"/>
              </a:rPr>
              <a:t>…</a:t>
            </a:r>
          </a:p>
        </p:txBody>
      </p:sp>
      <p:pic>
        <p:nvPicPr>
          <p:cNvPr id="3" name="Picture 2"/>
          <p:cNvPicPr>
            <a:picLocks noChangeAspect="1"/>
          </p:cNvPicPr>
          <p:nvPr/>
        </p:nvPicPr>
        <p:blipFill>
          <a:blip r:embed="rId4"/>
          <a:stretch>
            <a:fillRect/>
          </a:stretch>
        </p:blipFill>
        <p:spPr>
          <a:xfrm>
            <a:off x="0" y="5181600"/>
            <a:ext cx="9144000" cy="224485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itle 1"/>
          <p:cNvSpPr>
            <a:spLocks noGrp="1"/>
          </p:cNvSpPr>
          <p:nvPr>
            <p:ph type="title"/>
          </p:nvPr>
        </p:nvSpPr>
        <p:spPr>
          <a:xfrm>
            <a:off x="685800" y="152400"/>
            <a:ext cx="7772400" cy="1143000"/>
          </a:xfrm>
        </p:spPr>
        <p:txBody>
          <a:bodyPr/>
          <a:lstStyle/>
          <a:p>
            <a:r>
              <a:rPr lang="en-US">
                <a:latin typeface="Times New Roman" charset="0"/>
                <a:ea typeface="ＭＳ Ｐゴシック" charset="0"/>
                <a:cs typeface="ＭＳ Ｐゴシック" charset="0"/>
              </a:rPr>
              <a:t>Tic-Tac-Toe in GDL</a:t>
            </a:r>
          </a:p>
        </p:txBody>
      </p:sp>
      <p:sp>
        <p:nvSpPr>
          <p:cNvPr id="173058" name="Content Placeholder 2"/>
          <p:cNvSpPr>
            <a:spLocks noGrp="1"/>
          </p:cNvSpPr>
          <p:nvPr>
            <p:ph sz="half" idx="1"/>
          </p:nvPr>
        </p:nvSpPr>
        <p:spPr>
          <a:xfrm>
            <a:off x="728663" y="1211263"/>
            <a:ext cx="3810000" cy="4808537"/>
          </a:xfrm>
        </p:spPr>
        <p:txBody>
          <a:bodyPr/>
          <a:lstStyle/>
          <a:p>
            <a:pPr marL="0" indent="0">
              <a:buFontTx/>
              <a:buNone/>
            </a:pPr>
            <a:r>
              <a:rPr lang="en-US" sz="1600">
                <a:latin typeface="Times New Roman" charset="0"/>
                <a:ea typeface="ＭＳ Ｐゴシック" charset="0"/>
                <a:cs typeface="ＭＳ Ｐゴシック" charset="0"/>
              </a:rPr>
              <a:t>(role xplayer)</a:t>
            </a:r>
          </a:p>
          <a:p>
            <a:pPr marL="0" indent="0">
              <a:buFontTx/>
              <a:buNone/>
            </a:pPr>
            <a:r>
              <a:rPr lang="en-US" sz="1600">
                <a:latin typeface="Times New Roman" charset="0"/>
                <a:ea typeface="ＭＳ Ｐゴシック" charset="0"/>
                <a:cs typeface="ＭＳ Ｐゴシック" charset="0"/>
              </a:rPr>
              <a:t>(role oplayer)</a:t>
            </a:r>
          </a:p>
          <a:p>
            <a:pPr marL="0" indent="0">
              <a:buFontTx/>
              <a:buNone/>
            </a:pPr>
            <a:r>
              <a:rPr lang="en-US" sz="1600">
                <a:latin typeface="Times New Roman" charset="0"/>
                <a:ea typeface="ＭＳ Ｐゴシック" charset="0"/>
                <a:cs typeface="ＭＳ Ｐゴシック" charset="0"/>
              </a:rPr>
              <a:t>;; Initial State</a:t>
            </a:r>
          </a:p>
          <a:p>
            <a:pPr marL="0" indent="0">
              <a:buFontTx/>
              <a:buNone/>
            </a:pPr>
            <a:r>
              <a:rPr lang="en-US" sz="1600">
                <a:latin typeface="Times New Roman" charset="0"/>
                <a:ea typeface="ＭＳ Ｐゴシック" charset="0"/>
                <a:cs typeface="ＭＳ Ｐゴシック" charset="0"/>
              </a:rPr>
              <a:t>(init (cell 1 1 b))</a:t>
            </a:r>
          </a:p>
          <a:p>
            <a:pPr marL="0" indent="0">
              <a:buFontTx/>
              <a:buNone/>
            </a:pPr>
            <a:r>
              <a:rPr lang="en-US" sz="1600">
                <a:latin typeface="Times New Roman" charset="0"/>
                <a:ea typeface="ＭＳ Ｐゴシック" charset="0"/>
                <a:cs typeface="ＭＳ Ｐゴシック" charset="0"/>
              </a:rPr>
              <a:t>(init (cell 1 2 b))</a:t>
            </a:r>
          </a:p>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(init (control xplayer))</a:t>
            </a:r>
          </a:p>
          <a:p>
            <a:pPr marL="0" indent="0">
              <a:buFontTx/>
              <a:buNone/>
            </a:pPr>
            <a:r>
              <a:rPr lang="en-US" sz="1600">
                <a:latin typeface="Times New Roman" charset="0"/>
                <a:ea typeface="ＭＳ Ｐゴシック" charset="0"/>
                <a:cs typeface="ＭＳ Ｐゴシック" charset="0"/>
              </a:rPr>
              <a:t>;; Dynamic Components</a:t>
            </a:r>
          </a:p>
          <a:p>
            <a:pPr marL="0" indent="0">
              <a:buFontTx/>
              <a:buNone/>
            </a:pPr>
            <a:r>
              <a:rPr lang="en-US" sz="1600">
                <a:latin typeface="Times New Roman" charset="0"/>
                <a:ea typeface="ＭＳ Ｐゴシック" charset="0"/>
                <a:cs typeface="ＭＳ Ｐゴシック" charset="0"/>
              </a:rPr>
              <a:t>(&lt;= (next (cell ?m ?n x))</a:t>
            </a:r>
          </a:p>
          <a:p>
            <a:pPr marL="0" indent="0">
              <a:buFontTx/>
              <a:buNone/>
            </a:pPr>
            <a:r>
              <a:rPr lang="en-US" sz="1600">
                <a:latin typeface="Times New Roman" charset="0"/>
                <a:ea typeface="ＭＳ Ｐゴシック" charset="0"/>
                <a:cs typeface="ＭＳ Ｐゴシック" charset="0"/>
              </a:rPr>
              <a:t>  (does xplayer (mark ?m ?n))</a:t>
            </a:r>
          </a:p>
          <a:p>
            <a:pPr marL="0" indent="0">
              <a:buFontTx/>
              <a:buNone/>
            </a:pPr>
            <a:r>
              <a:rPr lang="en-US" sz="1600">
                <a:latin typeface="Times New Roman" charset="0"/>
                <a:ea typeface="ＭＳ Ｐゴシック" charset="0"/>
                <a:cs typeface="ＭＳ Ｐゴシック" charset="0"/>
              </a:rPr>
              <a:t>  (true (cell ?m ?n b)))</a:t>
            </a:r>
          </a:p>
          <a:p>
            <a:pPr marL="0" indent="0">
              <a:buFontTx/>
              <a:buNone/>
            </a:pPr>
            <a:endParaRPr lang="en-US" sz="1600">
              <a:latin typeface="Times New Roman" charset="0"/>
              <a:ea typeface="ＭＳ Ｐゴシック" charset="0"/>
              <a:cs typeface="ＭＳ Ｐゴシック" charset="0"/>
            </a:endParaRPr>
          </a:p>
          <a:p>
            <a:pPr marL="0" indent="0">
              <a:buFontTx/>
              <a:buNone/>
            </a:pPr>
            <a:r>
              <a:rPr lang="en-US" sz="1600">
                <a:latin typeface="Times New Roman" charset="0"/>
                <a:ea typeface="ＭＳ Ｐゴシック" charset="0"/>
                <a:cs typeface="ＭＳ Ｐゴシック" charset="0"/>
              </a:rPr>
              <a:t>(&lt;= (next (cell ?m ?n o))</a:t>
            </a:r>
          </a:p>
          <a:p>
            <a:pPr marL="0" indent="0">
              <a:buFontTx/>
              <a:buNone/>
            </a:pPr>
            <a:r>
              <a:rPr lang="en-US" sz="1600">
                <a:latin typeface="Times New Roman" charset="0"/>
                <a:ea typeface="ＭＳ Ｐゴシック" charset="0"/>
                <a:cs typeface="ＭＳ Ｐゴシック" charset="0"/>
              </a:rPr>
              <a:t>  (does oplayer (mark ?m ?n))</a:t>
            </a:r>
          </a:p>
          <a:p>
            <a:pPr marL="0" indent="0">
              <a:buFontTx/>
              <a:buNone/>
            </a:pPr>
            <a:r>
              <a:rPr lang="en-US" sz="1600">
                <a:latin typeface="Times New Roman" charset="0"/>
                <a:ea typeface="ＭＳ Ｐゴシック" charset="0"/>
                <a:cs typeface="ＭＳ Ｐゴシック" charset="0"/>
              </a:rPr>
              <a:t>  (true (cell ?m ?n b)))</a:t>
            </a:r>
          </a:p>
        </p:txBody>
      </p:sp>
      <p:sp>
        <p:nvSpPr>
          <p:cNvPr id="173059" name="Content Placeholder 3"/>
          <p:cNvSpPr>
            <a:spLocks noGrp="1"/>
          </p:cNvSpPr>
          <p:nvPr>
            <p:ph sz="half" idx="2"/>
          </p:nvPr>
        </p:nvSpPr>
        <p:spPr>
          <a:xfrm>
            <a:off x="4691063" y="1211263"/>
            <a:ext cx="3810000" cy="4808537"/>
          </a:xfrm>
        </p:spPr>
        <p:txBody>
          <a:bodyPr/>
          <a:lstStyle/>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(&lt;= (next (control xplayer))</a:t>
            </a:r>
          </a:p>
          <a:p>
            <a:pPr marL="0" indent="0">
              <a:buFontTx/>
              <a:buNone/>
            </a:pPr>
            <a:r>
              <a:rPr lang="en-US" sz="1600">
                <a:latin typeface="Times New Roman" charset="0"/>
                <a:ea typeface="ＭＳ Ｐゴシック" charset="0"/>
                <a:cs typeface="ＭＳ Ｐゴシック" charset="0"/>
              </a:rPr>
              <a:t>  (true (control oplayer)))</a:t>
            </a:r>
          </a:p>
          <a:p>
            <a:pPr marL="0" indent="0">
              <a:buFontTx/>
              <a:buNone/>
            </a:pPr>
            <a:r>
              <a:rPr lang="en-US" sz="1600">
                <a:latin typeface="Times New Roman" charset="0"/>
                <a:ea typeface="ＭＳ Ｐゴシック" charset="0"/>
                <a:cs typeface="ＭＳ Ｐゴシック" charset="0"/>
              </a:rPr>
              <a:t>(&lt;= (legal ?w (mark ?x ?y))</a:t>
            </a:r>
          </a:p>
          <a:p>
            <a:pPr marL="0" indent="0">
              <a:buFontTx/>
              <a:buNone/>
            </a:pPr>
            <a:r>
              <a:rPr lang="en-US" sz="1600">
                <a:latin typeface="Times New Roman" charset="0"/>
                <a:ea typeface="ＭＳ Ｐゴシック" charset="0"/>
                <a:cs typeface="ＭＳ Ｐゴシック" charset="0"/>
              </a:rPr>
              <a:t>  (true (cell ?x ?y b))</a:t>
            </a:r>
          </a:p>
          <a:p>
            <a:pPr marL="0" indent="0">
              <a:buFontTx/>
              <a:buNone/>
            </a:pPr>
            <a:r>
              <a:rPr lang="en-US" sz="1600">
                <a:latin typeface="Times New Roman" charset="0"/>
                <a:ea typeface="ＭＳ Ｐゴシック" charset="0"/>
                <a:cs typeface="ＭＳ Ｐゴシック" charset="0"/>
              </a:rPr>
              <a:t>  (true (control ?w)))</a:t>
            </a:r>
          </a:p>
          <a:p>
            <a:pPr marL="0" indent="0">
              <a:buFontTx/>
              <a:buNone/>
            </a:pPr>
            <a:r>
              <a:rPr lang="en-US" sz="1600">
                <a:latin typeface="Times New Roman" charset="0"/>
                <a:ea typeface="ＭＳ Ｐゴシック" charset="0"/>
                <a:cs typeface="ＭＳ Ｐゴシック" charset="0"/>
              </a:rPr>
              <a:t>(&lt;= (legal xplayer noop)</a:t>
            </a:r>
          </a:p>
          <a:p>
            <a:pPr marL="0" indent="0">
              <a:buFontTx/>
              <a:buNone/>
            </a:pPr>
            <a:r>
              <a:rPr lang="en-US" sz="1600">
                <a:latin typeface="Times New Roman" charset="0"/>
                <a:ea typeface="ＭＳ Ｐゴシック" charset="0"/>
                <a:cs typeface="ＭＳ Ｐゴシック" charset="0"/>
              </a:rPr>
              <a:t>  (true (control oplayer)))</a:t>
            </a:r>
          </a:p>
          <a:p>
            <a:pPr marL="0" indent="0">
              <a:buFontTx/>
              <a:buNone/>
            </a:pPr>
            <a:r>
              <a:rPr lang="en-US" sz="1600">
                <a:latin typeface="Times New Roman" charset="0"/>
                <a:ea typeface="ＭＳ Ｐゴシック" charset="0"/>
                <a:cs typeface="ＭＳ Ｐゴシック" charset="0"/>
              </a:rPr>
              <a:t>(&lt;= (legal oplayer noop)</a:t>
            </a:r>
          </a:p>
          <a:p>
            <a:pPr marL="0" indent="0">
              <a:buFontTx/>
              <a:buNone/>
            </a:pPr>
            <a:r>
              <a:rPr lang="en-US" sz="1600">
                <a:latin typeface="Times New Roman" charset="0"/>
                <a:ea typeface="ＭＳ Ｐゴシック" charset="0"/>
                <a:cs typeface="ＭＳ Ｐゴシック" charset="0"/>
              </a:rPr>
              <a:t>  (true (control xplayer)))</a:t>
            </a:r>
          </a:p>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(&lt;= (goal xplayer 100) (line x))</a:t>
            </a:r>
          </a:p>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(&lt;= (goal oplayer 0) (line x))</a:t>
            </a:r>
          </a:p>
          <a:p>
            <a:pPr marL="0" indent="0">
              <a:buFontTx/>
              <a:buNone/>
            </a:pPr>
            <a:r>
              <a:rPr lang="en-US" sz="1600">
                <a:latin typeface="Times New Roman" charset="0"/>
                <a:ea typeface="ＭＳ Ｐゴシック" charset="0"/>
                <a:cs typeface="ＭＳ Ｐゴシック" charset="0"/>
              </a:rPr>
              <a:t>...</a:t>
            </a:r>
          </a:p>
          <a:p>
            <a:pPr marL="0" indent="0">
              <a:buFontTx/>
              <a:buNone/>
            </a:pPr>
            <a:endParaRPr lang="en-US" sz="1600">
              <a:latin typeface="Times New Roman" charset="0"/>
              <a:ea typeface="ＭＳ Ｐゴシック" charset="0"/>
              <a:cs typeface="ＭＳ Ｐゴシック" charset="0"/>
            </a:endParaRPr>
          </a:p>
        </p:txBody>
      </p:sp>
      <p:sp>
        <p:nvSpPr>
          <p:cNvPr id="173060" name="Content Placeholder 2"/>
          <p:cNvSpPr txBox="1">
            <a:spLocks/>
          </p:cNvSpPr>
          <p:nvPr/>
        </p:nvSpPr>
        <p:spPr bwMode="auto">
          <a:xfrm>
            <a:off x="800100" y="6248400"/>
            <a:ext cx="7696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spcBef>
                <a:spcPct val="20000"/>
              </a:spcBef>
            </a:pPr>
            <a:r>
              <a:rPr lang="en-US" sz="2800" dirty="0"/>
              <a:t>See </a:t>
            </a:r>
            <a:r>
              <a:rPr lang="en-US" sz="2800" dirty="0" err="1"/>
              <a:t>ggp</a:t>
            </a:r>
            <a:r>
              <a:rPr lang="en-US" sz="2800" dirty="0"/>
              <a:t>-base repository: </a:t>
            </a:r>
            <a:r>
              <a:rPr lang="en-US" sz="2800" dirty="0">
                <a:hlinkClick r:id="rId2"/>
              </a:rPr>
              <a:t>http://bit.ly/RB49q5</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a:latin typeface="Times New Roman" charset="0"/>
                <a:ea typeface="ＭＳ Ｐゴシック" charset="0"/>
                <a:cs typeface="ＭＳ Ｐゴシック" charset="0"/>
              </a:rPr>
              <a:t>Overview</a:t>
            </a:r>
          </a:p>
        </p:txBody>
      </p:sp>
      <p:sp>
        <p:nvSpPr>
          <p:cNvPr id="17410" name="Rectangle 3"/>
          <p:cNvSpPr>
            <a:spLocks noGrp="1" noChangeArrowheads="1"/>
          </p:cNvSpPr>
          <p:nvPr>
            <p:ph type="body" idx="1"/>
          </p:nvPr>
        </p:nvSpPr>
        <p:spPr/>
        <p:txBody>
          <a:bodyPr/>
          <a:lstStyle/>
          <a:p>
            <a:r>
              <a:rPr lang="en-US" sz="3200" dirty="0" smtClean="0">
                <a:latin typeface="Times New Roman" charset="0"/>
                <a:ea typeface="ＭＳ Ｐゴシック" charset="0"/>
                <a:cs typeface="ＭＳ Ｐゴシック" charset="0"/>
              </a:rPr>
              <a:t>Stochastic games</a:t>
            </a:r>
          </a:p>
          <a:p>
            <a:r>
              <a:rPr lang="en-US" sz="3200" dirty="0" smtClean="0">
                <a:latin typeface="Times New Roman" charset="0"/>
                <a:ea typeface="ＭＳ Ｐゴシック" charset="0"/>
                <a:cs typeface="ＭＳ Ｐゴシック" charset="0"/>
              </a:rPr>
              <a:t>Other issues</a:t>
            </a:r>
          </a:p>
          <a:p>
            <a:r>
              <a:rPr lang="en-US" sz="3200" dirty="0" smtClean="0">
                <a:latin typeface="Times New Roman" charset="0"/>
                <a:ea typeface="ＭＳ Ｐゴシック" charset="0"/>
                <a:cs typeface="ＭＳ Ｐゴシック" charset="0"/>
              </a:rPr>
              <a:t>General game playing</a:t>
            </a:r>
          </a:p>
          <a:p>
            <a:endParaRPr lang="en-US" sz="3200" dirty="0" smtClean="0">
              <a:latin typeface="Times New Roman" charset="0"/>
              <a:ea typeface="ＭＳ Ｐゴシック" charset="0"/>
              <a:cs typeface="ＭＳ Ｐゴシック" charset="0"/>
            </a:endParaRPr>
          </a:p>
          <a:p>
            <a:endParaRPr lang="en-US" sz="2800" dirty="0">
              <a:latin typeface="Times New Roman"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Title 1"/>
          <p:cNvSpPr>
            <a:spLocks noGrp="1"/>
          </p:cNvSpPr>
          <p:nvPr>
            <p:ph type="title"/>
          </p:nvPr>
        </p:nvSpPr>
        <p:spPr>
          <a:xfrm>
            <a:off x="685800" y="228600"/>
            <a:ext cx="7772400" cy="1143000"/>
          </a:xfrm>
        </p:spPr>
        <p:txBody>
          <a:bodyPr/>
          <a:lstStyle/>
          <a:p>
            <a:r>
              <a:rPr lang="en-US">
                <a:latin typeface="Times New Roman" charset="0"/>
                <a:ea typeface="ＭＳ Ｐゴシック" charset="0"/>
                <a:cs typeface="ＭＳ Ｐゴシック" charset="0"/>
              </a:rPr>
              <a:t>A example of General Intelligence</a:t>
            </a:r>
          </a:p>
        </p:txBody>
      </p:sp>
      <p:sp>
        <p:nvSpPr>
          <p:cNvPr id="174082" name="Content Placeholder 2"/>
          <p:cNvSpPr>
            <a:spLocks noGrp="1"/>
          </p:cNvSpPr>
          <p:nvPr>
            <p:ph idx="1"/>
          </p:nvPr>
        </p:nvSpPr>
        <p:spPr>
          <a:xfrm>
            <a:off x="685800" y="1295400"/>
            <a:ext cx="7772400" cy="5181600"/>
          </a:xfrm>
        </p:spPr>
        <p:txBody>
          <a:bodyPr/>
          <a:lstStyle/>
          <a:p>
            <a:r>
              <a:rPr lang="en-US" altLang="ja-JP" sz="3200">
                <a:latin typeface="Times New Roman" charset="0"/>
                <a:ea typeface="ＭＳ Ｐゴシック" charset="0"/>
                <a:cs typeface="ＭＳ Ｐゴシック" charset="0"/>
                <a:hlinkClick r:id="rId2"/>
              </a:rPr>
              <a:t>Artificial General Intelligence </a:t>
            </a:r>
            <a:r>
              <a:rPr lang="en-US" altLang="ja-JP" sz="3200">
                <a:latin typeface="Times New Roman" charset="0"/>
                <a:ea typeface="ＭＳ Ｐゴシック" charset="0"/>
                <a:cs typeface="ＭＳ Ｐゴシック" charset="0"/>
              </a:rPr>
              <a:t>describes research that aims to create machines capable of general intelligent action</a:t>
            </a:r>
          </a:p>
          <a:p>
            <a:r>
              <a:rPr lang="en-US" sz="3200">
                <a:latin typeface="Times New Roman" charset="0"/>
                <a:ea typeface="ＭＳ Ｐゴシック" charset="0"/>
                <a:cs typeface="ＭＳ Ｐゴシック" charset="0"/>
              </a:rPr>
              <a:t>Harkens back to early visions of AI, like McCarthy’s </a:t>
            </a:r>
            <a:r>
              <a:rPr lang="en-US" sz="3200">
                <a:latin typeface="Times New Roman" charset="0"/>
                <a:ea typeface="ＭＳ Ｐゴシック" charset="0"/>
                <a:cs typeface="ＭＳ Ｐゴシック" charset="0"/>
                <a:hlinkClick r:id="rId3"/>
              </a:rPr>
              <a:t>Advise Taker</a:t>
            </a:r>
            <a:endParaRPr lang="en-US" sz="3200">
              <a:latin typeface="Times New Roman" charset="0"/>
              <a:ea typeface="ＭＳ Ｐゴシック" charset="0"/>
              <a:cs typeface="ＭＳ Ｐゴシック" charset="0"/>
            </a:endParaRPr>
          </a:p>
          <a:p>
            <a:pPr lvl="1"/>
            <a:r>
              <a:rPr lang="en-US" sz="2800">
                <a:latin typeface="Times New Roman" charset="0"/>
                <a:ea typeface="ＭＳ Ｐゴシック" charset="0"/>
              </a:rPr>
              <a:t>See </a:t>
            </a:r>
            <a:r>
              <a:rPr lang="en-US" sz="2800">
                <a:latin typeface="Times New Roman" charset="0"/>
                <a:ea typeface="ＭＳ Ｐゴシック" charset="0"/>
                <a:hlinkClick r:id="rId4"/>
              </a:rPr>
              <a:t>Programs with Common Sense</a:t>
            </a:r>
            <a:r>
              <a:rPr lang="en-US" sz="2800">
                <a:latin typeface="Times New Roman" charset="0"/>
                <a:ea typeface="ＭＳ Ｐゴシック" charset="0"/>
              </a:rPr>
              <a:t> (1959)</a:t>
            </a:r>
          </a:p>
          <a:p>
            <a:r>
              <a:rPr lang="en-US" sz="3200">
                <a:latin typeface="Times New Roman" charset="0"/>
                <a:ea typeface="ＭＳ Ｐゴシック" charset="0"/>
                <a:cs typeface="ＭＳ Ｐゴシック" charset="0"/>
              </a:rPr>
              <a:t>A response to frustration with narrow specialists, often seen as “hacks”</a:t>
            </a:r>
          </a:p>
          <a:p>
            <a:pPr lvl="1"/>
            <a:r>
              <a:rPr lang="en-US" sz="2800">
                <a:latin typeface="Times New Roman" charset="0"/>
                <a:ea typeface="ＭＳ Ｐゴシック" charset="0"/>
              </a:rPr>
              <a:t>See </a:t>
            </a:r>
            <a:r>
              <a:rPr lang="en-US" sz="2800">
                <a:latin typeface="Times New Roman" charset="0"/>
                <a:ea typeface="ＭＳ Ｐゴシック" charset="0"/>
                <a:hlinkClick r:id="rId5"/>
              </a:rPr>
              <a:t>On Chomsky and the Two Cultures</a:t>
            </a:r>
            <a:br>
              <a:rPr lang="en-US" sz="2800">
                <a:latin typeface="Times New Roman" charset="0"/>
                <a:ea typeface="ＭＳ Ｐゴシック" charset="0"/>
                <a:hlinkClick r:id="rId5"/>
              </a:rPr>
            </a:br>
            <a:r>
              <a:rPr lang="en-US" sz="2800">
                <a:latin typeface="Times New Roman" charset="0"/>
                <a:ea typeface="ＭＳ Ｐゴシック" charset="0"/>
                <a:hlinkClick r:id="rId5"/>
              </a:rPr>
              <a:t>of Statistical Learning</a:t>
            </a:r>
            <a:endParaRPr lang="en-US" sz="2800">
              <a:latin typeface="Times New Roman" charset="0"/>
              <a:ea typeface="ＭＳ Ｐゴシック" charset="0"/>
            </a:endParaRPr>
          </a:p>
          <a:p>
            <a:endParaRPr lang="en-US" sz="3200">
              <a:latin typeface="Times New Roman" charset="0"/>
              <a:ea typeface="ＭＳ Ｐゴシック" charset="0"/>
              <a:cs typeface="ＭＳ Ｐゴシック"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85800" y="381000"/>
            <a:ext cx="7772400" cy="914400"/>
          </a:xfrm>
        </p:spPr>
        <p:txBody>
          <a:bodyPr/>
          <a:lstStyle/>
          <a:p>
            <a:r>
              <a:rPr lang="en-US">
                <a:latin typeface="Times New Roman" charset="0"/>
                <a:ea typeface="ＭＳ Ｐゴシック" charset="0"/>
                <a:cs typeface="ＭＳ Ｐゴシック" charset="0"/>
              </a:rPr>
              <a:t>Why study games?</a:t>
            </a:r>
          </a:p>
        </p:txBody>
      </p:sp>
      <p:sp>
        <p:nvSpPr>
          <p:cNvPr id="19458" name="Rectangle 3"/>
          <p:cNvSpPr>
            <a:spLocks noGrp="1" noChangeArrowheads="1"/>
          </p:cNvSpPr>
          <p:nvPr>
            <p:ph type="body" idx="1"/>
          </p:nvPr>
        </p:nvSpPr>
        <p:spPr>
          <a:xfrm>
            <a:off x="685800" y="1371600"/>
            <a:ext cx="8153400" cy="5334000"/>
          </a:xfrm>
        </p:spPr>
        <p:txBody>
          <a:bodyPr/>
          <a:lstStyle/>
          <a:p>
            <a:r>
              <a:rPr lang="en-US" sz="3000">
                <a:latin typeface="Times New Roman" charset="0"/>
                <a:ea typeface="ＭＳ Ｐゴシック" charset="0"/>
                <a:cs typeface="ＭＳ Ｐゴシック" charset="0"/>
              </a:rPr>
              <a:t>Interesting, hard problems that require minimal </a:t>
            </a:r>
            <a:r>
              <a:rPr lang="ja-JP" altLang="en-US" sz="3000">
                <a:latin typeface="Times New Roman" charset="0"/>
                <a:ea typeface="ＭＳ Ｐゴシック" charset="0"/>
                <a:cs typeface="ＭＳ Ｐゴシック" charset="0"/>
              </a:rPr>
              <a:t>“</a:t>
            </a:r>
            <a:r>
              <a:rPr lang="en-US" altLang="ja-JP" sz="3000">
                <a:latin typeface="Times New Roman" charset="0"/>
                <a:ea typeface="ＭＳ Ｐゴシック" charset="0"/>
                <a:cs typeface="ＭＳ Ｐゴシック" charset="0"/>
              </a:rPr>
              <a:t>initial structure</a:t>
            </a:r>
            <a:r>
              <a:rPr lang="ja-JP" altLang="en-US" sz="3000">
                <a:latin typeface="Times New Roman" charset="0"/>
                <a:ea typeface="ＭＳ Ｐゴシック" charset="0"/>
                <a:cs typeface="ＭＳ Ｐゴシック" charset="0"/>
              </a:rPr>
              <a:t>”</a:t>
            </a:r>
            <a:endParaRPr lang="en-US" altLang="ja-JP" sz="3000">
              <a:latin typeface="Times New Roman" charset="0"/>
              <a:ea typeface="ＭＳ Ｐゴシック" charset="0"/>
              <a:cs typeface="ＭＳ Ｐゴシック" charset="0"/>
            </a:endParaRPr>
          </a:p>
          <a:p>
            <a:r>
              <a:rPr lang="en-US" sz="3000">
                <a:latin typeface="Times New Roman" charset="0"/>
                <a:ea typeface="ＭＳ Ｐゴシック" charset="0"/>
                <a:cs typeface="ＭＳ Ｐゴシック" charset="0"/>
              </a:rPr>
              <a:t>Clear criteria for success</a:t>
            </a:r>
          </a:p>
          <a:p>
            <a:r>
              <a:rPr lang="en-US" sz="3000">
                <a:latin typeface="Times New Roman" charset="0"/>
                <a:ea typeface="ＭＳ Ｐゴシック" charset="0"/>
                <a:cs typeface="ＭＳ Ｐゴシック" charset="0"/>
              </a:rPr>
              <a:t>A way to study problems involving {hostile, adversarial, competing} agents and the uncertainty of interacting with the natural world</a:t>
            </a:r>
          </a:p>
          <a:p>
            <a:r>
              <a:rPr lang="en-US" sz="3000">
                <a:latin typeface="Times New Roman" charset="0"/>
                <a:ea typeface="ＭＳ Ｐゴシック" charset="0"/>
                <a:cs typeface="ＭＳ Ｐゴシック" charset="0"/>
              </a:rPr>
              <a:t>People have used them to asses their intelligence</a:t>
            </a:r>
          </a:p>
          <a:p>
            <a:r>
              <a:rPr lang="en-US" sz="3000">
                <a:latin typeface="Times New Roman" charset="0"/>
                <a:ea typeface="ＭＳ Ｐゴシック" charset="0"/>
                <a:cs typeface="ＭＳ Ｐゴシック" charset="0"/>
              </a:rPr>
              <a:t>Fun, good, easy to understand, PR potential</a:t>
            </a:r>
          </a:p>
          <a:p>
            <a:r>
              <a:rPr lang="en-US" sz="3000">
                <a:latin typeface="Times New Roman" charset="0"/>
                <a:ea typeface="ＭＳ Ｐゴシック" charset="0"/>
                <a:cs typeface="ＭＳ Ｐゴシック" charset="0"/>
              </a:rPr>
              <a:t>Games often define very large search spaces</a:t>
            </a:r>
          </a:p>
          <a:p>
            <a:pPr lvl="1"/>
            <a:r>
              <a:rPr lang="en-US" sz="3000">
                <a:latin typeface="Times New Roman" charset="0"/>
                <a:ea typeface="ＭＳ Ｐゴシック" charset="0"/>
              </a:rPr>
              <a:t>chess 35</a:t>
            </a:r>
            <a:r>
              <a:rPr lang="en-US" sz="3000" baseline="30000">
                <a:latin typeface="Times New Roman" charset="0"/>
                <a:ea typeface="ＭＳ Ｐゴシック" charset="0"/>
              </a:rPr>
              <a:t>100</a:t>
            </a:r>
            <a:r>
              <a:rPr lang="en-US" sz="3000">
                <a:latin typeface="Times New Roman" charset="0"/>
                <a:ea typeface="ＭＳ Ｐゴシック" charset="0"/>
              </a:rPr>
              <a:t> nodes in search tree, 10</a:t>
            </a:r>
            <a:r>
              <a:rPr lang="en-US" sz="3000" baseline="30000">
                <a:latin typeface="Times New Roman" charset="0"/>
                <a:ea typeface="ＭＳ Ｐゴシック" charset="0"/>
              </a:rPr>
              <a:t>40</a:t>
            </a:r>
            <a:r>
              <a:rPr lang="en-US" sz="3000">
                <a:latin typeface="Times New Roman" charset="0"/>
                <a:ea typeface="ＭＳ Ｐゴシック" charset="0"/>
              </a:rPr>
              <a:t> legal states</a:t>
            </a:r>
          </a:p>
        </p:txBody>
      </p:sp>
    </p:spTree>
    <p:extLst>
      <p:ext uri="{BB962C8B-B14F-4D97-AF65-F5344CB8AC3E}">
        <p14:creationId xmlns:p14="http://schemas.microsoft.com/office/powerpoint/2010/main" val="371371729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2"/>
          <p:cNvSpPr>
            <a:spLocks noGrp="1" noChangeArrowheads="1"/>
          </p:cNvSpPr>
          <p:nvPr>
            <p:ph type="title"/>
          </p:nvPr>
        </p:nvSpPr>
        <p:spPr>
          <a:xfrm>
            <a:off x="685800" y="304800"/>
            <a:ext cx="7772400" cy="1143000"/>
          </a:xfrm>
        </p:spPr>
        <p:txBody>
          <a:bodyPr/>
          <a:lstStyle/>
          <a:p>
            <a:r>
              <a:rPr lang="en-US" sz="3600">
                <a:solidFill>
                  <a:srgbClr val="000000"/>
                </a:solidFill>
                <a:latin typeface="Times New Roman" charset="0"/>
                <a:ea typeface="ＭＳ Ｐゴシック" charset="0"/>
                <a:cs typeface="ＭＳ Ｐゴシック" charset="0"/>
              </a:rPr>
              <a:t>Perspective on Games: </a:t>
            </a:r>
            <a:r>
              <a:rPr lang="en-US" sz="3600">
                <a:solidFill>
                  <a:srgbClr val="A01E00"/>
                </a:solidFill>
                <a:latin typeface="Times New Roman" charset="0"/>
                <a:ea typeface="ＭＳ Ｐゴシック" charset="0"/>
                <a:cs typeface="ＭＳ Ｐゴシック" charset="0"/>
              </a:rPr>
              <a:t>Con</a:t>
            </a:r>
            <a:r>
              <a:rPr lang="en-US" sz="3600">
                <a:solidFill>
                  <a:schemeClr val="accent2"/>
                </a:solidFill>
                <a:latin typeface="Times New Roman" charset="0"/>
                <a:ea typeface="ＭＳ Ｐゴシック" charset="0"/>
                <a:cs typeface="ＭＳ Ｐゴシック" charset="0"/>
              </a:rPr>
              <a:t> </a:t>
            </a:r>
            <a:r>
              <a:rPr lang="en-US" sz="3600">
                <a:solidFill>
                  <a:srgbClr val="000000"/>
                </a:solidFill>
                <a:latin typeface="Times New Roman" charset="0"/>
                <a:ea typeface="ＭＳ Ｐゴシック" charset="0"/>
                <a:cs typeface="ＭＳ Ｐゴシック" charset="0"/>
              </a:rPr>
              <a:t>and</a:t>
            </a:r>
            <a:r>
              <a:rPr lang="en-US" sz="3600">
                <a:solidFill>
                  <a:schemeClr val="accent2"/>
                </a:solidFill>
                <a:latin typeface="Times New Roman" charset="0"/>
                <a:ea typeface="ＭＳ Ｐゴシック" charset="0"/>
                <a:cs typeface="ＭＳ Ｐゴシック" charset="0"/>
              </a:rPr>
              <a:t> </a:t>
            </a:r>
            <a:r>
              <a:rPr lang="en-US" sz="3600">
                <a:solidFill>
                  <a:srgbClr val="006000"/>
                </a:solidFill>
                <a:latin typeface="Times New Roman" charset="0"/>
                <a:ea typeface="ＭＳ Ｐゴシック" charset="0"/>
                <a:cs typeface="ＭＳ Ｐゴシック" charset="0"/>
              </a:rPr>
              <a:t>Pro</a:t>
            </a:r>
          </a:p>
        </p:txBody>
      </p:sp>
      <p:sp>
        <p:nvSpPr>
          <p:cNvPr id="164866" name="Text Box 3"/>
          <p:cNvSpPr txBox="1">
            <a:spLocks noChangeArrowheads="1"/>
          </p:cNvSpPr>
          <p:nvPr/>
        </p:nvSpPr>
        <p:spPr bwMode="auto">
          <a:xfrm>
            <a:off x="152400" y="1857375"/>
            <a:ext cx="42672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ja-JP" altLang="en-US" sz="2400">
                <a:solidFill>
                  <a:srgbClr val="A01E00"/>
                </a:solidFill>
              </a:rPr>
              <a:t>“</a:t>
            </a:r>
            <a:r>
              <a:rPr lang="en-US" altLang="ja-JP" sz="2400">
                <a:solidFill>
                  <a:srgbClr val="A01E00"/>
                </a:solidFill>
              </a:rPr>
              <a:t>Chess is the Drosophila of artificial intelligence. However, computer chess has developed much as genetics might have if the geneticists had concentrated their efforts starting in 1910 on breeding racing Drosophila. We would have some science, but mainly we would have very fast fruit flies.</a:t>
            </a:r>
            <a:r>
              <a:rPr lang="ja-JP" altLang="en-US" sz="2400">
                <a:solidFill>
                  <a:srgbClr val="A01E00"/>
                </a:solidFill>
              </a:rPr>
              <a:t>”</a:t>
            </a:r>
            <a:r>
              <a:rPr lang="en-US" altLang="ja-JP" sz="2400">
                <a:solidFill>
                  <a:srgbClr val="A01E00"/>
                </a:solidFill>
              </a:rPr>
              <a:t>				John McCarthy, Stanford</a:t>
            </a:r>
            <a:endParaRPr lang="en-US" sz="2400">
              <a:solidFill>
                <a:srgbClr val="A01E00"/>
              </a:solidFill>
            </a:endParaRPr>
          </a:p>
        </p:txBody>
      </p:sp>
      <p:sp>
        <p:nvSpPr>
          <p:cNvPr id="110596" name="Text Box 4"/>
          <p:cNvSpPr txBox="1">
            <a:spLocks noChangeArrowheads="1"/>
          </p:cNvSpPr>
          <p:nvPr/>
        </p:nvSpPr>
        <p:spPr bwMode="auto">
          <a:xfrm>
            <a:off x="4572000" y="2720975"/>
            <a:ext cx="4343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r"/>
            <a:r>
              <a:rPr lang="ja-JP" altLang="en-US" sz="2400">
                <a:solidFill>
                  <a:srgbClr val="006000"/>
                </a:solidFill>
              </a:rPr>
              <a:t>“</a:t>
            </a:r>
            <a:r>
              <a:rPr lang="en-US" altLang="ja-JP" sz="2400">
                <a:solidFill>
                  <a:srgbClr val="006000"/>
                </a:solidFill>
              </a:rPr>
              <a:t>Saying Deep Blue doesn’t really think about chess is like saying an airplane doesn't really fly because it doesn't flap its wings.</a:t>
            </a:r>
            <a:r>
              <a:rPr lang="ja-JP" altLang="en-US" sz="2400">
                <a:solidFill>
                  <a:srgbClr val="006000"/>
                </a:solidFill>
              </a:rPr>
              <a:t>”</a:t>
            </a:r>
            <a:endParaRPr lang="en-US" altLang="ja-JP" sz="2400">
              <a:solidFill>
                <a:srgbClr val="006000"/>
              </a:solidFill>
            </a:endParaRPr>
          </a:p>
          <a:p>
            <a:r>
              <a:rPr lang="en-US" sz="2400">
                <a:solidFill>
                  <a:srgbClr val="006000"/>
                </a:solidFill>
              </a:rPr>
              <a:t>				Drew McDermott, Yale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Title 1"/>
          <p:cNvSpPr>
            <a:spLocks noGrp="1"/>
          </p:cNvSpPr>
          <p:nvPr>
            <p:ph type="title"/>
          </p:nvPr>
        </p:nvSpPr>
        <p:spPr>
          <a:xfrm>
            <a:off x="685800" y="609600"/>
            <a:ext cx="6934200" cy="1143000"/>
          </a:xfrm>
        </p:spPr>
        <p:txBody>
          <a:bodyPr/>
          <a:lstStyle/>
          <a:p>
            <a:r>
              <a:rPr lang="en-US" sz="4800">
                <a:latin typeface="Times New Roman" charset="0"/>
                <a:ea typeface="ＭＳ Ｐゴシック" charset="0"/>
                <a:cs typeface="ＭＳ Ｐゴシック" charset="0"/>
              </a:rPr>
              <a:t>Stochastic Games</a:t>
            </a:r>
          </a:p>
        </p:txBody>
      </p:sp>
      <p:sp>
        <p:nvSpPr>
          <p:cNvPr id="147458" name="Content Placeholder 2"/>
          <p:cNvSpPr>
            <a:spLocks noGrp="1"/>
          </p:cNvSpPr>
          <p:nvPr>
            <p:ph idx="1"/>
          </p:nvPr>
        </p:nvSpPr>
        <p:spPr/>
        <p:txBody>
          <a:bodyPr/>
          <a:lstStyle/>
          <a:p>
            <a:r>
              <a:rPr lang="en-US" sz="3200">
                <a:latin typeface="Times New Roman" charset="0"/>
                <a:ea typeface="ＭＳ Ｐゴシック" charset="0"/>
                <a:cs typeface="ＭＳ Ｐゴシック" charset="0"/>
              </a:rPr>
              <a:t>In real life, unpredictable external events can put us into unforeseen situations</a:t>
            </a:r>
          </a:p>
          <a:p>
            <a:r>
              <a:rPr lang="en-US" sz="3200">
                <a:latin typeface="Times New Roman" charset="0"/>
                <a:ea typeface="ＭＳ Ｐゴシック" charset="0"/>
                <a:cs typeface="ＭＳ Ｐゴシック" charset="0"/>
              </a:rPr>
              <a:t>Many games introduce unpredictability through a random element, such as the throwing of dice</a:t>
            </a:r>
          </a:p>
          <a:p>
            <a:r>
              <a:rPr lang="en-US" sz="3200">
                <a:latin typeface="Times New Roman" charset="0"/>
                <a:ea typeface="ＭＳ Ｐゴシック" charset="0"/>
                <a:cs typeface="ＭＳ Ｐゴシック" charset="0"/>
              </a:rPr>
              <a:t>These offer simple scenarios for problem solving with adversaries and uncertainty</a:t>
            </a:r>
          </a:p>
          <a:p>
            <a:endParaRPr lang="en-US" sz="3200">
              <a:latin typeface="Times New Roman" charset="0"/>
              <a:ea typeface="ＭＳ Ｐゴシック" charset="0"/>
              <a:cs typeface="ＭＳ Ｐゴシック" charset="0"/>
            </a:endParaRPr>
          </a:p>
        </p:txBody>
      </p:sp>
      <p:pic>
        <p:nvPicPr>
          <p:cNvPr id="14745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32600" y="0"/>
            <a:ext cx="2387600"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2"/>
          <p:cNvSpPr>
            <a:spLocks noGrp="1" noChangeArrowheads="1"/>
          </p:cNvSpPr>
          <p:nvPr>
            <p:ph type="title"/>
          </p:nvPr>
        </p:nvSpPr>
        <p:spPr>
          <a:xfrm>
            <a:off x="609600" y="152400"/>
            <a:ext cx="7772400" cy="1143000"/>
          </a:xfrm>
        </p:spPr>
        <p:txBody>
          <a:bodyPr/>
          <a:lstStyle/>
          <a:p>
            <a:r>
              <a:rPr lang="en-US" sz="4400">
                <a:latin typeface="Times New Roman" charset="0"/>
                <a:ea typeface="ＭＳ Ｐゴシック" charset="0"/>
                <a:cs typeface="ＭＳ Ｐゴシック" charset="0"/>
              </a:rPr>
              <a:t>Example: Backgammon</a:t>
            </a:r>
          </a:p>
        </p:txBody>
      </p:sp>
      <p:pic>
        <p:nvPicPr>
          <p:cNvPr id="148482" name="Picture 3" descr="fi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524000"/>
            <a:ext cx="4800600" cy="466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483" name="Text Box 4"/>
          <p:cNvSpPr txBox="1">
            <a:spLocks noChangeArrowheads="1"/>
          </p:cNvSpPr>
          <p:nvPr/>
        </p:nvSpPr>
        <p:spPr bwMode="auto">
          <a:xfrm>
            <a:off x="228600" y="1219200"/>
            <a:ext cx="3962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9538" indent="-109538">
              <a:defRPr sz="2000">
                <a:solidFill>
                  <a:schemeClr val="tx1"/>
                </a:solidFill>
                <a:latin typeface="Times New Roman" charset="0"/>
                <a:ea typeface="ＭＳ Ｐゴシック" charset="0"/>
                <a:cs typeface="ＭＳ Ｐゴシック" charset="0"/>
              </a:defRPr>
            </a:lvl1pPr>
            <a:lvl2pPr marL="407988" indent="-173038">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ct val="50000"/>
              </a:spcBef>
              <a:buFontTx/>
              <a:buChar char="•"/>
            </a:pPr>
            <a:r>
              <a:rPr lang="en-US" sz="2400" dirty="0"/>
              <a:t> Backgammon is a two-player game with </a:t>
            </a:r>
            <a:r>
              <a:rPr lang="en-US" sz="2400" b="1" dirty="0"/>
              <a:t>uncertainty</a:t>
            </a:r>
            <a:r>
              <a:rPr lang="en-US" sz="2400" dirty="0"/>
              <a:t>.</a:t>
            </a:r>
          </a:p>
          <a:p>
            <a:pPr>
              <a:spcBef>
                <a:spcPct val="50000"/>
              </a:spcBef>
              <a:buFontTx/>
              <a:buChar char="•"/>
            </a:pPr>
            <a:r>
              <a:rPr lang="en-US" sz="2400" dirty="0"/>
              <a:t>Players roll dice to determine what moves to make.</a:t>
            </a:r>
          </a:p>
          <a:p>
            <a:pPr>
              <a:spcBef>
                <a:spcPct val="50000"/>
              </a:spcBef>
              <a:buFontTx/>
              <a:buChar char="•"/>
            </a:pPr>
            <a:r>
              <a:rPr lang="en-US" sz="2400" dirty="0"/>
              <a:t>White has just rolled </a:t>
            </a:r>
            <a:r>
              <a:rPr lang="en-US" sz="2400" i="1" dirty="0"/>
              <a:t>5 and 6</a:t>
            </a:r>
            <a:r>
              <a:rPr lang="en-US" sz="2400" dirty="0"/>
              <a:t> and has four legal moves:</a:t>
            </a:r>
          </a:p>
          <a:p>
            <a:pPr lvl="1">
              <a:lnSpc>
                <a:spcPct val="40000"/>
              </a:lnSpc>
              <a:spcBef>
                <a:spcPct val="50000"/>
              </a:spcBef>
              <a:buFontTx/>
              <a:buChar char="•"/>
            </a:pPr>
            <a:r>
              <a:rPr lang="en-US" dirty="0"/>
              <a:t>5-10, 5-11</a:t>
            </a:r>
          </a:p>
          <a:p>
            <a:pPr lvl="1">
              <a:lnSpc>
                <a:spcPct val="40000"/>
              </a:lnSpc>
              <a:spcBef>
                <a:spcPct val="50000"/>
              </a:spcBef>
              <a:buFontTx/>
              <a:buChar char="•"/>
            </a:pPr>
            <a:r>
              <a:rPr lang="en-US" dirty="0"/>
              <a:t>5-11, 19-24</a:t>
            </a:r>
          </a:p>
          <a:p>
            <a:pPr lvl="1">
              <a:lnSpc>
                <a:spcPct val="40000"/>
              </a:lnSpc>
              <a:spcBef>
                <a:spcPct val="50000"/>
              </a:spcBef>
              <a:buFontTx/>
              <a:buChar char="•"/>
            </a:pPr>
            <a:r>
              <a:rPr lang="en-US" dirty="0"/>
              <a:t>5-10, 10-16</a:t>
            </a:r>
          </a:p>
          <a:p>
            <a:pPr lvl="1">
              <a:lnSpc>
                <a:spcPct val="40000"/>
              </a:lnSpc>
              <a:spcBef>
                <a:spcPct val="50000"/>
              </a:spcBef>
              <a:buFontTx/>
              <a:buChar char="•"/>
            </a:pPr>
            <a:r>
              <a:rPr lang="en-US" dirty="0"/>
              <a:t>5-11, 11-16</a:t>
            </a:r>
          </a:p>
          <a:p>
            <a:pPr>
              <a:spcBef>
                <a:spcPct val="50000"/>
              </a:spcBef>
              <a:buFontTx/>
              <a:buChar char="•"/>
            </a:pPr>
            <a:r>
              <a:rPr lang="en-US" sz="2400" dirty="0"/>
              <a:t>Such </a:t>
            </a:r>
            <a:r>
              <a:rPr lang="en-US" sz="2400" dirty="0" smtClean="0"/>
              <a:t>games are good for exploring </a:t>
            </a:r>
            <a:r>
              <a:rPr lang="en-US" sz="2400" dirty="0"/>
              <a:t>decision making in adversarial problems involving skill and luck</a:t>
            </a:r>
          </a:p>
        </p:txBody>
      </p:sp>
      <p:sp>
        <p:nvSpPr>
          <p:cNvPr id="148484" name="Freeform 6"/>
          <p:cNvSpPr>
            <a:spLocks/>
          </p:cNvSpPr>
          <p:nvPr/>
        </p:nvSpPr>
        <p:spPr bwMode="auto">
          <a:xfrm>
            <a:off x="4267200" y="2971800"/>
            <a:ext cx="3505200" cy="1600200"/>
          </a:xfrm>
          <a:custGeom>
            <a:avLst/>
            <a:gdLst>
              <a:gd name="T0" fmla="*/ 0 w 2208"/>
              <a:gd name="T1" fmla="*/ 0 h 1152"/>
              <a:gd name="T2" fmla="*/ 2147483647 w 2208"/>
              <a:gd name="T3" fmla="*/ 0 h 1152"/>
              <a:gd name="T4" fmla="*/ 2147483647 w 2208"/>
              <a:gd name="T5" fmla="*/ 2147483647 h 1152"/>
              <a:gd name="T6" fmla="*/ 2147483647 w 2208"/>
              <a:gd name="T7" fmla="*/ 2147483647 h 1152"/>
              <a:gd name="T8" fmla="*/ 0 60000 65536"/>
              <a:gd name="T9" fmla="*/ 0 60000 65536"/>
              <a:gd name="T10" fmla="*/ 0 60000 65536"/>
              <a:gd name="T11" fmla="*/ 0 60000 65536"/>
              <a:gd name="T12" fmla="*/ 0 w 2208"/>
              <a:gd name="T13" fmla="*/ 0 h 1152"/>
              <a:gd name="T14" fmla="*/ 2208 w 2208"/>
              <a:gd name="T15" fmla="*/ 1152 h 1152"/>
            </a:gdLst>
            <a:ahLst/>
            <a:cxnLst>
              <a:cxn ang="T8">
                <a:pos x="T0" y="T1"/>
              </a:cxn>
              <a:cxn ang="T9">
                <a:pos x="T2" y="T3"/>
              </a:cxn>
              <a:cxn ang="T10">
                <a:pos x="T4" y="T5"/>
              </a:cxn>
              <a:cxn ang="T11">
                <a:pos x="T6" y="T7"/>
              </a:cxn>
            </a:cxnLst>
            <a:rect l="T12" t="T13" r="T14" b="T15"/>
            <a:pathLst>
              <a:path w="2208" h="1152">
                <a:moveTo>
                  <a:pt x="0" y="0"/>
                </a:moveTo>
                <a:lnTo>
                  <a:pt x="2208" y="0"/>
                </a:lnTo>
                <a:lnTo>
                  <a:pt x="2208" y="1152"/>
                </a:lnTo>
                <a:lnTo>
                  <a:pt x="96" y="1152"/>
                </a:lnTo>
              </a:path>
            </a:pathLst>
          </a:custGeom>
          <a:noFill/>
          <a:ln w="762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8485" name="Freeform 7"/>
          <p:cNvSpPr>
            <a:spLocks/>
          </p:cNvSpPr>
          <p:nvPr/>
        </p:nvSpPr>
        <p:spPr bwMode="auto">
          <a:xfrm flipV="1">
            <a:off x="4495800" y="3276600"/>
            <a:ext cx="3505200" cy="1600200"/>
          </a:xfrm>
          <a:custGeom>
            <a:avLst/>
            <a:gdLst>
              <a:gd name="T0" fmla="*/ 0 w 2208"/>
              <a:gd name="T1" fmla="*/ 0 h 1152"/>
              <a:gd name="T2" fmla="*/ 2147483647 w 2208"/>
              <a:gd name="T3" fmla="*/ 0 h 1152"/>
              <a:gd name="T4" fmla="*/ 2147483647 w 2208"/>
              <a:gd name="T5" fmla="*/ 2147483647 h 1152"/>
              <a:gd name="T6" fmla="*/ 2147483647 w 2208"/>
              <a:gd name="T7" fmla="*/ 2147483647 h 1152"/>
              <a:gd name="T8" fmla="*/ 0 60000 65536"/>
              <a:gd name="T9" fmla="*/ 0 60000 65536"/>
              <a:gd name="T10" fmla="*/ 0 60000 65536"/>
              <a:gd name="T11" fmla="*/ 0 60000 65536"/>
              <a:gd name="T12" fmla="*/ 0 w 2208"/>
              <a:gd name="T13" fmla="*/ 0 h 1152"/>
              <a:gd name="T14" fmla="*/ 2208 w 2208"/>
              <a:gd name="T15" fmla="*/ 1152 h 1152"/>
            </a:gdLst>
            <a:ahLst/>
            <a:cxnLst>
              <a:cxn ang="T8">
                <a:pos x="T0" y="T1"/>
              </a:cxn>
              <a:cxn ang="T9">
                <a:pos x="T2" y="T3"/>
              </a:cxn>
              <a:cxn ang="T10">
                <a:pos x="T4" y="T5"/>
              </a:cxn>
              <a:cxn ang="T11">
                <a:pos x="T6" y="T7"/>
              </a:cxn>
            </a:cxnLst>
            <a:rect l="T12" t="T13" r="T14" b="T15"/>
            <a:pathLst>
              <a:path w="2208" h="1152">
                <a:moveTo>
                  <a:pt x="0" y="0"/>
                </a:moveTo>
                <a:lnTo>
                  <a:pt x="2208" y="0"/>
                </a:lnTo>
                <a:lnTo>
                  <a:pt x="2208" y="1152"/>
                </a:lnTo>
                <a:lnTo>
                  <a:pt x="96" y="1152"/>
                </a:lnTo>
              </a:path>
            </a:pathLst>
          </a:custGeom>
          <a:noFill/>
          <a:ln w="762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p:cNvSpPr>
            <a:spLocks noGrp="1"/>
          </p:cNvSpPr>
          <p:nvPr>
            <p:ph type="title"/>
          </p:nvPr>
        </p:nvSpPr>
        <p:spPr>
          <a:xfrm>
            <a:off x="685800" y="381000"/>
            <a:ext cx="7772400" cy="1143000"/>
          </a:xfrm>
        </p:spPr>
        <p:txBody>
          <a:bodyPr/>
          <a:lstStyle/>
          <a:p>
            <a:r>
              <a:rPr lang="en-US">
                <a:latin typeface="Times New Roman" charset="0"/>
                <a:ea typeface="ＭＳ Ｐゴシック" charset="0"/>
                <a:cs typeface="ＭＳ Ｐゴシック" charset="0"/>
              </a:rPr>
              <a:t>Why can’</a:t>
            </a:r>
            <a:r>
              <a:rPr lang="en-US" altLang="ja-JP">
                <a:latin typeface="Times New Roman" charset="0"/>
                <a:ea typeface="ＭＳ Ｐゴシック" charset="0"/>
                <a:cs typeface="ＭＳ Ｐゴシック" charset="0"/>
              </a:rPr>
              <a:t>t we use MiniMax?</a:t>
            </a:r>
            <a:endParaRPr lang="en-US">
              <a:latin typeface="Times New Roman" charset="0"/>
              <a:ea typeface="ＭＳ Ｐゴシック" charset="0"/>
              <a:cs typeface="ＭＳ Ｐゴシック" charset="0"/>
            </a:endParaRPr>
          </a:p>
        </p:txBody>
      </p:sp>
      <p:sp>
        <p:nvSpPr>
          <p:cNvPr id="150530" name="Content Placeholder 2"/>
          <p:cNvSpPr>
            <a:spLocks noGrp="1"/>
          </p:cNvSpPr>
          <p:nvPr>
            <p:ph idx="1"/>
          </p:nvPr>
        </p:nvSpPr>
        <p:spPr>
          <a:xfrm>
            <a:off x="685800" y="1600200"/>
            <a:ext cx="7772400" cy="4495800"/>
          </a:xfrm>
        </p:spPr>
        <p:txBody>
          <a:bodyPr/>
          <a:lstStyle/>
          <a:p>
            <a:pPr>
              <a:lnSpc>
                <a:spcPct val="110000"/>
              </a:lnSpc>
            </a:pPr>
            <a:r>
              <a:rPr lang="en-US" sz="3200" dirty="0">
                <a:latin typeface="Times New Roman" charset="0"/>
                <a:ea typeface="ＭＳ Ｐゴシック" charset="0"/>
                <a:cs typeface="ＭＳ Ｐゴシック" charset="0"/>
              </a:rPr>
              <a:t>Before a player chooses her move, she rolls dice and then knows exactly what they are</a:t>
            </a:r>
          </a:p>
          <a:p>
            <a:pPr>
              <a:lnSpc>
                <a:spcPct val="110000"/>
              </a:lnSpc>
            </a:pPr>
            <a:r>
              <a:rPr lang="en-US" sz="3200" dirty="0">
                <a:latin typeface="Times New Roman" charset="0"/>
                <a:ea typeface="ＭＳ Ｐゴシック" charset="0"/>
                <a:cs typeface="ＭＳ Ｐゴシック" charset="0"/>
              </a:rPr>
              <a:t>And the immediate outcome of each move is also known</a:t>
            </a:r>
          </a:p>
          <a:p>
            <a:pPr>
              <a:lnSpc>
                <a:spcPct val="110000"/>
              </a:lnSpc>
            </a:pPr>
            <a:r>
              <a:rPr lang="en-US" sz="3200" dirty="0">
                <a:latin typeface="Times New Roman" charset="0"/>
                <a:ea typeface="ＭＳ Ｐゴシック" charset="0"/>
                <a:cs typeface="ＭＳ Ｐゴシック" charset="0"/>
              </a:rPr>
              <a:t>But she does not know what moves her opponent will have </a:t>
            </a:r>
            <a:r>
              <a:rPr lang="en-US" sz="3200" dirty="0" smtClean="0">
                <a:latin typeface="Times New Roman" charset="0"/>
                <a:ea typeface="ＭＳ Ｐゴシック" charset="0"/>
                <a:cs typeface="ＭＳ Ｐゴシック" charset="0"/>
              </a:rPr>
              <a:t>available in the future</a:t>
            </a:r>
            <a:endParaRPr lang="en-US" sz="3200" dirty="0">
              <a:latin typeface="Times New Roman" charset="0"/>
              <a:ea typeface="ＭＳ Ｐゴシック" charset="0"/>
              <a:cs typeface="ＭＳ Ｐゴシック" charset="0"/>
            </a:endParaRPr>
          </a:p>
          <a:p>
            <a:pPr>
              <a:lnSpc>
                <a:spcPct val="110000"/>
              </a:lnSpc>
            </a:pPr>
            <a:r>
              <a:rPr lang="en-US" sz="3200" dirty="0">
                <a:latin typeface="Times New Roman" charset="0"/>
                <a:ea typeface="ＭＳ Ｐゴシック" charset="0"/>
                <a:cs typeface="ＭＳ Ｐゴシック" charset="0"/>
              </a:rPr>
              <a:t>N</a:t>
            </a:r>
            <a:r>
              <a:rPr lang="en-US" sz="3200" dirty="0" smtClean="0">
                <a:latin typeface="Times New Roman" charset="0"/>
                <a:ea typeface="ＭＳ Ｐゴシック" charset="0"/>
                <a:cs typeface="ＭＳ Ｐゴシック" charset="0"/>
              </a:rPr>
              <a:t>eed </a:t>
            </a:r>
            <a:r>
              <a:rPr lang="en-US" sz="3200" dirty="0">
                <a:latin typeface="Times New Roman" charset="0"/>
                <a:ea typeface="ＭＳ Ｐゴシック" charset="0"/>
                <a:cs typeface="ＭＳ Ｐゴシック" charset="0"/>
              </a:rPr>
              <a:t>to adapt </a:t>
            </a:r>
            <a:r>
              <a:rPr lang="en-US" sz="3200" dirty="0" err="1">
                <a:latin typeface="Times New Roman" charset="0"/>
                <a:ea typeface="ＭＳ Ｐゴシック" charset="0"/>
                <a:cs typeface="ＭＳ Ｐゴシック" charset="0"/>
              </a:rPr>
              <a:t>MiniMax</a:t>
            </a:r>
            <a:r>
              <a:rPr lang="en-US" sz="3200" dirty="0">
                <a:latin typeface="Times New Roman" charset="0"/>
                <a:ea typeface="ＭＳ Ｐゴシック" charset="0"/>
                <a:cs typeface="ＭＳ Ｐゴシック" charset="0"/>
              </a:rPr>
              <a:t> to handle this</a:t>
            </a:r>
          </a:p>
          <a:p>
            <a:pPr>
              <a:lnSpc>
                <a:spcPct val="110000"/>
              </a:lnSpc>
            </a:pPr>
            <a:endParaRPr lang="en-US" sz="3200" dirty="0">
              <a:latin typeface="Times New Roman"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itle 1"/>
          <p:cNvSpPr>
            <a:spLocks noGrp="1"/>
          </p:cNvSpPr>
          <p:nvPr>
            <p:ph type="title"/>
          </p:nvPr>
        </p:nvSpPr>
        <p:spPr>
          <a:xfrm>
            <a:off x="685800" y="152400"/>
            <a:ext cx="7772400" cy="1143000"/>
          </a:xfrm>
        </p:spPr>
        <p:txBody>
          <a:bodyPr/>
          <a:lstStyle/>
          <a:p>
            <a:r>
              <a:rPr lang="en-US">
                <a:latin typeface="Times New Roman" charset="0"/>
                <a:ea typeface="ＭＳ Ｐゴシック" charset="0"/>
                <a:cs typeface="ＭＳ Ｐゴシック" charset="0"/>
              </a:rPr>
              <a:t>MiniMax trees with Chance Nodes</a:t>
            </a:r>
          </a:p>
        </p:txBody>
      </p:sp>
      <p:pic>
        <p:nvPicPr>
          <p:cNvPr id="151554" name="Content Placeholder 3" descr="Picture 7.png"/>
          <p:cNvPicPr>
            <a:picLocks noGrp="1" noChangeAspect="1"/>
          </p:cNvPicPr>
          <p:nvPr>
            <p:ph idx="1"/>
          </p:nvPr>
        </p:nvPicPr>
        <p:blipFill>
          <a:blip r:embed="rId2">
            <a:extLst>
              <a:ext uri="{28A0092B-C50C-407E-A947-70E740481C1C}">
                <a14:useLocalDpi xmlns:a14="http://schemas.microsoft.com/office/drawing/2010/main" val="0"/>
              </a:ext>
            </a:extLst>
          </a:blip>
          <a:srcRect l="-20615" r="-20615"/>
          <a:stretch>
            <a:fillRect/>
          </a:stretch>
        </p:blipFill>
        <p:spPr>
          <a:xfrm>
            <a:off x="-309563" y="1447800"/>
            <a:ext cx="10220326" cy="5410200"/>
          </a:xfrm>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1"/>
          <p:cNvSpPr>
            <a:spLocks noGrp="1"/>
          </p:cNvSpPr>
          <p:nvPr>
            <p:ph type="title"/>
          </p:nvPr>
        </p:nvSpPr>
        <p:spPr>
          <a:xfrm>
            <a:off x="685800" y="0"/>
            <a:ext cx="7772400" cy="1143000"/>
          </a:xfrm>
        </p:spPr>
        <p:txBody>
          <a:bodyPr/>
          <a:lstStyle/>
          <a:p>
            <a:r>
              <a:rPr lang="en-US">
                <a:latin typeface="Times New Roman" charset="0"/>
                <a:ea typeface="ＭＳ Ｐゴシック" charset="0"/>
                <a:cs typeface="ＭＳ Ｐゴシック" charset="0"/>
              </a:rPr>
              <a:t>Understanding the notation</a:t>
            </a:r>
          </a:p>
        </p:txBody>
      </p:sp>
      <p:pic>
        <p:nvPicPr>
          <p:cNvPr id="152578" name="Content Placeholder 4" descr="Picture 8.png"/>
          <p:cNvPicPr>
            <a:picLocks noGrp="1" noChangeAspect="1"/>
          </p:cNvPicPr>
          <p:nvPr>
            <p:ph idx="1"/>
          </p:nvPr>
        </p:nvPicPr>
        <p:blipFill>
          <a:blip r:embed="rId2">
            <a:extLst>
              <a:ext uri="{28A0092B-C50C-407E-A947-70E740481C1C}">
                <a14:useLocalDpi xmlns:a14="http://schemas.microsoft.com/office/drawing/2010/main" val="0"/>
              </a:ext>
            </a:extLst>
          </a:blip>
          <a:srcRect l="-20026" r="-20026"/>
          <a:stretch>
            <a:fillRect/>
          </a:stretch>
        </p:blipFill>
        <p:spPr>
          <a:xfrm>
            <a:off x="-685800" y="990600"/>
            <a:ext cx="9220200" cy="4881563"/>
          </a:xfrm>
        </p:spPr>
      </p:pic>
      <p:sp>
        <p:nvSpPr>
          <p:cNvPr id="152579" name="TextBox 5"/>
          <p:cNvSpPr txBox="1">
            <a:spLocks noChangeArrowheads="1"/>
          </p:cNvSpPr>
          <p:nvPr/>
        </p:nvSpPr>
        <p:spPr bwMode="auto">
          <a:xfrm>
            <a:off x="2362200" y="1752600"/>
            <a:ext cx="1831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r"/>
            <a:r>
              <a:rPr lang="en-US" b="1">
                <a:solidFill>
                  <a:srgbClr val="FF0000"/>
                </a:solidFill>
              </a:rPr>
              <a:t>Max’</a:t>
            </a:r>
            <a:r>
              <a:rPr lang="en-US" altLang="ja-JP" b="1">
                <a:solidFill>
                  <a:srgbClr val="FF0000"/>
                </a:solidFill>
              </a:rPr>
              <a:t>s move 1</a:t>
            </a:r>
            <a:endParaRPr lang="en-US" b="1">
              <a:solidFill>
                <a:srgbClr val="FF0000"/>
              </a:solidFill>
            </a:endParaRPr>
          </a:p>
        </p:txBody>
      </p:sp>
      <p:sp>
        <p:nvSpPr>
          <p:cNvPr id="152580" name="TextBox 6"/>
          <p:cNvSpPr txBox="1">
            <a:spLocks noChangeArrowheads="1"/>
          </p:cNvSpPr>
          <p:nvPr/>
        </p:nvSpPr>
        <p:spPr bwMode="auto">
          <a:xfrm>
            <a:off x="5105400" y="1752600"/>
            <a:ext cx="1828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b="1">
                <a:solidFill>
                  <a:srgbClr val="FF0000"/>
                </a:solidFill>
              </a:rPr>
              <a:t>Max’</a:t>
            </a:r>
            <a:r>
              <a:rPr lang="en-US" altLang="ja-JP" b="1">
                <a:solidFill>
                  <a:srgbClr val="FF0000"/>
                </a:solidFill>
              </a:rPr>
              <a:t>s move 2</a:t>
            </a:r>
            <a:endParaRPr lang="en-US" b="1">
              <a:solidFill>
                <a:srgbClr val="FF0000"/>
              </a:solidFill>
            </a:endParaRPr>
          </a:p>
        </p:txBody>
      </p:sp>
      <p:sp>
        <p:nvSpPr>
          <p:cNvPr id="152581" name="TextBox 7"/>
          <p:cNvSpPr txBox="1">
            <a:spLocks noChangeArrowheads="1"/>
          </p:cNvSpPr>
          <p:nvPr/>
        </p:nvSpPr>
        <p:spPr bwMode="auto">
          <a:xfrm>
            <a:off x="1447800" y="5780088"/>
            <a:ext cx="66675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sz="3200"/>
              <a:t>Board state includes chance outcome</a:t>
            </a:r>
            <a:br>
              <a:rPr lang="en-US" sz="3200"/>
            </a:br>
            <a:r>
              <a:rPr lang="en-US" sz="3200"/>
              <a:t>determining what moves are available</a:t>
            </a:r>
          </a:p>
        </p:txBody>
      </p:sp>
      <p:sp>
        <p:nvSpPr>
          <p:cNvPr id="152582" name="TextBox 8"/>
          <p:cNvSpPr txBox="1">
            <a:spLocks noChangeArrowheads="1"/>
          </p:cNvSpPr>
          <p:nvPr/>
        </p:nvSpPr>
        <p:spPr bwMode="auto">
          <a:xfrm>
            <a:off x="6553200" y="2743200"/>
            <a:ext cx="1828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b="1" dirty="0">
                <a:solidFill>
                  <a:srgbClr val="FF0000"/>
                </a:solidFill>
              </a:rPr>
              <a:t>Min flips </a:t>
            </a:r>
            <a:r>
              <a:rPr lang="en-US" b="1" dirty="0" smtClean="0">
                <a:solidFill>
                  <a:srgbClr val="FF0000"/>
                </a:solidFill>
              </a:rPr>
              <a:t>coin</a:t>
            </a:r>
            <a:endParaRPr lang="en-US" b="1" dirty="0">
              <a:solidFill>
                <a:srgbClr val="FF0000"/>
              </a:solidFill>
            </a:endParaRPr>
          </a:p>
        </p:txBody>
      </p:sp>
      <p:sp>
        <p:nvSpPr>
          <p:cNvPr id="152583" name="TextBox 9"/>
          <p:cNvSpPr txBox="1">
            <a:spLocks noChangeArrowheads="1"/>
          </p:cNvSpPr>
          <p:nvPr/>
        </p:nvSpPr>
        <p:spPr bwMode="auto">
          <a:xfrm>
            <a:off x="6858000" y="4038600"/>
            <a:ext cx="2057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b="1" dirty="0">
                <a:solidFill>
                  <a:srgbClr val="FF0000"/>
                </a:solidFill>
              </a:rPr>
              <a:t>Min knows </a:t>
            </a:r>
            <a:r>
              <a:rPr lang="en-US" b="1" dirty="0" smtClean="0">
                <a:solidFill>
                  <a:srgbClr val="FF0000"/>
                </a:solidFill>
              </a:rPr>
              <a:t>two possible moves </a:t>
            </a:r>
            <a:endParaRPr lang="en-US" b="1" dirty="0">
              <a:solidFill>
                <a:srgbClr val="FF0000"/>
              </a:solidFill>
            </a:endParaRPr>
          </a:p>
        </p:txBody>
      </p:sp>
      <p:sp>
        <p:nvSpPr>
          <p:cNvPr id="9" name="TextBox 9"/>
          <p:cNvSpPr txBox="1">
            <a:spLocks noChangeArrowheads="1"/>
          </p:cNvSpPr>
          <p:nvPr/>
        </p:nvSpPr>
        <p:spPr bwMode="auto">
          <a:xfrm>
            <a:off x="7162800" y="5159514"/>
            <a:ext cx="1828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b="1" dirty="0" smtClean="0">
                <a:solidFill>
                  <a:srgbClr val="FF0000"/>
                </a:solidFill>
              </a:rPr>
              <a:t>Apply</a:t>
            </a:r>
            <a:r>
              <a:rPr lang="en-US" b="1" dirty="0" smtClean="0">
                <a:solidFill>
                  <a:srgbClr val="FF0000"/>
                </a:solidFill>
              </a:rPr>
              <a:t> static evaluator here </a:t>
            </a:r>
            <a:endParaRPr lang="en-US" b="1" dirty="0">
              <a:solidFill>
                <a:srgbClr val="FF0000"/>
              </a:solidFill>
            </a:endParaRPr>
          </a:p>
        </p:txBody>
      </p:sp>
      <p:sp>
        <p:nvSpPr>
          <p:cNvPr id="10" name="TextBox 8"/>
          <p:cNvSpPr txBox="1">
            <a:spLocks noChangeArrowheads="1"/>
          </p:cNvSpPr>
          <p:nvPr/>
        </p:nvSpPr>
        <p:spPr bwMode="auto">
          <a:xfrm>
            <a:off x="6705600" y="3352800"/>
            <a:ext cx="2438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b="1" dirty="0" smtClean="0">
                <a:solidFill>
                  <a:srgbClr val="FF0000"/>
                </a:solidFill>
              </a:rPr>
              <a:t>Outcome probability</a:t>
            </a:r>
            <a:endParaRPr lang="en-US" b="1"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2"/>
          <p:cNvSpPr>
            <a:spLocks noGrp="1" noChangeArrowheads="1"/>
          </p:cNvSpPr>
          <p:nvPr>
            <p:ph type="title"/>
          </p:nvPr>
        </p:nvSpPr>
        <p:spPr>
          <a:xfrm>
            <a:off x="609600" y="-76200"/>
            <a:ext cx="7772400" cy="1143000"/>
          </a:xfrm>
        </p:spPr>
        <p:txBody>
          <a:bodyPr/>
          <a:lstStyle/>
          <a:p>
            <a:r>
              <a:rPr lang="en-US">
                <a:latin typeface="Times New Roman" charset="0"/>
                <a:ea typeface="ＭＳ Ｐゴシック" charset="0"/>
                <a:cs typeface="ＭＳ Ｐゴシック" charset="0"/>
              </a:rPr>
              <a:t>Game trees with chance nodes</a:t>
            </a:r>
          </a:p>
        </p:txBody>
      </p:sp>
      <p:pic>
        <p:nvPicPr>
          <p:cNvPr id="153602" name="Picture 3" descr="fi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362200"/>
            <a:ext cx="4572000" cy="34798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53603" name="Text Box 5"/>
          <p:cNvSpPr txBox="1">
            <a:spLocks noChangeArrowheads="1"/>
          </p:cNvSpPr>
          <p:nvPr/>
        </p:nvSpPr>
        <p:spPr bwMode="auto">
          <a:xfrm>
            <a:off x="0" y="990600"/>
            <a:ext cx="8991600" cy="6001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ts val="800"/>
              </a:spcBef>
              <a:buFontTx/>
              <a:buChar char="•"/>
            </a:pPr>
            <a:r>
              <a:rPr lang="en-US" sz="2400" b="1" dirty="0">
                <a:solidFill>
                  <a:srgbClr val="FF0000"/>
                </a:solidFill>
              </a:rPr>
              <a:t>Chance nodes</a:t>
            </a:r>
            <a:r>
              <a:rPr lang="en-US" sz="2400" dirty="0"/>
              <a:t> (circles) represent random events</a:t>
            </a:r>
          </a:p>
          <a:p>
            <a:pPr>
              <a:spcBef>
                <a:spcPts val="800"/>
              </a:spcBef>
              <a:buFontTx/>
              <a:buChar char="•"/>
            </a:pPr>
            <a:r>
              <a:rPr lang="en-US" sz="2400" dirty="0"/>
              <a:t>For a random event with N outcomes, chance node has N </a:t>
            </a:r>
            <a:r>
              <a:rPr lang="en-US" sz="2400" dirty="0" smtClean="0"/>
              <a:t>children, each </a:t>
            </a:r>
            <a:r>
              <a:rPr lang="en-US" sz="2400" dirty="0" smtClean="0"/>
              <a:t>with a </a:t>
            </a:r>
            <a:r>
              <a:rPr lang="en-US" sz="2400" dirty="0" smtClean="0"/>
              <a:t>probability</a:t>
            </a:r>
            <a:endParaRPr lang="en-US" sz="2400" dirty="0"/>
          </a:p>
          <a:p>
            <a:pPr>
              <a:spcBef>
                <a:spcPts val="800"/>
              </a:spcBef>
              <a:buFontTx/>
              <a:buChar char="•"/>
            </a:pPr>
            <a:r>
              <a:rPr lang="en-US" sz="2400" dirty="0"/>
              <a:t>2 dice: 21 distinct outcomes</a:t>
            </a:r>
          </a:p>
          <a:p>
            <a:pPr>
              <a:spcBef>
                <a:spcPts val="800"/>
              </a:spcBef>
              <a:buFontTx/>
              <a:buChar char="•"/>
            </a:pPr>
            <a:r>
              <a:rPr lang="en-US" sz="2400" dirty="0"/>
              <a:t>Use minimax to compute values</a:t>
            </a:r>
            <a:br>
              <a:rPr lang="en-US" sz="2400" dirty="0"/>
            </a:br>
            <a:r>
              <a:rPr lang="en-US" sz="2400" dirty="0"/>
              <a:t>for MAX and MIN nodes</a:t>
            </a:r>
          </a:p>
          <a:p>
            <a:pPr>
              <a:spcBef>
                <a:spcPts val="800"/>
              </a:spcBef>
              <a:buFontTx/>
              <a:buChar char="•"/>
            </a:pPr>
            <a:r>
              <a:rPr lang="en-US" sz="2400" dirty="0"/>
              <a:t>Use </a:t>
            </a:r>
            <a:r>
              <a:rPr lang="en-US" sz="2400" b="1" dirty="0">
                <a:solidFill>
                  <a:srgbClr val="FF0000"/>
                </a:solidFill>
              </a:rPr>
              <a:t>expected values</a:t>
            </a:r>
            <a:r>
              <a:rPr lang="en-US" sz="2400" dirty="0"/>
              <a:t> for</a:t>
            </a:r>
            <a:br>
              <a:rPr lang="en-US" sz="2400" dirty="0"/>
            </a:br>
            <a:r>
              <a:rPr lang="en-US" sz="2400" dirty="0"/>
              <a:t>chance nodes</a:t>
            </a:r>
          </a:p>
          <a:p>
            <a:pPr>
              <a:spcBef>
                <a:spcPts val="800"/>
              </a:spcBef>
              <a:buFontTx/>
              <a:buChar char="•"/>
            </a:pPr>
            <a:r>
              <a:rPr lang="en-US" sz="2400" dirty="0"/>
              <a:t>Chance nodes over max node:</a:t>
            </a:r>
          </a:p>
          <a:p>
            <a:pPr>
              <a:spcBef>
                <a:spcPts val="800"/>
              </a:spcBef>
            </a:pPr>
            <a:r>
              <a:rPr lang="en-US" sz="2200" dirty="0" err="1"/>
              <a:t>expectimax</a:t>
            </a:r>
            <a:r>
              <a:rPr lang="en-US" sz="2200" dirty="0"/>
              <a:t>(C) = </a:t>
            </a:r>
            <a:r>
              <a:rPr lang="en-US" sz="2200" dirty="0">
                <a:cs typeface="Times New Roman" charset="0"/>
              </a:rPr>
              <a:t>∑</a:t>
            </a:r>
            <a:r>
              <a:rPr lang="en-US" sz="2200" baseline="-25000" dirty="0">
                <a:cs typeface="Times New Roman" charset="0"/>
              </a:rPr>
              <a:t>i</a:t>
            </a:r>
            <a:r>
              <a:rPr lang="en-US" sz="2200" dirty="0">
                <a:cs typeface="Times New Roman" charset="0"/>
              </a:rPr>
              <a:t>(P(d</a:t>
            </a:r>
            <a:r>
              <a:rPr lang="en-US" sz="2200" baseline="-25000" dirty="0">
                <a:cs typeface="Times New Roman" charset="0"/>
              </a:rPr>
              <a:t>i</a:t>
            </a:r>
            <a:r>
              <a:rPr lang="en-US" sz="2200" dirty="0">
                <a:cs typeface="Times New Roman" charset="0"/>
              </a:rPr>
              <a:t>)*</a:t>
            </a:r>
            <a:r>
              <a:rPr lang="en-US" sz="2200" dirty="0" err="1">
                <a:cs typeface="Times New Roman" charset="0"/>
              </a:rPr>
              <a:t>maxval</a:t>
            </a:r>
            <a:r>
              <a:rPr lang="en-US" sz="2200" dirty="0">
                <a:cs typeface="Times New Roman" charset="0"/>
              </a:rPr>
              <a:t>(i))</a:t>
            </a:r>
          </a:p>
          <a:p>
            <a:pPr>
              <a:spcBef>
                <a:spcPts val="800"/>
              </a:spcBef>
              <a:buFontTx/>
              <a:buChar char="•"/>
            </a:pPr>
            <a:r>
              <a:rPr lang="en-US" sz="2400" dirty="0">
                <a:cs typeface="Times New Roman" charset="0"/>
              </a:rPr>
              <a:t>Chance nodes over min </a:t>
            </a:r>
            <a:r>
              <a:rPr lang="en-US" sz="2400" dirty="0" smtClean="0">
                <a:cs typeface="Times New Roman" charset="0"/>
              </a:rPr>
              <a:t>node:</a:t>
            </a:r>
            <a:br>
              <a:rPr lang="en-US" sz="2400" dirty="0" smtClean="0">
                <a:cs typeface="Times New Roman" charset="0"/>
              </a:rPr>
            </a:br>
            <a:r>
              <a:rPr lang="en-US" sz="2200" dirty="0" err="1" smtClean="0">
                <a:cs typeface="Times New Roman" charset="0"/>
              </a:rPr>
              <a:t>expectimin</a:t>
            </a:r>
            <a:r>
              <a:rPr lang="en-US" sz="2200" dirty="0">
                <a:cs typeface="Times New Roman" charset="0"/>
              </a:rPr>
              <a:t>(C) = ∑</a:t>
            </a:r>
            <a:r>
              <a:rPr lang="en-US" sz="2200" baseline="-25000" dirty="0">
                <a:cs typeface="Times New Roman" charset="0"/>
              </a:rPr>
              <a:t>i</a:t>
            </a:r>
            <a:r>
              <a:rPr lang="en-US" sz="2200" dirty="0">
                <a:cs typeface="Times New Roman" charset="0"/>
              </a:rPr>
              <a:t>(P(d</a:t>
            </a:r>
            <a:r>
              <a:rPr lang="en-US" sz="2200" baseline="-25000" dirty="0">
                <a:cs typeface="Times New Roman" charset="0"/>
              </a:rPr>
              <a:t>i</a:t>
            </a:r>
            <a:r>
              <a:rPr lang="en-US" sz="2200" dirty="0">
                <a:cs typeface="Times New Roman" charset="0"/>
              </a:rPr>
              <a:t>)*</a:t>
            </a:r>
            <a:r>
              <a:rPr lang="en-US" sz="2200" dirty="0" err="1">
                <a:cs typeface="Times New Roman" charset="0"/>
              </a:rPr>
              <a:t>minval</a:t>
            </a:r>
            <a:r>
              <a:rPr lang="en-US" sz="2200" dirty="0">
                <a:cs typeface="Times New Roman" charset="0"/>
              </a:rPr>
              <a:t>(i))</a:t>
            </a:r>
          </a:p>
          <a:p>
            <a:pPr>
              <a:spcBef>
                <a:spcPts val="800"/>
              </a:spcBef>
              <a:buFontTx/>
              <a:buChar char="•"/>
            </a:pPr>
            <a:endParaRPr lang="en-US" dirty="0">
              <a:cs typeface="Times New Roman" charset="0"/>
            </a:endParaRPr>
          </a:p>
          <a:p>
            <a:pPr>
              <a:spcBef>
                <a:spcPts val="800"/>
              </a:spcBef>
              <a:buFontTx/>
              <a:buChar char="•"/>
            </a:pPr>
            <a:endParaRPr lang="en-US" dirty="0">
              <a:cs typeface="Times New Roman" charset="0"/>
            </a:endParaRPr>
          </a:p>
        </p:txBody>
      </p:sp>
      <p:sp>
        <p:nvSpPr>
          <p:cNvPr id="153604" name="Text Box 6"/>
          <p:cNvSpPr txBox="1">
            <a:spLocks noChangeArrowheads="1"/>
          </p:cNvSpPr>
          <p:nvPr/>
        </p:nvSpPr>
        <p:spPr bwMode="auto">
          <a:xfrm>
            <a:off x="4953000" y="4419600"/>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r>
              <a:rPr lang="en-US" sz="1200">
                <a:solidFill>
                  <a:srgbClr val="FF0000"/>
                </a:solidFill>
              </a:rPr>
              <a:t>Max</a:t>
            </a:r>
          </a:p>
          <a:p>
            <a:pPr algn="ctr"/>
            <a:r>
              <a:rPr lang="en-US" sz="1200">
                <a:solidFill>
                  <a:srgbClr val="FF0000"/>
                </a:solidFill>
              </a:rPr>
              <a:t>Rolls</a:t>
            </a:r>
          </a:p>
        </p:txBody>
      </p:sp>
      <p:sp>
        <p:nvSpPr>
          <p:cNvPr id="153605" name="Text Box 7"/>
          <p:cNvSpPr txBox="1">
            <a:spLocks noChangeArrowheads="1"/>
          </p:cNvSpPr>
          <p:nvPr/>
        </p:nvSpPr>
        <p:spPr bwMode="auto">
          <a:xfrm>
            <a:off x="5638800" y="2743200"/>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r>
              <a:rPr lang="en-US" sz="1200">
                <a:solidFill>
                  <a:srgbClr val="FF0000"/>
                </a:solidFill>
              </a:rPr>
              <a:t>Min</a:t>
            </a:r>
          </a:p>
          <a:p>
            <a:pPr algn="ctr"/>
            <a:r>
              <a:rPr lang="en-US" sz="1200">
                <a:solidFill>
                  <a:srgbClr val="FF0000"/>
                </a:solidFill>
              </a:rPr>
              <a:t>Rolls</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Title 1"/>
          <p:cNvSpPr>
            <a:spLocks noGrp="1"/>
          </p:cNvSpPr>
          <p:nvPr>
            <p:ph type="title"/>
          </p:nvPr>
        </p:nvSpPr>
        <p:spPr>
          <a:xfrm>
            <a:off x="685800" y="0"/>
            <a:ext cx="7772400" cy="1143000"/>
          </a:xfrm>
        </p:spPr>
        <p:txBody>
          <a:bodyPr/>
          <a:lstStyle/>
          <a:p>
            <a:r>
              <a:rPr lang="en-US">
                <a:latin typeface="Times New Roman" charset="0"/>
                <a:ea typeface="ＭＳ Ｐゴシック" charset="0"/>
                <a:cs typeface="ＭＳ Ｐゴシック" charset="0"/>
              </a:rPr>
              <a:t>Impact on Lookahead</a:t>
            </a:r>
          </a:p>
        </p:txBody>
      </p:sp>
      <p:sp>
        <p:nvSpPr>
          <p:cNvPr id="155650" name="Content Placeholder 2"/>
          <p:cNvSpPr>
            <a:spLocks noGrp="1"/>
          </p:cNvSpPr>
          <p:nvPr>
            <p:ph idx="1"/>
          </p:nvPr>
        </p:nvSpPr>
        <p:spPr>
          <a:xfrm>
            <a:off x="685800" y="1066800"/>
            <a:ext cx="8077200" cy="5638800"/>
          </a:xfrm>
        </p:spPr>
        <p:txBody>
          <a:bodyPr/>
          <a:lstStyle/>
          <a:p>
            <a:r>
              <a:rPr lang="en-US" sz="3000" dirty="0">
                <a:latin typeface="Times New Roman" charset="0"/>
                <a:ea typeface="ＭＳ Ｐゴシック" charset="0"/>
                <a:cs typeface="ＭＳ Ｐゴシック" charset="0"/>
              </a:rPr>
              <a:t>Dice rolls increase branching factor</a:t>
            </a:r>
          </a:p>
          <a:p>
            <a:pPr lvl="1"/>
            <a:r>
              <a:rPr lang="en-US" sz="2800" dirty="0" smtClean="0">
                <a:latin typeface="Times New Roman" charset="0"/>
                <a:ea typeface="ＭＳ Ｐゴシック" charset="0"/>
              </a:rPr>
              <a:t>There are 21 </a:t>
            </a:r>
            <a:r>
              <a:rPr lang="en-US" sz="2800" dirty="0">
                <a:latin typeface="Times New Roman" charset="0"/>
                <a:ea typeface="ＭＳ Ｐゴシック" charset="0"/>
              </a:rPr>
              <a:t>possible rolls with two dice</a:t>
            </a:r>
          </a:p>
          <a:p>
            <a:r>
              <a:rPr lang="en-US" sz="3000" dirty="0">
                <a:latin typeface="Times New Roman" charset="0"/>
                <a:ea typeface="ＭＳ Ｐゴシック" charset="0"/>
                <a:cs typeface="ＭＳ Ｐゴシック" charset="0"/>
              </a:rPr>
              <a:t>Backgammon: ~20 legal moves for given roll </a:t>
            </a:r>
          </a:p>
          <a:p>
            <a:pPr lvl="1">
              <a:buFontTx/>
              <a:buNone/>
            </a:pPr>
            <a:r>
              <a:rPr lang="en-US" sz="2800" dirty="0">
                <a:latin typeface="Times New Roman" charset="0"/>
                <a:ea typeface="ＭＳ Ｐゴシック" charset="0"/>
              </a:rPr>
              <a:t>~6K with 1-1 roll </a:t>
            </a:r>
            <a:r>
              <a:rPr lang="en-US" sz="2800" i="1" dirty="0">
                <a:latin typeface="Times New Roman" charset="0"/>
                <a:ea typeface="ＭＳ Ｐゴシック" charset="0"/>
              </a:rPr>
              <a:t>(get to roll again!)</a:t>
            </a:r>
          </a:p>
          <a:p>
            <a:r>
              <a:rPr lang="en-US" sz="3200" dirty="0">
                <a:latin typeface="Times New Roman" charset="0"/>
                <a:ea typeface="ＭＳ Ｐゴシック" charset="0"/>
                <a:cs typeface="ＭＳ Ｐゴシック" charset="0"/>
              </a:rPr>
              <a:t>At</a:t>
            </a:r>
            <a:r>
              <a:rPr lang="en-US" sz="3000" dirty="0">
                <a:latin typeface="Times New Roman" charset="0"/>
                <a:ea typeface="ＭＳ Ｐゴシック" charset="0"/>
                <a:cs typeface="ＭＳ Ｐゴシック" charset="0"/>
              </a:rPr>
              <a:t> depth 4: 20 * (21 * 20)**3 ≈ 1.2B boards</a:t>
            </a:r>
          </a:p>
          <a:p>
            <a:r>
              <a:rPr lang="en-US" sz="3000" dirty="0">
                <a:latin typeface="Times New Roman" charset="0"/>
                <a:ea typeface="ＭＳ Ｐゴシック" charset="0"/>
                <a:cs typeface="ＭＳ Ｐゴシック" charset="0"/>
              </a:rPr>
              <a:t>As depth increases, probability of reaching a given node shrinks</a:t>
            </a:r>
          </a:p>
          <a:p>
            <a:pPr lvl="1"/>
            <a:r>
              <a:rPr lang="en-US" sz="2800" dirty="0" err="1" smtClean="0">
                <a:latin typeface="Times New Roman" charset="0"/>
                <a:ea typeface="ＭＳ Ｐゴシック" charset="0"/>
              </a:rPr>
              <a:t>lookahead’s</a:t>
            </a:r>
            <a:r>
              <a:rPr lang="en-US" sz="2800" dirty="0" smtClean="0">
                <a:latin typeface="Times New Roman" charset="0"/>
                <a:ea typeface="ＭＳ Ｐゴシック" charset="0"/>
              </a:rPr>
              <a:t> value </a:t>
            </a:r>
            <a:r>
              <a:rPr lang="en-US" sz="2800" dirty="0">
                <a:latin typeface="Times New Roman" charset="0"/>
                <a:ea typeface="ＭＳ Ｐゴシック" charset="0"/>
              </a:rPr>
              <a:t>diminished and alpha-beta pruning is much less effective</a:t>
            </a:r>
          </a:p>
          <a:p>
            <a:r>
              <a:rPr lang="en-US" sz="3000" dirty="0">
                <a:latin typeface="Times New Roman" charset="0"/>
                <a:ea typeface="ＭＳ Ｐゴシック" charset="0"/>
                <a:cs typeface="ＭＳ Ｐゴシック" charset="0"/>
                <a:hlinkClick r:id="rId3"/>
              </a:rPr>
              <a:t>TDGammon</a:t>
            </a:r>
            <a:r>
              <a:rPr lang="en-US" sz="3000" dirty="0">
                <a:latin typeface="Times New Roman" charset="0"/>
                <a:ea typeface="ＭＳ Ｐゴシック" charset="0"/>
                <a:cs typeface="ＭＳ Ｐゴシック" charset="0"/>
              </a:rPr>
              <a:t> used depth-2 search + good static evaluator to achieve world-champion level</a:t>
            </a:r>
          </a:p>
          <a:p>
            <a:endParaRPr lang="en-US" sz="3200" dirty="0">
              <a:latin typeface="Times New Roman" charset="0"/>
              <a:ea typeface="ＭＳ Ｐゴシック" charset="0"/>
              <a:cs typeface="ＭＳ Ｐゴシック" charset="0"/>
            </a:endParaRPr>
          </a:p>
        </p:txBody>
      </p:sp>
    </p:spTree>
  </p:cSld>
  <p:clrMapOvr>
    <a:masterClrMapping/>
  </p:clrMapOvr>
</p:sld>
</file>

<file path=ppt/theme/theme1.xml><?xml version="1.0" encoding="utf-8"?>
<a:theme xmlns:a="http://schemas.openxmlformats.org/drawingml/2006/main" name="Blank Presentation">
  <a:themeElements>
    <a:clrScheme name="Blank Presentation.pot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000099"/>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Times New Roman" pitchFamily="-65"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7002</TotalTime>
  <Words>1496</Words>
  <Application>Microsoft Macintosh PowerPoint</Application>
  <PresentationFormat>On-screen Show (4:3)</PresentationFormat>
  <Paragraphs>238</Paragraphs>
  <Slides>22</Slides>
  <Notes>12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Blank Presentation</vt:lpstr>
      <vt:lpstr>More on Games</vt:lpstr>
      <vt:lpstr>Overview</vt:lpstr>
      <vt:lpstr>Stochastic Games</vt:lpstr>
      <vt:lpstr>Example: Backgammon</vt:lpstr>
      <vt:lpstr>Why can’t we use MiniMax?</vt:lpstr>
      <vt:lpstr>MiniMax trees with Chance Nodes</vt:lpstr>
      <vt:lpstr>Understanding the notation</vt:lpstr>
      <vt:lpstr>Game trees with chance nodes</vt:lpstr>
      <vt:lpstr>Impact on Lookahead</vt:lpstr>
      <vt:lpstr>Meaning of the evaluation function</vt:lpstr>
      <vt:lpstr>Games of imperfect information</vt:lpstr>
      <vt:lpstr>High-Performance Game Programs</vt:lpstr>
      <vt:lpstr>Other Issues</vt:lpstr>
      <vt:lpstr>AI and Games II</vt:lpstr>
      <vt:lpstr>General Game Playing</vt:lpstr>
      <vt:lpstr>General Game Playing</vt:lpstr>
      <vt:lpstr>GGP</vt:lpstr>
      <vt:lpstr>GGP Peg Jumping Game</vt:lpstr>
      <vt:lpstr>Tic-Tac-Toe in GDL</vt:lpstr>
      <vt:lpstr>A example of General Intelligence</vt:lpstr>
      <vt:lpstr>Why study games?</vt:lpstr>
      <vt:lpstr>Perspective on Games: Con and Pro</vt:lpstr>
    </vt:vector>
  </TitlesOfParts>
  <Company>UMBC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 671 - Game Playing</dc:title>
  <dc:creator>COGITO</dc:creator>
  <cp:lastModifiedBy>tim finin</cp:lastModifiedBy>
  <cp:revision>229</cp:revision>
  <cp:lastPrinted>2012-10-01T19:43:19Z</cp:lastPrinted>
  <dcterms:created xsi:type="dcterms:W3CDTF">2009-10-11T23:34:44Z</dcterms:created>
  <dcterms:modified xsi:type="dcterms:W3CDTF">2017-03-06T19:57:55Z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