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35" r:id="rId3"/>
    <p:sldId id="259" r:id="rId4"/>
    <p:sldId id="336" r:id="rId5"/>
    <p:sldId id="287" r:id="rId6"/>
    <p:sldId id="342" r:id="rId7"/>
    <p:sldId id="288" r:id="rId8"/>
    <p:sldId id="289" r:id="rId9"/>
    <p:sldId id="353" r:id="rId10"/>
    <p:sldId id="332" r:id="rId11"/>
    <p:sldId id="365" r:id="rId12"/>
    <p:sldId id="364" r:id="rId13"/>
    <p:sldId id="362" r:id="rId14"/>
    <p:sldId id="257" r:id="rId15"/>
    <p:sldId id="276" r:id="rId16"/>
    <p:sldId id="352" r:id="rId17"/>
    <p:sldId id="274" r:id="rId18"/>
    <p:sldId id="275" r:id="rId19"/>
    <p:sldId id="361" r:id="rId20"/>
    <p:sldId id="337" r:id="rId21"/>
    <p:sldId id="338" r:id="rId22"/>
    <p:sldId id="258" r:id="rId23"/>
    <p:sldId id="296" r:id="rId24"/>
    <p:sldId id="261" r:id="rId25"/>
    <p:sldId id="339" r:id="rId26"/>
    <p:sldId id="262" r:id="rId27"/>
    <p:sldId id="263" r:id="rId28"/>
    <p:sldId id="297" r:id="rId29"/>
    <p:sldId id="264" r:id="rId30"/>
    <p:sldId id="363" r:id="rId31"/>
    <p:sldId id="277" r:id="rId32"/>
    <p:sldId id="278" r:id="rId33"/>
    <p:sldId id="298" r:id="rId34"/>
    <p:sldId id="299" r:id="rId35"/>
    <p:sldId id="300" r:id="rId36"/>
    <p:sldId id="301" r:id="rId37"/>
    <p:sldId id="302" r:id="rId38"/>
    <p:sldId id="303" r:id="rId39"/>
    <p:sldId id="267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285" r:id="rId68"/>
    <p:sldId id="280" r:id="rId69"/>
    <p:sldId id="331" r:id="rId70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howGuides="1">
      <p:cViewPr varScale="1">
        <p:scale>
          <a:sx n="106" d="100"/>
          <a:sy n="106" d="100"/>
        </p:scale>
        <p:origin x="-944" y="-96"/>
      </p:cViewPr>
      <p:guideLst>
        <p:guide orient="horz" pos="211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29358-F91B-044C-BCE7-006DED29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9388" y="0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494087" cy="262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21050"/>
            <a:ext cx="74279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0513"/>
            <a:ext cx="40211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9388" y="6640513"/>
            <a:ext cx="40211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AB6A7-2C7D-514D-941C-DA17F743D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6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7893F6-E504-474C-9317-F669C9BCA2A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691F53-83B1-B942-90F2-F603E5BE531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95ED95-313E-1F40-B172-A7CEFF2042F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CBE06A-589F-F14A-A7F4-3CA2D22E421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D64F3-93EB-5344-938C-FD1B8D8B9FE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CFBC7E-FC18-8D4C-9F6B-740AED4EF3C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FB298-F3F3-9149-9616-72AEBA81E6B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5366C-CAD3-BB47-B795-63BE643EC69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914F3E-7A52-9C43-8F49-C84FE8364EA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F8BD12-7C9F-5340-B946-EC1A4C9835D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033AF-ADF1-DC46-85DE-DE138D8AFC1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D359B0-D88D-EB43-9C77-F1BE80FE620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975987-3ED5-5D47-A62E-5DBDFDC8B8F5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DBD2B8-E1C2-A44F-A3E1-5852BDD21BBF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2732C9-9CDC-FB40-8867-C05AD1EED233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034B1-0B37-694A-BCB8-F334D29BB52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DF311-CDC4-284D-B9FC-35EC98198152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E95E6-0DCD-1345-A251-0B000504245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B71A-3AFF-474A-B4D4-6AC998299E39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BBC79-C098-064D-9776-72CB6F630CED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685881-6113-7545-99AD-EF603DB99C0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E673B5-192B-424B-8CEE-B8447AD83DD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8D601-5294-AA40-899B-BEBE695179D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BCA491-3DCE-DF46-9ECE-7AA5934D854E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186431-D6C6-D24C-BC5A-748B9943960C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054F81-94EE-E845-ACA1-A649E182CBF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E0FCBC-AE15-6742-96F5-C657777CEDB1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403181-E0F0-1940-B8EB-D58E778BEE32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2441AE-F3E0-1A45-AF12-9505D894EA2F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60E752-DCFB-1846-993D-7962574A56FF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A14F26-5009-EE46-882C-C36166E84A0F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8AD93D-6928-144E-A10C-DFABA8CD4EC9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10C4D2-1EC4-DC40-ABEC-F6C8538FF32E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09B9F-3B1E-C54A-B3D1-4238FC83783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4AE3E-DF1F-F448-9468-CDFBCC3DF6DB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8EB934-CE7C-DD42-905D-596CB3525825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90156F-3F47-B248-B603-1C0159A6BFB2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4D9A5-A1BD-A447-B0B3-0BB4744CACFC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029CF7-7EAB-914F-BCCB-590580846C29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01F42-8FFC-194B-ABAB-31898DA191FD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E08122-8310-2343-A75A-95CD6B2BD494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BA167-BB72-1E43-9A4C-F5CA58ABE9E9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71EE3-168D-0747-BCE2-351E4768BCF1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1674D-1CC3-4243-BBB0-E12D5CA7472C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EE5FD-170F-2348-BF9E-13A039E2785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B83982-03E6-F74B-9509-6CBE30CA1C56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D8FA7F-B5FB-1A41-98E1-1872C5467497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AAF591-F19A-D741-BD15-D3E1E89A75CA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314B35-D575-474C-AD1F-D6B167E06238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0D2AA7-FC47-0A45-AF51-CA2CE122AA11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E59C83-C845-AF4B-A0BC-368DBD6E5377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81C57C-E4F6-954E-B0EF-0B7186029AA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A3F3D7-BCBF-614A-9DE4-D1FE3A249859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BEAA7-A343-3C44-ADFE-3A5591F94594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898420-91A2-EA4B-B9A0-172D228E8812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D4D80E-ADDB-B146-A598-76673E9925F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32284B-6522-6743-A131-BE905888339B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93379F-8C13-D342-9D8A-29CAEA5AF72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0DBBEF-DECF-434E-AEB9-12AA489CAC7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F753E-F233-B444-914E-7665DF70DE4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72AC-E365-734D-8645-088D1FB2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80E14-839D-5946-806C-BB19C4A40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5E10-E9C9-534D-B5DF-10D586F40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AE00-529F-E240-A4D1-93867398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1736-0741-A642-BD92-7802D11F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73C1-E818-DD4B-9ED8-857A317E8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7C58-7038-4C4C-BD14-E95CC1999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C48D8-3587-8C4E-9237-FE6A7013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20E78-D998-5A49-AE23-19694CF72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45276-2B98-2C4A-9995-5902EB40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AD9C-A1F9-A34F-BBF0-13E5021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3E2976-5970-E946-9411-4317EB44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hyperlink" Target="http://www.cs.ualberta.ca/~mburo/lo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Zero-sum_gam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n.wikipedia.org/wiki/Deep_Blue_(chess_computer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ame_tree" TargetMode="External"/><Relationship Id="rId3" Type="http://schemas.openxmlformats.org/officeDocument/2006/relationships/hyperlink" Target="https://en.wikipedia.org/wiki/Ply_(game_theory)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John_von_Neuman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s.ualberta.ca/~game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alberta.ca/~chinook/" TargetMode="External"/><Relationship Id="rId4" Type="http://schemas.openxmlformats.org/officeDocument/2006/relationships/hyperlink" Target="http://www.amazon.com/One-Jump-Ahead-Challenging-Supremacy/dp/0387949305" TargetMode="External"/><Relationship Id="rId5" Type="http://schemas.openxmlformats.org/officeDocument/2006/relationships/hyperlink" Target="http://www.csee.umbc.edu/671/current/resources/2007checkers-is-solved.pdf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e.umbc.edu/courses/graduate/671/fall12/resources/ProgrammingaComputerforPlayingChess.pdf" TargetMode="External"/><Relationship Id="rId4" Type="http://schemas.openxmlformats.org/officeDocument/2006/relationships/hyperlink" Target="http://en.wikipedia.org/wiki/Mac_Hack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ybernetics:_Or_Control_and_Communication_in_the_Animal_and_the_Machine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Adversarial Search</a:t>
            </a:r>
            <a:b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Aka Games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Chapter </a:t>
            </a:r>
            <a:r>
              <a:rPr lang="en-US" sz="4400" dirty="0" smtClean="0"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3400" y="6324600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/>
              <a:t>Some material adopted from notes by Charles R. Dyer, </a:t>
            </a:r>
            <a:r>
              <a:rPr lang="en-US" sz="1800" dirty="0" smtClean="0"/>
              <a:t>U of Wisconsin</a:t>
            </a:r>
            <a:r>
              <a:rPr lang="en-US" sz="1800" dirty="0"/>
              <a:t>-</a:t>
            </a:r>
            <a:r>
              <a:rPr lang="en-US" sz="1800" dirty="0" smtClean="0"/>
              <a:t>Madison</a:t>
            </a:r>
            <a:endParaRPr lang="en-US" sz="1800" dirty="0"/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0"/>
            <a:ext cx="14747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Othello: Murakami vs. </a:t>
            </a:r>
            <a:r>
              <a:rPr lang="en-US" sz="3600" dirty="0" err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Logistello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733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52400" y="39624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/>
              <a:t>Takeshi Murakami</a:t>
            </a:r>
          </a:p>
          <a:p>
            <a:r>
              <a:rPr lang="en-US" sz="2400"/>
              <a:t>World Othello Champion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22098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51054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1997: The </a:t>
            </a:r>
            <a:r>
              <a:rPr lang="en-US" sz="2400">
                <a:cs typeface="Arial" charset="0"/>
                <a:hlinkClick r:id="rId5"/>
              </a:rPr>
              <a:t>Logistello</a:t>
            </a:r>
            <a:r>
              <a:rPr lang="en-US" sz="2400">
                <a:cs typeface="Arial" charset="0"/>
              </a:rPr>
              <a:t> software crushed Murakami, 6 to 0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Humans can not win against it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cs typeface="Arial" charset="0"/>
              </a:rPr>
              <a:t>Othello, with 10</a:t>
            </a:r>
            <a:r>
              <a:rPr lang="en-US" sz="2400" baseline="30000">
                <a:cs typeface="Arial" charset="0"/>
              </a:rPr>
              <a:t>28 </a:t>
            </a:r>
            <a:r>
              <a:rPr lang="en-US" sz="2400">
                <a:cs typeface="Arial" charset="0"/>
              </a:rPr>
              <a:t>states, is still not solved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851525" y="3671888"/>
            <a:ext cx="153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hlinkClick r:id="rId5"/>
              </a:rPr>
              <a:t>open sourced</a:t>
            </a:r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28166" y="5556988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rgbClr val="FF0000"/>
                </a:solidFill>
              </a:rPr>
              <a:t>1997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609600"/>
            <a:ext cx="1600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60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6 at 11.1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796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838200"/>
            <a:ext cx="1752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2017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3048000"/>
          </a:xfrm>
        </p:spPr>
        <p:txBody>
          <a:bodyPr/>
          <a:lstStyle/>
          <a:p>
            <a:r>
              <a:rPr lang="en-US" sz="6600" dirty="0" smtClean="0"/>
              <a:t>How can</a:t>
            </a:r>
            <a:br>
              <a:rPr lang="en-US" sz="6600" dirty="0" smtClean="0"/>
            </a:br>
            <a:r>
              <a:rPr lang="en-US" sz="6600" dirty="0" smtClean="0"/>
              <a:t>we do it?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121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simple case for a game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2-person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Players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alternate moves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Zero-sum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one player’s loss is the other’s gain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Perfect information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 have access to complete information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about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state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game.  No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information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hidden from either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player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No chance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(e.g., using dice) involved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Examples: Tic-Tac-Toe, Checkers, Chess, Go,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Nim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 Othello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But not: Bridge,  Solitaire, Backgammon, Poker, Rock-Paper-Scissors, 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Can we use 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5448300" cy="2590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Uninformed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search?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Heuristic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search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Local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search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Constraint based search?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How to play a game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way to play such a game is to: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Consider all the legal moves you can make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Compute new position resulting from each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Evaluate each to determine which is best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Make that move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Wait for your opponent to move and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Key problems are: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Representing the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board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 (i.e., game state)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Generating all legal next boards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Evaluating a 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48768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Evaluation function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static </a:t>
            </a:r>
            <a:r>
              <a:rPr lang="en-US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evaluator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used to evaluate the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goodness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of a game position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Contrast with heuristic search where evaluation function is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</a:rPr>
              <a:t>non-negative estimate of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cost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from </a:t>
            </a:r>
            <a:r>
              <a:rPr lang="en-US" sz="2400" dirty="0">
                <a:latin typeface="Times New Roman" charset="0"/>
                <a:ea typeface="ＭＳ Ｐゴシック" charset="0"/>
              </a:rPr>
              <a:t>start node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to goal </a:t>
            </a:r>
            <a:r>
              <a:rPr lang="en-US" sz="2400" dirty="0">
                <a:latin typeface="Times New Roman" charset="0"/>
                <a:ea typeface="ＭＳ Ｐゴシック" charset="0"/>
              </a:rPr>
              <a:t>passing through given node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Zero-sum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assumption permits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single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function to describe goodness of board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both players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</a:t>
            </a:r>
            <a:r>
              <a:rPr lang="en-US" sz="2600" b="1" dirty="0" smtClean="0">
                <a:latin typeface="Times New Roman" charset="0"/>
                <a:ea typeface="ＭＳ Ｐゴシック" charset="0"/>
              </a:rPr>
              <a:t>(n) 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&gt;&gt;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good for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me; </a:t>
            </a:r>
            <a:r>
              <a:rPr lang="en-US" sz="2600" dirty="0">
                <a:latin typeface="Times New Roman" charset="0"/>
                <a:ea typeface="ＭＳ Ｐゴシック" charset="0"/>
              </a:rPr>
              <a:t>bad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&lt;&lt;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 position n bad for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me; </a:t>
            </a:r>
            <a:r>
              <a:rPr lang="en-US" sz="2600" dirty="0">
                <a:latin typeface="Times New Roman" charset="0"/>
                <a:ea typeface="ＭＳ Ｐゴシック" charset="0"/>
              </a:rPr>
              <a:t>good for you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near 0</a:t>
            </a:r>
            <a:r>
              <a:rPr lang="en-US" sz="2600" dirty="0">
                <a:latin typeface="Times New Roman" charset="0"/>
                <a:ea typeface="ＭＳ Ｐゴシック" charset="0"/>
              </a:rPr>
              <a:t>: position n is a neutral position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+infinity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 me</a:t>
            </a:r>
          </a:p>
          <a:p>
            <a:pPr lvl="1"/>
            <a:r>
              <a:rPr lang="en-US" sz="2600" b="1" dirty="0">
                <a:latin typeface="Times New Roman" charset="0"/>
                <a:ea typeface="ＭＳ Ｐゴシック" charset="0"/>
              </a:rPr>
              <a:t>f(n) = -infinity</a:t>
            </a:r>
            <a:r>
              <a:rPr lang="en-US" sz="2600" dirty="0">
                <a:latin typeface="Times New Roman" charset="0"/>
                <a:ea typeface="ＭＳ Ｐゴシック" charset="0"/>
              </a:rPr>
              <a:t>: win for you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029200"/>
          </a:xfrm>
        </p:spPr>
        <p:txBody>
          <a:bodyPr/>
          <a:lstStyle/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32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Tic-Tac-Toe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[#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my open 3lengths] </a:t>
            </a:r>
            <a:r>
              <a:rPr lang="en-US" sz="2800" dirty="0">
                <a:latin typeface="Times New Roman" charset="0"/>
                <a:ea typeface="ＭＳ Ｐゴシック" charset="0"/>
              </a:rPr>
              <a:t>- [#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your open 3lengths] 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Where 3length is </a:t>
            </a:r>
            <a:r>
              <a:rPr lang="en-US" sz="2800" dirty="0">
                <a:latin typeface="Times New Roman" charset="0"/>
                <a:ea typeface="ＭＳ Ｐゴシック" charset="0"/>
              </a:rPr>
              <a:t>complete row, column, or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diagonal and an open one is one that has no opponent marks 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Alan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Turing’</a:t>
            </a:r>
            <a:r>
              <a:rPr lang="en-US" altLang="ja-JP" sz="3200" b="1" dirty="0">
                <a:latin typeface="Times New Roman" charset="0"/>
                <a:ea typeface="ＭＳ Ｐゴシック" charset="0"/>
                <a:cs typeface="ＭＳ Ｐゴシック" charset="0"/>
              </a:rPr>
              <a:t>s function for chess</a:t>
            </a:r>
          </a:p>
          <a:p>
            <a:pPr lvl="1"/>
            <a:r>
              <a:rPr lang="en-US" sz="2800" b="1" dirty="0">
                <a:latin typeface="Times New Roman" charset="0"/>
                <a:ea typeface="ＭＳ Ｐゴシック" charset="0"/>
              </a:rPr>
              <a:t>f(n) = w(n)/b(n)</a:t>
            </a:r>
            <a:r>
              <a:rPr lang="en-US" sz="2800" dirty="0">
                <a:latin typeface="Times New Roman" charset="0"/>
                <a:ea typeface="ＭＳ Ｐゴシック" charset="0"/>
              </a:rPr>
              <a:t> where w(n) = sum of the point value of white’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pieces and b(n) = sum of black’s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Traditional piece values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are: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awn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1;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night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:3;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bishop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:3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rook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5;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queen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Evaluation function examples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Most evaluation functions specified as a weighted sum of positive features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f(n) =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1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w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*feat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2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+ ... +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w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n</a:t>
            </a:r>
            <a:r>
              <a:rPr lang="en-US" sz="2800" dirty="0">
                <a:latin typeface="Times New Roman" charset="0"/>
                <a:ea typeface="ＭＳ Ｐゴシック" charset="0"/>
              </a:rPr>
              <a:t>*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feat</a:t>
            </a:r>
            <a:r>
              <a:rPr lang="en-US" sz="2800" baseline="-25000" dirty="0" err="1">
                <a:latin typeface="Times New Roman" charset="0"/>
                <a:ea typeface="ＭＳ Ｐゴシック" charset="0"/>
              </a:rPr>
              <a:t>k</a:t>
            </a:r>
            <a:r>
              <a:rPr lang="en-US" sz="2800" dirty="0">
                <a:latin typeface="Times New Roman" charset="0"/>
                <a:ea typeface="ＭＳ Ｐゴシック" charset="0"/>
              </a:rPr>
              <a:t>(n) 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Example features for chess are piece count, piece values, piece placement, squares controlled, etc.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IBM’s chess program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Deep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Blue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(circa 1996) had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&gt;8K features in its evaluation function</a:t>
            </a:r>
          </a:p>
          <a:p>
            <a:pPr>
              <a:lnSpc>
                <a:spcPct val="110000"/>
              </a:lnSpc>
            </a:pP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playing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State of the art and resources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Framework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Minimax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Alpha-beta pruning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Adding randomness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But, t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hat’s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not how people play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People use </a:t>
            </a:r>
            <a:r>
              <a:rPr lang="en-US" altLang="ja-JP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look ahead</a:t>
            </a:r>
            <a:endParaRPr lang="en-US" altLang="ja-JP" sz="3200" i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i.e., enumerate actions, consider opponent’s possible responses, REPEAT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Producing a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game tree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only possible for simple games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generate a partial game tree for some number of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plys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Move = each player takes a turn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Ply = one player’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turn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What do we do with the game tree?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20258" b="20258"/>
          <a:stretch>
            <a:fillRect/>
          </a:stretch>
        </p:blipFill>
        <p:spPr/>
      </p:pic>
      <p:pic>
        <p:nvPicPr>
          <p:cNvPr id="51202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8600"/>
            <a:ext cx="8550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2743200"/>
            <a:ext cx="4191000" cy="35394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800" dirty="0" smtClean="0"/>
              <a:t>We can easily imagine generating a complete game tree for Tic-Tac-Toe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 smtClean="0"/>
              <a:t>Taking board </a:t>
            </a:r>
            <a:r>
              <a:rPr lang="en-US" sz="2800" dirty="0" smtClean="0"/>
              <a:t>symmetries </a:t>
            </a:r>
            <a:r>
              <a:rPr lang="en-US" sz="2800" dirty="0" smtClean="0"/>
              <a:t>into account, there are 138 terminal positions</a:t>
            </a:r>
          </a:p>
          <a:p>
            <a:pPr marL="233363" indent="-233363">
              <a:buFont typeface="Arial"/>
              <a:buChar char="•"/>
            </a:pPr>
            <a:r>
              <a:rPr lang="en-US" sz="2800" dirty="0" smtClean="0"/>
              <a:t>91 wins for X, 44 for O and 3 draws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2400"/>
            <a:ext cx="1816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Game trees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Problem spaces for typical games are trees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node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current board configuration; player must decide best single move to make next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Static evaluator function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rates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board position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f(board):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real,  &gt;0 for me; &lt;0 for opponent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Arcs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represent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possible legal moves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a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player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my turn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to move,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then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root is labeled 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node; otherwise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it’s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"</a:t>
            </a:r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  <a:endParaRPr lang="en-US" sz="28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Each tree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level’s nodes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are all MAX or all MIN; nodes at level i are of opposite kind from those at level i+1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Game Tree for Tic-Tac-Toe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28600" y="1447800"/>
            <a:ext cx="6096000" cy="5029200"/>
            <a:chOff x="432" y="1008"/>
            <a:chExt cx="3840" cy="3168"/>
          </a:xfrm>
        </p:grpSpPr>
        <p:grpSp>
          <p:nvGrpSpPr>
            <p:cNvPr id="54284" name="Group 4"/>
            <p:cNvGrpSpPr>
              <a:grpSpLocks/>
            </p:cNvGrpSpPr>
            <p:nvPr/>
          </p:nvGrpSpPr>
          <p:grpSpPr bwMode="auto">
            <a:xfrm>
              <a:off x="1392" y="1008"/>
              <a:ext cx="2880" cy="3168"/>
              <a:chOff x="1392" y="912"/>
              <a:chExt cx="2880" cy="3168"/>
            </a:xfrm>
          </p:grpSpPr>
          <p:sp>
            <p:nvSpPr>
              <p:cNvPr id="54288" name="Rectangle 5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6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288" cy="288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Line 7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8"/>
              <p:cNvSpPr>
                <a:spLocks noChangeShapeType="1"/>
              </p:cNvSpPr>
              <p:nvPr/>
            </p:nvSpPr>
            <p:spPr bwMode="auto">
              <a:xfrm>
                <a:off x="1872" y="388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2" name="Line 9"/>
              <p:cNvSpPr>
                <a:spLocks noChangeShapeType="1"/>
              </p:cNvSpPr>
              <p:nvPr/>
            </p:nvSpPr>
            <p:spPr bwMode="auto">
              <a:xfrm>
                <a:off x="1968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10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4" name="Line 11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5" name="Line 12"/>
              <p:cNvSpPr>
                <a:spLocks noChangeShapeType="1"/>
              </p:cNvSpPr>
              <p:nvPr/>
            </p:nvSpPr>
            <p:spPr bwMode="auto">
              <a:xfrm flipV="1">
                <a:off x="1968" y="3888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6" name="Oval 13"/>
              <p:cNvSpPr>
                <a:spLocks noChangeArrowheads="1"/>
              </p:cNvSpPr>
              <p:nvPr/>
            </p:nvSpPr>
            <p:spPr bwMode="auto">
              <a:xfrm>
                <a:off x="1872" y="3792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Line 14"/>
              <p:cNvSpPr>
                <a:spLocks noChangeShapeType="1"/>
              </p:cNvSpPr>
              <p:nvPr/>
            </p:nvSpPr>
            <p:spPr bwMode="auto">
              <a:xfrm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8" name="Line 15"/>
              <p:cNvSpPr>
                <a:spLocks noChangeShapeType="1"/>
              </p:cNvSpPr>
              <p:nvPr/>
            </p:nvSpPr>
            <p:spPr bwMode="auto">
              <a:xfrm flipV="1">
                <a:off x="2064" y="379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9" name="Line 16"/>
              <p:cNvSpPr>
                <a:spLocks noChangeShapeType="1"/>
              </p:cNvSpPr>
              <p:nvPr/>
            </p:nvSpPr>
            <p:spPr bwMode="auto">
              <a:xfrm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0" name="Line 17"/>
              <p:cNvSpPr>
                <a:spLocks noChangeShapeType="1"/>
              </p:cNvSpPr>
              <p:nvPr/>
            </p:nvSpPr>
            <p:spPr bwMode="auto">
              <a:xfrm flipV="1">
                <a:off x="1872" y="3984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1" name="Oval 18"/>
              <p:cNvSpPr>
                <a:spLocks noChangeArrowheads="1"/>
              </p:cNvSpPr>
              <p:nvPr/>
            </p:nvSpPr>
            <p:spPr bwMode="auto">
              <a:xfrm>
                <a:off x="1872" y="3888"/>
                <a:ext cx="96" cy="96"/>
              </a:xfrm>
              <a:prstGeom prst="ellipse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02" name="Group 19"/>
              <p:cNvGrpSpPr>
                <a:grpSpLocks/>
              </p:cNvGrpSpPr>
              <p:nvPr/>
            </p:nvGrpSpPr>
            <p:grpSpPr bwMode="auto">
              <a:xfrm>
                <a:off x="2784" y="912"/>
                <a:ext cx="288" cy="288"/>
                <a:chOff x="2304" y="1152"/>
                <a:chExt cx="288" cy="288"/>
              </a:xfrm>
            </p:grpSpPr>
            <p:sp>
              <p:nvSpPr>
                <p:cNvPr id="54447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288" cy="288"/>
                </a:xfrm>
                <a:prstGeom prst="rect">
                  <a:avLst/>
                </a:prstGeom>
                <a:solidFill>
                  <a:srgbClr val="E0FFC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48" name="Line 21"/>
                <p:cNvSpPr>
                  <a:spLocks noChangeShapeType="1"/>
                </p:cNvSpPr>
                <p:nvPr/>
              </p:nvSpPr>
              <p:spPr bwMode="auto">
                <a:xfrm>
                  <a:off x="2304" y="134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49" name="Line 22"/>
                <p:cNvSpPr>
                  <a:spLocks noChangeShapeType="1"/>
                </p:cNvSpPr>
                <p:nvPr/>
              </p:nvSpPr>
              <p:spPr bwMode="auto">
                <a:xfrm>
                  <a:off x="2304" y="124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0" name="Line 23"/>
                <p:cNvSpPr>
                  <a:spLocks noChangeShapeType="1"/>
                </p:cNvSpPr>
                <p:nvPr/>
              </p:nvSpPr>
              <p:spPr bwMode="auto">
                <a:xfrm>
                  <a:off x="2400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451" name="Line 24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303" name="Group 25"/>
              <p:cNvGrpSpPr>
                <a:grpSpLocks/>
              </p:cNvGrpSpPr>
              <p:nvPr/>
            </p:nvGrpSpPr>
            <p:grpSpPr bwMode="auto">
              <a:xfrm>
                <a:off x="1632" y="1488"/>
                <a:ext cx="2640" cy="288"/>
                <a:chOff x="1632" y="1632"/>
                <a:chExt cx="2640" cy="288"/>
              </a:xfrm>
            </p:grpSpPr>
            <p:grpSp>
              <p:nvGrpSpPr>
                <p:cNvPr id="54417" name="Group 26"/>
                <p:cNvGrpSpPr>
                  <a:grpSpLocks/>
                </p:cNvGrpSpPr>
                <p:nvPr/>
              </p:nvGrpSpPr>
              <p:grpSpPr bwMode="auto">
                <a:xfrm>
                  <a:off x="1632" y="1632"/>
                  <a:ext cx="288" cy="288"/>
                  <a:chOff x="1248" y="1632"/>
                  <a:chExt cx="288" cy="288"/>
                </a:xfrm>
              </p:grpSpPr>
              <p:grpSp>
                <p:nvGrpSpPr>
                  <p:cNvPr id="5443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4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248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4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41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8" name="Group 36"/>
                <p:cNvGrpSpPr>
                  <a:grpSpLocks/>
                </p:cNvGrpSpPr>
                <p:nvPr/>
              </p:nvGrpSpPr>
              <p:grpSpPr bwMode="auto">
                <a:xfrm>
                  <a:off x="3984" y="1632"/>
                  <a:ext cx="288" cy="288"/>
                  <a:chOff x="4320" y="1632"/>
                  <a:chExt cx="288" cy="288"/>
                </a:xfrm>
              </p:grpSpPr>
              <p:grpSp>
                <p:nvGrpSpPr>
                  <p:cNvPr id="5442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20" y="1632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3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3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16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31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32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419" name="Group 46"/>
                <p:cNvGrpSpPr>
                  <a:grpSpLocks/>
                </p:cNvGrpSpPr>
                <p:nvPr/>
              </p:nvGrpSpPr>
              <p:grpSpPr bwMode="auto">
                <a:xfrm>
                  <a:off x="2784" y="1632"/>
                  <a:ext cx="288" cy="288"/>
                  <a:chOff x="2496" y="1536"/>
                  <a:chExt cx="288" cy="288"/>
                </a:xfrm>
              </p:grpSpPr>
              <p:grpSp>
                <p:nvGrpSpPr>
                  <p:cNvPr id="5442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496" y="1536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2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F0E09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6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7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2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592" y="163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2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2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4304" name="Group 56"/>
              <p:cNvGrpSpPr>
                <a:grpSpLocks/>
              </p:cNvGrpSpPr>
              <p:nvPr/>
            </p:nvGrpSpPr>
            <p:grpSpPr bwMode="auto">
              <a:xfrm>
                <a:off x="2112" y="2064"/>
                <a:ext cx="1632" cy="288"/>
                <a:chOff x="2112" y="2208"/>
                <a:chExt cx="1632" cy="288"/>
              </a:xfrm>
            </p:grpSpPr>
            <p:grpSp>
              <p:nvGrpSpPr>
                <p:cNvPr id="54394" name="Group 57"/>
                <p:cNvGrpSpPr>
                  <a:grpSpLocks/>
                </p:cNvGrpSpPr>
                <p:nvPr/>
              </p:nvGrpSpPr>
              <p:grpSpPr bwMode="auto">
                <a:xfrm>
                  <a:off x="2112" y="2208"/>
                  <a:ext cx="288" cy="288"/>
                  <a:chOff x="2112" y="2064"/>
                  <a:chExt cx="288" cy="288"/>
                </a:xfrm>
              </p:grpSpPr>
              <p:grpSp>
                <p:nvGrpSpPr>
                  <p:cNvPr id="5440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12" y="2064"/>
                    <a:ext cx="288" cy="288"/>
                    <a:chOff x="2304" y="1152"/>
                    <a:chExt cx="288" cy="288"/>
                  </a:xfrm>
                </p:grpSpPr>
                <p:sp>
                  <p:nvSpPr>
                    <p:cNvPr id="54412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4" y="1152"/>
                      <a:ext cx="288" cy="288"/>
                    </a:xfrm>
                    <a:prstGeom prst="rect">
                      <a:avLst/>
                    </a:prstGeom>
                    <a:solidFill>
                      <a:srgbClr val="E0FFC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34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124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1152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40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208" y="216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41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11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0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064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95" name="Group 68"/>
                <p:cNvGrpSpPr>
                  <a:grpSpLocks/>
                </p:cNvGrpSpPr>
                <p:nvPr/>
              </p:nvGrpSpPr>
              <p:grpSpPr bwMode="auto">
                <a:xfrm>
                  <a:off x="3456" y="2208"/>
                  <a:ext cx="288" cy="288"/>
                  <a:chOff x="3072" y="2112"/>
                  <a:chExt cx="288" cy="288"/>
                </a:xfrm>
              </p:grpSpPr>
              <p:grpSp>
                <p:nvGrpSpPr>
                  <p:cNvPr id="5439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072" y="2112"/>
                    <a:ext cx="288" cy="288"/>
                    <a:chOff x="2496" y="1536"/>
                    <a:chExt cx="288" cy="288"/>
                  </a:xfrm>
                </p:grpSpPr>
                <p:grpSp>
                  <p:nvGrpSpPr>
                    <p:cNvPr id="54398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6" y="1536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402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99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92" y="1632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40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01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397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112"/>
                    <a:ext cx="96" cy="9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305" name="Group 80"/>
              <p:cNvGrpSpPr>
                <a:grpSpLocks/>
              </p:cNvGrpSpPr>
              <p:nvPr/>
            </p:nvGrpSpPr>
            <p:grpSpPr bwMode="auto">
              <a:xfrm>
                <a:off x="1392" y="2640"/>
                <a:ext cx="1728" cy="288"/>
                <a:chOff x="1392" y="2880"/>
                <a:chExt cx="1728" cy="288"/>
              </a:xfrm>
            </p:grpSpPr>
            <p:grpSp>
              <p:nvGrpSpPr>
                <p:cNvPr id="54334" name="Group 81"/>
                <p:cNvGrpSpPr>
                  <a:grpSpLocks/>
                </p:cNvGrpSpPr>
                <p:nvPr/>
              </p:nvGrpSpPr>
              <p:grpSpPr bwMode="auto">
                <a:xfrm>
                  <a:off x="1392" y="2880"/>
                  <a:ext cx="288" cy="288"/>
                  <a:chOff x="1536" y="2496"/>
                  <a:chExt cx="288" cy="288"/>
                </a:xfrm>
              </p:grpSpPr>
              <p:grpSp>
                <p:nvGrpSpPr>
                  <p:cNvPr id="5438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536" y="2496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84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89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0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1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2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93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8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8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8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86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8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249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8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83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5" name="Group 96"/>
                <p:cNvGrpSpPr>
                  <a:grpSpLocks/>
                </p:cNvGrpSpPr>
                <p:nvPr/>
              </p:nvGrpSpPr>
              <p:grpSpPr bwMode="auto">
                <a:xfrm>
                  <a:off x="1872" y="288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6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7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7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6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7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8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9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71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7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7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72" name="Oval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7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6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9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6" name="Group 111"/>
                <p:cNvGrpSpPr>
                  <a:grpSpLocks/>
                </p:cNvGrpSpPr>
                <p:nvPr/>
              </p:nvGrpSpPr>
              <p:grpSpPr bwMode="auto">
                <a:xfrm>
                  <a:off x="2832" y="2880"/>
                  <a:ext cx="288" cy="288"/>
                  <a:chOff x="2592" y="2544"/>
                  <a:chExt cx="288" cy="288"/>
                </a:xfrm>
              </p:grpSpPr>
              <p:grpSp>
                <p:nvGrpSpPr>
                  <p:cNvPr id="5435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59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56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61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2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3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4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5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5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5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6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58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784" y="2736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54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5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337" name="Group 126"/>
                <p:cNvGrpSpPr>
                  <a:grpSpLocks/>
                </p:cNvGrpSpPr>
                <p:nvPr/>
              </p:nvGrpSpPr>
              <p:grpSpPr bwMode="auto">
                <a:xfrm>
                  <a:off x="2352" y="2880"/>
                  <a:ext cx="288" cy="288"/>
                  <a:chOff x="2112" y="2544"/>
                  <a:chExt cx="288" cy="288"/>
                </a:xfrm>
              </p:grpSpPr>
              <p:grpSp>
                <p:nvGrpSpPr>
                  <p:cNvPr id="54338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112" y="2544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4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4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8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9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0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51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4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45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46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44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solidFill>
                      <a:srgbClr val="F0E09A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2304" y="2640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40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1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4306" name="Line 141"/>
              <p:cNvSpPr>
                <a:spLocks noChangeShapeType="1"/>
              </p:cNvSpPr>
              <p:nvPr/>
            </p:nvSpPr>
            <p:spPr bwMode="auto">
              <a:xfrm flipH="1">
                <a:off x="1776" y="1200"/>
                <a:ext cx="115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7" name="Line 142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8" name="Line 143"/>
              <p:cNvSpPr>
                <a:spLocks noChangeShapeType="1"/>
              </p:cNvSpPr>
              <p:nvPr/>
            </p:nvSpPr>
            <p:spPr bwMode="auto">
              <a:xfrm>
                <a:off x="2928" y="120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09" name="Line 144"/>
              <p:cNvSpPr>
                <a:spLocks noChangeShapeType="1"/>
              </p:cNvSpPr>
              <p:nvPr/>
            </p:nvSpPr>
            <p:spPr bwMode="auto">
              <a:xfrm flipH="1">
                <a:off x="2256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0" name="Line 145"/>
              <p:cNvSpPr>
                <a:spLocks noChangeShapeType="1"/>
              </p:cNvSpPr>
              <p:nvPr/>
            </p:nvSpPr>
            <p:spPr bwMode="auto">
              <a:xfrm flipH="1">
                <a:off x="201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1" name="Line 146"/>
              <p:cNvSpPr>
                <a:spLocks noChangeShapeType="1"/>
              </p:cNvSpPr>
              <p:nvPr/>
            </p:nvSpPr>
            <p:spPr bwMode="auto">
              <a:xfrm flipH="1">
                <a:off x="153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2" name="Line 147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3" name="Line 148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4" name="Line 149"/>
              <p:cNvSpPr>
                <a:spLocks noChangeShapeType="1"/>
              </p:cNvSpPr>
              <p:nvPr/>
            </p:nvSpPr>
            <p:spPr bwMode="auto">
              <a:xfrm>
                <a:off x="2256" y="2352"/>
                <a:ext cx="72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15" name="Group 150"/>
              <p:cNvGrpSpPr>
                <a:grpSpLocks/>
              </p:cNvGrpSpPr>
              <p:nvPr/>
            </p:nvGrpSpPr>
            <p:grpSpPr bwMode="auto">
              <a:xfrm>
                <a:off x="1872" y="3216"/>
                <a:ext cx="288" cy="288"/>
                <a:chOff x="4944" y="2640"/>
                <a:chExt cx="288" cy="288"/>
              </a:xfrm>
            </p:grpSpPr>
            <p:grpSp>
              <p:nvGrpSpPr>
                <p:cNvPr id="54318" name="Group 151"/>
                <p:cNvGrpSpPr>
                  <a:grpSpLocks/>
                </p:cNvGrpSpPr>
                <p:nvPr/>
              </p:nvGrpSpPr>
              <p:grpSpPr bwMode="auto">
                <a:xfrm>
                  <a:off x="4944" y="2640"/>
                  <a:ext cx="288" cy="288"/>
                  <a:chOff x="2400" y="2592"/>
                  <a:chExt cx="288" cy="288"/>
                </a:xfrm>
              </p:grpSpPr>
              <p:grpSp>
                <p:nvGrpSpPr>
                  <p:cNvPr id="5432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400" y="2592"/>
                    <a:ext cx="288" cy="288"/>
                    <a:chOff x="2112" y="2064"/>
                    <a:chExt cx="288" cy="288"/>
                  </a:xfrm>
                </p:grpSpPr>
                <p:grpSp>
                  <p:nvGrpSpPr>
                    <p:cNvPr id="54324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064"/>
                      <a:ext cx="288" cy="288"/>
                      <a:chOff x="2304" y="1152"/>
                      <a:chExt cx="288" cy="288"/>
                    </a:xfrm>
                  </p:grpSpPr>
                  <p:sp>
                    <p:nvSpPr>
                      <p:cNvPr id="54329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04" y="1152"/>
                        <a:ext cx="288" cy="288"/>
                      </a:xfrm>
                      <a:prstGeom prst="rect">
                        <a:avLst/>
                      </a:prstGeom>
                      <a:solidFill>
                        <a:srgbClr val="E0FFC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0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34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1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24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2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33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4325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160"/>
                      <a:ext cx="96" cy="96"/>
                      <a:chOff x="2496" y="2400"/>
                      <a:chExt cx="96" cy="96"/>
                    </a:xfrm>
                  </p:grpSpPr>
                  <p:sp>
                    <p:nvSpPr>
                      <p:cNvPr id="54327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28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6" y="2400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326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064"/>
                      <a:ext cx="96" cy="9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1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592" y="2592"/>
                    <a:ext cx="96" cy="96"/>
                    <a:chOff x="2496" y="2400"/>
                    <a:chExt cx="96" cy="96"/>
                  </a:xfrm>
                </p:grpSpPr>
                <p:sp>
                  <p:nvSpPr>
                    <p:cNvPr id="54322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3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96" y="2400"/>
                      <a:ext cx="96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4319" name="Oval 166"/>
                <p:cNvSpPr>
                  <a:spLocks noChangeArrowheads="1"/>
                </p:cNvSpPr>
                <p:nvPr/>
              </p:nvSpPr>
              <p:spPr bwMode="auto">
                <a:xfrm>
                  <a:off x="4944" y="2736"/>
                  <a:ext cx="96" cy="9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316" name="Line 167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317" name="Line 168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4285" name="Text Box 169"/>
            <p:cNvSpPr txBox="1">
              <a:spLocks noChangeArrowheads="1"/>
            </p:cNvSpPr>
            <p:nvPr/>
          </p:nvSpPr>
          <p:spPr bwMode="auto">
            <a:xfrm>
              <a:off x="432" y="1200"/>
              <a:ext cx="10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MAX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Comic Sans MS" charset="0"/>
                <a:cs typeface="Arial" charset="0"/>
                <a:sym typeface="Symbol" charset="0"/>
              </a:endParaRPr>
            </a:p>
          </p:txBody>
        </p:sp>
        <p:sp>
          <p:nvSpPr>
            <p:cNvPr id="54286" name="Text Box 170"/>
            <p:cNvSpPr txBox="1">
              <a:spLocks noChangeArrowheads="1"/>
            </p:cNvSpPr>
            <p:nvPr/>
          </p:nvSpPr>
          <p:spPr bwMode="auto">
            <a:xfrm>
              <a:off x="432" y="1872"/>
              <a:ext cx="10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MIN</a:t>
              </a:r>
              <a:r>
                <a:rPr lang="ja-JP" altLang="en-US" sz="1800">
                  <a:latin typeface="Comic Sans MS" charset="0"/>
                  <a:cs typeface="Arial" charset="0"/>
                </a:rPr>
                <a:t>’</a:t>
              </a:r>
              <a:r>
                <a:rPr lang="en-US" altLang="ja-JP" sz="1800">
                  <a:latin typeface="Comic Sans MS" charset="0"/>
                  <a:cs typeface="Arial" charset="0"/>
                </a:rPr>
                <a:t>s play </a:t>
              </a:r>
              <a:r>
                <a:rPr lang="en-US" altLang="ja-JP" sz="1800">
                  <a:latin typeface="Arial" charset="0"/>
                  <a:cs typeface="Arial" charset="0"/>
                  <a:sym typeface="Symbol" charset="0"/>
                </a:rPr>
                <a:t></a:t>
              </a:r>
              <a:endParaRPr lang="en-US" sz="1800">
                <a:latin typeface="Arial" charset="0"/>
                <a:cs typeface="Arial" charset="0"/>
                <a:sym typeface="Symbol" charset="0"/>
              </a:endParaRPr>
            </a:p>
          </p:txBody>
        </p:sp>
        <p:sp>
          <p:nvSpPr>
            <p:cNvPr id="54287" name="Text Box 171"/>
            <p:cNvSpPr txBox="1">
              <a:spLocks noChangeArrowheads="1"/>
            </p:cNvSpPr>
            <p:nvPr/>
          </p:nvSpPr>
          <p:spPr bwMode="auto">
            <a:xfrm>
              <a:off x="432" y="3744"/>
              <a:ext cx="12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omic Sans MS" charset="0"/>
                  <a:cs typeface="Arial" charset="0"/>
                </a:rPr>
                <a:t>Terminal state</a:t>
              </a:r>
              <a:br>
                <a:rPr lang="en-US" sz="1800">
                  <a:latin typeface="Comic Sans MS" charset="0"/>
                  <a:cs typeface="Arial" charset="0"/>
                </a:rPr>
              </a:br>
              <a:r>
                <a:rPr lang="en-US" sz="1800">
                  <a:latin typeface="Comic Sans MS" charset="0"/>
                  <a:cs typeface="Arial" charset="0"/>
                </a:rPr>
                <a:t>(win for MAX) </a:t>
              </a:r>
              <a:r>
                <a:rPr lang="en-US" sz="1800">
                  <a:latin typeface="Comic Sans MS" charset="0"/>
                  <a:cs typeface="Arial" charset="0"/>
                  <a:sym typeface="Symbol" charset="0"/>
                </a:rPr>
                <a:t></a:t>
              </a:r>
            </a:p>
          </p:txBody>
        </p:sp>
      </p:grpSp>
      <p:sp>
        <p:nvSpPr>
          <p:cNvPr id="54275" name="Text Box 172"/>
          <p:cNvSpPr txBox="1">
            <a:spLocks noChangeArrowheads="1"/>
          </p:cNvSpPr>
          <p:nvPr/>
        </p:nvSpPr>
        <p:spPr bwMode="auto">
          <a:xfrm>
            <a:off x="3657600" y="5181600"/>
            <a:ext cx="5029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5F5F5F"/>
                </a:solidFill>
              </a:rPr>
              <a:t>Here, symmetries are used to reduce branching factor</a:t>
            </a:r>
          </a:p>
        </p:txBody>
      </p:sp>
      <p:grpSp>
        <p:nvGrpSpPr>
          <p:cNvPr id="49339" name="Group 173"/>
          <p:cNvGrpSpPr>
            <a:grpSpLocks/>
          </p:cNvGrpSpPr>
          <p:nvPr/>
        </p:nvGrpSpPr>
        <p:grpSpPr bwMode="auto">
          <a:xfrm>
            <a:off x="4495800" y="2438400"/>
            <a:ext cx="4192588" cy="1981200"/>
            <a:chOff x="2832" y="1536"/>
            <a:chExt cx="2641" cy="1248"/>
          </a:xfrm>
        </p:grpSpPr>
        <p:sp>
          <p:nvSpPr>
            <p:cNvPr id="54281" name="Text Box 174"/>
            <p:cNvSpPr txBox="1">
              <a:spLocks noChangeArrowheads="1"/>
            </p:cNvSpPr>
            <p:nvPr/>
          </p:nvSpPr>
          <p:spPr bwMode="auto">
            <a:xfrm>
              <a:off x="4608" y="1536"/>
              <a:ext cx="8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MIN nodes</a:t>
              </a:r>
            </a:p>
          </p:txBody>
        </p:sp>
        <p:sp>
          <p:nvSpPr>
            <p:cNvPr id="54282" name="Freeform 175"/>
            <p:cNvSpPr>
              <a:spLocks/>
            </p:cNvSpPr>
            <p:nvPr/>
          </p:nvSpPr>
          <p:spPr bwMode="auto">
            <a:xfrm>
              <a:off x="2832" y="1680"/>
              <a:ext cx="1776" cy="1104"/>
            </a:xfrm>
            <a:custGeom>
              <a:avLst/>
              <a:gdLst>
                <a:gd name="T0" fmla="*/ 0 w 1776"/>
                <a:gd name="T1" fmla="*/ 1104 h 1104"/>
                <a:gd name="T2" fmla="*/ 1104 w 1776"/>
                <a:gd name="T3" fmla="*/ 960 h 1104"/>
                <a:gd name="T4" fmla="*/ 1536 w 1776"/>
                <a:gd name="T5" fmla="*/ 528 h 1104"/>
                <a:gd name="T6" fmla="*/ 1776 w 1776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104"/>
                <a:gd name="T14" fmla="*/ 1776 w 1776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104">
                  <a:moveTo>
                    <a:pt x="0" y="1104"/>
                  </a:moveTo>
                  <a:cubicBezTo>
                    <a:pt x="424" y="1080"/>
                    <a:pt x="848" y="1056"/>
                    <a:pt x="1104" y="960"/>
                  </a:cubicBezTo>
                  <a:cubicBezTo>
                    <a:pt x="1360" y="864"/>
                    <a:pt x="1424" y="688"/>
                    <a:pt x="1536" y="528"/>
                  </a:cubicBezTo>
                  <a:cubicBezTo>
                    <a:pt x="1648" y="368"/>
                    <a:pt x="1712" y="184"/>
                    <a:pt x="177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3" name="Line 176"/>
            <p:cNvSpPr>
              <a:spLocks noChangeShapeType="1"/>
            </p:cNvSpPr>
            <p:nvPr/>
          </p:nvSpPr>
          <p:spPr bwMode="auto">
            <a:xfrm flipH="1" flipV="1">
              <a:off x="3984" y="1632"/>
              <a:ext cx="624" cy="48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9340" name="Group 177"/>
          <p:cNvGrpSpPr>
            <a:grpSpLocks/>
          </p:cNvGrpSpPr>
          <p:nvPr/>
        </p:nvGrpSpPr>
        <p:grpSpPr bwMode="auto">
          <a:xfrm>
            <a:off x="3352800" y="1295400"/>
            <a:ext cx="3835400" cy="2209800"/>
            <a:chOff x="2112" y="816"/>
            <a:chExt cx="2416" cy="1392"/>
          </a:xfrm>
        </p:grpSpPr>
        <p:sp>
          <p:nvSpPr>
            <p:cNvPr id="54278" name="Text Box 178"/>
            <p:cNvSpPr txBox="1">
              <a:spLocks noChangeArrowheads="1"/>
            </p:cNvSpPr>
            <p:nvPr/>
          </p:nvSpPr>
          <p:spPr bwMode="auto">
            <a:xfrm>
              <a:off x="3648" y="816"/>
              <a:ext cx="8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990033"/>
                  </a:solidFill>
                  <a:latin typeface="Comic Sans MS" charset="0"/>
                  <a:cs typeface="Arial" charset="0"/>
                </a:rPr>
                <a:t>MAX nodes</a:t>
              </a:r>
            </a:p>
          </p:txBody>
        </p:sp>
        <p:sp>
          <p:nvSpPr>
            <p:cNvPr id="54279" name="Freeform 179"/>
            <p:cNvSpPr>
              <a:spLocks/>
            </p:cNvSpPr>
            <p:nvPr/>
          </p:nvSpPr>
          <p:spPr bwMode="auto">
            <a:xfrm>
              <a:off x="2112" y="960"/>
              <a:ext cx="1536" cy="1248"/>
            </a:xfrm>
            <a:custGeom>
              <a:avLst/>
              <a:gdLst>
                <a:gd name="T0" fmla="*/ 0 w 1536"/>
                <a:gd name="T1" fmla="*/ 1248 h 1248"/>
                <a:gd name="T2" fmla="*/ 1152 w 1536"/>
                <a:gd name="T3" fmla="*/ 912 h 1248"/>
                <a:gd name="T4" fmla="*/ 1536 w 1536"/>
                <a:gd name="T5" fmla="*/ 0 h 1248"/>
                <a:gd name="T6" fmla="*/ 0 60000 65536"/>
                <a:gd name="T7" fmla="*/ 0 60000 65536"/>
                <a:gd name="T8" fmla="*/ 0 60000 65536"/>
                <a:gd name="T9" fmla="*/ 0 w 1536"/>
                <a:gd name="T10" fmla="*/ 0 h 1248"/>
                <a:gd name="T11" fmla="*/ 1536 w 1536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1248">
                  <a:moveTo>
                    <a:pt x="0" y="1248"/>
                  </a:moveTo>
                  <a:cubicBezTo>
                    <a:pt x="448" y="1184"/>
                    <a:pt x="896" y="1120"/>
                    <a:pt x="1152" y="912"/>
                  </a:cubicBezTo>
                  <a:cubicBezTo>
                    <a:pt x="1408" y="704"/>
                    <a:pt x="1472" y="152"/>
                    <a:pt x="1536" y="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0" name="Line 180"/>
            <p:cNvSpPr>
              <a:spLocks noChangeShapeType="1"/>
            </p:cNvSpPr>
            <p:nvPr/>
          </p:nvSpPr>
          <p:spPr bwMode="auto">
            <a:xfrm flipH="1">
              <a:off x="2784" y="960"/>
              <a:ext cx="816" cy="96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procedure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Create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MAX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node with current board configuration 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Expand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nodes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to some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depth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(a.k.a. </a:t>
            </a:r>
            <a:r>
              <a:rPr lang="en-US" sz="30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plys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of lookahead in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game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Apply evaluation function at each leaf node </a:t>
            </a:r>
          </a:p>
          <a:p>
            <a:r>
              <a:rPr lang="en-US" altLang="ja-JP" sz="30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Back up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values for </a:t>
            </a:r>
            <a:r>
              <a:rPr lang="en-US" altLang="ja-JP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each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non-leaf </a:t>
            </a:r>
            <a:r>
              <a:rPr lang="en-US" altLang="ja-JP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until value is computed for the root node</a:t>
            </a:r>
          </a:p>
          <a:p>
            <a:pPr marL="457200" lvl="1" indent="-223838"/>
            <a:r>
              <a:rPr lang="en-US" sz="2600" dirty="0" smtClean="0">
                <a:latin typeface="Times New Roman" charset="0"/>
                <a:ea typeface="ＭＳ Ｐゴシック" charset="0"/>
              </a:rPr>
              <a:t>At MIN nodes: </a:t>
            </a:r>
            <a:r>
              <a:rPr lang="en-US" sz="2600" dirty="0">
                <a:latin typeface="Times New Roman" charset="0"/>
                <a:ea typeface="ＭＳ Ｐゴシック" charset="0"/>
              </a:rPr>
              <a:t>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minimum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children’s values</a:t>
            </a:r>
            <a:endParaRPr lang="en-US" sz="2600" dirty="0">
              <a:latin typeface="Times New Roman" charset="0"/>
              <a:ea typeface="ＭＳ Ｐゴシック" charset="0"/>
            </a:endParaRPr>
          </a:p>
          <a:p>
            <a:pPr marL="457200" lvl="1" indent="-223838"/>
            <a:r>
              <a:rPr lang="en-US" sz="2600" dirty="0">
                <a:latin typeface="Times New Roman" charset="0"/>
                <a:ea typeface="ＭＳ Ｐゴシック" charset="0"/>
              </a:rPr>
              <a:t>At MAX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nodes: </a:t>
            </a:r>
            <a:r>
              <a:rPr lang="en-US" sz="2600" dirty="0">
                <a:latin typeface="Times New Roman" charset="0"/>
                <a:ea typeface="ＭＳ Ｐゴシック" charset="0"/>
              </a:rPr>
              <a:t>value is </a:t>
            </a:r>
            <a:r>
              <a:rPr lang="en-US" sz="2600" b="1" dirty="0">
                <a:latin typeface="Times New Roman" charset="0"/>
                <a:ea typeface="ＭＳ Ｐゴシック" charset="0"/>
              </a:rPr>
              <a:t>maximum</a:t>
            </a:r>
            <a:r>
              <a:rPr lang="en-US" sz="2600" dirty="0">
                <a:latin typeface="Times New Roman" charset="0"/>
                <a:ea typeface="ＭＳ Ｐゴシック" charset="0"/>
              </a:rPr>
              <a:t> of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children’s values</a:t>
            </a:r>
            <a:endParaRPr lang="en-US" sz="2600" dirty="0">
              <a:latin typeface="Times New Roman" charset="0"/>
              <a:ea typeface="ＭＳ Ｐゴシック" charset="0"/>
            </a:endParaRPr>
          </a:p>
          <a:p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Choose move to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child node whose backed-up value determined value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root 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theorem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Intuition: assume your opponent is at least as smart as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and play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accordingly</a:t>
            </a:r>
          </a:p>
          <a:p>
            <a:pPr lvl="1"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she’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not, you can only do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better!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Von Neumann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J: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Zur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Theorie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 der </a:t>
            </a:r>
            <a:r>
              <a:rPr lang="en-US" sz="2800" i="1" dirty="0" err="1">
                <a:latin typeface="Times New Roman" charset="0"/>
                <a:ea typeface="ＭＳ Ｐゴシック" charset="0"/>
                <a:cs typeface="ＭＳ Ｐゴシック" charset="0"/>
              </a:rPr>
              <a:t>Gesellschafts-spiele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Math.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Annalen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100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(1928) 295-320</a:t>
            </a:r>
          </a:p>
          <a:p>
            <a:pPr marL="292100" lvl="1" indent="0">
              <a:buFontTx/>
              <a:buNone/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For every 2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-</a:t>
            </a:r>
            <a:r>
              <a:rPr lang="en-US" sz="2400" dirty="0">
                <a:latin typeface="Times New Roman" charset="0"/>
                <a:ea typeface="ＭＳ Ｐゴシック" charset="0"/>
              </a:rPr>
              <a:t>person, 0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-</a:t>
            </a:r>
            <a:r>
              <a:rPr lang="en-US" sz="2400" dirty="0">
                <a:latin typeface="Times New Roman" charset="0"/>
                <a:ea typeface="ＭＳ Ｐゴシック" charset="0"/>
              </a:rPr>
              <a:t>sum game with finite strategies, there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is </a:t>
            </a:r>
            <a:r>
              <a:rPr lang="en-US" sz="2400" dirty="0">
                <a:latin typeface="Times New Roman" charset="0"/>
                <a:ea typeface="ＭＳ Ｐゴシック" charset="0"/>
              </a:rPr>
              <a:t>a value V and a mixed strategy for each player, such that (a) given player 2's strategy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2400" dirty="0">
                <a:latin typeface="Times New Roman" charset="0"/>
                <a:ea typeface="ＭＳ Ｐゴシック" charset="0"/>
              </a:rPr>
              <a:t>best payoff possible for player 1 is V, and (b) given player 1's strategy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2400" dirty="0">
                <a:latin typeface="Times New Roman" charset="0"/>
                <a:ea typeface="ＭＳ Ｐゴシック" charset="0"/>
              </a:rPr>
              <a:t>best payoff possible for player 2 is –V.</a:t>
            </a:r>
          </a:p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You can think of this as: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Minimizing your maximum possible loss</a:t>
            </a:r>
          </a:p>
          <a:p>
            <a:pPr marL="292100" lvl="1" indent="0">
              <a:defRPr/>
            </a:pPr>
            <a:r>
              <a:rPr lang="en-US" sz="2400" dirty="0">
                <a:latin typeface="Times New Roman" charset="0"/>
                <a:ea typeface="ＭＳ Ｐゴシック" charset="0"/>
              </a:rPr>
              <a:t>Maximizing your minimum possible gain</a:t>
            </a:r>
          </a:p>
          <a:p>
            <a:pPr marL="292100" lvl="1" indent="0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Algorithm</a:t>
            </a:r>
          </a:p>
        </p:txBody>
      </p:sp>
      <p:grpSp>
        <p:nvGrpSpPr>
          <p:cNvPr id="59394" name="Group 98"/>
          <p:cNvGrpSpPr>
            <a:grpSpLocks/>
          </p:cNvGrpSpPr>
          <p:nvPr/>
        </p:nvGrpSpPr>
        <p:grpSpPr bwMode="auto">
          <a:xfrm>
            <a:off x="533400" y="2057400"/>
            <a:ext cx="2316163" cy="2000250"/>
            <a:chOff x="288" y="1632"/>
            <a:chExt cx="1459" cy="1260"/>
          </a:xfrm>
        </p:grpSpPr>
        <p:sp>
          <p:nvSpPr>
            <p:cNvPr id="59476" name="Line 18"/>
            <p:cNvSpPr>
              <a:spLocks noChangeAspect="1" noChangeShapeType="1"/>
            </p:cNvSpPr>
            <p:nvPr/>
          </p:nvSpPr>
          <p:spPr bwMode="auto">
            <a:xfrm flipV="1">
              <a:off x="600" y="1701"/>
              <a:ext cx="312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Line 19"/>
            <p:cNvSpPr>
              <a:spLocks noChangeAspect="1" noChangeShapeType="1"/>
            </p:cNvSpPr>
            <p:nvPr/>
          </p:nvSpPr>
          <p:spPr bwMode="auto">
            <a:xfrm flipH="1" flipV="1">
              <a:off x="912" y="1701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Oval 5"/>
            <p:cNvSpPr>
              <a:spLocks noChangeAspect="1" noChangeArrowheads="1"/>
            </p:cNvSpPr>
            <p:nvPr/>
          </p:nvSpPr>
          <p:spPr bwMode="auto">
            <a:xfrm>
              <a:off x="808" y="1632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Line 9"/>
            <p:cNvSpPr>
              <a:spLocks noChangeAspect="1" noChangeShapeType="1"/>
            </p:cNvSpPr>
            <p:nvPr/>
          </p:nvSpPr>
          <p:spPr bwMode="auto">
            <a:xfrm flipH="1">
              <a:off x="392" y="2118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0" name="Oval 4"/>
            <p:cNvSpPr>
              <a:spLocks noChangeAspect="1" noChangeArrowheads="1"/>
            </p:cNvSpPr>
            <p:nvPr/>
          </p:nvSpPr>
          <p:spPr bwMode="auto">
            <a:xfrm>
              <a:off x="496" y="2013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1" name="Oval 7"/>
            <p:cNvSpPr>
              <a:spLocks noChangeAspect="1" noChangeArrowheads="1"/>
            </p:cNvSpPr>
            <p:nvPr/>
          </p:nvSpPr>
          <p:spPr bwMode="auto">
            <a:xfrm>
              <a:off x="288" y="2430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2" name="Line 10"/>
            <p:cNvSpPr>
              <a:spLocks noChangeAspect="1" noChangeShapeType="1"/>
            </p:cNvSpPr>
            <p:nvPr/>
          </p:nvSpPr>
          <p:spPr bwMode="auto">
            <a:xfrm>
              <a:off x="600" y="2118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3" name="Oval 8"/>
            <p:cNvSpPr>
              <a:spLocks noChangeAspect="1" noChangeArrowheads="1"/>
            </p:cNvSpPr>
            <p:nvPr/>
          </p:nvSpPr>
          <p:spPr bwMode="auto">
            <a:xfrm>
              <a:off x="738" y="2430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4" name="Group 12"/>
            <p:cNvGrpSpPr>
              <a:grpSpLocks noChangeAspect="1"/>
            </p:cNvGrpSpPr>
            <p:nvPr/>
          </p:nvGrpSpPr>
          <p:grpSpPr bwMode="auto">
            <a:xfrm>
              <a:off x="1050" y="2013"/>
              <a:ext cx="624" cy="590"/>
              <a:chOff x="2016" y="2016"/>
              <a:chExt cx="864" cy="816"/>
            </a:xfrm>
          </p:grpSpPr>
          <p:sp>
            <p:nvSpPr>
              <p:cNvPr id="594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0" name="Oval 1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1" name="Oval 1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Line 1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Oval 1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85" name="Text Box 20"/>
            <p:cNvSpPr txBox="1">
              <a:spLocks noChangeAspect="1" noChangeArrowheads="1"/>
            </p:cNvSpPr>
            <p:nvPr/>
          </p:nvSpPr>
          <p:spPr bwMode="auto">
            <a:xfrm>
              <a:off x="323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86" name="Text Box 21"/>
            <p:cNvSpPr txBox="1">
              <a:spLocks noChangeAspect="1" noChangeArrowheads="1"/>
            </p:cNvSpPr>
            <p:nvPr/>
          </p:nvSpPr>
          <p:spPr bwMode="auto">
            <a:xfrm>
              <a:off x="759" y="2603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87" name="Text Box 22"/>
            <p:cNvSpPr txBox="1">
              <a:spLocks noChangeAspect="1" noChangeArrowheads="1"/>
            </p:cNvSpPr>
            <p:nvPr/>
          </p:nvSpPr>
          <p:spPr bwMode="auto">
            <a:xfrm>
              <a:off x="1050" y="260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88" name="Text Box 23"/>
            <p:cNvSpPr txBox="1">
              <a:spLocks noChangeAspect="1" noChangeArrowheads="1"/>
            </p:cNvSpPr>
            <p:nvPr/>
          </p:nvSpPr>
          <p:spPr bwMode="auto">
            <a:xfrm>
              <a:off x="1535" y="260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</p:grpSp>
      <p:grpSp>
        <p:nvGrpSpPr>
          <p:cNvPr id="59395" name="Group 29"/>
          <p:cNvGrpSpPr>
            <a:grpSpLocks/>
          </p:cNvGrpSpPr>
          <p:nvPr/>
        </p:nvGrpSpPr>
        <p:grpSpPr bwMode="auto">
          <a:xfrm>
            <a:off x="3810000" y="5791200"/>
            <a:ext cx="1277938" cy="949325"/>
            <a:chOff x="480" y="3578"/>
            <a:chExt cx="805" cy="598"/>
          </a:xfrm>
        </p:grpSpPr>
        <p:sp>
          <p:nvSpPr>
            <p:cNvPr id="59472" name="Text Box 24"/>
            <p:cNvSpPr txBox="1">
              <a:spLocks noChangeArrowheads="1"/>
            </p:cNvSpPr>
            <p:nvPr/>
          </p:nvSpPr>
          <p:spPr bwMode="auto">
            <a:xfrm>
              <a:off x="710" y="3578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MAX</a:t>
              </a:r>
            </a:p>
          </p:txBody>
        </p:sp>
        <p:sp>
          <p:nvSpPr>
            <p:cNvPr id="59473" name="Oval 25"/>
            <p:cNvSpPr>
              <a:spLocks noChangeArrowheads="1"/>
            </p:cNvSpPr>
            <p:nvPr/>
          </p:nvSpPr>
          <p:spPr bwMode="auto">
            <a:xfrm>
              <a:off x="480" y="3600"/>
              <a:ext cx="240" cy="24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4" name="Oval 26"/>
            <p:cNvSpPr>
              <a:spLocks noChangeArrowheads="1"/>
            </p:cNvSpPr>
            <p:nvPr/>
          </p:nvSpPr>
          <p:spPr bwMode="auto">
            <a:xfrm>
              <a:off x="480" y="3888"/>
              <a:ext cx="240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Text Box 28"/>
            <p:cNvSpPr txBox="1">
              <a:spLocks noChangeArrowheads="1"/>
            </p:cNvSpPr>
            <p:nvPr/>
          </p:nvSpPr>
          <p:spPr bwMode="auto">
            <a:xfrm>
              <a:off x="768" y="3888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MIN</a:t>
              </a:r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3505200" y="2057400"/>
            <a:ext cx="2392363" cy="2000250"/>
            <a:chOff x="2064" y="1632"/>
            <a:chExt cx="1507" cy="1260"/>
          </a:xfrm>
        </p:grpSpPr>
        <p:grpSp>
          <p:nvGrpSpPr>
            <p:cNvPr id="59451" name="Group 30"/>
            <p:cNvGrpSpPr>
              <a:grpSpLocks noChangeAspect="1"/>
            </p:cNvGrpSpPr>
            <p:nvPr/>
          </p:nvGrpSpPr>
          <p:grpSpPr bwMode="auto">
            <a:xfrm>
              <a:off x="2112" y="1632"/>
              <a:ext cx="1459" cy="1260"/>
              <a:chOff x="2016" y="1488"/>
              <a:chExt cx="2021" cy="1744"/>
            </a:xfrm>
          </p:grpSpPr>
          <p:sp>
            <p:nvSpPr>
              <p:cNvPr id="59454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Oval 33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Oval 35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Oval 36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37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Oval 38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62" name="Group 39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67" name="Line 4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8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9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0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63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6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65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6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52" name="Text Box 68"/>
            <p:cNvSpPr txBox="1">
              <a:spLocks noChangeAspect="1" noChangeArrowheads="1"/>
            </p:cNvSpPr>
            <p:nvPr/>
          </p:nvSpPr>
          <p:spPr bwMode="auto">
            <a:xfrm>
              <a:off x="2064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53" name="Text Box 69"/>
            <p:cNvSpPr txBox="1">
              <a:spLocks noChangeAspect="1" noChangeArrowheads="1"/>
            </p:cNvSpPr>
            <p:nvPr/>
          </p:nvSpPr>
          <p:spPr bwMode="auto">
            <a:xfrm>
              <a:off x="3312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324600" y="1600200"/>
            <a:ext cx="2392363" cy="2457450"/>
            <a:chOff x="3888" y="1344"/>
            <a:chExt cx="1507" cy="1548"/>
          </a:xfrm>
        </p:grpSpPr>
        <p:grpSp>
          <p:nvGrpSpPr>
            <p:cNvPr id="59429" name="Group 49"/>
            <p:cNvGrpSpPr>
              <a:grpSpLocks noChangeAspect="1"/>
            </p:cNvGrpSpPr>
            <p:nvPr/>
          </p:nvGrpSpPr>
          <p:grpSpPr bwMode="auto">
            <a:xfrm>
              <a:off x="3936" y="1632"/>
              <a:ext cx="1459" cy="1260"/>
              <a:chOff x="2016" y="1488"/>
              <a:chExt cx="2021" cy="1744"/>
            </a:xfrm>
          </p:grpSpPr>
          <p:sp>
            <p:nvSpPr>
              <p:cNvPr id="59433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2448" y="1584"/>
                <a:ext cx="432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0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Oval 52"/>
              <p:cNvSpPr>
                <a:spLocks noChangeAspect="1"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Oval 54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Oval 55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Line 56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Oval 57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41" name="Group 58"/>
              <p:cNvGrpSpPr>
                <a:grpSpLocks noChangeAspect="1"/>
              </p:cNvGrpSpPr>
              <p:nvPr/>
            </p:nvGrpSpPr>
            <p:grpSpPr bwMode="auto">
              <a:xfrm>
                <a:off x="3072" y="2016"/>
                <a:ext cx="864" cy="816"/>
                <a:chOff x="2016" y="2016"/>
                <a:chExt cx="864" cy="816"/>
              </a:xfrm>
            </p:grpSpPr>
            <p:sp>
              <p:nvSpPr>
                <p:cNvPr id="59446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0" y="2160"/>
                  <a:ext cx="240" cy="52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7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016"/>
                  <a:ext cx="240" cy="24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8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016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9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2448" y="2160"/>
                  <a:ext cx="336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2592"/>
                  <a:ext cx="240" cy="240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4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2064" y="2832"/>
                <a:ext cx="294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2</a:t>
                </a:r>
              </a:p>
            </p:txBody>
          </p:sp>
          <p:sp>
            <p:nvSpPr>
              <p:cNvPr id="59443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2668" y="2832"/>
                <a:ext cx="21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7</a:t>
                </a:r>
              </a:p>
            </p:txBody>
          </p:sp>
          <p:sp>
            <p:nvSpPr>
              <p:cNvPr id="59444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3072" y="2832"/>
                <a:ext cx="293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1</a:t>
                </a:r>
              </a:p>
            </p:txBody>
          </p:sp>
          <p:sp>
            <p:nvSpPr>
              <p:cNvPr id="59445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3743" y="2834"/>
                <a:ext cx="29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400" b="1"/>
                  <a:t>8</a:t>
                </a:r>
              </a:p>
            </p:txBody>
          </p:sp>
        </p:grpSp>
        <p:sp>
          <p:nvSpPr>
            <p:cNvPr id="59430" name="Text Box 70"/>
            <p:cNvSpPr txBox="1">
              <a:spLocks noChangeAspect="1" noChangeArrowheads="1"/>
            </p:cNvSpPr>
            <p:nvPr/>
          </p:nvSpPr>
          <p:spPr bwMode="auto">
            <a:xfrm>
              <a:off x="3888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31" name="Text Box 71"/>
            <p:cNvSpPr txBox="1">
              <a:spLocks noChangeAspect="1" noChangeArrowheads="1"/>
            </p:cNvSpPr>
            <p:nvPr/>
          </p:nvSpPr>
          <p:spPr bwMode="auto">
            <a:xfrm>
              <a:off x="5136" y="196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32" name="Text Box 72"/>
            <p:cNvSpPr txBox="1">
              <a:spLocks noChangeAspect="1" noChangeArrowheads="1"/>
            </p:cNvSpPr>
            <p:nvPr/>
          </p:nvSpPr>
          <p:spPr bwMode="auto">
            <a:xfrm>
              <a:off x="446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172200" y="4181475"/>
            <a:ext cx="2833688" cy="2676525"/>
            <a:chOff x="3802" y="2550"/>
            <a:chExt cx="1785" cy="1686"/>
          </a:xfrm>
        </p:grpSpPr>
        <p:sp>
          <p:nvSpPr>
            <p:cNvPr id="59407" name="Freeform 99"/>
            <p:cNvSpPr>
              <a:spLocks/>
            </p:cNvSpPr>
            <p:nvPr/>
          </p:nvSpPr>
          <p:spPr bwMode="auto">
            <a:xfrm>
              <a:off x="3802" y="2550"/>
              <a:ext cx="1270" cy="1677"/>
            </a:xfrm>
            <a:custGeom>
              <a:avLst/>
              <a:gdLst>
                <a:gd name="T0" fmla="*/ 867 w 1270"/>
                <a:gd name="T1" fmla="*/ 84 h 1677"/>
                <a:gd name="T2" fmla="*/ 818 w 1270"/>
                <a:gd name="T3" fmla="*/ 204 h 1677"/>
                <a:gd name="T4" fmla="*/ 763 w 1270"/>
                <a:gd name="T5" fmla="*/ 286 h 1677"/>
                <a:gd name="T6" fmla="*/ 703 w 1270"/>
                <a:gd name="T7" fmla="*/ 368 h 1677"/>
                <a:gd name="T8" fmla="*/ 605 w 1270"/>
                <a:gd name="T9" fmla="*/ 433 h 1677"/>
                <a:gd name="T10" fmla="*/ 480 w 1270"/>
                <a:gd name="T11" fmla="*/ 482 h 1677"/>
                <a:gd name="T12" fmla="*/ 305 w 1270"/>
                <a:gd name="T13" fmla="*/ 586 h 1677"/>
                <a:gd name="T14" fmla="*/ 251 w 1270"/>
                <a:gd name="T15" fmla="*/ 657 h 1677"/>
                <a:gd name="T16" fmla="*/ 223 w 1270"/>
                <a:gd name="T17" fmla="*/ 673 h 1677"/>
                <a:gd name="T18" fmla="*/ 92 w 1270"/>
                <a:gd name="T19" fmla="*/ 799 h 1677"/>
                <a:gd name="T20" fmla="*/ 21 w 1270"/>
                <a:gd name="T21" fmla="*/ 924 h 1677"/>
                <a:gd name="T22" fmla="*/ 0 w 1270"/>
                <a:gd name="T23" fmla="*/ 1017 h 1677"/>
                <a:gd name="T24" fmla="*/ 5 w 1270"/>
                <a:gd name="T25" fmla="*/ 1371 h 1677"/>
                <a:gd name="T26" fmla="*/ 141 w 1270"/>
                <a:gd name="T27" fmla="*/ 1562 h 1677"/>
                <a:gd name="T28" fmla="*/ 240 w 1270"/>
                <a:gd name="T29" fmla="*/ 1633 h 1677"/>
                <a:gd name="T30" fmla="*/ 360 w 1270"/>
                <a:gd name="T31" fmla="*/ 1677 h 1677"/>
                <a:gd name="T32" fmla="*/ 540 w 1270"/>
                <a:gd name="T33" fmla="*/ 1671 h 1677"/>
                <a:gd name="T34" fmla="*/ 589 w 1270"/>
                <a:gd name="T35" fmla="*/ 1660 h 1677"/>
                <a:gd name="T36" fmla="*/ 665 w 1270"/>
                <a:gd name="T37" fmla="*/ 1590 h 1677"/>
                <a:gd name="T38" fmla="*/ 687 w 1270"/>
                <a:gd name="T39" fmla="*/ 1557 h 1677"/>
                <a:gd name="T40" fmla="*/ 698 w 1270"/>
                <a:gd name="T41" fmla="*/ 1540 h 1677"/>
                <a:gd name="T42" fmla="*/ 681 w 1270"/>
                <a:gd name="T43" fmla="*/ 1350 h 1677"/>
                <a:gd name="T44" fmla="*/ 654 w 1270"/>
                <a:gd name="T45" fmla="*/ 1273 h 1677"/>
                <a:gd name="T46" fmla="*/ 632 w 1270"/>
                <a:gd name="T47" fmla="*/ 1186 h 1677"/>
                <a:gd name="T48" fmla="*/ 638 w 1270"/>
                <a:gd name="T49" fmla="*/ 1126 h 1677"/>
                <a:gd name="T50" fmla="*/ 665 w 1270"/>
                <a:gd name="T51" fmla="*/ 1088 h 1677"/>
                <a:gd name="T52" fmla="*/ 801 w 1270"/>
                <a:gd name="T53" fmla="*/ 990 h 1677"/>
                <a:gd name="T54" fmla="*/ 894 w 1270"/>
                <a:gd name="T55" fmla="*/ 946 h 1677"/>
                <a:gd name="T56" fmla="*/ 1221 w 1270"/>
                <a:gd name="T57" fmla="*/ 602 h 1677"/>
                <a:gd name="T58" fmla="*/ 1183 w 1270"/>
                <a:gd name="T59" fmla="*/ 177 h 1677"/>
                <a:gd name="T60" fmla="*/ 1112 w 1270"/>
                <a:gd name="T61" fmla="*/ 106 h 1677"/>
                <a:gd name="T62" fmla="*/ 1058 w 1270"/>
                <a:gd name="T63" fmla="*/ 62 h 1677"/>
                <a:gd name="T64" fmla="*/ 1003 w 1270"/>
                <a:gd name="T65" fmla="*/ 35 h 1677"/>
                <a:gd name="T66" fmla="*/ 949 w 1270"/>
                <a:gd name="T67" fmla="*/ 2 h 1677"/>
                <a:gd name="T68" fmla="*/ 856 w 1270"/>
                <a:gd name="T69" fmla="*/ 46 h 1677"/>
                <a:gd name="T70" fmla="*/ 867 w 1270"/>
                <a:gd name="T71" fmla="*/ 84 h 16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0"/>
                <a:gd name="T109" fmla="*/ 0 h 1677"/>
                <a:gd name="T110" fmla="*/ 1270 w 1270"/>
                <a:gd name="T111" fmla="*/ 1677 h 16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0" h="1677">
                  <a:moveTo>
                    <a:pt x="867" y="84"/>
                  </a:moveTo>
                  <a:cubicBezTo>
                    <a:pt x="856" y="143"/>
                    <a:pt x="848" y="157"/>
                    <a:pt x="818" y="204"/>
                  </a:cubicBezTo>
                  <a:cubicBezTo>
                    <a:pt x="800" y="232"/>
                    <a:pt x="780" y="258"/>
                    <a:pt x="763" y="286"/>
                  </a:cubicBezTo>
                  <a:cubicBezTo>
                    <a:pt x="740" y="324"/>
                    <a:pt x="745" y="343"/>
                    <a:pt x="703" y="368"/>
                  </a:cubicBezTo>
                  <a:cubicBezTo>
                    <a:pt x="668" y="389"/>
                    <a:pt x="640" y="413"/>
                    <a:pt x="605" y="433"/>
                  </a:cubicBezTo>
                  <a:cubicBezTo>
                    <a:pt x="567" y="455"/>
                    <a:pt x="520" y="463"/>
                    <a:pt x="480" y="482"/>
                  </a:cubicBezTo>
                  <a:cubicBezTo>
                    <a:pt x="419" y="511"/>
                    <a:pt x="363" y="552"/>
                    <a:pt x="305" y="586"/>
                  </a:cubicBezTo>
                  <a:cubicBezTo>
                    <a:pt x="296" y="599"/>
                    <a:pt x="264" y="645"/>
                    <a:pt x="251" y="657"/>
                  </a:cubicBezTo>
                  <a:cubicBezTo>
                    <a:pt x="243" y="664"/>
                    <a:pt x="232" y="667"/>
                    <a:pt x="223" y="673"/>
                  </a:cubicBezTo>
                  <a:cubicBezTo>
                    <a:pt x="186" y="698"/>
                    <a:pt x="120" y="760"/>
                    <a:pt x="92" y="799"/>
                  </a:cubicBezTo>
                  <a:cubicBezTo>
                    <a:pt x="63" y="839"/>
                    <a:pt x="48" y="884"/>
                    <a:pt x="21" y="924"/>
                  </a:cubicBezTo>
                  <a:cubicBezTo>
                    <a:pt x="14" y="955"/>
                    <a:pt x="6" y="986"/>
                    <a:pt x="0" y="1017"/>
                  </a:cubicBezTo>
                  <a:cubicBezTo>
                    <a:pt x="2" y="1135"/>
                    <a:pt x="2" y="1253"/>
                    <a:pt x="5" y="1371"/>
                  </a:cubicBezTo>
                  <a:cubicBezTo>
                    <a:pt x="7" y="1457"/>
                    <a:pt x="84" y="1510"/>
                    <a:pt x="141" y="1562"/>
                  </a:cubicBezTo>
                  <a:cubicBezTo>
                    <a:pt x="173" y="1591"/>
                    <a:pt x="198" y="1621"/>
                    <a:pt x="240" y="1633"/>
                  </a:cubicBezTo>
                  <a:cubicBezTo>
                    <a:pt x="277" y="1659"/>
                    <a:pt x="317" y="1665"/>
                    <a:pt x="360" y="1677"/>
                  </a:cubicBezTo>
                  <a:cubicBezTo>
                    <a:pt x="420" y="1675"/>
                    <a:pt x="480" y="1675"/>
                    <a:pt x="540" y="1671"/>
                  </a:cubicBezTo>
                  <a:cubicBezTo>
                    <a:pt x="557" y="1670"/>
                    <a:pt x="589" y="1660"/>
                    <a:pt x="589" y="1660"/>
                  </a:cubicBezTo>
                  <a:cubicBezTo>
                    <a:pt x="622" y="1645"/>
                    <a:pt x="645" y="1619"/>
                    <a:pt x="665" y="1590"/>
                  </a:cubicBezTo>
                  <a:cubicBezTo>
                    <a:pt x="673" y="1579"/>
                    <a:pt x="680" y="1568"/>
                    <a:pt x="687" y="1557"/>
                  </a:cubicBezTo>
                  <a:cubicBezTo>
                    <a:pt x="691" y="1551"/>
                    <a:pt x="698" y="1540"/>
                    <a:pt x="698" y="1540"/>
                  </a:cubicBezTo>
                  <a:cubicBezTo>
                    <a:pt x="713" y="1475"/>
                    <a:pt x="712" y="1408"/>
                    <a:pt x="681" y="1350"/>
                  </a:cubicBezTo>
                  <a:cubicBezTo>
                    <a:pt x="675" y="1323"/>
                    <a:pt x="663" y="1299"/>
                    <a:pt x="654" y="1273"/>
                  </a:cubicBezTo>
                  <a:cubicBezTo>
                    <a:pt x="649" y="1243"/>
                    <a:pt x="643" y="1214"/>
                    <a:pt x="632" y="1186"/>
                  </a:cubicBezTo>
                  <a:cubicBezTo>
                    <a:pt x="634" y="1166"/>
                    <a:pt x="632" y="1145"/>
                    <a:pt x="638" y="1126"/>
                  </a:cubicBezTo>
                  <a:cubicBezTo>
                    <a:pt x="643" y="1111"/>
                    <a:pt x="656" y="1101"/>
                    <a:pt x="665" y="1088"/>
                  </a:cubicBezTo>
                  <a:cubicBezTo>
                    <a:pt x="701" y="1037"/>
                    <a:pt x="750" y="1023"/>
                    <a:pt x="801" y="990"/>
                  </a:cubicBezTo>
                  <a:cubicBezTo>
                    <a:pt x="829" y="972"/>
                    <a:pt x="861" y="953"/>
                    <a:pt x="894" y="946"/>
                  </a:cubicBezTo>
                  <a:cubicBezTo>
                    <a:pt x="1040" y="873"/>
                    <a:pt x="1154" y="749"/>
                    <a:pt x="1221" y="602"/>
                  </a:cubicBezTo>
                  <a:cubicBezTo>
                    <a:pt x="1249" y="476"/>
                    <a:pt x="1270" y="290"/>
                    <a:pt x="1183" y="177"/>
                  </a:cubicBezTo>
                  <a:cubicBezTo>
                    <a:pt x="1172" y="140"/>
                    <a:pt x="1141" y="124"/>
                    <a:pt x="1112" y="106"/>
                  </a:cubicBezTo>
                  <a:cubicBezTo>
                    <a:pt x="1031" y="57"/>
                    <a:pt x="1103" y="99"/>
                    <a:pt x="1058" y="62"/>
                  </a:cubicBezTo>
                  <a:cubicBezTo>
                    <a:pt x="1042" y="49"/>
                    <a:pt x="1020" y="46"/>
                    <a:pt x="1003" y="35"/>
                  </a:cubicBezTo>
                  <a:cubicBezTo>
                    <a:pt x="948" y="0"/>
                    <a:pt x="984" y="15"/>
                    <a:pt x="949" y="2"/>
                  </a:cubicBezTo>
                  <a:cubicBezTo>
                    <a:pt x="906" y="8"/>
                    <a:pt x="885" y="17"/>
                    <a:pt x="856" y="46"/>
                  </a:cubicBezTo>
                  <a:cubicBezTo>
                    <a:pt x="850" y="64"/>
                    <a:pt x="848" y="75"/>
                    <a:pt x="867" y="84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Line 76"/>
            <p:cNvSpPr>
              <a:spLocks noChangeAspect="1" noChangeShapeType="1"/>
            </p:cNvSpPr>
            <p:nvPr/>
          </p:nvSpPr>
          <p:spPr bwMode="auto">
            <a:xfrm flipV="1">
              <a:off x="4440" y="3045"/>
              <a:ext cx="312" cy="4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77"/>
            <p:cNvSpPr>
              <a:spLocks noChangeAspect="1" noChangeShapeType="1"/>
            </p:cNvSpPr>
            <p:nvPr/>
          </p:nvSpPr>
          <p:spPr bwMode="auto">
            <a:xfrm flipH="1" flipV="1">
              <a:off x="4752" y="3045"/>
              <a:ext cx="346" cy="3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78"/>
            <p:cNvSpPr>
              <a:spLocks noChangeAspect="1" noChangeArrowheads="1"/>
            </p:cNvSpPr>
            <p:nvPr/>
          </p:nvSpPr>
          <p:spPr bwMode="auto">
            <a:xfrm>
              <a:off x="4648" y="2976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Line 79"/>
            <p:cNvSpPr>
              <a:spLocks noChangeAspect="1" noChangeShapeType="1"/>
            </p:cNvSpPr>
            <p:nvPr/>
          </p:nvSpPr>
          <p:spPr bwMode="auto">
            <a:xfrm flipH="1">
              <a:off x="4232" y="3462"/>
              <a:ext cx="173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80"/>
            <p:cNvSpPr>
              <a:spLocks noChangeAspect="1" noChangeArrowheads="1"/>
            </p:cNvSpPr>
            <p:nvPr/>
          </p:nvSpPr>
          <p:spPr bwMode="auto">
            <a:xfrm>
              <a:off x="4336" y="3357"/>
              <a:ext cx="173" cy="17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81"/>
            <p:cNvSpPr>
              <a:spLocks noChangeAspect="1" noChangeArrowheads="1"/>
            </p:cNvSpPr>
            <p:nvPr/>
          </p:nvSpPr>
          <p:spPr bwMode="auto">
            <a:xfrm>
              <a:off x="4128" y="3774"/>
              <a:ext cx="173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Line 82"/>
            <p:cNvSpPr>
              <a:spLocks noChangeAspect="1" noChangeShapeType="1"/>
            </p:cNvSpPr>
            <p:nvPr/>
          </p:nvSpPr>
          <p:spPr bwMode="auto">
            <a:xfrm>
              <a:off x="4440" y="3462"/>
              <a:ext cx="242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83"/>
            <p:cNvSpPr>
              <a:spLocks noChangeAspect="1" noChangeArrowheads="1"/>
            </p:cNvSpPr>
            <p:nvPr/>
          </p:nvSpPr>
          <p:spPr bwMode="auto">
            <a:xfrm>
              <a:off x="4578" y="3774"/>
              <a:ext cx="174" cy="17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6" name="Group 84"/>
            <p:cNvGrpSpPr>
              <a:grpSpLocks noChangeAspect="1"/>
            </p:cNvGrpSpPr>
            <p:nvPr/>
          </p:nvGrpSpPr>
          <p:grpSpPr bwMode="auto">
            <a:xfrm>
              <a:off x="4890" y="3357"/>
              <a:ext cx="624" cy="590"/>
              <a:chOff x="2016" y="2016"/>
              <a:chExt cx="864" cy="816"/>
            </a:xfrm>
          </p:grpSpPr>
          <p:sp>
            <p:nvSpPr>
              <p:cNvPr id="59424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2160" y="2160"/>
                <a:ext cx="24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Oval 86"/>
              <p:cNvSpPr>
                <a:spLocks noChangeAspect="1" noChangeArrowheads="1"/>
              </p:cNvSpPr>
              <p:nvPr/>
            </p:nvSpPr>
            <p:spPr bwMode="auto">
              <a:xfrm>
                <a:off x="2304" y="2016"/>
                <a:ext cx="240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Oval 87"/>
              <p:cNvSpPr>
                <a:spLocks noChangeAspect="1" noChangeArrowheads="1"/>
              </p:cNvSpPr>
              <p:nvPr/>
            </p:nvSpPr>
            <p:spPr bwMode="auto">
              <a:xfrm>
                <a:off x="2016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Line 88"/>
              <p:cNvSpPr>
                <a:spLocks noChangeAspect="1" noChangeShapeType="1"/>
              </p:cNvSpPr>
              <p:nvPr/>
            </p:nvSpPr>
            <p:spPr bwMode="auto">
              <a:xfrm>
                <a:off x="2448" y="2160"/>
                <a:ext cx="336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Oval 89"/>
              <p:cNvSpPr>
                <a:spLocks noChangeAspect="1" noChangeArrowheads="1"/>
              </p:cNvSpPr>
              <p:nvPr/>
            </p:nvSpPr>
            <p:spPr bwMode="auto">
              <a:xfrm>
                <a:off x="2640" y="2592"/>
                <a:ext cx="240" cy="2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7" name="Text Box 90"/>
            <p:cNvSpPr txBox="1">
              <a:spLocks noChangeAspect="1" noChangeArrowheads="1"/>
            </p:cNvSpPr>
            <p:nvPr/>
          </p:nvSpPr>
          <p:spPr bwMode="auto">
            <a:xfrm>
              <a:off x="4163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18" name="Text Box 91"/>
            <p:cNvSpPr txBox="1">
              <a:spLocks noChangeAspect="1" noChangeArrowheads="1"/>
            </p:cNvSpPr>
            <p:nvPr/>
          </p:nvSpPr>
          <p:spPr bwMode="auto">
            <a:xfrm>
              <a:off x="4599" y="3947"/>
              <a:ext cx="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7</a:t>
              </a:r>
            </a:p>
          </p:txBody>
        </p:sp>
        <p:sp>
          <p:nvSpPr>
            <p:cNvPr id="59419" name="Text Box 92"/>
            <p:cNvSpPr txBox="1">
              <a:spLocks noChangeAspect="1" noChangeArrowheads="1"/>
            </p:cNvSpPr>
            <p:nvPr/>
          </p:nvSpPr>
          <p:spPr bwMode="auto">
            <a:xfrm>
              <a:off x="4890" y="394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0" name="Text Box 93"/>
            <p:cNvSpPr txBox="1">
              <a:spLocks noChangeAspect="1" noChangeArrowheads="1"/>
            </p:cNvSpPr>
            <p:nvPr/>
          </p:nvSpPr>
          <p:spPr bwMode="auto">
            <a:xfrm>
              <a:off x="5375" y="394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8</a:t>
              </a:r>
            </a:p>
          </p:txBody>
        </p:sp>
        <p:sp>
          <p:nvSpPr>
            <p:cNvPr id="59421" name="Text Box 94"/>
            <p:cNvSpPr txBox="1">
              <a:spLocks noChangeAspect="1" noChangeArrowheads="1"/>
            </p:cNvSpPr>
            <p:nvPr/>
          </p:nvSpPr>
          <p:spPr bwMode="auto">
            <a:xfrm>
              <a:off x="4080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  <p:sp>
          <p:nvSpPr>
            <p:cNvPr id="59422" name="Text Box 95"/>
            <p:cNvSpPr txBox="1">
              <a:spLocks noChangeAspect="1" noChangeArrowheads="1"/>
            </p:cNvSpPr>
            <p:nvPr/>
          </p:nvSpPr>
          <p:spPr bwMode="auto">
            <a:xfrm>
              <a:off x="5328" y="33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1</a:t>
              </a:r>
            </a:p>
          </p:txBody>
        </p:sp>
        <p:sp>
          <p:nvSpPr>
            <p:cNvPr id="59423" name="Text Box 96"/>
            <p:cNvSpPr txBox="1">
              <a:spLocks noChangeAspect="1" noChangeArrowheads="1"/>
            </p:cNvSpPr>
            <p:nvPr/>
          </p:nvSpPr>
          <p:spPr bwMode="auto">
            <a:xfrm>
              <a:off x="4656" y="26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b="1"/>
                <a:t>2</a:t>
              </a:r>
            </a:p>
          </p:txBody>
        </p:sp>
      </p:grpSp>
      <p:sp>
        <p:nvSpPr>
          <p:cNvPr id="54372" name="Text Box 100"/>
          <p:cNvSpPr txBox="1">
            <a:spLocks noChangeArrowheads="1"/>
          </p:cNvSpPr>
          <p:nvPr/>
        </p:nvSpPr>
        <p:spPr bwMode="auto">
          <a:xfrm>
            <a:off x="3581400" y="4419600"/>
            <a:ext cx="207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This is the move</a:t>
            </a:r>
          </a:p>
          <a:p>
            <a:r>
              <a:rPr lang="en-US" sz="1800">
                <a:solidFill>
                  <a:srgbClr val="FF0000"/>
                </a:solidFill>
              </a:rPr>
              <a:t>selected by minimax</a:t>
            </a:r>
          </a:p>
        </p:txBody>
      </p:sp>
      <p:sp>
        <p:nvSpPr>
          <p:cNvPr id="54374" name="Line 102"/>
          <p:cNvSpPr>
            <a:spLocks noChangeShapeType="1"/>
          </p:cNvSpPr>
          <p:nvPr/>
        </p:nvSpPr>
        <p:spPr bwMode="auto">
          <a:xfrm>
            <a:off x="5562600" y="4724400"/>
            <a:ext cx="1752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04"/>
          <p:cNvSpPr>
            <a:spLocks noChangeArrowheads="1"/>
          </p:cNvSpPr>
          <p:nvPr/>
        </p:nvSpPr>
        <p:spPr bwMode="auto">
          <a:xfrm>
            <a:off x="533400" y="3581400"/>
            <a:ext cx="533400" cy="5334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05"/>
          <p:cNvSpPr txBox="1">
            <a:spLocks noChangeArrowheads="1"/>
          </p:cNvSpPr>
          <p:nvPr/>
        </p:nvSpPr>
        <p:spPr bwMode="auto">
          <a:xfrm>
            <a:off x="304800" y="48006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accent1"/>
                </a:solidFill>
              </a:rPr>
              <a:t>Static evaluator </a:t>
            </a:r>
            <a:r>
              <a:rPr lang="en-US" sz="1800" dirty="0" smtClean="0">
                <a:solidFill>
                  <a:schemeClr val="accent1"/>
                </a:solidFill>
              </a:rPr>
              <a:t>value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9403" name="Line 106"/>
          <p:cNvSpPr>
            <a:spLocks noChangeShapeType="1"/>
          </p:cNvSpPr>
          <p:nvPr/>
        </p:nvSpPr>
        <p:spPr bwMode="auto">
          <a:xfrm flipV="1">
            <a:off x="685800" y="4114800"/>
            <a:ext cx="76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2819400" y="2209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5867400" y="2133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 rot="5400000" flipV="1">
            <a:off x="6324600" y="4191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2" grpId="0"/>
      <p:bldP spid="54374" grpId="0" animBg="1"/>
      <p:bldP spid="54379" grpId="0" animBg="1"/>
      <p:bldP spid="54380" grpId="0" animBg="1"/>
      <p:bldP spid="543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Game Tree for Tic-Tac-Toe</a:t>
            </a:r>
          </a:p>
        </p:txBody>
      </p:sp>
      <p:pic>
        <p:nvPicPr>
          <p:cNvPr id="61442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2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5029200" y="3733800"/>
            <a:ext cx="3886200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800" dirty="0"/>
              <a:t>f(n</a:t>
            </a:r>
            <a:r>
              <a:rPr lang="en-US" sz="2800" dirty="0" smtClean="0"/>
              <a:t>)=+</a:t>
            </a:r>
            <a:r>
              <a:rPr lang="en-US" sz="2800" dirty="0"/>
              <a:t>1 </a:t>
            </a:r>
            <a:r>
              <a:rPr lang="en-US" sz="2800" dirty="0" smtClean="0"/>
              <a:t>if </a:t>
            </a:r>
            <a:r>
              <a:rPr lang="en-US" sz="2800" dirty="0"/>
              <a:t>position a</a:t>
            </a:r>
            <a:r>
              <a:rPr lang="en-US" sz="2800" dirty="0" smtClean="0"/>
              <a:t> </a:t>
            </a:r>
            <a:r>
              <a:rPr lang="en-US" sz="2800" dirty="0"/>
              <a:t>win for </a:t>
            </a:r>
            <a:r>
              <a:rPr lang="en-US" sz="2800" dirty="0" smtClean="0"/>
              <a:t>X</a:t>
            </a:r>
            <a:endParaRPr lang="en-US" sz="2800" dirty="0"/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</a:t>
            </a:r>
            <a:r>
              <a:rPr lang="en-US" sz="2800" dirty="0" smtClean="0"/>
              <a:t>)=-</a:t>
            </a:r>
            <a:r>
              <a:rPr lang="en-US" sz="2800" dirty="0"/>
              <a:t>1 </a:t>
            </a:r>
            <a:r>
              <a:rPr lang="en-US" sz="2800" dirty="0" smtClean="0"/>
              <a:t>if position </a:t>
            </a:r>
            <a:r>
              <a:rPr lang="en-US" sz="2800" dirty="0"/>
              <a:t>a win for </a:t>
            </a:r>
            <a:r>
              <a:rPr lang="en-US" sz="2800" dirty="0" smtClean="0"/>
              <a:t>O</a:t>
            </a:r>
            <a:endParaRPr lang="en-US" sz="2800" dirty="0"/>
          </a:p>
          <a:p>
            <a:pPr marL="0" indent="0">
              <a:spcBef>
                <a:spcPct val="50000"/>
              </a:spcBef>
            </a:pPr>
            <a:r>
              <a:rPr lang="en-US" sz="2800" dirty="0"/>
              <a:t>f(n</a:t>
            </a:r>
            <a:r>
              <a:rPr lang="en-US" sz="2800" dirty="0" smtClean="0"/>
              <a:t>)=0 if position </a:t>
            </a:r>
            <a:r>
              <a:rPr lang="en-US" sz="2800" dirty="0"/>
              <a:t>a </a:t>
            </a:r>
            <a:r>
              <a:rPr lang="en-US" sz="2800" dirty="0" smtClean="0"/>
              <a:t>draw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Why use backed-up values?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5410200"/>
          </a:xfrm>
        </p:spPr>
        <p:txBody>
          <a:bodyPr/>
          <a:lstStyle/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Intuition: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evaluation function is good, doing look ahead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backing up values with Minimax should be better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on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-leaf node N’s backed-up value is value of best state that MAX can reach at depth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if MIN plays </a:t>
            </a:r>
            <a:r>
              <a:rPr lang="en-US" sz="3000" i="1" dirty="0">
                <a:latin typeface="Times New Roman" charset="0"/>
                <a:ea typeface="ＭＳ Ｐゴシック" charset="0"/>
                <a:cs typeface="ＭＳ Ｐゴシック" charset="0"/>
              </a:rPr>
              <a:t>well</a:t>
            </a:r>
          </a:p>
          <a:p>
            <a:pPr marL="569913" lvl="1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“well” : same criterion as MAX applies to itself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If e is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good,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then backed-up value is better estimate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goodness than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e(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(N)) </a:t>
            </a:r>
          </a:p>
          <a:p>
            <a:pPr marL="228600" indent="-228600">
              <a:buClr>
                <a:srgbClr val="0033CC"/>
              </a:buClr>
              <a:buFont typeface="Wingdings" charset="0"/>
              <a:buChar char="§"/>
            </a:pP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U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lookup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horizon </a:t>
            </a:r>
            <a:r>
              <a:rPr lang="en-US" sz="3000" b="1" dirty="0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because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time to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choose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move is limited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Minimax Tree</a:t>
            </a:r>
          </a:p>
        </p:txBody>
      </p:sp>
      <p:pic>
        <p:nvPicPr>
          <p:cNvPr id="65538" name="Picture 4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89154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val 6"/>
          <p:cNvSpPr>
            <a:spLocks noChangeArrowheads="1"/>
          </p:cNvSpPr>
          <p:nvPr/>
        </p:nvSpPr>
        <p:spPr bwMode="auto">
          <a:xfrm>
            <a:off x="6629400" y="32766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181600" y="1752600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MAX node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7239000" y="2971800"/>
            <a:ext cx="144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MIN node</a:t>
            </a:r>
          </a:p>
        </p:txBody>
      </p:sp>
      <p:sp>
        <p:nvSpPr>
          <p:cNvPr id="65542" name="Oval 10"/>
          <p:cNvSpPr>
            <a:spLocks noChangeArrowheads="1"/>
          </p:cNvSpPr>
          <p:nvPr/>
        </p:nvSpPr>
        <p:spPr bwMode="auto">
          <a:xfrm>
            <a:off x="4572000" y="2057400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11"/>
          <p:cNvSpPr txBox="1">
            <a:spLocks noChangeArrowheads="1"/>
          </p:cNvSpPr>
          <p:nvPr/>
        </p:nvSpPr>
        <p:spPr bwMode="auto">
          <a:xfrm>
            <a:off x="1447800" y="6019800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</a:rPr>
              <a:t>f value</a:t>
            </a:r>
          </a:p>
        </p:txBody>
      </p:sp>
      <p:sp>
        <p:nvSpPr>
          <p:cNvPr id="65544" name="Line 12"/>
          <p:cNvSpPr>
            <a:spLocks noChangeShapeType="1"/>
          </p:cNvSpPr>
          <p:nvPr/>
        </p:nvSpPr>
        <p:spPr bwMode="auto">
          <a:xfrm flipH="1" flipV="1">
            <a:off x="1447800" y="5562600"/>
            <a:ext cx="152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4191000" y="5715000"/>
            <a:ext cx="219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value computed 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by minimax</a:t>
            </a:r>
          </a:p>
        </p:txBody>
      </p:sp>
      <p:sp>
        <p:nvSpPr>
          <p:cNvPr id="65546" name="Line 14"/>
          <p:cNvSpPr>
            <a:spLocks noChangeShapeType="1"/>
          </p:cNvSpPr>
          <p:nvPr/>
        </p:nvSpPr>
        <p:spPr bwMode="auto">
          <a:xfrm flipH="1" flipV="1">
            <a:off x="2895600" y="3962400"/>
            <a:ext cx="1295400" cy="190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Why study games?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3340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Interesting, hard problems that require minimal </a:t>
            </a:r>
            <a:r>
              <a:rPr lang="ja-JP" alt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latin typeface="Times New Roman" charset="0"/>
                <a:ea typeface="ＭＳ Ｐゴシック" charset="0"/>
                <a:cs typeface="ＭＳ Ｐゴシック" charset="0"/>
              </a:rPr>
              <a:t>initial structure</a:t>
            </a:r>
            <a:r>
              <a:rPr lang="ja-JP" alt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Clear criteria for success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A way to study problems involving {hostile, adversarial, competing} agents and the uncertainty of interacting with the natural world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People have used them to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assess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their intelligence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Fun, good, easy to understand, PR potential</a:t>
            </a: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Games often define very large search spaces</a:t>
            </a:r>
          </a:p>
          <a:p>
            <a:pPr lvl="1"/>
            <a:r>
              <a:rPr lang="en-US" sz="3000" dirty="0">
                <a:latin typeface="Times New Roman" charset="0"/>
                <a:ea typeface="ＭＳ Ｐゴシック" charset="0"/>
              </a:rPr>
              <a:t>chess 35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100</a:t>
            </a:r>
            <a:r>
              <a:rPr lang="en-US" sz="3000" dirty="0">
                <a:latin typeface="Times New Roman" charset="0"/>
                <a:ea typeface="ＭＳ Ｐゴシック" charset="0"/>
              </a:rPr>
              <a:t> nodes in search tree, 10</a:t>
            </a:r>
            <a:r>
              <a:rPr lang="en-US" sz="3000" baseline="30000" dirty="0">
                <a:latin typeface="Times New Roman" charset="0"/>
                <a:ea typeface="ＭＳ Ｐゴシック" charset="0"/>
              </a:rPr>
              <a:t>40</a:t>
            </a:r>
            <a:r>
              <a:rPr lang="en-US" sz="3000" dirty="0">
                <a:latin typeface="Times New Roman" charset="0"/>
                <a:ea typeface="ＭＳ Ｐゴシック" charset="0"/>
              </a:rPr>
              <a:t> legal states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848600" cy="2743200"/>
          </a:xfrm>
        </p:spPr>
        <p:txBody>
          <a:bodyPr/>
          <a:lstStyle/>
          <a:p>
            <a:r>
              <a:rPr lang="en-US" sz="6600" dirty="0" smtClean="0"/>
              <a:t>Is that all there is to simple games?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29032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Improve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performance of the minimax algorithm through </a:t>
            </a:r>
            <a:r>
              <a:rPr lang="en-US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i="1" dirty="0">
                <a:latin typeface="Times New Roman" charset="0"/>
                <a:ea typeface="ＭＳ Ｐゴシック" charset="0"/>
                <a:cs typeface="ＭＳ Ｐゴシック" charset="0"/>
              </a:rPr>
              <a:t>If you have an idea that is surely bad, don't take the time to see how truly awful it </a:t>
            </a:r>
            <a:r>
              <a:rPr lang="en-US" altLang="ja-JP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is</a:t>
            </a:r>
            <a:r>
              <a:rPr lang="ja-JP" altLang="en-US" sz="32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-- Pat Winston 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AutoShape 6"/>
          <p:cNvSpPr>
            <a:spLocks noChangeArrowheads="1"/>
          </p:cNvSpPr>
          <p:nvPr/>
        </p:nvSpPr>
        <p:spPr bwMode="auto">
          <a:xfrm>
            <a:off x="2057400" y="4251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AutoShape 7"/>
          <p:cNvSpPr>
            <a:spLocks noChangeArrowheads="1"/>
          </p:cNvSpPr>
          <p:nvPr/>
        </p:nvSpPr>
        <p:spPr bwMode="auto">
          <a:xfrm flipV="1">
            <a:off x="2743200" y="50895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AutoShape 8"/>
          <p:cNvSpPr>
            <a:spLocks noChangeArrowheads="1"/>
          </p:cNvSpPr>
          <p:nvPr/>
        </p:nvSpPr>
        <p:spPr bwMode="auto">
          <a:xfrm flipV="1">
            <a:off x="1447800" y="50895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9"/>
          <p:cNvSpPr>
            <a:spLocks noChangeArrowheads="1"/>
          </p:cNvSpPr>
          <p:nvPr/>
        </p:nvSpPr>
        <p:spPr bwMode="auto">
          <a:xfrm>
            <a:off x="17526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AutoShape 10"/>
          <p:cNvSpPr>
            <a:spLocks noChangeArrowheads="1"/>
          </p:cNvSpPr>
          <p:nvPr/>
        </p:nvSpPr>
        <p:spPr bwMode="auto">
          <a:xfrm>
            <a:off x="11430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AutoShape 11"/>
          <p:cNvSpPr>
            <a:spLocks noChangeArrowheads="1"/>
          </p:cNvSpPr>
          <p:nvPr/>
        </p:nvSpPr>
        <p:spPr bwMode="auto">
          <a:xfrm>
            <a:off x="31242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AutoShape 12"/>
          <p:cNvSpPr>
            <a:spLocks noChangeArrowheads="1"/>
          </p:cNvSpPr>
          <p:nvPr/>
        </p:nvSpPr>
        <p:spPr bwMode="auto">
          <a:xfrm>
            <a:off x="2514600" y="6156325"/>
            <a:ext cx="327025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 flipV="1">
            <a:off x="1600200" y="4632325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4"/>
          <p:cNvSpPr>
            <a:spLocks noChangeShapeType="1"/>
          </p:cNvSpPr>
          <p:nvPr/>
        </p:nvSpPr>
        <p:spPr bwMode="auto">
          <a:xfrm flipH="1" flipV="1">
            <a:off x="2209800" y="4632325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5"/>
          <p:cNvSpPr>
            <a:spLocks noChangeShapeType="1"/>
          </p:cNvSpPr>
          <p:nvPr/>
        </p:nvSpPr>
        <p:spPr bwMode="auto">
          <a:xfrm flipV="1">
            <a:off x="1295400" y="5470525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6"/>
          <p:cNvSpPr>
            <a:spLocks noChangeShapeType="1"/>
          </p:cNvSpPr>
          <p:nvPr/>
        </p:nvSpPr>
        <p:spPr bwMode="auto">
          <a:xfrm flipH="1" flipV="1">
            <a:off x="1600200" y="5470525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7"/>
          <p:cNvSpPr>
            <a:spLocks noChangeShapeType="1"/>
          </p:cNvSpPr>
          <p:nvPr/>
        </p:nvSpPr>
        <p:spPr bwMode="auto">
          <a:xfrm flipV="1">
            <a:off x="2667000" y="5470525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8"/>
          <p:cNvSpPr>
            <a:spLocks noChangeShapeType="1"/>
          </p:cNvSpPr>
          <p:nvPr/>
        </p:nvSpPr>
        <p:spPr bwMode="auto">
          <a:xfrm flipH="1" flipV="1">
            <a:off x="2895600" y="5470525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9"/>
          <p:cNvSpPr txBox="1">
            <a:spLocks noChangeArrowheads="1"/>
          </p:cNvSpPr>
          <p:nvPr/>
        </p:nvSpPr>
        <p:spPr bwMode="auto">
          <a:xfrm>
            <a:off x="11430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2</a:t>
            </a:r>
          </a:p>
        </p:txBody>
      </p:sp>
      <p:sp>
        <p:nvSpPr>
          <p:cNvPr id="67601" name="Text Box 21"/>
          <p:cNvSpPr txBox="1">
            <a:spLocks noChangeArrowheads="1"/>
          </p:cNvSpPr>
          <p:nvPr/>
        </p:nvSpPr>
        <p:spPr bwMode="auto">
          <a:xfrm>
            <a:off x="17526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7</a:t>
            </a:r>
          </a:p>
        </p:txBody>
      </p:sp>
      <p:sp>
        <p:nvSpPr>
          <p:cNvPr id="67602" name="Text Box 22"/>
          <p:cNvSpPr txBox="1">
            <a:spLocks noChangeArrowheads="1"/>
          </p:cNvSpPr>
          <p:nvPr/>
        </p:nvSpPr>
        <p:spPr bwMode="auto">
          <a:xfrm>
            <a:off x="25146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1</a:t>
            </a:r>
          </a:p>
        </p:txBody>
      </p:sp>
      <p:sp>
        <p:nvSpPr>
          <p:cNvPr id="67603" name="Text Box 23"/>
          <p:cNvSpPr txBox="1">
            <a:spLocks noChangeArrowheads="1"/>
          </p:cNvSpPr>
          <p:nvPr/>
        </p:nvSpPr>
        <p:spPr bwMode="auto">
          <a:xfrm>
            <a:off x="1066800" y="5089525"/>
            <a:ext cx="45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=2</a:t>
            </a:r>
          </a:p>
        </p:txBody>
      </p:sp>
      <p:sp>
        <p:nvSpPr>
          <p:cNvPr id="67604" name="Text Box 24"/>
          <p:cNvSpPr txBox="1">
            <a:spLocks noChangeArrowheads="1"/>
          </p:cNvSpPr>
          <p:nvPr/>
        </p:nvSpPr>
        <p:spPr bwMode="auto">
          <a:xfrm>
            <a:off x="2438400" y="4251325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&gt;=2</a:t>
            </a:r>
          </a:p>
        </p:txBody>
      </p:sp>
      <p:sp>
        <p:nvSpPr>
          <p:cNvPr id="67605" name="Text Box 25"/>
          <p:cNvSpPr txBox="1">
            <a:spLocks noChangeArrowheads="1"/>
          </p:cNvSpPr>
          <p:nvPr/>
        </p:nvSpPr>
        <p:spPr bwMode="auto">
          <a:xfrm>
            <a:off x="3124200" y="5089525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&lt;=1</a:t>
            </a:r>
          </a:p>
        </p:txBody>
      </p:sp>
      <p:sp>
        <p:nvSpPr>
          <p:cNvPr id="67606" name="Text Box 26"/>
          <p:cNvSpPr txBox="1">
            <a:spLocks noChangeArrowheads="1"/>
          </p:cNvSpPr>
          <p:nvPr/>
        </p:nvSpPr>
        <p:spPr bwMode="auto">
          <a:xfrm>
            <a:off x="3124200" y="65373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?</a:t>
            </a:r>
          </a:p>
        </p:txBody>
      </p:sp>
      <p:sp>
        <p:nvSpPr>
          <p:cNvPr id="67607" name="Text Box 27"/>
          <p:cNvSpPr txBox="1">
            <a:spLocks noChangeArrowheads="1"/>
          </p:cNvSpPr>
          <p:nvPr/>
        </p:nvSpPr>
        <p:spPr bwMode="auto">
          <a:xfrm>
            <a:off x="4800600" y="4327525"/>
            <a:ext cx="403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We don’</a:t>
            </a:r>
            <a:r>
              <a:rPr lang="en-US" altLang="ja-JP" sz="2400">
                <a:solidFill>
                  <a:srgbClr val="FF0000"/>
                </a:solidFill>
              </a:rPr>
              <a:t>t need to compute the value at this node</a:t>
            </a:r>
            <a:endParaRPr lang="en-US" altLang="ja-JP" sz="24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No matter what it is, it can’</a:t>
            </a:r>
            <a:r>
              <a:rPr lang="en-US" altLang="ja-JP" sz="2400"/>
              <a:t>t affect value of the root node</a:t>
            </a:r>
            <a:endParaRPr lang="en-US" sz="2400"/>
          </a:p>
        </p:txBody>
      </p:sp>
      <p:sp>
        <p:nvSpPr>
          <p:cNvPr id="67608" name="Line 28"/>
          <p:cNvSpPr>
            <a:spLocks noChangeShapeType="1"/>
          </p:cNvSpPr>
          <p:nvPr/>
        </p:nvSpPr>
        <p:spPr bwMode="auto">
          <a:xfrm flipH="1">
            <a:off x="3505200" y="4708525"/>
            <a:ext cx="13716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9"/>
          <p:cNvSpPr txBox="1">
            <a:spLocks noChangeArrowheads="1"/>
          </p:cNvSpPr>
          <p:nvPr/>
        </p:nvSpPr>
        <p:spPr bwMode="auto">
          <a:xfrm>
            <a:off x="746125" y="418941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0" name="Text Box 30"/>
          <p:cNvSpPr txBox="1">
            <a:spLocks noChangeArrowheads="1"/>
          </p:cNvSpPr>
          <p:nvPr/>
        </p:nvSpPr>
        <p:spPr bwMode="auto">
          <a:xfrm>
            <a:off x="304800" y="606425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67611" name="Text Box 31"/>
          <p:cNvSpPr txBox="1">
            <a:spLocks noChangeArrowheads="1"/>
          </p:cNvSpPr>
          <p:nvPr/>
        </p:nvSpPr>
        <p:spPr bwMode="auto">
          <a:xfrm>
            <a:off x="228600" y="50895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pruning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Traverse search tree in depth-first order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alpha(n)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= max value found so far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node n,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beta(n)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= min value found so far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Alpha values start at -∞ and only increase, while beta values start at +∞ and only decrease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Beta cutoff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Given MAX node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N,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cut off search below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(i.e., don’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examine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any more of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its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children) if alpha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(N) 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&gt;= beta(i) for some MIN node ancestor i of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Alpha cutoff: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stop searching below MIN node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beta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(N)&lt;=alpha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(i) for some MAX node ancestor i of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1695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1697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8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99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0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01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96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1684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1685" name="Group 13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1686" name="Group 1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1690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691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2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3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94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687" name="Group 20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1688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16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grpSp>
        <p:nvGrpSpPr>
          <p:cNvPr id="73730" name="Group 3"/>
          <p:cNvGrpSpPr>
            <a:grpSpLocks/>
          </p:cNvGrpSpPr>
          <p:nvPr/>
        </p:nvGrpSpPr>
        <p:grpSpPr bwMode="auto">
          <a:xfrm>
            <a:off x="4724400" y="1524000"/>
            <a:ext cx="1098550" cy="914400"/>
            <a:chOff x="2976" y="960"/>
            <a:chExt cx="692" cy="576"/>
          </a:xfrm>
        </p:grpSpPr>
        <p:grpSp>
          <p:nvGrpSpPr>
            <p:cNvPr id="73759" name="Group 4"/>
            <p:cNvGrpSpPr>
              <a:grpSpLocks/>
            </p:cNvGrpSpPr>
            <p:nvPr/>
          </p:nvGrpSpPr>
          <p:grpSpPr bwMode="auto">
            <a:xfrm>
              <a:off x="2976" y="960"/>
              <a:ext cx="576" cy="576"/>
              <a:chOff x="2112" y="1152"/>
              <a:chExt cx="576" cy="576"/>
            </a:xfrm>
          </p:grpSpPr>
          <p:sp>
            <p:nvSpPr>
              <p:cNvPr id="73761" name="Rectangle 5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576" cy="576"/>
              </a:xfrm>
              <a:prstGeom prst="rect">
                <a:avLst/>
              </a:prstGeom>
              <a:solidFill>
                <a:srgbClr val="DCFFB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6"/>
              <p:cNvSpPr>
                <a:spLocks noChangeShapeType="1"/>
              </p:cNvSpPr>
              <p:nvPr/>
            </p:nvSpPr>
            <p:spPr bwMode="auto">
              <a:xfrm>
                <a:off x="2304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3" name="Line 7"/>
              <p:cNvSpPr>
                <a:spLocks noChangeShapeType="1"/>
              </p:cNvSpPr>
              <p:nvPr/>
            </p:nvSpPr>
            <p:spPr bwMode="auto">
              <a:xfrm>
                <a:off x="249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4" name="Line 8"/>
              <p:cNvSpPr>
                <a:spLocks noChangeShapeType="1"/>
              </p:cNvSpPr>
              <p:nvPr/>
            </p:nvSpPr>
            <p:spPr bwMode="auto">
              <a:xfrm>
                <a:off x="2112" y="134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765" name="Line 9"/>
              <p:cNvSpPr>
                <a:spLocks noChangeShapeType="1"/>
              </p:cNvSpPr>
              <p:nvPr/>
            </p:nvSpPr>
            <p:spPr bwMode="auto">
              <a:xfrm>
                <a:off x="2112" y="15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3760" name="Text Box 10"/>
            <p:cNvSpPr txBox="1">
              <a:spLocks noChangeArrowheads="1"/>
            </p:cNvSpPr>
            <p:nvPr/>
          </p:nvSpPr>
          <p:spPr bwMode="auto">
            <a:xfrm>
              <a:off x="3552" y="1062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3600">
                <a:solidFill>
                  <a:srgbClr val="009900"/>
                </a:solidFill>
                <a:cs typeface="Times New Roman" charset="0"/>
                <a:sym typeface="Symbol" charset="0"/>
              </a:endParaRPr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429000" y="3363913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  <a:latin typeface="Symbol" charset="0"/>
              </a:rPr>
              <a:t>b</a:t>
            </a:r>
            <a:r>
              <a:rPr lang="en-US" sz="2400">
                <a:solidFill>
                  <a:srgbClr val="FF3300"/>
                </a:solidFill>
                <a:latin typeface="Comic Sans MS" charset="0"/>
              </a:rPr>
              <a:t> = 2</a:t>
            </a:r>
            <a:endParaRPr lang="en-US" sz="3600">
              <a:solidFill>
                <a:srgbClr val="FF33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14400" y="3962400"/>
            <a:ext cx="1981200" cy="1993900"/>
            <a:chOff x="576" y="2496"/>
            <a:chExt cx="1248" cy="1256"/>
          </a:xfrm>
        </p:grpSpPr>
        <p:grpSp>
          <p:nvGrpSpPr>
            <p:cNvPr id="73746" name="Group 13"/>
            <p:cNvGrpSpPr>
              <a:grpSpLocks/>
            </p:cNvGrpSpPr>
            <p:nvPr/>
          </p:nvGrpSpPr>
          <p:grpSpPr bwMode="auto">
            <a:xfrm>
              <a:off x="576" y="2880"/>
              <a:ext cx="576" cy="576"/>
              <a:chOff x="576" y="2880"/>
              <a:chExt cx="576" cy="576"/>
            </a:xfrm>
          </p:grpSpPr>
          <p:grpSp>
            <p:nvGrpSpPr>
              <p:cNvPr id="73749" name="Group 14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2112" y="1152"/>
                <a:chExt cx="576" cy="576"/>
              </a:xfrm>
            </p:grpSpPr>
            <p:sp>
              <p:nvSpPr>
                <p:cNvPr id="73754" name="Rectangle 15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5" name="Line 16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6" name="Line 17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7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8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50" name="Group 20"/>
              <p:cNvGrpSpPr>
                <a:grpSpLocks/>
              </p:cNvGrpSpPr>
              <p:nvPr/>
            </p:nvGrpSpPr>
            <p:grpSpPr bwMode="auto">
              <a:xfrm>
                <a:off x="768" y="3072"/>
                <a:ext cx="192" cy="192"/>
                <a:chOff x="576" y="2112"/>
                <a:chExt cx="192" cy="192"/>
              </a:xfrm>
            </p:grpSpPr>
            <p:sp>
              <p:nvSpPr>
                <p:cNvPr id="73752" name="Line 21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5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3751" name="Oval 23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47" name="Line 24"/>
            <p:cNvSpPr>
              <a:spLocks noChangeShapeType="1"/>
            </p:cNvSpPr>
            <p:nvPr/>
          </p:nvSpPr>
          <p:spPr bwMode="auto">
            <a:xfrm flipH="1">
              <a:off x="864" y="2496"/>
              <a:ext cx="96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748" name="Text Box 25"/>
            <p:cNvSpPr txBox="1">
              <a:spLocks noChangeArrowheads="1"/>
            </p:cNvSpPr>
            <p:nvPr/>
          </p:nvSpPr>
          <p:spPr bwMode="auto">
            <a:xfrm>
              <a:off x="768" y="346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CC0066"/>
                  </a:solidFill>
                  <a:latin typeface="Comic Sans MS" charset="0"/>
                </a:rPr>
                <a:t>2</a:t>
              </a:r>
            </a:p>
          </p:txBody>
        </p:sp>
      </p:grp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node is an upper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It can never increase</a:t>
            </a:r>
          </a:p>
        </p:txBody>
      </p:sp>
      <p:grpSp>
        <p:nvGrpSpPr>
          <p:cNvPr id="73734" name="Group 27"/>
          <p:cNvGrpSpPr>
            <a:grpSpLocks/>
          </p:cNvGrpSpPr>
          <p:nvPr/>
        </p:nvGrpSpPr>
        <p:grpSpPr bwMode="auto">
          <a:xfrm>
            <a:off x="2438400" y="2438400"/>
            <a:ext cx="2743200" cy="1524000"/>
            <a:chOff x="1536" y="1536"/>
            <a:chExt cx="1728" cy="960"/>
          </a:xfrm>
        </p:grpSpPr>
        <p:sp>
          <p:nvSpPr>
            <p:cNvPr id="73735" name="Line 28"/>
            <p:cNvSpPr>
              <a:spLocks noChangeShapeType="1"/>
            </p:cNvSpPr>
            <p:nvPr/>
          </p:nvSpPr>
          <p:spPr bwMode="auto">
            <a:xfrm flipH="1">
              <a:off x="1824" y="1536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3736" name="Group 29"/>
            <p:cNvGrpSpPr>
              <a:grpSpLocks/>
            </p:cNvGrpSpPr>
            <p:nvPr/>
          </p:nvGrpSpPr>
          <p:grpSpPr bwMode="auto">
            <a:xfrm>
              <a:off x="1536" y="1920"/>
              <a:ext cx="576" cy="576"/>
              <a:chOff x="1536" y="1920"/>
              <a:chExt cx="576" cy="576"/>
            </a:xfrm>
          </p:grpSpPr>
          <p:grpSp>
            <p:nvGrpSpPr>
              <p:cNvPr id="73737" name="Group 30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2112" y="1152"/>
                <a:chExt cx="576" cy="576"/>
              </a:xfrm>
            </p:grpSpPr>
            <p:sp>
              <p:nvSpPr>
                <p:cNvPr id="737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F0E09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2" name="Line 32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3" name="Line 33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4" name="Line 34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5" name="Line 35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3738" name="Group 36"/>
              <p:cNvGrpSpPr>
                <a:grpSpLocks/>
              </p:cNvGrpSpPr>
              <p:nvPr/>
            </p:nvGrpSpPr>
            <p:grpSpPr bwMode="auto">
              <a:xfrm>
                <a:off x="1728" y="2112"/>
                <a:ext cx="192" cy="192"/>
                <a:chOff x="576" y="2112"/>
                <a:chExt cx="192" cy="192"/>
              </a:xfrm>
            </p:grpSpPr>
            <p:sp>
              <p:nvSpPr>
                <p:cNvPr id="73739" name="Line 37"/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374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112"/>
                  <a:ext cx="192" cy="192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utoUpdateAnimBg="0"/>
      <p:bldP spid="12188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F6EDC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beta value of a MIN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node is an upper bound on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990000"/>
                </a:solidFill>
                <a:latin typeface="Comic Sans MS" charset="0"/>
              </a:rPr>
              <a:t>It can never increase</a:t>
            </a: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5780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5822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5824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25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6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7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5828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5823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5781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5809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5812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1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2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13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1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1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14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10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811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5782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5783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5796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5799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580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0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800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580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80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01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797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798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5784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5785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5786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5787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579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79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788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578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579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1</a:t>
            </a:r>
            <a:endParaRPr lang="en-US" sz="2400">
              <a:solidFill>
                <a:srgbClr val="009900"/>
              </a:solidFill>
              <a:latin typeface="Comic Sans MS" charset="0"/>
              <a:cs typeface="Times New Roman" charset="0"/>
              <a:sym typeface="Symbol" charset="0"/>
            </a:endParaRP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953000" y="2755900"/>
            <a:ext cx="3835400" cy="1562100"/>
          </a:xfrm>
          <a:prstGeom prst="rect">
            <a:avLst/>
          </a:prstGeom>
          <a:solidFill>
            <a:srgbClr val="ECFFD9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The alpha value of a MAX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node is a lower bound on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the final backed-up value.</a:t>
            </a:r>
          </a:p>
          <a:p>
            <a:pPr eaLnBrk="1" hangingPunct="1"/>
            <a:r>
              <a:rPr lang="en-US" sz="2400">
                <a:solidFill>
                  <a:srgbClr val="009900"/>
                </a:solidFill>
                <a:latin typeface="Comic Sans MS" charset="0"/>
              </a:rPr>
              <a:t>It can never decrease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7829" name="Group 6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7871" name="Group 7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7873" name="Rectangle 8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4" name="Line 9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5" name="Line 10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7877" name="Line 12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7872" name="Text Box 13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7830" name="Group 14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7858" name="Group 15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7861" name="Group 16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6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6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7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62" name="Group 22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6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63" name="Oval 25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59" name="Line 26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0" name="Text Box 27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7831" name="Text Box 28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7832" name="Group 29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7845" name="Group 30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7848" name="Group 31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78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5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49" name="Group 37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785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52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50" name="Oval 40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46" name="Line 41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47" name="Text Box 42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7833" name="Group 43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7834" name="Line 44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7835" name="Group 45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7836" name="Group 46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784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4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837" name="Group 52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783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7839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79908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79950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79952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3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4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5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9956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79951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79909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79937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79940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41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4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44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42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38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39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79910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79911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79924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79927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7993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3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28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7993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3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29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25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926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79912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79913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79914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79915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7991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2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916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79917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79918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79876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79877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79879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79895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7989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7989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903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5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6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7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900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901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902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989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9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79880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79881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79883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79885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7989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1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2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3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94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9886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7988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88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9887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884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88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79878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</a:t>
            </a:r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5638800" y="1839913"/>
            <a:ext cx="84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Symbol" charset="0"/>
              </a:rPr>
              <a:t>a</a:t>
            </a:r>
            <a:r>
              <a:rPr lang="en-US" sz="2400">
                <a:solidFill>
                  <a:srgbClr val="009900"/>
                </a:solidFill>
                <a:latin typeface="Comic Sans MS" charset="0"/>
              </a:rPr>
              <a:t> = </a:t>
            </a:r>
            <a:r>
              <a:rPr lang="en-US" sz="2400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914400" y="1524000"/>
            <a:ext cx="4908550" cy="4432300"/>
            <a:chOff x="576" y="960"/>
            <a:chExt cx="3092" cy="2792"/>
          </a:xfrm>
        </p:grpSpPr>
        <p:grpSp>
          <p:nvGrpSpPr>
            <p:cNvPr id="81959" name="Group 5"/>
            <p:cNvGrpSpPr>
              <a:grpSpLocks/>
            </p:cNvGrpSpPr>
            <p:nvPr/>
          </p:nvGrpSpPr>
          <p:grpSpPr bwMode="auto">
            <a:xfrm>
              <a:off x="2976" y="960"/>
              <a:ext cx="692" cy="576"/>
              <a:chOff x="2976" y="960"/>
              <a:chExt cx="692" cy="576"/>
            </a:xfrm>
          </p:grpSpPr>
          <p:grpSp>
            <p:nvGrpSpPr>
              <p:cNvPr id="82001" name="Group 6"/>
              <p:cNvGrpSpPr>
                <a:grpSpLocks/>
              </p:cNvGrpSpPr>
              <p:nvPr/>
            </p:nvGrpSpPr>
            <p:grpSpPr bwMode="auto">
              <a:xfrm>
                <a:off x="2976" y="960"/>
                <a:ext cx="576" cy="576"/>
                <a:chOff x="2112" y="1152"/>
                <a:chExt cx="576" cy="576"/>
              </a:xfrm>
            </p:grpSpPr>
            <p:sp>
              <p:nvSpPr>
                <p:cNvPr id="82003" name="Rectangle 7"/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576" cy="576"/>
                </a:xfrm>
                <a:prstGeom prst="rect">
                  <a:avLst/>
                </a:prstGeom>
                <a:solidFill>
                  <a:srgbClr val="DCFFB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04" name="Line 8"/>
                <p:cNvSpPr>
                  <a:spLocks noChangeShapeType="1"/>
                </p:cNvSpPr>
                <p:nvPr/>
              </p:nvSpPr>
              <p:spPr bwMode="auto">
                <a:xfrm>
                  <a:off x="2304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5" name="Line 9"/>
                <p:cNvSpPr>
                  <a:spLocks noChangeShapeType="1"/>
                </p:cNvSpPr>
                <p:nvPr/>
              </p:nvSpPr>
              <p:spPr bwMode="auto">
                <a:xfrm>
                  <a:off x="2496" y="115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6" name="Line 10"/>
                <p:cNvSpPr>
                  <a:spLocks noChangeShapeType="1"/>
                </p:cNvSpPr>
                <p:nvPr/>
              </p:nvSpPr>
              <p:spPr bwMode="auto">
                <a:xfrm>
                  <a:off x="211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82007" name="Line 11"/>
                <p:cNvSpPr>
                  <a:spLocks noChangeShapeType="1"/>
                </p:cNvSpPr>
                <p:nvPr/>
              </p:nvSpPr>
              <p:spPr bwMode="auto">
                <a:xfrm>
                  <a:off x="2112" y="15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2002" name="Text Box 12"/>
              <p:cNvSpPr txBox="1">
                <a:spLocks noChangeArrowheads="1"/>
              </p:cNvSpPr>
              <p:nvPr/>
            </p:nvSpPr>
            <p:spPr bwMode="auto">
              <a:xfrm>
                <a:off x="3552" y="1062"/>
                <a:ext cx="11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3600">
                  <a:solidFill>
                    <a:srgbClr val="009900"/>
                  </a:solidFill>
                  <a:cs typeface="Times New Roman" charset="0"/>
                  <a:sym typeface="Symbol" charset="0"/>
                </a:endParaRPr>
              </a:p>
            </p:txBody>
          </p:sp>
        </p:grpSp>
        <p:grpSp>
          <p:nvGrpSpPr>
            <p:cNvPr id="81960" name="Group 13"/>
            <p:cNvGrpSpPr>
              <a:grpSpLocks/>
            </p:cNvGrpSpPr>
            <p:nvPr/>
          </p:nvGrpSpPr>
          <p:grpSpPr bwMode="auto">
            <a:xfrm>
              <a:off x="1824" y="2496"/>
              <a:ext cx="1344" cy="1256"/>
              <a:chOff x="1824" y="2496"/>
              <a:chExt cx="1344" cy="1256"/>
            </a:xfrm>
          </p:grpSpPr>
          <p:grpSp>
            <p:nvGrpSpPr>
              <p:cNvPr id="81988" name="Group 14"/>
              <p:cNvGrpSpPr>
                <a:grpSpLocks/>
              </p:cNvGrpSpPr>
              <p:nvPr/>
            </p:nvGrpSpPr>
            <p:grpSpPr bwMode="auto">
              <a:xfrm>
                <a:off x="2592" y="2880"/>
                <a:ext cx="576" cy="576"/>
                <a:chOff x="2592" y="2880"/>
                <a:chExt cx="576" cy="576"/>
              </a:xfrm>
            </p:grpSpPr>
            <p:grpSp>
              <p:nvGrpSpPr>
                <p:cNvPr id="81991" name="Group 15"/>
                <p:cNvGrpSpPr>
                  <a:grpSpLocks/>
                </p:cNvGrpSpPr>
                <p:nvPr/>
              </p:nvGrpSpPr>
              <p:grpSpPr bwMode="auto">
                <a:xfrm>
                  <a:off x="2592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200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92" name="Group 21"/>
                <p:cNvGrpSpPr>
                  <a:grpSpLocks/>
                </p:cNvGrpSpPr>
                <p:nvPr/>
              </p:nvGrpSpPr>
              <p:grpSpPr bwMode="auto">
                <a:xfrm>
                  <a:off x="2784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95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93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288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89" name="Line 25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90" name="Text Box 26"/>
              <p:cNvSpPr txBox="1">
                <a:spLocks noChangeArrowheads="1"/>
              </p:cNvSpPr>
              <p:nvPr/>
            </p:nvSpPr>
            <p:spPr bwMode="auto">
              <a:xfrm>
                <a:off x="2784" y="3464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1</a:t>
                </a:r>
              </a:p>
            </p:txBody>
          </p:sp>
        </p:grpSp>
        <p:sp>
          <p:nvSpPr>
            <p:cNvPr id="81961" name="Text Box 27"/>
            <p:cNvSpPr txBox="1">
              <a:spLocks noChangeArrowheads="1"/>
            </p:cNvSpPr>
            <p:nvPr/>
          </p:nvSpPr>
          <p:spPr bwMode="auto">
            <a:xfrm>
              <a:off x="2160" y="2119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1</a:t>
              </a:r>
              <a:endParaRPr lang="en-US" sz="3600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endParaRPr>
            </a:p>
          </p:txBody>
        </p:sp>
        <p:grpSp>
          <p:nvGrpSpPr>
            <p:cNvPr id="81962" name="Group 28"/>
            <p:cNvGrpSpPr>
              <a:grpSpLocks/>
            </p:cNvGrpSpPr>
            <p:nvPr/>
          </p:nvGrpSpPr>
          <p:grpSpPr bwMode="auto">
            <a:xfrm>
              <a:off x="576" y="2496"/>
              <a:ext cx="1248" cy="1256"/>
              <a:chOff x="576" y="2496"/>
              <a:chExt cx="1248" cy="1256"/>
            </a:xfrm>
          </p:grpSpPr>
          <p:grpSp>
            <p:nvGrpSpPr>
              <p:cNvPr id="81975" name="Group 29"/>
              <p:cNvGrpSpPr>
                <a:grpSpLocks/>
              </p:cNvGrpSpPr>
              <p:nvPr/>
            </p:nvGrpSpPr>
            <p:grpSpPr bwMode="auto">
              <a:xfrm>
                <a:off x="576" y="2880"/>
                <a:ext cx="576" cy="576"/>
                <a:chOff x="576" y="2880"/>
                <a:chExt cx="576" cy="576"/>
              </a:xfrm>
            </p:grpSpPr>
            <p:grpSp>
              <p:nvGrpSpPr>
                <p:cNvPr id="81978" name="Group 30"/>
                <p:cNvGrpSpPr>
                  <a:grpSpLocks/>
                </p:cNvGrpSpPr>
                <p:nvPr/>
              </p:nvGrpSpPr>
              <p:grpSpPr bwMode="auto">
                <a:xfrm>
                  <a:off x="576" y="2880"/>
                  <a:ext cx="576" cy="576"/>
                  <a:chOff x="2112" y="1152"/>
                  <a:chExt cx="576" cy="576"/>
                </a:xfrm>
              </p:grpSpPr>
              <p:sp>
                <p:nvSpPr>
                  <p:cNvPr id="8198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DCFFB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8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9" name="Group 36"/>
                <p:cNvGrpSpPr>
                  <a:grpSpLocks/>
                </p:cNvGrpSpPr>
                <p:nvPr/>
              </p:nvGrpSpPr>
              <p:grpSpPr bwMode="auto">
                <a:xfrm>
                  <a:off x="768" y="3072"/>
                  <a:ext cx="192" cy="192"/>
                  <a:chOff x="576" y="2112"/>
                  <a:chExt cx="192" cy="192"/>
                </a:xfrm>
              </p:grpSpPr>
              <p:sp>
                <p:nvSpPr>
                  <p:cNvPr id="819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8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80" name="Oval 39"/>
                <p:cNvSpPr>
                  <a:spLocks noChangeArrowheads="1"/>
                </p:cNvSpPr>
                <p:nvPr/>
              </p:nvSpPr>
              <p:spPr bwMode="auto">
                <a:xfrm>
                  <a:off x="576" y="307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976" name="Line 40"/>
              <p:cNvSpPr>
                <a:spLocks noChangeShapeType="1"/>
              </p:cNvSpPr>
              <p:nvPr/>
            </p:nvSpPr>
            <p:spPr bwMode="auto">
              <a:xfrm flipH="1">
                <a:off x="864" y="2496"/>
                <a:ext cx="96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1977" name="Text Box 41"/>
              <p:cNvSpPr txBox="1">
                <a:spLocks noChangeArrowheads="1"/>
              </p:cNvSpPr>
              <p:nvPr/>
            </p:nvSpPr>
            <p:spPr bwMode="auto">
              <a:xfrm>
                <a:off x="768" y="3464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CC0066"/>
                    </a:solidFill>
                    <a:latin typeface="Comic Sans MS" charset="0"/>
                  </a:rPr>
                  <a:t>2</a:t>
                </a:r>
              </a:p>
            </p:txBody>
          </p:sp>
        </p:grpSp>
        <p:grpSp>
          <p:nvGrpSpPr>
            <p:cNvPr id="81963" name="Group 42"/>
            <p:cNvGrpSpPr>
              <a:grpSpLocks/>
            </p:cNvGrpSpPr>
            <p:nvPr/>
          </p:nvGrpSpPr>
          <p:grpSpPr bwMode="auto">
            <a:xfrm>
              <a:off x="1536" y="1536"/>
              <a:ext cx="1728" cy="960"/>
              <a:chOff x="1536" y="1536"/>
              <a:chExt cx="1728" cy="960"/>
            </a:xfrm>
          </p:grpSpPr>
          <p:sp>
            <p:nvSpPr>
              <p:cNvPr id="81964" name="Line 43"/>
              <p:cNvSpPr>
                <a:spLocks noChangeShapeType="1"/>
              </p:cNvSpPr>
              <p:nvPr/>
            </p:nvSpPr>
            <p:spPr bwMode="auto">
              <a:xfrm flipH="1">
                <a:off x="1824" y="1536"/>
                <a:ext cx="14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81965" name="Group 44"/>
              <p:cNvGrpSpPr>
                <a:grpSpLocks/>
              </p:cNvGrpSpPr>
              <p:nvPr/>
            </p:nvGrpSpPr>
            <p:grpSpPr bwMode="auto">
              <a:xfrm>
                <a:off x="1536" y="1920"/>
                <a:ext cx="576" cy="576"/>
                <a:chOff x="1536" y="1920"/>
                <a:chExt cx="576" cy="576"/>
              </a:xfrm>
            </p:grpSpPr>
            <p:grpSp>
              <p:nvGrpSpPr>
                <p:cNvPr id="81966" name="Group 45"/>
                <p:cNvGrpSpPr>
                  <a:grpSpLocks/>
                </p:cNvGrpSpPr>
                <p:nvPr/>
              </p:nvGrpSpPr>
              <p:grpSpPr bwMode="auto">
                <a:xfrm>
                  <a:off x="1536" y="1920"/>
                  <a:ext cx="576" cy="576"/>
                  <a:chOff x="2112" y="1152"/>
                  <a:chExt cx="576" cy="576"/>
                </a:xfrm>
              </p:grpSpPr>
              <p:sp>
                <p:nvSpPr>
                  <p:cNvPr id="8197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152"/>
                    <a:ext cx="576" cy="576"/>
                  </a:xfrm>
                  <a:prstGeom prst="rect">
                    <a:avLst/>
                  </a:prstGeom>
                  <a:solidFill>
                    <a:srgbClr val="F0E09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152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344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536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67" name="Group 51"/>
                <p:cNvGrpSpPr>
                  <a:grpSpLocks/>
                </p:cNvGrpSpPr>
                <p:nvPr/>
              </p:nvGrpSpPr>
              <p:grpSpPr bwMode="auto">
                <a:xfrm>
                  <a:off x="1728" y="2112"/>
                  <a:ext cx="192" cy="192"/>
                  <a:chOff x="576" y="2112"/>
                  <a:chExt cx="192" cy="192"/>
                </a:xfrm>
              </p:grpSpPr>
              <p:sp>
                <p:nvSpPr>
                  <p:cNvPr id="8196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196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112"/>
                    <a:ext cx="192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1924" name="Group 54"/>
          <p:cNvGrpSpPr>
            <a:grpSpLocks/>
          </p:cNvGrpSpPr>
          <p:nvPr/>
        </p:nvGrpSpPr>
        <p:grpSpPr bwMode="auto">
          <a:xfrm>
            <a:off x="5181600" y="2438400"/>
            <a:ext cx="3479800" cy="3517900"/>
            <a:chOff x="3264" y="1536"/>
            <a:chExt cx="2192" cy="2216"/>
          </a:xfrm>
        </p:grpSpPr>
        <p:grpSp>
          <p:nvGrpSpPr>
            <p:cNvPr id="81928" name="Group 55"/>
            <p:cNvGrpSpPr>
              <a:grpSpLocks/>
            </p:cNvGrpSpPr>
            <p:nvPr/>
          </p:nvGrpSpPr>
          <p:grpSpPr bwMode="auto">
            <a:xfrm>
              <a:off x="3264" y="1536"/>
              <a:ext cx="1652" cy="2216"/>
              <a:chOff x="3264" y="1536"/>
              <a:chExt cx="1652" cy="2216"/>
            </a:xfrm>
          </p:grpSpPr>
          <p:grpSp>
            <p:nvGrpSpPr>
              <p:cNvPr id="81930" name="Group 56"/>
              <p:cNvGrpSpPr>
                <a:grpSpLocks/>
              </p:cNvGrpSpPr>
              <p:nvPr/>
            </p:nvGrpSpPr>
            <p:grpSpPr bwMode="auto">
              <a:xfrm>
                <a:off x="3264" y="1536"/>
                <a:ext cx="1652" cy="960"/>
                <a:chOff x="3264" y="1536"/>
                <a:chExt cx="1652" cy="960"/>
              </a:xfrm>
            </p:grpSpPr>
            <p:grpSp>
              <p:nvGrpSpPr>
                <p:cNvPr id="81946" name="Group 57"/>
                <p:cNvGrpSpPr>
                  <a:grpSpLocks/>
                </p:cNvGrpSpPr>
                <p:nvPr/>
              </p:nvGrpSpPr>
              <p:grpSpPr bwMode="auto">
                <a:xfrm>
                  <a:off x="3264" y="1536"/>
                  <a:ext cx="1536" cy="960"/>
                  <a:chOff x="3264" y="1536"/>
                  <a:chExt cx="1536" cy="960"/>
                </a:xfrm>
              </p:grpSpPr>
              <p:grpSp>
                <p:nvGrpSpPr>
                  <p:cNvPr id="8194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24" y="1920"/>
                    <a:ext cx="576" cy="576"/>
                    <a:chOff x="4224" y="1920"/>
                    <a:chExt cx="576" cy="576"/>
                  </a:xfrm>
                </p:grpSpPr>
                <p:grpSp>
                  <p:nvGrpSpPr>
                    <p:cNvPr id="81950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192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54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F0E09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51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11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52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53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194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536"/>
                    <a:ext cx="12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4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00" y="207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endParaRPr lang="en-US" sz="2400">
                    <a:latin typeface="Comic Sans MS" charset="0"/>
                  </a:endParaRPr>
                </a:p>
              </p:txBody>
            </p:sp>
          </p:grpSp>
          <p:grpSp>
            <p:nvGrpSpPr>
              <p:cNvPr id="81931" name="Group 70"/>
              <p:cNvGrpSpPr>
                <a:grpSpLocks/>
              </p:cNvGrpSpPr>
              <p:nvPr/>
            </p:nvGrpSpPr>
            <p:grpSpPr bwMode="auto">
              <a:xfrm>
                <a:off x="4224" y="2496"/>
                <a:ext cx="576" cy="1256"/>
                <a:chOff x="4224" y="2496"/>
                <a:chExt cx="576" cy="1256"/>
              </a:xfrm>
            </p:grpSpPr>
            <p:grpSp>
              <p:nvGrpSpPr>
                <p:cNvPr id="81932" name="Group 71"/>
                <p:cNvGrpSpPr>
                  <a:grpSpLocks/>
                </p:cNvGrpSpPr>
                <p:nvPr/>
              </p:nvGrpSpPr>
              <p:grpSpPr bwMode="auto">
                <a:xfrm>
                  <a:off x="4224" y="2496"/>
                  <a:ext cx="576" cy="960"/>
                  <a:chOff x="4224" y="2496"/>
                  <a:chExt cx="576" cy="960"/>
                </a:xfrm>
              </p:grpSpPr>
              <p:grpSp>
                <p:nvGrpSpPr>
                  <p:cNvPr id="8193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224" y="2880"/>
                    <a:ext cx="576" cy="576"/>
                    <a:chOff x="4224" y="2880"/>
                    <a:chExt cx="576" cy="576"/>
                  </a:xfrm>
                </p:grpSpPr>
                <p:grpSp>
                  <p:nvGrpSpPr>
                    <p:cNvPr id="8193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2880"/>
                      <a:ext cx="576" cy="576"/>
                      <a:chOff x="2112" y="1152"/>
                      <a:chExt cx="576" cy="576"/>
                    </a:xfrm>
                  </p:grpSpPr>
                  <p:sp>
                    <p:nvSpPr>
                      <p:cNvPr id="81941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2" y="1152"/>
                        <a:ext cx="576" cy="576"/>
                      </a:xfrm>
                      <a:prstGeom prst="rect">
                        <a:avLst/>
                      </a:prstGeom>
                      <a:solidFill>
                        <a:srgbClr val="DCFFB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04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1152"/>
                        <a:ext cx="0" cy="57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344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2" y="1536"/>
                        <a:ext cx="57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1937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4" y="3072"/>
                      <a:ext cx="192" cy="192"/>
                      <a:chOff x="576" y="2112"/>
                      <a:chExt cx="192" cy="192"/>
                    </a:xfrm>
                  </p:grpSpPr>
                  <p:sp>
                    <p:nvSpPr>
                      <p:cNvPr id="8193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194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76" y="2112"/>
                        <a:ext cx="192" cy="192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99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1938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880"/>
                      <a:ext cx="192" cy="19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496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93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416" y="3464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2400">
                      <a:solidFill>
                        <a:srgbClr val="CC0066"/>
                      </a:solidFill>
                      <a:latin typeface="Comic Sans MS" charset="0"/>
                    </a:rPr>
                    <a:t>-1</a:t>
                  </a:r>
                </a:p>
              </p:txBody>
            </p:sp>
          </p:grpSp>
        </p:grpSp>
        <p:sp>
          <p:nvSpPr>
            <p:cNvPr id="81929" name="Text Box 85"/>
            <p:cNvSpPr txBox="1">
              <a:spLocks noChangeArrowheads="1"/>
            </p:cNvSpPr>
            <p:nvPr/>
          </p:nvSpPr>
          <p:spPr bwMode="auto">
            <a:xfrm>
              <a:off x="4800" y="2071"/>
              <a:ext cx="6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Symbol" charset="0"/>
                </a:rPr>
                <a:t>b</a:t>
              </a:r>
              <a:r>
                <a:rPr lang="en-US" sz="2400">
                  <a:solidFill>
                    <a:srgbClr val="FF3300"/>
                  </a:solidFill>
                  <a:latin typeface="Comic Sans MS" charset="0"/>
                </a:rPr>
                <a:t> = -1</a:t>
              </a:r>
              <a:r>
                <a:rPr lang="en-US" sz="2400">
                  <a:latin typeface="Comic Sans MS" charset="0"/>
                </a:rPr>
                <a:t> </a:t>
              </a:r>
            </a:p>
          </p:txBody>
        </p:sp>
      </p:grpSp>
      <p:grpSp>
        <p:nvGrpSpPr>
          <p:cNvPr id="81925" name="Group 86"/>
          <p:cNvGrpSpPr>
            <a:grpSpLocks/>
          </p:cNvGrpSpPr>
          <p:nvPr/>
        </p:nvGrpSpPr>
        <p:grpSpPr bwMode="auto">
          <a:xfrm>
            <a:off x="381000" y="3962400"/>
            <a:ext cx="6705600" cy="1590675"/>
            <a:chOff x="240" y="2496"/>
            <a:chExt cx="4224" cy="1002"/>
          </a:xfrm>
        </p:grpSpPr>
        <p:sp>
          <p:nvSpPr>
            <p:cNvPr id="126039" name="Text Box 87"/>
            <p:cNvSpPr txBox="1">
              <a:spLocks noChangeArrowheads="1"/>
            </p:cNvSpPr>
            <p:nvPr/>
          </p:nvSpPr>
          <p:spPr bwMode="auto">
            <a:xfrm>
              <a:off x="240" y="2496"/>
              <a:ext cx="3341" cy="100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6633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Search can be discontinued below</a:t>
              </a:r>
            </a:p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any MIN node whose beta value is </a:t>
              </a:r>
            </a:p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less than or equal to the alpha value</a:t>
              </a:r>
            </a:p>
            <a:p>
              <a:pPr eaLnBrk="1" hangingPunct="1">
                <a:defRPr/>
              </a:pPr>
              <a:r>
                <a:rPr lang="en-US" sz="2400" smtClean="0">
                  <a:latin typeface="Comic Sans MS" charset="0"/>
                </a:rPr>
                <a:t>of one of its MAX ancestors</a:t>
              </a:r>
            </a:p>
          </p:txBody>
        </p:sp>
        <p:sp>
          <p:nvSpPr>
            <p:cNvPr id="81927" name="Freeform 88"/>
            <p:cNvSpPr>
              <a:spLocks/>
            </p:cNvSpPr>
            <p:nvPr/>
          </p:nvSpPr>
          <p:spPr bwMode="auto">
            <a:xfrm>
              <a:off x="3600" y="2544"/>
              <a:ext cx="864" cy="432"/>
            </a:xfrm>
            <a:custGeom>
              <a:avLst/>
              <a:gdLst>
                <a:gd name="T0" fmla="*/ 0 w 864"/>
                <a:gd name="T1" fmla="*/ 432 h 432"/>
                <a:gd name="T2" fmla="*/ 432 w 864"/>
                <a:gd name="T3" fmla="*/ 336 h 432"/>
                <a:gd name="T4" fmla="*/ 864 w 864"/>
                <a:gd name="T5" fmla="*/ 0 h 432"/>
                <a:gd name="T6" fmla="*/ 0 60000 65536"/>
                <a:gd name="T7" fmla="*/ 0 60000 65536"/>
                <a:gd name="T8" fmla="*/ 0 60000 65536"/>
                <a:gd name="T9" fmla="*/ 0 w 864"/>
                <a:gd name="T10" fmla="*/ 0 h 432"/>
                <a:gd name="T11" fmla="*/ 864 w 86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432">
                  <a:moveTo>
                    <a:pt x="0" y="432"/>
                  </a:moveTo>
                  <a:cubicBezTo>
                    <a:pt x="144" y="420"/>
                    <a:pt x="288" y="408"/>
                    <a:pt x="432" y="336"/>
                  </a:cubicBezTo>
                  <a:cubicBezTo>
                    <a:pt x="576" y="264"/>
                    <a:pt x="720" y="132"/>
                    <a:pt x="864" y="0"/>
                  </a:cubicBezTo>
                </a:path>
              </a:pathLst>
            </a:custGeom>
            <a:noFill/>
            <a:ln w="38100">
              <a:solidFill>
                <a:srgbClr val="66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Another alpha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beta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4191000" y="1828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 flipV="1">
            <a:off x="4191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flipV="1">
            <a:off x="65532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 flipV="1">
            <a:off x="1905000" y="32004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69723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15621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505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617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7620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AutoShape 16"/>
          <p:cNvSpPr>
            <a:spLocks noChangeArrowheads="1"/>
          </p:cNvSpPr>
          <p:nvPr/>
        </p:nvSpPr>
        <p:spPr bwMode="auto">
          <a:xfrm>
            <a:off x="2362200" y="4876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2133600" y="2286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419600" y="2286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4572000" y="2286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 flipH="1">
            <a:off x="9906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18288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286000" y="35814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>
            <a:off x="3733800" y="3657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4419600" y="3657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4572000" y="36576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 flipH="1">
            <a:off x="6400800" y="3581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6781800" y="35814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6934200" y="3581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822325" y="5348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167005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12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2508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5750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248400" y="5334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7080250" y="533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2438400" y="32004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83999" name="Text Box 41"/>
          <p:cNvSpPr txBox="1">
            <a:spLocks noChangeArrowheads="1"/>
          </p:cNvSpPr>
          <p:nvPr/>
        </p:nvSpPr>
        <p:spPr bwMode="auto">
          <a:xfrm>
            <a:off x="365125" y="3290888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</a:t>
            </a:r>
          </a:p>
        </p:txBody>
      </p:sp>
      <p:sp>
        <p:nvSpPr>
          <p:cNvPr id="84000" name="Text Box 42"/>
          <p:cNvSpPr txBox="1">
            <a:spLocks noChangeArrowheads="1"/>
          </p:cNvSpPr>
          <p:nvPr/>
        </p:nvSpPr>
        <p:spPr bwMode="auto">
          <a:xfrm>
            <a:off x="304800" y="191928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MAX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4708525" y="1812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708525" y="3214688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2 - </a:t>
            </a:r>
            <a:r>
              <a:rPr lang="en-US" i="1"/>
              <a:t>prune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7070725" y="32004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14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7543800" y="32004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1 - </a:t>
            </a:r>
            <a:r>
              <a:rPr lang="en-US" i="1"/>
              <a:t>prune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8" grpId="0" animBg="1"/>
      <p:bldP spid="59419" grpId="0" animBg="1"/>
      <p:bldP spid="59420" grpId="0" animBg="1"/>
      <p:bldP spid="59421" grpId="0" animBg="1"/>
      <p:bldP spid="59422" grpId="0" animBg="1"/>
      <p:bldP spid="59423" grpId="0" animBg="1"/>
      <p:bldP spid="59424" grpId="0"/>
      <p:bldP spid="59425" grpId="0"/>
      <p:bldP spid="59426" grpId="0"/>
      <p:bldP spid="59427" grpId="0"/>
      <p:bldP spid="59428" grpId="0"/>
      <p:bldP spid="59429" grpId="0"/>
      <p:bldP spid="59431" grpId="0"/>
      <p:bldP spid="59435" grpId="0"/>
      <p:bldP spid="59436" grpId="0"/>
      <p:bldP spid="59437" grpId="0"/>
      <p:bldP spid="59437" grpId="1"/>
      <p:bldP spid="59438" grpId="0"/>
      <p:bldP spid="594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State of the art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Chess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Deep Blue beat Gary Kasparov in 1997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Garry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Kasparav</a:t>
            </a:r>
            <a:r>
              <a:rPr lang="en-US" sz="2400" dirty="0">
                <a:latin typeface="Times New Roman" charset="0"/>
                <a:ea typeface="ＭＳ Ｐゴシック" charset="0"/>
              </a:rPr>
              <a:t> vs. Deep Junior (Feb 2003): tie! 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Kasparov vs. X3D Fritz (November 2003): tie! </a:t>
            </a:r>
            <a:endParaRPr lang="en-US" sz="2800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Checkers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Chinook is the world champion</a:t>
            </a: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Checkers: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 has been solved exactly – it’s a draw!</a:t>
            </a: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Go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100" dirty="0" smtClean="0">
                <a:latin typeface="Times New Roman" charset="0"/>
                <a:ea typeface="ＭＳ Ｐゴシック" charset="0"/>
                <a:cs typeface="ＭＳ Ｐゴシック" charset="0"/>
              </a:rPr>
              <a:t>Computers starting to achieve expert level</a:t>
            </a:r>
            <a:endParaRPr lang="en-US" sz="31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Bridge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altLang="ja-JP" sz="3100" dirty="0" smtClean="0">
                <a:latin typeface="Times New Roman" charset="0"/>
                <a:ea typeface="ＭＳ Ｐゴシック" charset="0"/>
                <a:cs typeface="ＭＳ Ｐゴシック" charset="0"/>
              </a:rPr>
              <a:t>Expert </a:t>
            </a:r>
            <a:r>
              <a:rPr lang="en-US" altLang="ja-JP" sz="3100" dirty="0">
                <a:latin typeface="Times New Roman" charset="0"/>
                <a:ea typeface="ＭＳ Ｐゴシック" charset="0"/>
                <a:cs typeface="ＭＳ Ｐゴシック" charset="0"/>
              </a:rPr>
              <a:t>computer players exist, but no world champions yet</a:t>
            </a:r>
          </a:p>
          <a:p>
            <a:r>
              <a:rPr lang="en-US" sz="3100" b="1" dirty="0">
                <a:latin typeface="Times New Roman" charset="0"/>
                <a:ea typeface="ＭＳ Ｐゴシック" charset="0"/>
                <a:cs typeface="ＭＳ Ｐゴシック" charset="0"/>
              </a:rPr>
              <a:t>Poker: </a:t>
            </a:r>
            <a:r>
              <a:rPr lang="en-US" sz="3100" dirty="0" err="1">
                <a:latin typeface="Times New Roman" charset="0"/>
                <a:ea typeface="ＭＳ Ｐゴシック" charset="0"/>
                <a:cs typeface="ＭＳ Ｐゴシック" charset="0"/>
              </a:rPr>
              <a:t>Poki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 regularly beats human experts</a:t>
            </a:r>
            <a:endParaRPr lang="en-US" sz="3100" b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</a:rPr>
              <a:t>Check out the </a:t>
            </a:r>
            <a:r>
              <a:rPr lang="en-US" sz="31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U. Alberta Games Group</a:t>
            </a:r>
            <a:endParaRPr lang="en-US" sz="31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Alpha-Beta Tic-Tac-Toe Example 2</a:t>
            </a: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4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6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7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8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9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0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1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2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3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4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5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6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7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8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59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1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3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2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4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5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6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7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8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79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0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1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2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3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4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5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6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7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8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89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0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1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2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3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4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5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6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7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8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99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0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1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2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3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4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5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6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7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8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09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0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1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2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3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4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5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6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7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8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19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0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1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2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123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4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5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6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7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8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29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0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1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2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3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4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135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36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37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38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39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40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6141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2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43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44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5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6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47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48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49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0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1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2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6153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6154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6155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6156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6157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6158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6159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1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7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18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8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8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8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8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8818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8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19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19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19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19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19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19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19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8820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8820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8820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8820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8820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8820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88207" name="Text Box 145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5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6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7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8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9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0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21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1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2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23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3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3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023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3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3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3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4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4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4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4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024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024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025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025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025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025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025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0256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2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7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8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228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28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8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8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8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29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29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229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229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229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29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230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230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230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230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2304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2305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6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6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7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8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9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0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31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1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32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2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2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2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3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433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3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3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3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3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3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4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434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434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434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4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434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434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435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435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4352" name="Text Box 146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4353" name="Text Box 147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2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3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4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5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5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36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6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7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7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7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7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7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638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8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8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8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8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8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8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639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639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639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639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639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639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639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640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640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2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3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4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5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6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6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7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8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9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0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0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41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1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42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2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2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2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2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9842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2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3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3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3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3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3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3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3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9844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9844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9844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9844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9844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9844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9844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9844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9845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9845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9845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0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0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1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2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3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4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45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5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6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47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7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7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047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7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7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7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8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8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8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8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048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048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049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049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049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049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049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049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049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050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1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2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252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2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2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2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2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3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3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253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253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253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3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254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254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254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254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254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254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4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255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0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1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2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3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4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5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56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6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6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6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7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457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7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7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7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7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7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8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458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458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458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8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458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458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459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459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459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459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459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Chinook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172200" cy="5410200"/>
          </a:xfrm>
        </p:spPr>
        <p:txBody>
          <a:bodyPr/>
          <a:lstStyle/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Chinook is the World Man-Machine Checkers Champion, developed by researchers at the University of Alberta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It earned this title by competing in human tournaments, winning the right to play for the (human) world championship, and eventually defeating the best players in the world</a:t>
            </a:r>
          </a:p>
          <a:p>
            <a:pPr marL="171450" indent="-171450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Play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Chinook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online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One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Jump Ahead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: Challenging Human Supremacy in </a:t>
            </a:r>
            <a:r>
              <a:rPr lang="en-US" altLang="ja-JP" dirty="0" smtClean="0">
                <a:latin typeface="Times New Roman" charset="0"/>
                <a:ea typeface="ＭＳ Ｐゴシック" charset="0"/>
                <a:cs typeface="ＭＳ Ｐゴシック" charset="0"/>
              </a:rPr>
              <a:t>Checkers,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Jonathan Schaeffer, 1998</a:t>
            </a:r>
          </a:p>
          <a:p>
            <a:pPr marL="171450" indent="-171450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hlinkClick r:id="rId5"/>
              </a:rPr>
              <a:t>Checkers Is Solved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J. Schaeffer, et al., Science, v317, n5844, pp1518-22, AAAS, 2007.</a:t>
            </a:r>
          </a:p>
        </p:txBody>
      </p:sp>
      <p:pic>
        <p:nvPicPr>
          <p:cNvPr id="23555" name="Picture 4" descr="O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819400"/>
            <a:ext cx="2625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etforp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28600"/>
            <a:ext cx="1862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5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6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7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8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9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9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0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0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61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1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1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1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1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662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2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2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2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2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2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2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663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663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663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663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663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663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663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664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664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664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664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664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0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0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1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2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3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4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4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5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5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66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6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6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6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6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0866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6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7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7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7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7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7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7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7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0868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0868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0868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0868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0868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0868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0868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8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0869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0869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0869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0869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0869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3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4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5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6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7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8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9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9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0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71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1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1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071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1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1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1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2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2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2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2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072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072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073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073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073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073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073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3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073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074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074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074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074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5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6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276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6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6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6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6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7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7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277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277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277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7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278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278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278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8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278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278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8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279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279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279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4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5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6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7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8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9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80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0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0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0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1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481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1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1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1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1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1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2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482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482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482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2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482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482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483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483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483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483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483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4843" name="Text Box 157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6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8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9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79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0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1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2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3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3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84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5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6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7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8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49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0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1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2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3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6854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55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6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57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58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59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6860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1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62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63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4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5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66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67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68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69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0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1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6872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6873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6874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5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6876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6877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6878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6879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0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1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2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6883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6884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5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6886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6887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8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89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0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6891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5</a:t>
            </a:r>
          </a:p>
        </p:txBody>
      </p:sp>
      <p:sp>
        <p:nvSpPr>
          <p:cNvPr id="116892" name="Text Box 158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3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4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4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5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6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7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8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9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3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4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7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8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899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0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1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8902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03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4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05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06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07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18908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09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10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1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2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3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14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15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16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17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18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19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18920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18921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18922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3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18924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18925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18926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18927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8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29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0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18931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18932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3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18934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18935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6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7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8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18939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0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18941" name="Text Box 15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8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8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9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0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1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2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3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3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1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2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3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4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5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6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7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8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49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50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51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2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3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4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55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0956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57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58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59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0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1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62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63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4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5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66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67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0968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0969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0970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1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0972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0973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0974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0975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6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7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78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0979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80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1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0982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0983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4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5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6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0987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8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0989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0990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991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5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6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7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89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0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1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2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3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4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5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6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7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98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2999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0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1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2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03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3004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5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06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07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08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09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10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1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2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3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14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5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3016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3017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3018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19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3020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3021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2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3023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4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5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26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3027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28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29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3030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3031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2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3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4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3035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6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3037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3038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039" name="Text Box 161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6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7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8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99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0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1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2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7" name="Line 111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8" name="Line 112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39" name="Line 113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0" name="Line 114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1" name="Line 115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2" name="Line 116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3" name="Line 117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4" name="Line 118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5" name="Line 119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46" name="Text Box 120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47" name="Text Box 121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48" name="Text Box 122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49" name="Text Box 123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0" name="Text Box 124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51" name="Text Box 125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5052" name="Text Box 126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3" name="Text Box 127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54" name="Text Box 128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55" name="Text Box 129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56" name="Text Box 130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7" name="Text Box 131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58" name="Text Box 132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59" name="Text Box 133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0" name="Text Box 134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1" name="Text Box 135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62" name="Text Box 136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3" name="Text Box 137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5064" name="Text Box 138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5065" name="Text Box 139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5066" name="Text Box 140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67" name="Text Box 141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5068" name="Text Box 142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5069" name="Text Box 143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0" name="Text Box 144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5071" name="Text Box 145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2" name="Text Box 146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3" name="Text Box 147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4" name="Text Box 148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5075" name="Text Box 149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76" name="Text Box 150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7" name="Text Box 151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5078" name="Text Box 152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5079" name="Text Box 153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0" name="Text Box 154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1" name="Text Box 155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2" name="Text Box 156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5083" name="Text Box 157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4" name="Text Box 158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5" name="Text Box 159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5086" name="Line 160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087" name="Text Box 161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8" name="Text Box 162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5089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  <a:ea typeface="ＭＳ Ｐゴシック" charset="0"/>
                <a:cs typeface="ＭＳ Ｐゴシック" charset="0"/>
              </a:rPr>
              <a:t>Chess early days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5486400"/>
          </a:xfrm>
        </p:spPr>
        <p:txBody>
          <a:bodyPr/>
          <a:lstStyle/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1948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Norbert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Wiener’s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  <a:hlinkClick r:id="rId2"/>
              </a:rPr>
              <a:t>Cybernetics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describes how a chess program could be developed using a depth-limited minimax search with an evaluation function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1950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Claude Shannon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publishes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Programming a</a:t>
            </a:r>
            <a:b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Computer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for Playing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Chess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1951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Alan Turing develops on paper the first program capable of playing a full game of chess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1962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Kotok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and McCarthy (MIT) develop first program to play credibly</a:t>
            </a:r>
          </a:p>
          <a:p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1967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4"/>
              </a:rPr>
              <a:t>Mac Hack Six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by Richard Greenblatt et al. (MIT)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defeats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person in regular tournament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52400"/>
            <a:ext cx="889000" cy="129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0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1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2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3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3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4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5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6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7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7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08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8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9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09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09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09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09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709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0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0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0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0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0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0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711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711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711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711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711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711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711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1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712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2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712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712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2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713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713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13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713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7137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7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8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09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0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1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2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3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4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4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4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4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2914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4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4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5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5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5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5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5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2915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2916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2916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2916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2916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2916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2916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6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2917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7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2917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2917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2917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7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2918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918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2918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29185" name="Text Box 163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4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6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19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0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1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2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3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4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5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6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7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28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29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0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1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2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3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4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5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6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7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8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39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0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1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2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3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4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5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6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7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8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49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0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1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2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3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4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5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6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7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8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59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0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1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2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3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4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5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6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7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8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69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0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1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2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3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4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5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6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7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78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79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0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1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2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3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4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5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6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7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8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189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0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1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2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3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194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1195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196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197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198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199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0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01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2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3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4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05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06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1207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1208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1209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0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1211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1212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3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1214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5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6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17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1218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19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0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1221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1222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3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4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5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1226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7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28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1229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230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1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1232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3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4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1235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4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5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6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7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8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9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0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1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2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3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4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5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6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7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8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79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0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1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2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3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4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5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6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7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8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9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0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1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2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3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4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5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6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7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8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9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0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1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2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3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4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5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6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7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8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9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0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1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2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3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4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5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6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7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8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19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0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1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2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3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4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5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6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7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8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9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0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1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2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3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4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5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6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37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38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39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0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1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42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3243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4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45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46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47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8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49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0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1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2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53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4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3255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3256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3257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58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3259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3260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1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3262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3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4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65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3266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67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8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3269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3270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1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2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3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3274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5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6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3277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78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79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3280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1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2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3283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1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8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1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2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3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4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6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7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8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9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0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1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2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3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4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5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6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7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8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29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0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1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2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3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4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5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6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7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8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39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0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1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2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3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4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5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6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7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8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49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0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1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2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3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4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5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6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7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8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59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0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1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2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3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4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5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6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7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8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69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0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1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2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3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74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5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6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7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8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79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0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1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2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3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4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285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86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87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88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89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290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5291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2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293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294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5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6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297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298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299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0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1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2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5303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5304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5305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06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5307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5308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5309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5310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1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2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3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5314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15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6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5317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5318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19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0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1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5322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3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4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5325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5326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7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5328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29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0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5331" name="Text Box 165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5332" name="Text Box 166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0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1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2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7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49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1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2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7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8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59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0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2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3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4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5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6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7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69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0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1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0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1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2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3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4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5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6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7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8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89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0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1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2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3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4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5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6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7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8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99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0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1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2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3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4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5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6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7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8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09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0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1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2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3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4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5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6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7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18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19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0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1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322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3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4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5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6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7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8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29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0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1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2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33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34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5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36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37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38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7339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0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41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2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3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4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45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46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47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48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49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0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7351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7352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7353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4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7355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7356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7357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7358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59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0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1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7362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63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4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7365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7366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7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8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69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70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1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2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7373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374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5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7376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7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8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7379" name="Text Box 165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0" name="Text Box 166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1" name="Text Box 167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2" name="Text Box 168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7383" name="Text Box 169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  <p:sp>
        <p:nvSpPr>
          <p:cNvPr id="137384" name="Text Box 170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73914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46482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8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9"/>
          <p:cNvSpPr>
            <a:spLocks noChangeArrowheads="1"/>
          </p:cNvSpPr>
          <p:nvPr/>
        </p:nvSpPr>
        <p:spPr bwMode="auto">
          <a:xfrm>
            <a:off x="55626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Rectangle 10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Rectangle 12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Rectangle 13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Rectangle 14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Rectangle 15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Rectangle 16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79" name="Rectangle 17"/>
          <p:cNvSpPr>
            <a:spLocks noChangeArrowheads="1"/>
          </p:cNvSpPr>
          <p:nvPr/>
        </p:nvSpPr>
        <p:spPr bwMode="auto">
          <a:xfrm>
            <a:off x="7162800" y="35814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Rectangle 1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20"/>
          <p:cNvSpPr>
            <a:spLocks noChangeArrowheads="1"/>
          </p:cNvSpPr>
          <p:nvPr/>
        </p:nvSpPr>
        <p:spPr bwMode="auto">
          <a:xfrm>
            <a:off x="1905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21"/>
          <p:cNvSpPr>
            <a:spLocks noChangeArrowheads="1"/>
          </p:cNvSpPr>
          <p:nvPr/>
        </p:nvSpPr>
        <p:spPr bwMode="auto">
          <a:xfrm>
            <a:off x="2133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Rectangle 22"/>
          <p:cNvSpPr>
            <a:spLocks noChangeArrowheads="1"/>
          </p:cNvSpPr>
          <p:nvPr/>
        </p:nvSpPr>
        <p:spPr bwMode="auto">
          <a:xfrm>
            <a:off x="2362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Rectangle 23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Rectangle 24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7" name="Rectangle 25"/>
          <p:cNvSpPr>
            <a:spLocks noChangeArrowheads="1"/>
          </p:cNvSpPr>
          <p:nvPr/>
        </p:nvSpPr>
        <p:spPr bwMode="auto">
          <a:xfrm>
            <a:off x="3505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8" name="Rectangle 26"/>
          <p:cNvSpPr>
            <a:spLocks noChangeArrowheads="1"/>
          </p:cNvSpPr>
          <p:nvPr/>
        </p:nvSpPr>
        <p:spPr bwMode="auto">
          <a:xfrm>
            <a:off x="3733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8"/>
          <p:cNvSpPr>
            <a:spLocks noChangeArrowheads="1"/>
          </p:cNvSpPr>
          <p:nvPr/>
        </p:nvSpPr>
        <p:spPr bwMode="auto">
          <a:xfrm>
            <a:off x="3048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9"/>
          <p:cNvSpPr>
            <a:spLocks noChangeArrowheads="1"/>
          </p:cNvSpPr>
          <p:nvPr/>
        </p:nvSpPr>
        <p:spPr bwMode="auto">
          <a:xfrm>
            <a:off x="3276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Rectangle 30"/>
          <p:cNvSpPr>
            <a:spLocks noChangeArrowheads="1"/>
          </p:cNvSpPr>
          <p:nvPr/>
        </p:nvSpPr>
        <p:spPr bwMode="auto">
          <a:xfrm>
            <a:off x="4191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Rectangle 31"/>
          <p:cNvSpPr>
            <a:spLocks noChangeArrowheads="1"/>
          </p:cNvSpPr>
          <p:nvPr/>
        </p:nvSpPr>
        <p:spPr bwMode="auto">
          <a:xfrm>
            <a:off x="4419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4" name="Rectangle 32"/>
          <p:cNvSpPr>
            <a:spLocks noChangeArrowheads="1"/>
          </p:cNvSpPr>
          <p:nvPr/>
        </p:nvSpPr>
        <p:spPr bwMode="auto">
          <a:xfrm>
            <a:off x="4648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5" name="Rectangle 33"/>
          <p:cNvSpPr>
            <a:spLocks noChangeArrowheads="1"/>
          </p:cNvSpPr>
          <p:nvPr/>
        </p:nvSpPr>
        <p:spPr bwMode="auto">
          <a:xfrm>
            <a:off x="6248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6" name="Rectangle 34"/>
          <p:cNvSpPr>
            <a:spLocks noChangeArrowheads="1"/>
          </p:cNvSpPr>
          <p:nvPr/>
        </p:nvSpPr>
        <p:spPr bwMode="auto">
          <a:xfrm>
            <a:off x="4876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7" name="Rectangle 35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Rectangle 36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99" name="Rectangle 37"/>
          <p:cNvSpPr>
            <a:spLocks noChangeArrowheads="1"/>
          </p:cNvSpPr>
          <p:nvPr/>
        </p:nvSpPr>
        <p:spPr bwMode="auto">
          <a:xfrm>
            <a:off x="51054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0" name="Rectangle 38"/>
          <p:cNvSpPr>
            <a:spLocks noChangeArrowheads="1"/>
          </p:cNvSpPr>
          <p:nvPr/>
        </p:nvSpPr>
        <p:spPr bwMode="auto">
          <a:xfrm>
            <a:off x="53340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1" name="Rectangle 39"/>
          <p:cNvSpPr>
            <a:spLocks noChangeArrowheads="1"/>
          </p:cNvSpPr>
          <p:nvPr/>
        </p:nvSpPr>
        <p:spPr bwMode="auto">
          <a:xfrm>
            <a:off x="55626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2" name="Rectangle 40"/>
          <p:cNvSpPr>
            <a:spLocks noChangeArrowheads="1"/>
          </p:cNvSpPr>
          <p:nvPr/>
        </p:nvSpPr>
        <p:spPr bwMode="auto">
          <a:xfrm>
            <a:off x="64770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3" name="Rectangle 41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4" name="Rectangle 42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5" name="Rectangle 43"/>
          <p:cNvSpPr>
            <a:spLocks noChangeArrowheads="1"/>
          </p:cNvSpPr>
          <p:nvPr/>
        </p:nvSpPr>
        <p:spPr bwMode="auto">
          <a:xfrm>
            <a:off x="7162800" y="6019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6" name="Rectangle 44"/>
          <p:cNvSpPr>
            <a:spLocks noChangeArrowheads="1"/>
          </p:cNvSpPr>
          <p:nvPr/>
        </p:nvSpPr>
        <p:spPr bwMode="auto">
          <a:xfrm>
            <a:off x="7391400" y="60198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7" name="Rectangle 45"/>
          <p:cNvSpPr>
            <a:spLocks noChangeArrowheads="1"/>
          </p:cNvSpPr>
          <p:nvPr/>
        </p:nvSpPr>
        <p:spPr bwMode="auto">
          <a:xfrm>
            <a:off x="6934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8" name="Rectangle 46"/>
          <p:cNvSpPr>
            <a:spLocks noChangeArrowheads="1"/>
          </p:cNvSpPr>
          <p:nvPr/>
        </p:nvSpPr>
        <p:spPr bwMode="auto">
          <a:xfrm>
            <a:off x="7391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09" name="Rectangle 47"/>
          <p:cNvSpPr>
            <a:spLocks noChangeArrowheads="1"/>
          </p:cNvSpPr>
          <p:nvPr/>
        </p:nvSpPr>
        <p:spPr bwMode="auto">
          <a:xfrm>
            <a:off x="60198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0" name="Rectangle 48"/>
          <p:cNvSpPr>
            <a:spLocks noChangeArrowheads="1"/>
          </p:cNvSpPr>
          <p:nvPr/>
        </p:nvSpPr>
        <p:spPr bwMode="auto">
          <a:xfrm>
            <a:off x="1905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1" name="Rectangle 49"/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2" name="Rectangle 50"/>
          <p:cNvSpPr>
            <a:spLocks noChangeArrowheads="1"/>
          </p:cNvSpPr>
          <p:nvPr/>
        </p:nvSpPr>
        <p:spPr bwMode="auto">
          <a:xfrm>
            <a:off x="28194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3" name="Rectangle 51"/>
          <p:cNvSpPr>
            <a:spLocks noChangeArrowheads="1"/>
          </p:cNvSpPr>
          <p:nvPr/>
        </p:nvSpPr>
        <p:spPr bwMode="auto">
          <a:xfrm>
            <a:off x="6477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4" name="Rectangle 52"/>
          <p:cNvSpPr>
            <a:spLocks noChangeArrowheads="1"/>
          </p:cNvSpPr>
          <p:nvPr/>
        </p:nvSpPr>
        <p:spPr bwMode="auto">
          <a:xfrm>
            <a:off x="32766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5" name="Rectangle 53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6" name="Rectangle 54"/>
          <p:cNvSpPr>
            <a:spLocks noChangeArrowheads="1"/>
          </p:cNvSpPr>
          <p:nvPr/>
        </p:nvSpPr>
        <p:spPr bwMode="auto">
          <a:xfrm>
            <a:off x="55626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7" name="Rectangle 55"/>
          <p:cNvSpPr>
            <a:spLocks noChangeArrowheads="1"/>
          </p:cNvSpPr>
          <p:nvPr/>
        </p:nvSpPr>
        <p:spPr bwMode="auto">
          <a:xfrm>
            <a:off x="37338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8" name="Rectangle 56"/>
          <p:cNvSpPr>
            <a:spLocks noChangeArrowheads="1"/>
          </p:cNvSpPr>
          <p:nvPr/>
        </p:nvSpPr>
        <p:spPr bwMode="auto">
          <a:xfrm>
            <a:off x="4191000" y="52578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19" name="Rectangle 57"/>
          <p:cNvSpPr>
            <a:spLocks noChangeArrowheads="1"/>
          </p:cNvSpPr>
          <p:nvPr/>
        </p:nvSpPr>
        <p:spPr bwMode="auto">
          <a:xfrm>
            <a:off x="4648200" y="5257800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20" name="Line 58"/>
          <p:cNvSpPr>
            <a:spLocks noChangeShapeType="1"/>
          </p:cNvSpPr>
          <p:nvPr/>
        </p:nvSpPr>
        <p:spPr bwMode="auto">
          <a:xfrm>
            <a:off x="1981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1" name="Line 59"/>
          <p:cNvSpPr>
            <a:spLocks noChangeShapeType="1"/>
          </p:cNvSpPr>
          <p:nvPr/>
        </p:nvSpPr>
        <p:spPr bwMode="auto">
          <a:xfrm>
            <a:off x="1981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2" name="Line 60"/>
          <p:cNvSpPr>
            <a:spLocks noChangeShapeType="1"/>
          </p:cNvSpPr>
          <p:nvPr/>
        </p:nvSpPr>
        <p:spPr bwMode="auto">
          <a:xfrm>
            <a:off x="51816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3" name="Line 61"/>
          <p:cNvSpPr>
            <a:spLocks noChangeShapeType="1"/>
          </p:cNvSpPr>
          <p:nvPr/>
        </p:nvSpPr>
        <p:spPr bwMode="auto">
          <a:xfrm>
            <a:off x="51816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4" name="Line 62"/>
          <p:cNvSpPr>
            <a:spLocks noChangeShapeType="1"/>
          </p:cNvSpPr>
          <p:nvPr/>
        </p:nvSpPr>
        <p:spPr bwMode="auto">
          <a:xfrm>
            <a:off x="56388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5" name="Line 63"/>
          <p:cNvSpPr>
            <a:spLocks noChangeShapeType="1"/>
          </p:cNvSpPr>
          <p:nvPr/>
        </p:nvSpPr>
        <p:spPr bwMode="auto">
          <a:xfrm>
            <a:off x="5638800" y="5410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6" name="Line 64"/>
          <p:cNvSpPr>
            <a:spLocks noChangeShapeType="1"/>
          </p:cNvSpPr>
          <p:nvPr/>
        </p:nvSpPr>
        <p:spPr bwMode="auto">
          <a:xfrm>
            <a:off x="60960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7" name="Line 65"/>
          <p:cNvSpPr>
            <a:spLocks noChangeShapeType="1"/>
          </p:cNvSpPr>
          <p:nvPr/>
        </p:nvSpPr>
        <p:spPr bwMode="auto">
          <a:xfrm>
            <a:off x="6096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8" name="Line 66"/>
          <p:cNvSpPr>
            <a:spLocks noChangeShapeType="1"/>
          </p:cNvSpPr>
          <p:nvPr/>
        </p:nvSpPr>
        <p:spPr bwMode="auto">
          <a:xfrm>
            <a:off x="6553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29" name="Line 67"/>
          <p:cNvSpPr>
            <a:spLocks noChangeShapeType="1"/>
          </p:cNvSpPr>
          <p:nvPr/>
        </p:nvSpPr>
        <p:spPr bwMode="auto">
          <a:xfrm>
            <a:off x="6553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0" name="Line 68"/>
          <p:cNvSpPr>
            <a:spLocks noChangeShapeType="1"/>
          </p:cNvSpPr>
          <p:nvPr/>
        </p:nvSpPr>
        <p:spPr bwMode="auto">
          <a:xfrm>
            <a:off x="7010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1" name="Line 69"/>
          <p:cNvSpPr>
            <a:spLocks noChangeShapeType="1"/>
          </p:cNvSpPr>
          <p:nvPr/>
        </p:nvSpPr>
        <p:spPr bwMode="auto">
          <a:xfrm>
            <a:off x="7010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2" name="Line 70"/>
          <p:cNvSpPr>
            <a:spLocks noChangeShapeType="1"/>
          </p:cNvSpPr>
          <p:nvPr/>
        </p:nvSpPr>
        <p:spPr bwMode="auto">
          <a:xfrm>
            <a:off x="38100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3" name="Line 71"/>
          <p:cNvSpPr>
            <a:spLocks noChangeShapeType="1"/>
          </p:cNvSpPr>
          <p:nvPr/>
        </p:nvSpPr>
        <p:spPr bwMode="auto">
          <a:xfrm>
            <a:off x="38100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4" name="Line 72"/>
          <p:cNvSpPr>
            <a:spLocks noChangeShapeType="1"/>
          </p:cNvSpPr>
          <p:nvPr/>
        </p:nvSpPr>
        <p:spPr bwMode="auto">
          <a:xfrm>
            <a:off x="24384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5" name="Line 73"/>
          <p:cNvSpPr>
            <a:spLocks noChangeShapeType="1"/>
          </p:cNvSpPr>
          <p:nvPr/>
        </p:nvSpPr>
        <p:spPr bwMode="auto">
          <a:xfrm>
            <a:off x="2438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6" name="Line 74"/>
          <p:cNvSpPr>
            <a:spLocks noChangeShapeType="1"/>
          </p:cNvSpPr>
          <p:nvPr/>
        </p:nvSpPr>
        <p:spPr bwMode="auto">
          <a:xfrm>
            <a:off x="47244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7" name="Line 75"/>
          <p:cNvSpPr>
            <a:spLocks noChangeShapeType="1"/>
          </p:cNvSpPr>
          <p:nvPr/>
        </p:nvSpPr>
        <p:spPr bwMode="auto">
          <a:xfrm>
            <a:off x="47244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8" name="Line 76"/>
          <p:cNvSpPr>
            <a:spLocks noChangeShapeType="1"/>
          </p:cNvSpPr>
          <p:nvPr/>
        </p:nvSpPr>
        <p:spPr bwMode="auto">
          <a:xfrm>
            <a:off x="42672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39" name="Line 77"/>
          <p:cNvSpPr>
            <a:spLocks noChangeShapeType="1"/>
          </p:cNvSpPr>
          <p:nvPr/>
        </p:nvSpPr>
        <p:spPr bwMode="auto">
          <a:xfrm>
            <a:off x="4267200" y="5410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0" name="Line 78"/>
          <p:cNvSpPr>
            <a:spLocks noChangeShapeType="1"/>
          </p:cNvSpPr>
          <p:nvPr/>
        </p:nvSpPr>
        <p:spPr bwMode="auto">
          <a:xfrm>
            <a:off x="2895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1" name="Line 79"/>
          <p:cNvSpPr>
            <a:spLocks noChangeShapeType="1"/>
          </p:cNvSpPr>
          <p:nvPr/>
        </p:nvSpPr>
        <p:spPr bwMode="auto">
          <a:xfrm flipH="1">
            <a:off x="31242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2" name="Line 80"/>
          <p:cNvSpPr>
            <a:spLocks noChangeShapeType="1"/>
          </p:cNvSpPr>
          <p:nvPr/>
        </p:nvSpPr>
        <p:spPr bwMode="auto">
          <a:xfrm>
            <a:off x="3352800" y="54102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3" name="Line 81"/>
          <p:cNvSpPr>
            <a:spLocks noChangeShapeType="1"/>
          </p:cNvSpPr>
          <p:nvPr/>
        </p:nvSpPr>
        <p:spPr bwMode="auto">
          <a:xfrm>
            <a:off x="3352800" y="5410200"/>
            <a:ext cx="228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4" name="Line 82"/>
          <p:cNvSpPr>
            <a:spLocks noChangeShapeType="1"/>
          </p:cNvSpPr>
          <p:nvPr/>
        </p:nvSpPr>
        <p:spPr bwMode="auto">
          <a:xfrm>
            <a:off x="7467600" y="5410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5" name="Line 83"/>
          <p:cNvSpPr>
            <a:spLocks noChangeShapeType="1"/>
          </p:cNvSpPr>
          <p:nvPr/>
        </p:nvSpPr>
        <p:spPr bwMode="auto">
          <a:xfrm>
            <a:off x="24384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6" name="Line 84"/>
          <p:cNvSpPr>
            <a:spLocks noChangeShapeType="1"/>
          </p:cNvSpPr>
          <p:nvPr/>
        </p:nvSpPr>
        <p:spPr bwMode="auto">
          <a:xfrm flipH="1">
            <a:off x="1981200" y="45720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7" name="Line 85"/>
          <p:cNvSpPr>
            <a:spLocks noChangeShapeType="1"/>
          </p:cNvSpPr>
          <p:nvPr/>
        </p:nvSpPr>
        <p:spPr bwMode="auto">
          <a:xfrm>
            <a:off x="4724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8" name="Line 86"/>
          <p:cNvSpPr>
            <a:spLocks noChangeShapeType="1"/>
          </p:cNvSpPr>
          <p:nvPr/>
        </p:nvSpPr>
        <p:spPr bwMode="auto">
          <a:xfrm flipH="1">
            <a:off x="42672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49" name="Line 87"/>
          <p:cNvSpPr>
            <a:spLocks noChangeShapeType="1"/>
          </p:cNvSpPr>
          <p:nvPr/>
        </p:nvSpPr>
        <p:spPr bwMode="auto">
          <a:xfrm>
            <a:off x="60960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0" name="Line 88"/>
          <p:cNvSpPr>
            <a:spLocks noChangeShapeType="1"/>
          </p:cNvSpPr>
          <p:nvPr/>
        </p:nvSpPr>
        <p:spPr bwMode="auto">
          <a:xfrm flipH="1">
            <a:off x="5638800" y="45720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1" name="Line 89"/>
          <p:cNvSpPr>
            <a:spLocks noChangeShapeType="1"/>
          </p:cNvSpPr>
          <p:nvPr/>
        </p:nvSpPr>
        <p:spPr bwMode="auto">
          <a:xfrm>
            <a:off x="33528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2" name="Line 90"/>
          <p:cNvSpPr>
            <a:spLocks noChangeShapeType="1"/>
          </p:cNvSpPr>
          <p:nvPr/>
        </p:nvSpPr>
        <p:spPr bwMode="auto">
          <a:xfrm flipH="1">
            <a:off x="2895600" y="4572000"/>
            <a:ext cx="457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3" name="Line 91"/>
          <p:cNvSpPr>
            <a:spLocks noChangeShapeType="1"/>
          </p:cNvSpPr>
          <p:nvPr/>
        </p:nvSpPr>
        <p:spPr bwMode="auto">
          <a:xfrm>
            <a:off x="3352800" y="45720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4" name="Line 92"/>
          <p:cNvSpPr>
            <a:spLocks noChangeShapeType="1"/>
          </p:cNvSpPr>
          <p:nvPr/>
        </p:nvSpPr>
        <p:spPr bwMode="auto">
          <a:xfrm>
            <a:off x="51816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5" name="Line 93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6" name="Line 94"/>
          <p:cNvSpPr>
            <a:spLocks noChangeShapeType="1"/>
          </p:cNvSpPr>
          <p:nvPr/>
        </p:nvSpPr>
        <p:spPr bwMode="auto">
          <a:xfrm>
            <a:off x="7010400" y="4572000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7" name="Line 95"/>
          <p:cNvSpPr>
            <a:spLocks noChangeShapeType="1"/>
          </p:cNvSpPr>
          <p:nvPr/>
        </p:nvSpPr>
        <p:spPr bwMode="auto">
          <a:xfrm>
            <a:off x="7467600" y="45720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8" name="Line 96"/>
          <p:cNvSpPr>
            <a:spLocks noChangeShapeType="1"/>
          </p:cNvSpPr>
          <p:nvPr/>
        </p:nvSpPr>
        <p:spPr bwMode="auto">
          <a:xfrm flipH="1">
            <a:off x="2438400" y="3733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59" name="Line 97"/>
          <p:cNvSpPr>
            <a:spLocks noChangeShapeType="1"/>
          </p:cNvSpPr>
          <p:nvPr/>
        </p:nvSpPr>
        <p:spPr bwMode="auto">
          <a:xfrm>
            <a:off x="3048000" y="3733800"/>
            <a:ext cx="304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0" name="Line 98"/>
          <p:cNvSpPr>
            <a:spLocks noChangeShapeType="1"/>
          </p:cNvSpPr>
          <p:nvPr/>
        </p:nvSpPr>
        <p:spPr bwMode="auto">
          <a:xfrm>
            <a:off x="3962400" y="3733800"/>
            <a:ext cx="7620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1" name="Line 99"/>
          <p:cNvSpPr>
            <a:spLocks noChangeShapeType="1"/>
          </p:cNvSpPr>
          <p:nvPr/>
        </p:nvSpPr>
        <p:spPr bwMode="auto">
          <a:xfrm>
            <a:off x="4876800" y="3733800"/>
            <a:ext cx="304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2" name="Line 100"/>
          <p:cNvSpPr>
            <a:spLocks noChangeShapeType="1"/>
          </p:cNvSpPr>
          <p:nvPr/>
        </p:nvSpPr>
        <p:spPr bwMode="auto">
          <a:xfrm>
            <a:off x="5638800" y="3733800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3" name="Line 101"/>
          <p:cNvSpPr>
            <a:spLocks noChangeShapeType="1"/>
          </p:cNvSpPr>
          <p:nvPr/>
        </p:nvSpPr>
        <p:spPr bwMode="auto">
          <a:xfrm>
            <a:off x="6553200" y="3733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4" name="Line 102"/>
          <p:cNvSpPr>
            <a:spLocks noChangeShapeType="1"/>
          </p:cNvSpPr>
          <p:nvPr/>
        </p:nvSpPr>
        <p:spPr bwMode="auto">
          <a:xfrm>
            <a:off x="6553200" y="3733800"/>
            <a:ext cx="457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5" name="Line 103"/>
          <p:cNvSpPr>
            <a:spLocks noChangeShapeType="1"/>
          </p:cNvSpPr>
          <p:nvPr/>
        </p:nvSpPr>
        <p:spPr bwMode="auto">
          <a:xfrm>
            <a:off x="7239000" y="37338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66" name="Rectangle 104"/>
          <p:cNvSpPr>
            <a:spLocks noChangeArrowheads="1"/>
          </p:cNvSpPr>
          <p:nvPr/>
        </p:nvSpPr>
        <p:spPr bwMode="auto">
          <a:xfrm>
            <a:off x="39624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7" name="Rectangle 105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rgbClr val="F0E09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8" name="Rectangle 106"/>
          <p:cNvSpPr>
            <a:spLocks noChangeArrowheads="1"/>
          </p:cNvSpPr>
          <p:nvPr/>
        </p:nvSpPr>
        <p:spPr bwMode="auto">
          <a:xfrm>
            <a:off x="3429000" y="28956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69" name="Rectangle 107"/>
          <p:cNvSpPr>
            <a:spLocks noChangeArrowheads="1"/>
          </p:cNvSpPr>
          <p:nvPr/>
        </p:nvSpPr>
        <p:spPr bwMode="auto">
          <a:xfrm>
            <a:off x="5029200" y="1676400"/>
            <a:ext cx="152400" cy="152400"/>
          </a:xfrm>
          <a:prstGeom prst="rect">
            <a:avLst/>
          </a:prstGeom>
          <a:solidFill>
            <a:srgbClr val="DCFF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370" name="Line 108"/>
          <p:cNvSpPr>
            <a:spLocks noChangeShapeType="1"/>
          </p:cNvSpPr>
          <p:nvPr/>
        </p:nvSpPr>
        <p:spPr bwMode="auto">
          <a:xfrm flipH="1">
            <a:off x="3048000" y="3048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1" name="Line 109"/>
          <p:cNvSpPr>
            <a:spLocks noChangeShapeType="1"/>
          </p:cNvSpPr>
          <p:nvPr/>
        </p:nvSpPr>
        <p:spPr bwMode="auto">
          <a:xfrm flipH="1">
            <a:off x="3962400" y="30480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2" name="Line 110"/>
          <p:cNvSpPr>
            <a:spLocks noChangeShapeType="1"/>
          </p:cNvSpPr>
          <p:nvPr/>
        </p:nvSpPr>
        <p:spPr bwMode="auto">
          <a:xfrm>
            <a:off x="4572000" y="3048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3" name="Line 111"/>
          <p:cNvSpPr>
            <a:spLocks noChangeShapeType="1"/>
          </p:cNvSpPr>
          <p:nvPr/>
        </p:nvSpPr>
        <p:spPr bwMode="auto">
          <a:xfrm>
            <a:off x="5638800" y="3048000"/>
            <a:ext cx="914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4" name="Line 112"/>
          <p:cNvSpPr>
            <a:spLocks noChangeShapeType="1"/>
          </p:cNvSpPr>
          <p:nvPr/>
        </p:nvSpPr>
        <p:spPr bwMode="auto">
          <a:xfrm>
            <a:off x="6705600" y="3048000"/>
            <a:ext cx="533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5" name="Line 113"/>
          <p:cNvSpPr>
            <a:spLocks noChangeShapeType="1"/>
          </p:cNvSpPr>
          <p:nvPr/>
        </p:nvSpPr>
        <p:spPr bwMode="auto">
          <a:xfrm flipH="1">
            <a:off x="3505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6" name="Line 114"/>
          <p:cNvSpPr>
            <a:spLocks noChangeShapeType="1"/>
          </p:cNvSpPr>
          <p:nvPr/>
        </p:nvSpPr>
        <p:spPr bwMode="auto">
          <a:xfrm>
            <a:off x="40386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7" name="Line 115"/>
          <p:cNvSpPr>
            <a:spLocks noChangeShapeType="1"/>
          </p:cNvSpPr>
          <p:nvPr/>
        </p:nvSpPr>
        <p:spPr bwMode="auto">
          <a:xfrm flipH="1">
            <a:off x="5638800" y="24384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8" name="Line 116"/>
          <p:cNvSpPr>
            <a:spLocks noChangeShapeType="1"/>
          </p:cNvSpPr>
          <p:nvPr/>
        </p:nvSpPr>
        <p:spPr bwMode="auto">
          <a:xfrm>
            <a:off x="6172200" y="2438400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79" name="Line 117"/>
          <p:cNvSpPr>
            <a:spLocks noChangeShapeType="1"/>
          </p:cNvSpPr>
          <p:nvPr/>
        </p:nvSpPr>
        <p:spPr bwMode="auto">
          <a:xfrm flipH="1">
            <a:off x="4038600" y="18288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0" name="Line 118"/>
          <p:cNvSpPr>
            <a:spLocks noChangeShapeType="1"/>
          </p:cNvSpPr>
          <p:nvPr/>
        </p:nvSpPr>
        <p:spPr bwMode="auto">
          <a:xfrm>
            <a:off x="5105400" y="18288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381" name="Text Box 119"/>
          <p:cNvSpPr txBox="1">
            <a:spLocks noChangeArrowheads="1"/>
          </p:cNvSpPr>
          <p:nvPr/>
        </p:nvSpPr>
        <p:spPr bwMode="auto">
          <a:xfrm>
            <a:off x="1828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82" name="Text Box 120"/>
          <p:cNvSpPr txBox="1">
            <a:spLocks noChangeArrowheads="1"/>
          </p:cNvSpPr>
          <p:nvPr/>
        </p:nvSpPr>
        <p:spPr bwMode="auto">
          <a:xfrm>
            <a:off x="2057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3" name="Text Box 121"/>
          <p:cNvSpPr txBox="1">
            <a:spLocks noChangeArrowheads="1"/>
          </p:cNvSpPr>
          <p:nvPr/>
        </p:nvSpPr>
        <p:spPr bwMode="auto">
          <a:xfrm>
            <a:off x="2286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84" name="Text Box 122"/>
          <p:cNvSpPr txBox="1">
            <a:spLocks noChangeArrowheads="1"/>
          </p:cNvSpPr>
          <p:nvPr/>
        </p:nvSpPr>
        <p:spPr bwMode="auto">
          <a:xfrm>
            <a:off x="4343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5" name="Text Box 123"/>
          <p:cNvSpPr txBox="1">
            <a:spLocks noChangeArrowheads="1"/>
          </p:cNvSpPr>
          <p:nvPr/>
        </p:nvSpPr>
        <p:spPr bwMode="auto">
          <a:xfrm>
            <a:off x="4114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86" name="Text Box 124"/>
          <p:cNvSpPr txBox="1">
            <a:spLocks noChangeArrowheads="1"/>
          </p:cNvSpPr>
          <p:nvPr/>
        </p:nvSpPr>
        <p:spPr bwMode="auto">
          <a:xfrm>
            <a:off x="3657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-2</a:t>
            </a:r>
          </a:p>
        </p:txBody>
      </p:sp>
      <p:sp>
        <p:nvSpPr>
          <p:cNvPr id="139387" name="Text Box 125"/>
          <p:cNvSpPr txBox="1">
            <a:spLocks noChangeArrowheads="1"/>
          </p:cNvSpPr>
          <p:nvPr/>
        </p:nvSpPr>
        <p:spPr bwMode="auto">
          <a:xfrm>
            <a:off x="3886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88" name="Text Box 126"/>
          <p:cNvSpPr txBox="1">
            <a:spLocks noChangeArrowheads="1"/>
          </p:cNvSpPr>
          <p:nvPr/>
        </p:nvSpPr>
        <p:spPr bwMode="auto">
          <a:xfrm>
            <a:off x="3429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389" name="Text Box 127"/>
          <p:cNvSpPr txBox="1">
            <a:spLocks noChangeArrowheads="1"/>
          </p:cNvSpPr>
          <p:nvPr/>
        </p:nvSpPr>
        <p:spPr bwMode="auto">
          <a:xfrm>
            <a:off x="2971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0" name="Text Box 128"/>
          <p:cNvSpPr txBox="1">
            <a:spLocks noChangeArrowheads="1"/>
          </p:cNvSpPr>
          <p:nvPr/>
        </p:nvSpPr>
        <p:spPr bwMode="auto">
          <a:xfrm>
            <a:off x="3200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1" name="Text Box 129"/>
          <p:cNvSpPr txBox="1">
            <a:spLocks noChangeArrowheads="1"/>
          </p:cNvSpPr>
          <p:nvPr/>
        </p:nvSpPr>
        <p:spPr bwMode="auto">
          <a:xfrm>
            <a:off x="2743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2" name="Text Box 130"/>
          <p:cNvSpPr txBox="1">
            <a:spLocks noChangeArrowheads="1"/>
          </p:cNvSpPr>
          <p:nvPr/>
        </p:nvSpPr>
        <p:spPr bwMode="auto">
          <a:xfrm>
            <a:off x="2514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393" name="Text Box 131"/>
          <p:cNvSpPr txBox="1">
            <a:spLocks noChangeArrowheads="1"/>
          </p:cNvSpPr>
          <p:nvPr/>
        </p:nvSpPr>
        <p:spPr bwMode="auto">
          <a:xfrm>
            <a:off x="64008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394" name="Text Box 132"/>
          <p:cNvSpPr txBox="1">
            <a:spLocks noChangeArrowheads="1"/>
          </p:cNvSpPr>
          <p:nvPr/>
        </p:nvSpPr>
        <p:spPr bwMode="auto">
          <a:xfrm>
            <a:off x="6172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5" name="Text Box 133"/>
          <p:cNvSpPr txBox="1">
            <a:spLocks noChangeArrowheads="1"/>
          </p:cNvSpPr>
          <p:nvPr/>
        </p:nvSpPr>
        <p:spPr bwMode="auto">
          <a:xfrm>
            <a:off x="5715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396" name="Text Box 134"/>
          <p:cNvSpPr txBox="1">
            <a:spLocks noChangeArrowheads="1"/>
          </p:cNvSpPr>
          <p:nvPr/>
        </p:nvSpPr>
        <p:spPr bwMode="auto">
          <a:xfrm>
            <a:off x="5943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397" name="Text Box 135"/>
          <p:cNvSpPr txBox="1">
            <a:spLocks noChangeArrowheads="1"/>
          </p:cNvSpPr>
          <p:nvPr/>
        </p:nvSpPr>
        <p:spPr bwMode="auto">
          <a:xfrm>
            <a:off x="5486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398" name="Text Box 136"/>
          <p:cNvSpPr txBox="1">
            <a:spLocks noChangeArrowheads="1"/>
          </p:cNvSpPr>
          <p:nvPr/>
        </p:nvSpPr>
        <p:spPr bwMode="auto">
          <a:xfrm>
            <a:off x="5029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0</a:t>
            </a:r>
          </a:p>
        </p:txBody>
      </p:sp>
      <p:sp>
        <p:nvSpPr>
          <p:cNvPr id="139399" name="Text Box 137"/>
          <p:cNvSpPr txBox="1">
            <a:spLocks noChangeArrowheads="1"/>
          </p:cNvSpPr>
          <p:nvPr/>
        </p:nvSpPr>
        <p:spPr bwMode="auto">
          <a:xfrm>
            <a:off x="52578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1</a:t>
            </a:r>
          </a:p>
        </p:txBody>
      </p:sp>
      <p:sp>
        <p:nvSpPr>
          <p:cNvPr id="139400" name="Text Box 138"/>
          <p:cNvSpPr txBox="1">
            <a:spLocks noChangeArrowheads="1"/>
          </p:cNvSpPr>
          <p:nvPr/>
        </p:nvSpPr>
        <p:spPr bwMode="auto">
          <a:xfrm>
            <a:off x="48006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-5</a:t>
            </a:r>
          </a:p>
        </p:txBody>
      </p:sp>
      <p:sp>
        <p:nvSpPr>
          <p:cNvPr id="139401" name="Text Box 139"/>
          <p:cNvSpPr txBox="1">
            <a:spLocks noChangeArrowheads="1"/>
          </p:cNvSpPr>
          <p:nvPr/>
        </p:nvSpPr>
        <p:spPr bwMode="auto">
          <a:xfrm>
            <a:off x="45720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2" name="Text Box 140"/>
          <p:cNvSpPr txBox="1">
            <a:spLocks noChangeArrowheads="1"/>
          </p:cNvSpPr>
          <p:nvPr/>
        </p:nvSpPr>
        <p:spPr bwMode="auto">
          <a:xfrm>
            <a:off x="70866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3</a:t>
            </a:r>
          </a:p>
        </p:txBody>
      </p:sp>
      <p:sp>
        <p:nvSpPr>
          <p:cNvPr id="139403" name="Text Box 141"/>
          <p:cNvSpPr txBox="1">
            <a:spLocks noChangeArrowheads="1"/>
          </p:cNvSpPr>
          <p:nvPr/>
        </p:nvSpPr>
        <p:spPr bwMode="auto">
          <a:xfrm>
            <a:off x="73152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2</a:t>
            </a:r>
          </a:p>
        </p:txBody>
      </p:sp>
      <p:sp>
        <p:nvSpPr>
          <p:cNvPr id="139404" name="Text Box 142"/>
          <p:cNvSpPr txBox="1">
            <a:spLocks noChangeArrowheads="1"/>
          </p:cNvSpPr>
          <p:nvPr/>
        </p:nvSpPr>
        <p:spPr bwMode="auto">
          <a:xfrm>
            <a:off x="6858000" y="6203950"/>
            <a:ext cx="37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-3</a:t>
            </a:r>
          </a:p>
        </p:txBody>
      </p:sp>
      <p:sp>
        <p:nvSpPr>
          <p:cNvPr id="139405" name="Text Box 143"/>
          <p:cNvSpPr txBox="1">
            <a:spLocks noChangeArrowheads="1"/>
          </p:cNvSpPr>
          <p:nvPr/>
        </p:nvSpPr>
        <p:spPr bwMode="auto">
          <a:xfrm>
            <a:off x="6629400" y="620395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CC0066"/>
                </a:solidFill>
                <a:latin typeface="Comic Sans MS" charset="0"/>
              </a:rPr>
              <a:t>5</a:t>
            </a:r>
          </a:p>
        </p:txBody>
      </p:sp>
      <p:sp>
        <p:nvSpPr>
          <p:cNvPr id="139406" name="Text Box 144"/>
          <p:cNvSpPr txBox="1">
            <a:spLocks noChangeArrowheads="1"/>
          </p:cNvSpPr>
          <p:nvPr/>
        </p:nvSpPr>
        <p:spPr bwMode="auto">
          <a:xfrm>
            <a:off x="1981200" y="4270375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 </a:t>
            </a:r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7" name="Text Box 145"/>
          <p:cNvSpPr txBox="1">
            <a:spLocks noChangeArrowheads="1"/>
          </p:cNvSpPr>
          <p:nvPr/>
        </p:nvSpPr>
        <p:spPr bwMode="auto">
          <a:xfrm>
            <a:off x="2667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8" name="Text Box 146"/>
          <p:cNvSpPr txBox="1">
            <a:spLocks noChangeArrowheads="1"/>
          </p:cNvSpPr>
          <p:nvPr/>
        </p:nvSpPr>
        <p:spPr bwMode="auto">
          <a:xfrm>
            <a:off x="32004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09" name="Text Box 147"/>
          <p:cNvSpPr txBox="1">
            <a:spLocks noChangeArrowheads="1"/>
          </p:cNvSpPr>
          <p:nvPr/>
        </p:nvSpPr>
        <p:spPr bwMode="auto">
          <a:xfrm>
            <a:off x="1600200" y="5164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0</a:t>
            </a:r>
          </a:p>
        </p:txBody>
      </p:sp>
      <p:sp>
        <p:nvSpPr>
          <p:cNvPr id="139410" name="Text Box 148"/>
          <p:cNvSpPr txBox="1">
            <a:spLocks noChangeArrowheads="1"/>
          </p:cNvSpPr>
          <p:nvPr/>
        </p:nvSpPr>
        <p:spPr bwMode="auto">
          <a:xfrm>
            <a:off x="20574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11" name="Text Box 149"/>
          <p:cNvSpPr txBox="1">
            <a:spLocks noChangeArrowheads="1"/>
          </p:cNvSpPr>
          <p:nvPr/>
        </p:nvSpPr>
        <p:spPr bwMode="auto">
          <a:xfrm>
            <a:off x="2590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2" name="Text Box 150"/>
          <p:cNvSpPr txBox="1">
            <a:spLocks noChangeArrowheads="1"/>
          </p:cNvSpPr>
          <p:nvPr/>
        </p:nvSpPr>
        <p:spPr bwMode="auto">
          <a:xfrm>
            <a:off x="30480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3</a:t>
            </a:r>
          </a:p>
        </p:txBody>
      </p:sp>
      <p:sp>
        <p:nvSpPr>
          <p:cNvPr id="139413" name="Text Box 151"/>
          <p:cNvSpPr txBox="1">
            <a:spLocks noChangeArrowheads="1"/>
          </p:cNvSpPr>
          <p:nvPr/>
        </p:nvSpPr>
        <p:spPr bwMode="auto">
          <a:xfrm>
            <a:off x="37338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  <a:cs typeface="Times New Roman" charset="0"/>
                <a:sym typeface="Symbol" charset="0"/>
              </a:rPr>
              <a:t>0</a:t>
            </a:r>
          </a:p>
        </p:txBody>
      </p:sp>
      <p:sp>
        <p:nvSpPr>
          <p:cNvPr id="139414" name="Text Box 152"/>
          <p:cNvSpPr txBox="1">
            <a:spLocks noChangeArrowheads="1"/>
          </p:cNvSpPr>
          <p:nvPr/>
        </p:nvSpPr>
        <p:spPr bwMode="auto">
          <a:xfrm>
            <a:off x="39624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5" name="Text Box 153"/>
          <p:cNvSpPr txBox="1">
            <a:spLocks noChangeArrowheads="1"/>
          </p:cNvSpPr>
          <p:nvPr/>
        </p:nvSpPr>
        <p:spPr bwMode="auto">
          <a:xfrm>
            <a:off x="44196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6" name="Text Box 154"/>
          <p:cNvSpPr txBox="1">
            <a:spLocks noChangeArrowheads="1"/>
          </p:cNvSpPr>
          <p:nvPr/>
        </p:nvSpPr>
        <p:spPr bwMode="auto">
          <a:xfrm>
            <a:off x="36576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7" name="Text Box 155"/>
          <p:cNvSpPr txBox="1">
            <a:spLocks noChangeArrowheads="1"/>
          </p:cNvSpPr>
          <p:nvPr/>
        </p:nvSpPr>
        <p:spPr bwMode="auto">
          <a:xfrm>
            <a:off x="42672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18" name="Text Box 156"/>
          <p:cNvSpPr txBox="1">
            <a:spLocks noChangeArrowheads="1"/>
          </p:cNvSpPr>
          <p:nvPr/>
        </p:nvSpPr>
        <p:spPr bwMode="auto">
          <a:xfrm>
            <a:off x="53340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19" name="Text Box 157"/>
          <p:cNvSpPr txBox="1">
            <a:spLocks noChangeArrowheads="1"/>
          </p:cNvSpPr>
          <p:nvPr/>
        </p:nvSpPr>
        <p:spPr bwMode="auto">
          <a:xfrm>
            <a:off x="57912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0" name="Text Box 158"/>
          <p:cNvSpPr txBox="1">
            <a:spLocks noChangeArrowheads="1"/>
          </p:cNvSpPr>
          <p:nvPr/>
        </p:nvSpPr>
        <p:spPr bwMode="auto">
          <a:xfrm>
            <a:off x="57150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-3</a:t>
            </a:r>
          </a:p>
        </p:txBody>
      </p:sp>
      <p:sp>
        <p:nvSpPr>
          <p:cNvPr id="139421" name="Line 159"/>
          <p:cNvSpPr>
            <a:spLocks noChangeShapeType="1"/>
          </p:cNvSpPr>
          <p:nvPr/>
        </p:nvSpPr>
        <p:spPr bwMode="auto">
          <a:xfrm>
            <a:off x="5638800" y="3048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422" name="Text Box 160"/>
          <p:cNvSpPr txBox="1">
            <a:spLocks noChangeArrowheads="1"/>
          </p:cNvSpPr>
          <p:nvPr/>
        </p:nvSpPr>
        <p:spPr bwMode="auto">
          <a:xfrm>
            <a:off x="53340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3" name="Text Box 161"/>
          <p:cNvSpPr txBox="1">
            <a:spLocks noChangeArrowheads="1"/>
          </p:cNvSpPr>
          <p:nvPr/>
        </p:nvSpPr>
        <p:spPr bwMode="auto">
          <a:xfrm>
            <a:off x="53340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4" name="Text Box 162"/>
          <p:cNvSpPr txBox="1">
            <a:spLocks noChangeArrowheads="1"/>
          </p:cNvSpPr>
          <p:nvPr/>
        </p:nvSpPr>
        <p:spPr bwMode="auto">
          <a:xfrm>
            <a:off x="6172200" y="51895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5" name="Text Box 163"/>
          <p:cNvSpPr txBox="1">
            <a:spLocks noChangeArrowheads="1"/>
          </p:cNvSpPr>
          <p:nvPr/>
        </p:nvSpPr>
        <p:spPr bwMode="auto">
          <a:xfrm>
            <a:off x="6172200" y="43513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6" name="Text Box 164"/>
          <p:cNvSpPr txBox="1">
            <a:spLocks noChangeArrowheads="1"/>
          </p:cNvSpPr>
          <p:nvPr/>
        </p:nvSpPr>
        <p:spPr bwMode="auto">
          <a:xfrm>
            <a:off x="6172200" y="3513138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-5</a:t>
            </a:r>
          </a:p>
        </p:txBody>
      </p:sp>
      <p:sp>
        <p:nvSpPr>
          <p:cNvPr id="139427" name="Text Box 165"/>
          <p:cNvSpPr txBox="1">
            <a:spLocks noChangeArrowheads="1"/>
          </p:cNvSpPr>
          <p:nvPr/>
        </p:nvSpPr>
        <p:spPr bwMode="auto">
          <a:xfrm>
            <a:off x="5867400" y="22177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1</a:t>
            </a:r>
          </a:p>
        </p:txBody>
      </p:sp>
      <p:sp>
        <p:nvSpPr>
          <p:cNvPr id="139428" name="Text Box 166"/>
          <p:cNvSpPr txBox="1">
            <a:spLocks noChangeArrowheads="1"/>
          </p:cNvSpPr>
          <p:nvPr/>
        </p:nvSpPr>
        <p:spPr bwMode="auto">
          <a:xfrm>
            <a:off x="7162800" y="51895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29" name="Text Box 167"/>
          <p:cNvSpPr txBox="1">
            <a:spLocks noChangeArrowheads="1"/>
          </p:cNvSpPr>
          <p:nvPr/>
        </p:nvSpPr>
        <p:spPr bwMode="auto">
          <a:xfrm>
            <a:off x="6934200" y="3513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33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0" name="Text Box 168"/>
          <p:cNvSpPr txBox="1">
            <a:spLocks noChangeArrowheads="1"/>
          </p:cNvSpPr>
          <p:nvPr/>
        </p:nvSpPr>
        <p:spPr bwMode="auto">
          <a:xfrm>
            <a:off x="6400800" y="2827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1" name="Text Box 169"/>
          <p:cNvSpPr txBox="1">
            <a:spLocks noChangeArrowheads="1"/>
          </p:cNvSpPr>
          <p:nvPr/>
        </p:nvSpPr>
        <p:spPr bwMode="auto">
          <a:xfrm>
            <a:off x="7162800" y="43513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</a:rPr>
              <a:t>2</a:t>
            </a:r>
          </a:p>
        </p:txBody>
      </p:sp>
      <p:sp>
        <p:nvSpPr>
          <p:cNvPr id="139432" name="Text Box 170"/>
          <p:cNvSpPr txBox="1">
            <a:spLocks noChangeArrowheads="1"/>
          </p:cNvSpPr>
          <p:nvPr/>
        </p:nvSpPr>
        <p:spPr bwMode="auto">
          <a:xfrm>
            <a:off x="4800600" y="1608138"/>
            <a:ext cx="292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9900"/>
                </a:solidFill>
                <a:latin typeface="Comic Sans MS" charset="0"/>
                <a:cs typeface="Times New Roman" charset="0"/>
                <a:sym typeface="Symbo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400300"/>
            <a:ext cx="29718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Alpha-beta algorithm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MAX-VALUE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;;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MAX so far;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= best MIN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-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MAX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MIN-VALUE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&gt;=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MAX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function MIN-VALUE (state,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if TERMINAL-TEST (state) then return UTILITY(state)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v :=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∞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for each s in SUCCESSORS (state)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:= MIN (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MAX-VALUE (s,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,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if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&lt;=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α</a:t>
            </a: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then return 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 := MIN (</a:t>
            </a:r>
            <a:r>
              <a:rPr lang="el-GR" sz="2000">
                <a:latin typeface="Courier New" charset="0"/>
                <a:ea typeface="ＭＳ Ｐゴシック" charset="0"/>
                <a:cs typeface="Courier New" charset="0"/>
              </a:rPr>
              <a:t>β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, v)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end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return </a:t>
            </a:r>
            <a:r>
              <a:rPr lang="en-US" sz="2000">
                <a:latin typeface="Courier New" charset="0"/>
                <a:ea typeface="ＭＳ Ｐゴシック" charset="0"/>
                <a:cs typeface="Courier New" charset="0"/>
              </a:rPr>
              <a:t>v</a:t>
            </a:r>
            <a:endParaRPr lang="el-GR" sz="20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Effectiveness of alpha-beta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257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Alpha-beta guaranteed to compute same value for root node as minimax, but with ≤  computation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Worst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no pruning, examine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3200" baseline="30000" dirty="0" err="1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nodes, where nodes have b children &amp; d-ply search is done </a:t>
            </a:r>
          </a:p>
          <a:p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Best case: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examine only (2b)</a:t>
            </a:r>
            <a:r>
              <a:rPr lang="en-US" sz="32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d/2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leaf nodes</a:t>
            </a:r>
          </a:p>
          <a:p>
            <a:pPr marL="455613" lvl="1"/>
            <a:r>
              <a:rPr lang="en-US" sz="3200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dirty="0">
                <a:latin typeface="Times New Roman" charset="0"/>
                <a:ea typeface="ＭＳ Ｐゴシック" charset="0"/>
              </a:rPr>
              <a:t>You can search twice as deep as minimax! </a:t>
            </a:r>
          </a:p>
          <a:p>
            <a:pPr marL="455613" lvl="1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Occurs if each player’</a:t>
            </a:r>
            <a:r>
              <a:rPr lang="en-US" altLang="ja-JP" sz="2800" b="1" dirty="0">
                <a:latin typeface="Times New Roman" charset="0"/>
                <a:ea typeface="ＭＳ Ｐゴシック" charset="0"/>
                <a:cs typeface="ＭＳ Ｐゴシック" charset="0"/>
              </a:rPr>
              <a:t>s best move is 1st </a:t>
            </a:r>
            <a:r>
              <a:rPr lang="en-US" altLang="ja-JP" sz="2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alternative </a:t>
            </a:r>
            <a:r>
              <a:rPr lang="en-US" altLang="ja-JP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In Deep Blue’s alpha-beta pruning,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average branching factor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node was ~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instead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of ~35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Other Improvements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81600"/>
          </a:xfrm>
        </p:spPr>
        <p:txBody>
          <a:bodyPr/>
          <a:lstStyle/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Adaptive horizon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iterative deepening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Extended search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retain k&gt;1 best paths (not just one) extend tree at greater depth below their leaf nodes to help dealing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with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horizon effect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Singular extension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move is obviously better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than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others in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node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at horizon h, expand it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transposition tables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to deal with repeated states</a:t>
            </a:r>
          </a:p>
          <a:p>
            <a:pPr marL="342900" indent="-342900">
              <a:buClr>
                <a:srgbClr val="0033CC"/>
              </a:buClr>
              <a:buFont typeface="Wingdings" charset="0"/>
              <a:buChar char="§"/>
            </a:pPr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Null-move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search: assume player forfeits move; do a shallow analysis of tree; result must surely be worse than if player had moved.  Can be used to recognize moves that should be explored fully.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Ratings of human &amp; computer chess champions</a:t>
            </a:r>
          </a:p>
        </p:txBody>
      </p:sp>
      <p:pic>
        <p:nvPicPr>
          <p:cNvPr id="26626" name="Picture 3" descr="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Straight Connector 10"/>
          <p:cNvCxnSpPr>
            <a:cxnSpLocks noChangeShapeType="1"/>
          </p:cNvCxnSpPr>
          <p:nvPr/>
        </p:nvCxnSpPr>
        <p:spPr bwMode="auto">
          <a:xfrm flipV="1">
            <a:off x="1295400" y="2514600"/>
            <a:ext cx="754380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59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7620000" y="152400"/>
            <a:ext cx="1312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 b="1"/>
              <a:t>1997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 Shot 2012-10-01 at 3.5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4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6086475" y="31750"/>
            <a:ext cx="3048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8000" dirty="0">
                <a:solidFill>
                  <a:schemeClr val="bg1"/>
                </a:solidFill>
              </a:rPr>
              <a:t>1997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9202</TotalTime>
  <Words>3697</Words>
  <Application>Microsoft Macintosh PowerPoint</Application>
  <PresentationFormat>On-screen Show (4:3)</PresentationFormat>
  <Paragraphs>1372</Paragraphs>
  <Slides>69</Slides>
  <Notes>60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Blank Presentation</vt:lpstr>
      <vt:lpstr>Adversarial Search Aka Games</vt:lpstr>
      <vt:lpstr>Overview</vt:lpstr>
      <vt:lpstr>Why study games?</vt:lpstr>
      <vt:lpstr>State of the art</vt:lpstr>
      <vt:lpstr>Chinook</vt:lpstr>
      <vt:lpstr>Chess early days</vt:lpstr>
      <vt:lpstr>Ratings of human &amp; computer chess champions</vt:lpstr>
      <vt:lpstr>PowerPoint Presentation</vt:lpstr>
      <vt:lpstr>PowerPoint Presentation</vt:lpstr>
      <vt:lpstr>Othello: Murakami vs. Logistello</vt:lpstr>
      <vt:lpstr>2016</vt:lpstr>
      <vt:lpstr>2017</vt:lpstr>
      <vt:lpstr>How can we do it?</vt:lpstr>
      <vt:lpstr>Typical simple case for a game</vt:lpstr>
      <vt:lpstr>Can we use …</vt:lpstr>
      <vt:lpstr>How to play a game</vt:lpstr>
      <vt:lpstr>Evaluation function</vt:lpstr>
      <vt:lpstr>Evaluation function examples</vt:lpstr>
      <vt:lpstr>Evaluation function examples</vt:lpstr>
      <vt:lpstr>But, that’s not how people play</vt:lpstr>
      <vt:lpstr>PowerPoint Presentation</vt:lpstr>
      <vt:lpstr>Game trees</vt:lpstr>
      <vt:lpstr>Game Tree for Tic-Tac-Toe</vt:lpstr>
      <vt:lpstr>Minimax procedure</vt:lpstr>
      <vt:lpstr>Minimax theorem</vt:lpstr>
      <vt:lpstr>Minimax Algorithm</vt:lpstr>
      <vt:lpstr>Partial Game Tree for Tic-Tac-Toe</vt:lpstr>
      <vt:lpstr>Why use backed-up values?</vt:lpstr>
      <vt:lpstr>Minimax Tree</vt:lpstr>
      <vt:lpstr>Is that all there is to simple games?</vt:lpstr>
      <vt:lpstr>Alpha-beta pruning</vt:lpstr>
      <vt:lpstr>Alpha-beta pruning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Alpha-Beta Tic-Tac-Toe Example</vt:lpstr>
      <vt:lpstr>Another alpha-beta example</vt:lpstr>
      <vt:lpstr>Alpha-Beta Tic-Tac-Toe 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Alpha-beta algorithm</vt:lpstr>
      <vt:lpstr>Effectiveness of alpha-beta</vt:lpstr>
      <vt:lpstr>Other Improvements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671 - Game Playing</dc:title>
  <dc:creator>COGITO</dc:creator>
  <cp:lastModifiedBy>tim finin</cp:lastModifiedBy>
  <cp:revision>227</cp:revision>
  <cp:lastPrinted>2012-10-01T19:43:19Z</cp:lastPrinted>
  <dcterms:created xsi:type="dcterms:W3CDTF">2009-10-11T23:34:44Z</dcterms:created>
  <dcterms:modified xsi:type="dcterms:W3CDTF">2017-03-01T19:14:51Z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