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embeddings/oleObject1.bin" ContentType="application/vnd.openxmlformats-officedocument.oleObject"/>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300" r:id="rId27"/>
    <p:sldId id="299" r:id="rId2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573" autoAdjust="0"/>
  </p:normalViewPr>
  <p:slideViewPr>
    <p:cSldViewPr showGuides="1">
      <p:cViewPr varScale="1">
        <p:scale>
          <a:sx n="34" d="100"/>
          <a:sy n="34" d="100"/>
        </p:scale>
        <p:origin x="-152" y="-96"/>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26</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27</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2/13/17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2/13/17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2/13/17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en.wikipedia.org/wiki/Best_first_searc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en.wikipedia.org/wiki/Greedy_algorith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en.wikipedia.org/wiki/Beam_search"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en.wikipedia.org/wiki/A*_search_algorith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en.wikipedia.org/wiki/Institute_of_Electrical_and_Electronics_Engineer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oleObject" Target="../embeddings/oleObject1.bin"/><Relationship Id="rId8"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en.wikipedia.org/wiki/Hill_climb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a:t>
            </a:r>
            <a:r>
              <a:rPr lang="en-US" sz="2800" dirty="0" smtClean="0"/>
              <a:t>doesn’t </a:t>
            </a:r>
            <a:r>
              <a:rPr lang="en-US" sz="2800" dirty="0"/>
              <a:t>work!</a:t>
            </a:r>
          </a:p>
          <a:p>
            <a:endParaRPr lang="en-US" sz="2800" dirty="0"/>
          </a:p>
          <a:p>
            <a:r>
              <a:rPr lang="en-US" sz="2800" dirty="0" smtClean="0"/>
              <a:t>All </a:t>
            </a:r>
            <a:r>
              <a:rPr lang="en-US" sz="2800" dirty="0"/>
              <a:t>nodes </a:t>
            </a:r>
            <a:r>
              <a:rPr lang="en-US" sz="2800" dirty="0" smtClean="0"/>
              <a:t>on </a:t>
            </a:r>
            <a:r>
              <a:rPr lang="en-US" sz="2800" dirty="0"/>
              <a:t>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a:t>
            </a:r>
            <a:r>
              <a:rPr lang="en-US" sz="2800" dirty="0" smtClean="0"/>
              <a:t>his </a:t>
            </a:r>
            <a:r>
              <a:rPr lang="en-US" sz="2800" dirty="0"/>
              <a:t>puzzle </a:t>
            </a:r>
            <a:r>
              <a:rPr lang="en-US" sz="2800" i="1" dirty="0"/>
              <a:t>is</a:t>
            </a:r>
            <a:r>
              <a:rPr lang="en-US" sz="2800" dirty="0"/>
              <a:t> solvable in just 12 more </a:t>
            </a:r>
            <a:r>
              <a:rPr lang="en-US" sz="2800" dirty="0" smtClean="0"/>
              <a:t>steps</a:t>
            </a:r>
            <a:endParaRPr lang="en-US" sz="2800" dirty="0"/>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optimizes depth-first search 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smtClean="0">
                <a:latin typeface="Calibri" charset="0"/>
                <a:ea typeface="ＭＳ Ｐゴシック" charset="0"/>
                <a:cs typeface="ＭＳ Ｐゴシック" charset="0"/>
              </a:rPr>
              <a:t>A </a:t>
            </a:r>
            <a:r>
              <a:rPr lang="en-US" sz="2600" dirty="0" smtClean="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a:t>
            </a:r>
            <a:r>
              <a:rPr lang="en-US" sz="2600" dirty="0" smtClean="0">
                <a:latin typeface="Calibri" charset="0"/>
                <a:ea typeface="ＭＳ Ｐゴシック" charset="0"/>
                <a:cs typeface="ＭＳ Ｐゴシック" charset="0"/>
              </a:rPr>
              <a:t>makes </a:t>
            </a:r>
            <a:r>
              <a:rPr lang="en-US" sz="2600" dirty="0">
                <a:latin typeface="Calibri" charset="0"/>
                <a:ea typeface="ＭＳ Ｐゴシック" charset="0"/>
                <a:cs typeface="ＭＳ Ｐゴシック" charset="0"/>
              </a:rPr>
              <a:t>locally optimal choices </a:t>
            </a:r>
            <a:r>
              <a:rPr lang="en-US" sz="2600" dirty="0" smtClean="0">
                <a:latin typeface="Calibri" charset="0"/>
                <a:ea typeface="ＭＳ Ｐゴシック" charset="0"/>
                <a:cs typeface="ＭＳ Ｐゴシック" charset="0"/>
              </a:rPr>
              <a:t>in </a:t>
            </a:r>
            <a:r>
              <a:rPr lang="en-US" sz="2600" dirty="0">
                <a:latin typeface="Calibri" charset="0"/>
                <a:ea typeface="ＭＳ Ｐゴシック" charset="0"/>
                <a:cs typeface="ＭＳ Ｐゴシック" charset="0"/>
              </a:rPr>
              <a:t>hope of finding a global </a:t>
            </a:r>
            <a:r>
              <a:rPr lang="en-US" sz="2600" dirty="0" smtClean="0">
                <a:latin typeface="Calibri" charset="0"/>
                <a:ea typeface="ＭＳ Ｐゴシック" charset="0"/>
                <a:cs typeface="ＭＳ Ｐゴシック" charset="0"/>
              </a:rPr>
              <a:t>optimum</a:t>
            </a:r>
          </a:p>
          <a:p>
            <a:pPr marL="236538" indent="-236538">
              <a:defRPr/>
            </a:pPr>
            <a:r>
              <a:rPr lang="en-US" sz="2600" dirty="0" smtClean="0">
                <a:latin typeface="Calibri" charset="0"/>
                <a:ea typeface="ＭＳ Ｐゴシック" charset="0"/>
                <a:cs typeface="ＭＳ Ｐゴシック" charset="0"/>
              </a:rPr>
              <a:t>Uses </a:t>
            </a:r>
            <a:r>
              <a:rPr lang="en-US" sz="2600" dirty="0">
                <a:latin typeface="Calibri" charset="0"/>
                <a:ea typeface="ＭＳ Ｐゴシック" charset="0"/>
                <a:cs typeface="ＭＳ Ｐゴシック" charset="0"/>
              </a:rPr>
              <a:t>evaluation function </a:t>
            </a:r>
            <a:r>
              <a:rPr lang="en-US" sz="2600" i="1" dirty="0">
                <a:latin typeface="Calibri" charset="0"/>
                <a:ea typeface="ＭＳ Ｐゴシック" charset="0"/>
                <a:cs typeface="ＭＳ Ｐゴシック" charset="0"/>
              </a:rPr>
              <a:t>f(n) </a:t>
            </a:r>
            <a:r>
              <a:rPr lang="en-US" sz="2600" i="1" dirty="0" smtClean="0">
                <a:latin typeface="Calibri" charset="0"/>
                <a:ea typeface="ＭＳ Ｐゴシック" charset="0"/>
                <a:cs typeface="ＭＳ Ｐゴシック" charset="0"/>
              </a:rPr>
              <a:t>= h</a:t>
            </a:r>
            <a:r>
              <a:rPr lang="en-US" sz="2600" i="1" dirty="0">
                <a:latin typeface="Calibri" charset="0"/>
                <a:ea typeface="ＭＳ Ｐゴシック" charset="0"/>
                <a:cs typeface="ＭＳ Ｐゴシック" charset="0"/>
              </a:rPr>
              <a:t>(n)</a:t>
            </a:r>
            <a:r>
              <a:rPr lang="en-US" sz="2600" dirty="0">
                <a:latin typeface="Calibri" charset="0"/>
                <a:ea typeface="ＭＳ Ｐゴシック" charset="0"/>
                <a:cs typeface="ＭＳ Ｐゴシック" charset="0"/>
              </a:rPr>
              <a:t>, sorting nodes by increasing values of </a:t>
            </a:r>
            <a:r>
              <a:rPr lang="en-US" sz="2600" i="1" dirty="0" smtClean="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t>
            </a:r>
            <a:r>
              <a:rPr lang="en-US" sz="2600" dirty="0" smtClean="0">
                <a:latin typeface="Calibri" charset="0"/>
                <a:ea typeface="ＭＳ Ｐゴシック" charset="0"/>
                <a:cs typeface="ＭＳ Ｐゴシック" charset="0"/>
              </a:rPr>
              <a:t>appearing </a:t>
            </a:r>
            <a:r>
              <a:rPr lang="en-US" sz="2600" b="1" dirty="0" smtClean="0">
                <a:solidFill>
                  <a:srgbClr val="000000"/>
                </a:solidFill>
                <a:latin typeface="Calibri" charset="0"/>
                <a:ea typeface="ＭＳ Ｐゴシック" charset="0"/>
                <a:cs typeface="ＭＳ Ｐゴシック" charset="0"/>
              </a:rPr>
              <a:t>closest</a:t>
            </a:r>
            <a:r>
              <a:rPr lang="en-US" sz="2600" dirty="0" smtClean="0">
                <a:latin typeface="Calibri" charset="0"/>
                <a:ea typeface="ＭＳ Ｐゴシック" charset="0"/>
                <a:cs typeface="ＭＳ Ｐゴシック" charset="0"/>
              </a:rPr>
              <a:t> to goal (</a:t>
            </a:r>
            <a:r>
              <a:rPr lang="en-US" sz="2600" dirty="0">
                <a:latin typeface="Calibri" charset="0"/>
                <a:ea typeface="ＭＳ Ｐゴシック" charset="0"/>
                <a:cs typeface="ＭＳ Ｐゴシック" charset="0"/>
              </a:rPr>
              <a:t>i.e.</a:t>
            </a:r>
            <a:r>
              <a:rPr lang="en-US" sz="2600" dirty="0" smtClean="0">
                <a:latin typeface="Calibri" charset="0"/>
                <a:ea typeface="ＭＳ Ｐゴシック" charset="0"/>
                <a:cs typeface="ＭＳ Ｐゴシック" charset="0"/>
              </a:rPr>
              <a:t>, </a:t>
            </a:r>
            <a:r>
              <a:rPr lang="en-US" sz="2600" dirty="0">
                <a:latin typeface="Calibri" charset="0"/>
                <a:ea typeface="ＭＳ Ｐゴシック" charset="0"/>
                <a:cs typeface="ＭＳ Ｐゴシック" charset="0"/>
              </a:rPr>
              <a:t>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t>
            </a:r>
            <a:r>
              <a:rPr lang="en-US" sz="2600" dirty="0" smtClean="0">
                <a:latin typeface="Calibri" charset="0"/>
                <a:ea typeface="ＭＳ Ｐゴシック" charset="0"/>
                <a:cs typeface="ＭＳ Ｐゴシック" charset="0"/>
              </a:rPr>
              <a:t>admissible, </a:t>
            </a:r>
            <a:r>
              <a:rPr lang="en-US" sz="2600" dirty="0">
                <a:latin typeface="Calibri" charset="0"/>
                <a:ea typeface="ＭＳ Ｐゴシック" charset="0"/>
                <a:cs typeface="ＭＳ Ｐゴシック" charset="0"/>
              </a:rPr>
              <a:t>as </a:t>
            </a:r>
            <a:r>
              <a:rPr lang="en-US" sz="2600" dirty="0" smtClean="0">
                <a:latin typeface="Calibri" charset="0"/>
                <a:ea typeface="ＭＳ Ｐゴシック" charset="0"/>
                <a:cs typeface="ＭＳ Ｐゴシック" charset="0"/>
              </a:rPr>
              <a:t>in </a:t>
            </a:r>
            <a:r>
              <a:rPr lang="en-US" sz="2600" dirty="0">
                <a:latin typeface="Calibri" charset="0"/>
                <a:ea typeface="ＭＳ Ｐゴシック" charset="0"/>
                <a:cs typeface="ＭＳ Ｐゴシック" charset="0"/>
              </a:rPr>
              <a:t>example</a:t>
            </a:r>
          </a:p>
          <a:p>
            <a:pPr marL="458788" lvl="1" indent="-228600">
              <a:defRPr/>
            </a:pPr>
            <a:r>
              <a:rPr lang="en-US" sz="2400" dirty="0" smtClean="0">
                <a:latin typeface="Calibri" charset="0"/>
                <a:ea typeface="ＭＳ Ｐゴシック" charset="0"/>
              </a:rPr>
              <a:t>Assume </a:t>
            </a:r>
            <a:r>
              <a:rPr lang="en-US" sz="2400" dirty="0">
                <a:latin typeface="Calibri" charset="0"/>
                <a:ea typeface="ＭＳ Ｐゴシック" charset="0"/>
              </a:rPr>
              <a:t>arc </a:t>
            </a:r>
            <a:r>
              <a:rPr lang="en-US" sz="2400" dirty="0" smtClean="0">
                <a:latin typeface="Calibri" charset="0"/>
                <a:ea typeface="ＭＳ Ｐゴシック" charset="0"/>
              </a:rPr>
              <a:t>costs = 1, </a:t>
            </a:r>
            <a:r>
              <a:rPr lang="en-US" sz="2400" dirty="0">
                <a:latin typeface="Calibri" charset="0"/>
                <a:ea typeface="ＭＳ Ｐゴシック" charset="0"/>
              </a:rPr>
              <a:t>greedy </a:t>
            </a:r>
            <a:r>
              <a:rPr lang="en-US" sz="2400" dirty="0" smtClean="0">
                <a:latin typeface="Calibri" charset="0"/>
                <a:ea typeface="ＭＳ Ｐゴシック" charset="0"/>
              </a:rPr>
              <a:t>search finds </a:t>
            </a:r>
            <a:r>
              <a:rPr lang="en-US" sz="2400" dirty="0">
                <a:latin typeface="Calibri" charset="0"/>
                <a:ea typeface="ＭＳ Ｐゴシック" charset="0"/>
              </a:rPr>
              <a:t>goal g, </a:t>
            </a:r>
            <a:r>
              <a:rPr lang="en-US" sz="2400" dirty="0" smtClean="0">
                <a:latin typeface="Calibri" charset="0"/>
                <a:ea typeface="ＭＳ Ｐゴシック" charset="0"/>
              </a:rPr>
              <a:t>with </a:t>
            </a:r>
            <a:r>
              <a:rPr lang="en-US" sz="2400" dirty="0">
                <a:latin typeface="Calibri" charset="0"/>
                <a:ea typeface="ＭＳ Ｐゴシック" charset="0"/>
              </a:rPr>
              <a:t>solution cost of 5</a:t>
            </a:r>
          </a:p>
          <a:p>
            <a:pPr marL="458788" lvl="1" indent="-228600">
              <a:defRPr/>
            </a:pPr>
            <a:r>
              <a:rPr lang="en-US" sz="2400" dirty="0">
                <a:latin typeface="Calibri" charset="0"/>
                <a:ea typeface="ＭＳ Ｐゴシック" charset="0"/>
              </a:rPr>
              <a:t>O</a:t>
            </a:r>
            <a:r>
              <a:rPr lang="en-US" sz="2400" dirty="0" smtClean="0">
                <a:latin typeface="Calibri" charset="0"/>
                <a:ea typeface="ＭＳ Ｐゴシック" charset="0"/>
              </a:rPr>
              <a:t>ptimal </a:t>
            </a:r>
            <a:r>
              <a:rPr lang="en-US" sz="2400" dirty="0">
                <a:latin typeface="Calibri" charset="0"/>
                <a:ea typeface="ＭＳ Ｐゴシック" charset="0"/>
              </a:rPr>
              <a:t>solution </a:t>
            </a:r>
            <a:r>
              <a:rPr lang="en-US" sz="2400" dirty="0" smtClean="0">
                <a:latin typeface="Calibri" charset="0"/>
                <a:ea typeface="ＭＳ Ｐゴシック" charset="0"/>
              </a:rPr>
              <a:t>is path </a:t>
            </a:r>
            <a:r>
              <a:rPr lang="en-US" sz="2400" dirty="0">
                <a:latin typeface="Calibri" charset="0"/>
                <a:ea typeface="ＭＳ Ｐゴシック" charset="0"/>
              </a:rPr>
              <a:t>to goal with cost 3</a:t>
            </a:r>
            <a:endParaRPr lang="en-US" sz="2400" dirty="0" smtClean="0">
              <a:latin typeface="Calibri" charset="0"/>
              <a:ea typeface="ＭＳ Ｐゴシック" charset="0"/>
            </a:endParaRPr>
          </a:p>
          <a:p>
            <a:pPr marL="342900" lvl="1" indent="0">
              <a:buFont typeface="Arial" charset="0"/>
              <a:buNone/>
              <a:defRPr/>
            </a:pPr>
            <a:r>
              <a:rPr lang="en-US" sz="3600" dirty="0" smtClean="0">
                <a:latin typeface="Calibri" charset="0"/>
                <a:ea typeface="ＭＳ Ｐゴシック" charset="0"/>
              </a:rPr>
              <a:t> </a:t>
            </a:r>
            <a:endParaRPr lang="en-US" sz="3600" dirty="0">
              <a:latin typeface="Calibri" charset="0"/>
              <a:ea typeface="ＭＳ Ｐゴシック" charset="0"/>
            </a:endParaRP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smtClean="0">
                <a:latin typeface="Calibri" charset="0"/>
                <a:ea typeface="ＭＳ Ｐゴシック" charset="0"/>
                <a:cs typeface="ＭＳ Ｐゴシック" charset="0"/>
              </a:rPr>
              <a:t>Use </a:t>
            </a:r>
            <a:r>
              <a:rPr lang="en-US" dirty="0">
                <a:latin typeface="Calibri" charset="0"/>
                <a:ea typeface="ＭＳ Ｐゴシック" charset="0"/>
                <a:cs typeface="ＭＳ Ｐゴシック" charset="0"/>
              </a:rPr>
              <a:t>evaluation function f(n), </a:t>
            </a:r>
            <a:r>
              <a:rPr lang="en-US" dirty="0" smtClean="0">
                <a:latin typeface="Calibri" charset="0"/>
                <a:ea typeface="ＭＳ Ｐゴシック" charset="0"/>
                <a:cs typeface="ＭＳ Ｐゴシック" charset="0"/>
              </a:rPr>
              <a:t>but </a:t>
            </a:r>
            <a:r>
              <a:rPr lang="en-US" dirty="0">
                <a:latin typeface="Calibri" charset="0"/>
                <a:ea typeface="ＭＳ Ｐゴシック" charset="0"/>
                <a:cs typeface="ＭＳ Ｐゴシック" charset="0"/>
              </a:rPr>
              <a:t>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smtClean="0">
                <a:latin typeface="Calibri" charset="0"/>
                <a:ea typeface="ＭＳ Ｐゴシック" charset="0"/>
                <a:cs typeface="ＭＳ Ｐゴシック" charset="0"/>
              </a:rPr>
              <a:t>beam width</a:t>
            </a:r>
            <a:endParaRPr lang="en-US" altLang="ja-JP" i="1"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More space efficient than greedy search, but may </a:t>
            </a:r>
            <a:r>
              <a:rPr lang="en-US" dirty="0" smtClean="0">
                <a:latin typeface="Calibri" charset="0"/>
                <a:ea typeface="ＭＳ Ｐゴシック" charset="0"/>
                <a:cs typeface="ＭＳ Ｐゴシック" charset="0"/>
              </a:rPr>
              <a:t>discard nodes on a </a:t>
            </a:r>
            <a:r>
              <a:rPr lang="en-US" dirty="0">
                <a:latin typeface="Calibri" charset="0"/>
                <a:ea typeface="ＭＳ Ｐゴシック" charset="0"/>
                <a:cs typeface="ＭＳ Ｐゴシック" charset="0"/>
              </a:rPr>
              <a:t>solution path </a:t>
            </a:r>
          </a:p>
          <a:p>
            <a:r>
              <a:rPr lang="en-US" dirty="0">
                <a:latin typeface="Calibri" charset="0"/>
                <a:ea typeface="ＭＳ Ｐゴシック" charset="0"/>
                <a:cs typeface="ＭＳ Ｐゴシック" charset="0"/>
              </a:rPr>
              <a:t>As k increases</a:t>
            </a:r>
            <a:r>
              <a:rPr lang="en-US" dirty="0" smtClean="0">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endParaRPr lang="en-US" dirty="0">
              <a:solidFill>
                <a:srgbClr val="77933C"/>
              </a:solidFill>
            </a:endParaRP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solidFill>
                  <a:schemeClr val="accent3">
                    <a:lumMod val="75000"/>
                  </a:schemeClr>
                </a:solidFill>
              </a:rPr>
              <a:t>1</a:t>
            </a:r>
            <a:endParaRPr lang="en-US" b="1" dirty="0">
              <a:solidFill>
                <a:schemeClr val="accent3">
                  <a:lumMod val="75000"/>
                </a:schemeClr>
              </a:solidFill>
            </a:endParaRP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endParaRPr lang="en-US" sz="2800" b="1" dirty="0">
              <a:solidFill>
                <a:schemeClr val="accent3">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a:t>
            </a:r>
            <a:r>
              <a:rPr lang="en-US" sz="2400" dirty="0" smtClean="0">
                <a:latin typeface="Calibri" charset="0"/>
                <a:ea typeface="ＭＳ Ｐゴシック" charset="0"/>
              </a:rPr>
              <a:t>n’ </a:t>
            </a:r>
            <a:r>
              <a:rPr lang="en-US" sz="2400" dirty="0">
                <a:latin typeface="Calibri" charset="0"/>
                <a:ea typeface="ＭＳ Ｐゴシック" charset="0"/>
              </a:rPr>
              <a:t>not already on OPEN or CLOSED</a:t>
            </a:r>
          </a:p>
          <a:p>
            <a:pPr marL="744538" lvl="2" indent="-168275">
              <a:defRPr/>
            </a:pPr>
            <a:r>
              <a:rPr lang="en-US" dirty="0">
                <a:latin typeface="Calibri" charset="0"/>
                <a:ea typeface="ＭＳ Ｐゴシック" charset="0"/>
              </a:rPr>
              <a:t>put </a:t>
            </a:r>
            <a:r>
              <a:rPr lang="en-US" dirty="0" smtClean="0">
                <a:latin typeface="Calibri" charset="0"/>
                <a:ea typeface="ＭＳ Ｐゴシック" charset="0"/>
              </a:rPr>
              <a:t>n</a:t>
            </a:r>
            <a:r>
              <a:rPr lang="en-US" sz="2800" dirty="0" smtClean="0">
                <a:latin typeface="Calibri" charset="0"/>
                <a:ea typeface="ＭＳ Ｐゴシック" charset="0"/>
              </a:rPr>
              <a:t>'</a:t>
            </a:r>
            <a:r>
              <a:rPr lang="en-US" dirty="0" smtClean="0">
                <a:latin typeface="Calibri" charset="0"/>
                <a:ea typeface="ＭＳ Ｐゴシック" charset="0"/>
              </a:rPr>
              <a:t> </a:t>
            </a:r>
            <a:r>
              <a:rPr lang="en-US" dirty="0">
                <a:latin typeface="Calibri" charset="0"/>
                <a:ea typeface="ＭＳ Ｐゴシック" charset="0"/>
              </a:rPr>
              <a:t>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a:t>
            </a:r>
            <a:r>
              <a:rPr lang="en-US" sz="2400" dirty="0" smtClean="0">
                <a:latin typeface="Calibri" charset="0"/>
                <a:ea typeface="ＭＳ Ｐゴシック" charset="0"/>
              </a:rPr>
              <a:t>n’ </a:t>
            </a:r>
            <a:r>
              <a:rPr lang="en-US" sz="2400" dirty="0">
                <a:latin typeface="Calibri" charset="0"/>
                <a:ea typeface="ＭＳ Ｐゴシック" charset="0"/>
              </a:rPr>
              <a:t>already on OPEN or CLOSED and if g(n') is lower </a:t>
            </a:r>
            <a:r>
              <a:rPr lang="en-US" sz="2400" dirty="0" smtClean="0">
                <a:latin typeface="Calibri" charset="0"/>
                <a:ea typeface="ＭＳ Ｐゴシック" charset="0"/>
              </a:rPr>
              <a:t>for </a:t>
            </a:r>
            <a:r>
              <a:rPr lang="en-US" sz="2400" dirty="0">
                <a:latin typeface="Calibri" charset="0"/>
                <a:ea typeface="ＭＳ Ｐゴシック" charset="0"/>
              </a:rPr>
              <a:t>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a:t>
            </a:r>
            <a:r>
              <a:rPr lang="en-US" dirty="0" smtClean="0">
                <a:latin typeface="Calibri" charset="0"/>
                <a:ea typeface="ＭＳ Ｐゴシック" charset="0"/>
              </a:rPr>
              <a:t>n’ on </a:t>
            </a:r>
            <a:r>
              <a:rPr lang="en-US" dirty="0">
                <a:latin typeface="Calibri" charset="0"/>
                <a:ea typeface="ＭＳ Ｐゴシック" charset="0"/>
              </a:rPr>
              <a:t>path </a:t>
            </a:r>
            <a:r>
              <a:rPr lang="en-US" dirty="0" smtClean="0">
                <a:latin typeface="Calibri" charset="0"/>
                <a:ea typeface="ＭＳ Ｐゴシック" charset="0"/>
              </a:rPr>
              <a:t>with lower </a:t>
            </a:r>
            <a:r>
              <a:rPr lang="en-US" dirty="0">
                <a:latin typeface="Calibri" charset="0"/>
                <a:ea typeface="ＭＳ Ｐゴシック" charset="0"/>
              </a:rPr>
              <a:t>g(</a:t>
            </a:r>
            <a:r>
              <a:rPr lang="en-US" dirty="0" smtClean="0">
                <a:latin typeface="Calibri" charset="0"/>
                <a:ea typeface="ＭＳ Ｐゴシック" charset="0"/>
              </a:rPr>
              <a:t>n’)</a:t>
            </a:r>
            <a:endParaRPr lang="en-US" dirty="0">
              <a:latin typeface="Calibri" charset="0"/>
              <a:ea typeface="ＭＳ Ｐゴシック" charset="0"/>
            </a:endParaRPr>
          </a:p>
          <a:p>
            <a:pPr marL="744538" lvl="2" indent="-168275">
              <a:defRPr/>
            </a:pPr>
            <a:r>
              <a:rPr lang="en-US" dirty="0">
                <a:latin typeface="Calibri" charset="0"/>
                <a:ea typeface="ＭＳ Ｐゴシック" charset="0"/>
              </a:rPr>
              <a:t>Put n' on </a:t>
            </a:r>
            <a:r>
              <a:rPr lang="en-US" dirty="0" smtClean="0">
                <a:latin typeface="Calibri" charset="0"/>
                <a:ea typeface="ＭＳ Ｐゴシック" charset="0"/>
              </a:rPr>
              <a:t>OPEN</a:t>
            </a:r>
            <a:endParaRPr lang="en-US" dirty="0">
              <a:latin typeface="Calibri" charset="0"/>
              <a:ea typeface="ＭＳ Ｐゴシック" charset="0"/>
            </a:endParaRPr>
          </a:p>
          <a:p>
            <a:pPr marL="576263" lvl="2" indent="0">
              <a:buFont typeface="Arial" charset="0"/>
              <a:buNone/>
              <a:defRPr/>
            </a:pPr>
            <a:endParaRPr lang="en-US" dirty="0">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dirty="0" smtClean="0">
                <a:latin typeface="Calibri" charset="0"/>
                <a:ea typeface="ＭＳ Ｐゴシック" charset="0"/>
                <a:cs typeface="ＭＳ Ｐゴシック" charset="0"/>
              </a:rPr>
              <a:t>“</a:t>
            </a:r>
            <a:r>
              <a:rPr lang="en-US" altLang="ja-JP" sz="3000" i="1" dirty="0" smtClean="0">
                <a:latin typeface="Calibri" charset="0"/>
                <a:ea typeface="ＭＳ Ｐゴシック" charset="0"/>
                <a:cs typeface="ＭＳ Ｐゴシック" charset="0"/>
              </a:rPr>
              <a:t>a star”</a:t>
            </a:r>
            <a:endParaRPr lang="en-US" altLang="ja-JP" sz="3000" i="1" dirty="0">
              <a:latin typeface="Calibri" charset="0"/>
              <a:ea typeface="ＭＳ Ｐゴシック" charset="0"/>
              <a:cs typeface="ＭＳ Ｐゴシック" charset="0"/>
            </a:endParaRP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optimal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operator </a:t>
            </a:r>
            <a:r>
              <a:rPr lang="en-US" sz="3000" dirty="0" smtClean="0">
                <a:latin typeface="Calibri" charset="0"/>
                <a:ea typeface="ＭＳ Ｐゴシック" charset="0"/>
                <a:cs typeface="ＭＳ Ｐゴシック" charset="0"/>
              </a:rPr>
              <a:t>has </a:t>
            </a:r>
            <a:r>
              <a:rPr lang="en-US" sz="3000" dirty="0">
                <a:latin typeface="Calibri" charset="0"/>
                <a:ea typeface="ＭＳ Ｐゴシック" charset="0"/>
                <a:cs typeface="ＭＳ Ｐゴシック" charset="0"/>
              </a:rPr>
              <a:t>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a:t>
            </a:r>
            <a:r>
              <a:rPr lang="en-US" dirty="0" smtClean="0">
                <a:latin typeface="Calibri" charset="0"/>
                <a:ea typeface="ＭＳ Ｐゴシック" charset="0"/>
                <a:cs typeface="ＭＳ Ｐゴシック" charset="0"/>
              </a:rPr>
              <a:t>bservations </a:t>
            </a:r>
            <a:r>
              <a:rPr lang="en-US" dirty="0">
                <a:latin typeface="Calibri" charset="0"/>
                <a:ea typeface="ＭＳ Ｐゴシック" charset="0"/>
                <a:cs typeface="ＭＳ Ｐゴシック" charset="0"/>
              </a:rPr>
              <a:t>on A</a:t>
            </a:r>
          </a:p>
        </p:txBody>
      </p:sp>
      <p:sp>
        <p:nvSpPr>
          <p:cNvPr id="48130" name="Rectangle 3"/>
          <p:cNvSpPr>
            <a:spLocks noGrp="1" noChangeArrowheads="1"/>
          </p:cNvSpPr>
          <p:nvPr>
            <p:ph type="body" idx="1"/>
          </p:nvPr>
        </p:nvSpPr>
        <p:spPr>
          <a:xfrm>
            <a:off x="685800" y="1066800"/>
            <a:ext cx="81534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then only nodes </a:t>
            </a:r>
            <a:r>
              <a:rPr lang="en-US" sz="2600" dirty="0" smtClean="0">
                <a:latin typeface="Calibri" charset="0"/>
                <a:ea typeface="ＭＳ Ｐゴシック" charset="0"/>
                <a:cs typeface="ＭＳ Ｐゴシック" charset="0"/>
              </a:rPr>
              <a:t>on an </a:t>
            </a:r>
            <a:r>
              <a:rPr lang="en-US" sz="2600" dirty="0">
                <a:latin typeface="Calibri" charset="0"/>
                <a:ea typeface="ＭＳ Ｐゴシック" charset="0"/>
                <a:cs typeface="ＭＳ Ｐゴシック" charset="0"/>
              </a:rPr>
              <a:t>optimal solution path </a:t>
            </a:r>
            <a:r>
              <a:rPr lang="en-US" sz="2600" dirty="0" smtClean="0">
                <a:latin typeface="Calibri" charset="0"/>
                <a:ea typeface="ＭＳ Ｐゴシック" charset="0"/>
                <a:cs typeface="ＭＳ Ｐゴシック" charset="0"/>
              </a:rPr>
              <a:t>are </a:t>
            </a:r>
            <a:r>
              <a:rPr lang="en-US" sz="2600" dirty="0">
                <a:latin typeface="Calibri" charset="0"/>
                <a:ea typeface="ＭＳ Ｐゴシック" charset="0"/>
                <a:cs typeface="ＭＳ Ｐゴシック" charset="0"/>
              </a:rPr>
              <a:t>expanded; no extra work </a:t>
            </a:r>
            <a:r>
              <a:rPr lang="en-US" sz="2600" dirty="0" smtClean="0">
                <a:latin typeface="Calibri" charset="0"/>
                <a:ea typeface="ＭＳ Ｐゴシック" charset="0"/>
                <a:cs typeface="ＭＳ Ｐゴシック" charset="0"/>
              </a:rPr>
              <a:t>is </a:t>
            </a:r>
            <a:r>
              <a:rPr lang="en-US" sz="2600" dirty="0">
                <a:latin typeface="Calibri" charset="0"/>
                <a:ea typeface="ＭＳ Ｐゴシック" charset="0"/>
                <a:cs typeface="ＭＳ Ｐゴシック" charset="0"/>
              </a:rPr>
              <a:t>performed</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8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CC00CC"/>
                </a:solidFill>
              </a:rPr>
              <a:t>parent pointer</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1071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00FF00"/>
                </a:solidFill>
              </a:rPr>
              <a:t>g value</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a:t>
            </a:r>
            <a:r>
              <a:rPr lang="en-US" sz="2800" dirty="0" smtClean="0">
                <a:latin typeface="Calibri" charset="0"/>
                <a:ea typeface="ＭＳ Ｐゴシック" charset="0"/>
                <a:cs typeface="ＭＳ Ｐゴシック" charset="0"/>
              </a:rPr>
              <a:t>is </a:t>
            </a:r>
            <a:r>
              <a:rPr lang="en-US" sz="2800" dirty="0">
                <a:latin typeface="Calibri" charset="0"/>
                <a:ea typeface="ＭＳ Ｐゴシック" charset="0"/>
                <a:cs typeface="ＭＳ Ｐゴシック" charset="0"/>
              </a:rPr>
              <a:t>(hypothetical)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smtClean="0">
                <a:latin typeface="Calibri" charset="0"/>
                <a:ea typeface="ＭＳ Ｐゴシック" charset="0"/>
                <a:cs typeface="ＭＳ Ｐゴシック" charset="0"/>
              </a:rPr>
              <a:t>Proof by contradiction shows it’s impossible</a:t>
            </a:r>
            <a:endParaRPr lang="en-US" dirty="0">
              <a:latin typeface="Calibri" charset="0"/>
              <a:ea typeface="ＭＳ Ｐゴシック" charset="0"/>
              <a:cs typeface="ＭＳ Ｐゴシック" charset="0"/>
            </a:endParaRPr>
          </a:p>
          <a:p>
            <a:pPr marL="461963" lvl="1" indent="-231775"/>
            <a:r>
              <a:rPr lang="en-US" dirty="0">
                <a:latin typeface="Calibri" charset="0"/>
                <a:ea typeface="ＭＳ Ｐゴシック" charset="0"/>
              </a:rPr>
              <a:t>Choose a node n on </a:t>
            </a:r>
            <a:r>
              <a:rPr lang="en-US" dirty="0" smtClean="0">
                <a:latin typeface="Calibri" charset="0"/>
                <a:ea typeface="ＭＳ Ｐゴシック" charset="0"/>
              </a:rPr>
              <a:t>an </a:t>
            </a:r>
            <a:r>
              <a:rPr lang="en-US" dirty="0">
                <a:latin typeface="Calibri" charset="0"/>
                <a:ea typeface="ＭＳ Ｐゴシック" charset="0"/>
              </a:rPr>
              <a:t>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r>
              <a:rPr lang="en-US" dirty="0" smtClean="0">
                <a:latin typeface="Calibri" charset="0"/>
                <a:ea typeface="ＭＳ Ｐゴシック" charset="0"/>
              </a:rPr>
              <a:t>)</a:t>
            </a:r>
            <a:endParaRPr lang="en-US" dirty="0">
              <a:latin typeface="Calibri" charset="0"/>
              <a:ea typeface="ＭＳ Ｐゴシック" charset="0"/>
            </a:endParaRPr>
          </a:p>
          <a:p>
            <a:pPr marL="461963" lvl="1" indent="-231775"/>
            <a:r>
              <a:rPr lang="en-US" dirty="0">
                <a:latin typeface="Calibri" charset="0"/>
                <a:ea typeface="ＭＳ Ｐゴシック" charset="0"/>
              </a:rPr>
              <a:t>This implies f* &gt;= f(G2</a:t>
            </a:r>
            <a:r>
              <a:rPr lang="en-US" dirty="0" smtClean="0">
                <a:latin typeface="Calibri" charset="0"/>
                <a:ea typeface="ＭＳ Ｐゴシック" charset="0"/>
              </a:rPr>
              <a:t>)</a:t>
            </a:r>
            <a:endParaRPr lang="en-US" dirty="0">
              <a:latin typeface="Calibri" charset="0"/>
              <a:ea typeface="ＭＳ Ｐゴシック" charset="0"/>
            </a:endParaRP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t>
            </a:r>
            <a:r>
              <a:rPr lang="en-US" sz="3000" dirty="0" smtClean="0">
                <a:latin typeface="Calibri" charset="0"/>
                <a:ea typeface="ＭＳ Ｐゴシック" charset="0"/>
                <a:cs typeface="ＭＳ Ｐゴシック" charset="0"/>
              </a:rPr>
              <a:t>ariations </a:t>
            </a:r>
            <a:r>
              <a:rPr lang="en-US" sz="3000" dirty="0">
                <a:latin typeface="Calibri" charset="0"/>
                <a:ea typeface="ＭＳ Ｐゴシック" charset="0"/>
                <a:cs typeface="ＭＳ Ｐゴシック" charset="0"/>
              </a:rPr>
              <a:t>conserve memory: IDA* and SMA*</a:t>
            </a:r>
          </a:p>
          <a:p>
            <a:r>
              <a:rPr lang="en-US" sz="3000" dirty="0">
                <a:latin typeface="Calibri" charset="0"/>
                <a:ea typeface="ＭＳ Ｐゴシック" charset="0"/>
                <a:cs typeface="ＭＳ Ｐゴシック" charset="0"/>
              </a:rPr>
              <a:t>IDA</a:t>
            </a:r>
            <a:r>
              <a:rPr lang="en-US" sz="3000" dirty="0" smtClean="0">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iterative deepening A</a:t>
            </a:r>
            <a:r>
              <a:rPr lang="en-US" sz="3000" dirty="0" smtClean="0">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uses successive iteration with growing limits on f, e.g.</a:t>
            </a:r>
          </a:p>
          <a:p>
            <a:pPr lvl="1"/>
            <a:r>
              <a:rPr lang="en-US" dirty="0">
                <a:latin typeface="Calibri" charset="0"/>
                <a:ea typeface="ＭＳ Ｐゴシック" charset="0"/>
              </a:rPr>
              <a:t>A* but </a:t>
            </a:r>
            <a:r>
              <a:rPr lang="en-US" dirty="0" smtClean="0">
                <a:latin typeface="Calibri" charset="0"/>
                <a:ea typeface="ＭＳ Ｐゴシック" charset="0"/>
              </a:rPr>
              <a:t>don</a:t>
            </a:r>
            <a:r>
              <a:rPr lang="en-US" dirty="0" smtClean="0">
                <a:latin typeface="Calibri" charset="0"/>
                <a:ea typeface="ＭＳ Ｐゴシック" charset="0"/>
              </a:rPr>
              <a:t>’</a:t>
            </a:r>
            <a:r>
              <a:rPr lang="en-US" altLang="ja-JP" dirty="0" smtClean="0">
                <a:latin typeface="Calibri" charset="0"/>
                <a:ea typeface="ＭＳ Ｐゴシック" charset="0"/>
              </a:rPr>
              <a:t>t </a:t>
            </a:r>
            <a:r>
              <a:rPr lang="en-US" altLang="ja-JP" dirty="0">
                <a:latin typeface="Calibri" charset="0"/>
                <a:ea typeface="ＭＳ Ｐゴシック" charset="0"/>
              </a:rPr>
              <a:t>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&gt;10</a:t>
            </a:r>
          </a:p>
          <a:p>
            <a:pPr lvl="1"/>
            <a:r>
              <a:rPr lang="en-US" dirty="0">
                <a:latin typeface="Calibri" charset="0"/>
                <a:ea typeface="ＭＳ Ｐゴシック" charset="0"/>
              </a:rPr>
              <a:t>A* but </a:t>
            </a:r>
            <a:r>
              <a:rPr lang="en-US" dirty="0" smtClean="0">
                <a:latin typeface="Calibri" charset="0"/>
                <a:ea typeface="ＭＳ Ｐゴシック" charset="0"/>
              </a:rPr>
              <a:t>don</a:t>
            </a:r>
            <a:r>
              <a:rPr lang="en-US" dirty="0" smtClean="0">
                <a:latin typeface="Calibri" charset="0"/>
                <a:ea typeface="ＭＳ Ｐゴシック" charset="0"/>
              </a:rPr>
              <a:t>’</a:t>
            </a:r>
            <a:r>
              <a:rPr lang="en-US" altLang="ja-JP" dirty="0" smtClean="0">
                <a:latin typeface="Calibri" charset="0"/>
                <a:ea typeface="ＭＳ Ｐゴシック" charset="0"/>
              </a:rPr>
              <a:t>t </a:t>
            </a:r>
            <a:r>
              <a:rPr lang="en-US" altLang="ja-JP" dirty="0">
                <a:latin typeface="Calibri" charset="0"/>
                <a:ea typeface="ＭＳ Ｐゴシック" charset="0"/>
              </a:rPr>
              <a:t>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&gt;20</a:t>
            </a:r>
          </a:p>
          <a:p>
            <a:pPr lvl="1"/>
            <a:r>
              <a:rPr lang="en-US" dirty="0">
                <a:latin typeface="Calibri" charset="0"/>
                <a:ea typeface="ＭＳ Ｐゴシック" charset="0"/>
              </a:rPr>
              <a:t>A* but </a:t>
            </a:r>
            <a:r>
              <a:rPr lang="en-US" dirty="0" smtClean="0">
                <a:latin typeface="Calibri" charset="0"/>
                <a:ea typeface="ＭＳ Ｐゴシック" charset="0"/>
              </a:rPr>
              <a:t>don</a:t>
            </a:r>
            <a:r>
              <a:rPr lang="en-US" dirty="0" smtClean="0">
                <a:latin typeface="Calibri" charset="0"/>
                <a:ea typeface="ＭＳ Ｐゴシック" charset="0"/>
              </a:rPr>
              <a:t>’</a:t>
            </a:r>
            <a:r>
              <a:rPr lang="en-US" altLang="ja-JP" dirty="0" smtClean="0">
                <a:latin typeface="Calibri" charset="0"/>
                <a:ea typeface="ＭＳ Ｐゴシック" charset="0"/>
              </a:rPr>
              <a:t>t </a:t>
            </a:r>
            <a:r>
              <a:rPr lang="en-US" altLang="ja-JP" dirty="0">
                <a:latin typeface="Calibri" charset="0"/>
                <a:ea typeface="ＭＳ Ｐゴシック" charset="0"/>
              </a:rPr>
              <a:t>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&gt;30, ...</a:t>
            </a:r>
          </a:p>
          <a:p>
            <a:r>
              <a:rPr lang="en-US" sz="3000" dirty="0">
                <a:latin typeface="Calibri" charset="0"/>
                <a:ea typeface="ＭＳ Ｐゴシック" charset="0"/>
                <a:cs typeface="ＭＳ Ｐゴシック" charset="0"/>
              </a:rPr>
              <a:t>SMA* -- Simplified Memory-Bounded A*</a:t>
            </a:r>
          </a:p>
          <a:p>
            <a:pPr lvl="1"/>
            <a:r>
              <a:rPr lang="en-US" dirty="0" smtClean="0">
                <a:latin typeface="Calibri" charset="0"/>
                <a:ea typeface="ＭＳ Ｐゴシック" charset="0"/>
              </a:rPr>
              <a:t>Uses </a:t>
            </a:r>
            <a:r>
              <a:rPr lang="en-US" dirty="0">
                <a:latin typeface="Calibri" charset="0"/>
                <a:ea typeface="ＭＳ Ｐゴシック" charset="0"/>
              </a:rPr>
              <a:t>queue of restricted </a:t>
            </a:r>
            <a:r>
              <a:rPr lang="en-US" dirty="0" smtClean="0">
                <a:latin typeface="Calibri" charset="0"/>
                <a:ea typeface="ＭＳ Ｐゴシック" charset="0"/>
              </a:rPr>
              <a:t>size to </a:t>
            </a:r>
            <a:r>
              <a:rPr lang="en-US" dirty="0">
                <a:latin typeface="Calibri" charset="0"/>
                <a:ea typeface="ＭＳ Ｐゴシック" charset="0"/>
              </a:rPr>
              <a:t>limit memory use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Finding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dirty="0" smtClean="0">
                <a:latin typeface="Calibri" charset="0"/>
                <a:ea typeface="ＭＳ Ｐゴシック" charset="0"/>
                <a:cs typeface="ＭＳ Ｐゴシック" charset="0"/>
              </a:rPr>
              <a:t>Relaxing </a:t>
            </a:r>
            <a:r>
              <a:rPr lang="en-US" sz="2800" dirty="0">
                <a:latin typeface="Calibri" charset="0"/>
                <a:ea typeface="ＭＳ Ｐゴシック" charset="0"/>
                <a:cs typeface="ＭＳ Ｐゴシック" charset="0"/>
              </a:rPr>
              <a:t>problem: remove constraints </a:t>
            </a:r>
            <a:r>
              <a:rPr lang="en-US" sz="2800" dirty="0" smtClean="0">
                <a:latin typeface="Calibri" charset="0"/>
                <a:ea typeface="ＭＳ Ｐゴシック" charset="0"/>
                <a:cs typeface="ＭＳ Ｐゴシック" charset="0"/>
              </a:rPr>
              <a:t>for </a:t>
            </a:r>
            <a:r>
              <a:rPr lang="en-US" sz="2800" dirty="0">
                <a:latin typeface="Calibri" charset="0"/>
                <a:ea typeface="ＭＳ Ｐゴシック" charset="0"/>
                <a:cs typeface="ＭＳ Ｐゴシック" charset="0"/>
              </a:rPr>
              <a:t>easier problem; </a:t>
            </a:r>
            <a:r>
              <a:rPr lang="en-US" sz="2800" dirty="0" smtClean="0">
                <a:latin typeface="Calibri" charset="0"/>
                <a:ea typeface="ＭＳ Ｐゴシック" charset="0"/>
                <a:cs typeface="ＭＳ Ｐゴシック" charset="0"/>
              </a:rPr>
              <a:t>use its solution cost as </a:t>
            </a:r>
            <a:r>
              <a:rPr lang="en-US" sz="2800" dirty="0">
                <a:latin typeface="Calibri" charset="0"/>
                <a:ea typeface="ＭＳ Ｐゴシック" charset="0"/>
                <a:cs typeface="ＭＳ Ｐゴシック" charset="0"/>
              </a:rPr>
              <a:t>heuristic function</a:t>
            </a:r>
          </a:p>
          <a:p>
            <a:pPr>
              <a:lnSpc>
                <a:spcPct val="110000"/>
              </a:lnSpc>
            </a:pPr>
            <a:r>
              <a:rPr lang="en-US" sz="2800" dirty="0">
                <a:latin typeface="Calibri" charset="0"/>
                <a:ea typeface="ＭＳ Ｐゴシック" charset="0"/>
                <a:cs typeface="ＭＳ Ｐゴシック" charset="0"/>
              </a:rPr>
              <a:t>Combining heuristics: </a:t>
            </a:r>
            <a:r>
              <a:rPr lang="en-US" sz="2800" dirty="0" smtClean="0">
                <a:latin typeface="Calibri" charset="0"/>
                <a:ea typeface="ＭＳ Ｐゴシック" charset="0"/>
                <a:cs typeface="ＭＳ Ｐゴシック" charset="0"/>
              </a:rPr>
              <a:t>max </a:t>
            </a:r>
            <a:r>
              <a:rPr lang="en-US" sz="2800" dirty="0">
                <a:latin typeface="Calibri" charset="0"/>
                <a:ea typeface="ＭＳ Ｐゴシック" charset="0"/>
                <a:cs typeface="ＭＳ Ｐゴシック" charset="0"/>
              </a:rPr>
              <a:t>of </a:t>
            </a:r>
            <a:r>
              <a:rPr lang="en-US" sz="2800" dirty="0" smtClean="0">
                <a:latin typeface="Calibri" charset="0"/>
                <a:ea typeface="ＭＳ Ｐゴシック" charset="0"/>
                <a:cs typeface="ＭＳ Ｐゴシック" charset="0"/>
              </a:rPr>
              <a:t>two </a:t>
            </a:r>
            <a:r>
              <a:rPr lang="en-US" sz="2800" dirty="0">
                <a:latin typeface="Calibri" charset="0"/>
                <a:ea typeface="ＭＳ Ｐゴシック" charset="0"/>
                <a:cs typeface="ＭＳ Ｐゴシック" charset="0"/>
              </a:rPr>
              <a:t>admissible </a:t>
            </a:r>
            <a:r>
              <a:rPr lang="en-US" sz="2800" dirty="0" smtClean="0">
                <a:latin typeface="Calibri" charset="0"/>
                <a:ea typeface="ＭＳ Ｐゴシック" charset="0"/>
                <a:cs typeface="ＭＳ Ｐゴシック" charset="0"/>
              </a:rPr>
              <a:t>heuristics is an </a:t>
            </a:r>
            <a:r>
              <a:rPr lang="en-US" sz="2800" dirty="0">
                <a:latin typeface="Calibri" charset="0"/>
                <a:ea typeface="ＭＳ Ｐゴシック" charset="0"/>
                <a:cs typeface="ＭＳ Ｐゴシック" charset="0"/>
              </a:rPr>
              <a:t>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a:t>
            </a:r>
            <a:r>
              <a:rPr lang="en-US" sz="2800" dirty="0" smtClean="0">
                <a:latin typeface="Calibri" charset="0"/>
                <a:ea typeface="ＭＳ Ｐゴシック" charset="0"/>
                <a:cs typeface="ＭＳ Ｐゴシック" charset="0"/>
              </a:rPr>
              <a:t>use </a:t>
            </a:r>
            <a:r>
              <a:rPr lang="en-US" sz="2800" dirty="0">
                <a:latin typeface="Calibri" charset="0"/>
                <a:ea typeface="ＭＳ Ｐゴシック" charset="0"/>
                <a:cs typeface="ＭＳ Ｐゴシック" charset="0"/>
              </a:rPr>
              <a:t>learning algorithm to </a:t>
            </a:r>
            <a:r>
              <a:rPr lang="en-US" sz="2800" dirty="0" smtClean="0">
                <a:latin typeface="Calibri" charset="0"/>
                <a:ea typeface="ＭＳ Ｐゴシック" charset="0"/>
                <a:cs typeface="ＭＳ Ｐゴシック" charset="0"/>
              </a:rPr>
              <a:t>find </a:t>
            </a:r>
            <a:r>
              <a:rPr lang="en-US" sz="2800" dirty="0">
                <a:latin typeface="Calibri" charset="0"/>
                <a:ea typeface="ＭＳ Ｐゴシック" charset="0"/>
                <a:cs typeface="ＭＳ Ｐゴシック" charset="0"/>
              </a:rPr>
              <a:t>heuristic function; also may lose admissibility</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600"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a:t>
            </a:r>
            <a:r>
              <a:rPr lang="en-US" sz="2800" dirty="0" smtClean="0">
                <a:latin typeface="Calibri" charset="0"/>
                <a:ea typeface="ＭＳ Ｐゴシック" charset="0"/>
                <a:cs typeface="ＭＳ Ｐゴシック" charset="0"/>
              </a:rPr>
              <a:t>where </a:t>
            </a:r>
            <a:r>
              <a:rPr lang="en-US" sz="2800" dirty="0">
                <a:latin typeface="Calibri" charset="0"/>
                <a:ea typeface="ＭＳ Ｐゴシック" charset="0"/>
                <a:cs typeface="ＭＳ Ｐゴシック" charset="0"/>
              </a:rPr>
              <a:t>minimum-cost nodes (</a:t>
            </a:r>
            <a:r>
              <a:rPr lang="en-US" sz="2800" dirty="0" err="1" smtClean="0">
                <a:latin typeface="Calibri" charset="0"/>
                <a:ea typeface="ＭＳ Ｐゴシック" charset="0"/>
                <a:cs typeface="ＭＳ Ｐゴシック" charset="0"/>
              </a:rPr>
              <a:t>w.r.t</a:t>
            </a:r>
            <a:r>
              <a:rPr lang="en-US" sz="2800" dirty="0" smtClean="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t>
            </a:r>
            <a:r>
              <a:rPr lang="en-US" sz="2800" dirty="0">
                <a:latin typeface="Calibri" charset="0"/>
                <a:ea typeface="ＭＳ Ｐゴシック" charset="0"/>
                <a:cs typeface="ＭＳ Ｐゴシック" charset="0"/>
              </a:rPr>
              <a:t>&amp;</a:t>
            </a:r>
            <a:r>
              <a:rPr lang="en-US" sz="2800" dirty="0" smtClean="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greedy search: f(n) = g(n) + h(n).  Handles state repetitions </a:t>
            </a:r>
            <a:r>
              <a:rPr lang="en-US" sz="2800" dirty="0">
                <a:latin typeface="Calibri" charset="0"/>
                <a:ea typeface="ＭＳ Ｐゴシック" charset="0"/>
                <a:cs typeface="ＭＳ Ｐゴシック" charset="0"/>
              </a:rPr>
              <a:t>&amp;</a:t>
            </a:r>
            <a:r>
              <a:rPr lang="en-US" sz="2800" dirty="0" smtClean="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h(n) never overestimates</a:t>
            </a:r>
          </a:p>
          <a:p>
            <a:pPr marL="342900" lvl="1" indent="-171450">
              <a:lnSpc>
                <a:spcPct val="110000"/>
              </a:lnSpc>
            </a:pPr>
            <a:r>
              <a:rPr lang="en-US" sz="2400" dirty="0">
                <a:latin typeface="Calibri" charset="0"/>
                <a:ea typeface="ＭＳ Ｐゴシック" charset="0"/>
              </a:rPr>
              <a:t>A* is complete </a:t>
            </a:r>
            <a:r>
              <a:rPr lang="en-US" sz="2400" dirty="0">
                <a:latin typeface="Calibri" charset="0"/>
                <a:ea typeface="ＭＳ Ｐゴシック" charset="0"/>
              </a:rPr>
              <a:t>&amp;</a:t>
            </a:r>
            <a:r>
              <a:rPr lang="en-US" sz="2400" dirty="0" smtClean="0">
                <a:latin typeface="Calibri" charset="0"/>
                <a:ea typeface="ＭＳ Ｐゴシック" charset="0"/>
              </a:rPr>
              <a:t> </a:t>
            </a:r>
            <a:r>
              <a:rPr lang="en-US" sz="2400" dirty="0">
                <a:latin typeface="Calibri" charset="0"/>
                <a:ea typeface="ＭＳ Ｐゴシック" charset="0"/>
              </a:rPr>
              <a:t>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a:latin typeface="Calibri" charset="0"/>
                <a:ea typeface="ＭＳ Ｐゴシック" charset="0"/>
                <a:cs typeface="ＭＳ Ｐゴシック" charset="0"/>
              </a:rPr>
              <a:t>Big idea: heuristic</a:t>
            </a: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a:t>
            </a:r>
            <a:r>
              <a:rPr lang="en-US" altLang="ja-JP" sz="2100" dirty="0" smtClean="0">
                <a:latin typeface="Calibri" charset="0"/>
                <a:ea typeface="ＭＳ Ｐゴシック" charset="0"/>
              </a:rPr>
              <a:t>discover] </a:t>
            </a:r>
            <a:r>
              <a:rPr lang="en-US" altLang="ja-JP" sz="2100" dirty="0">
                <a:latin typeface="Calibri" charset="0"/>
                <a:ea typeface="ＭＳ Ｐゴシック" charset="0"/>
              </a:rPr>
              <a:t>involving or serving as an aid to learning, discovery, or problem-solving by experimental and especially 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rule of thumb, simplification or educated guess that reduces or limits the search for solutions in domains that are difficult and poorly understood. Unlike algorithms, heuristics do not guarantee feasible solutions and are often used with no theoretical guarantee. 2. &lt;algorithm&gt; approximation algorithm.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a:t>
            </a:r>
            <a:r>
              <a:rPr lang="en-US" sz="2100" dirty="0" smtClean="0">
                <a:latin typeface="Calibri" charset="0"/>
                <a:ea typeface="ＭＳ Ｐゴシック" charset="0"/>
              </a:rPr>
              <a:t>(CS) </a:t>
            </a:r>
            <a:r>
              <a:rPr lang="en-US" sz="2100" dirty="0">
                <a:latin typeface="Calibri" charset="0"/>
                <a:ea typeface="ＭＳ Ｐゴシック" charset="0"/>
              </a:rPr>
              <a:t>relating to or using a heuristic rule 2: of or relating to a general formulation that serves to guide investigation [ant: algorithmic] n : a commonsense rule (or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sz="3000" dirty="0">
                <a:latin typeface="Calibri" charset="0"/>
                <a:ea typeface="ＭＳ Ｐゴシック" charset="0"/>
                <a:cs typeface="ＭＳ Ｐゴシック" charset="0"/>
              </a:rPr>
              <a:t>Add domain-specific information to </a:t>
            </a:r>
            <a:r>
              <a:rPr lang="en-US" sz="3000" dirty="0" smtClean="0">
                <a:latin typeface="Calibri" charset="0"/>
                <a:ea typeface="ＭＳ Ｐゴシック" charset="0"/>
                <a:cs typeface="ＭＳ Ｐゴシック" charset="0"/>
              </a:rPr>
              <a:t>select </a:t>
            </a:r>
            <a:r>
              <a:rPr lang="en-US" sz="3000" dirty="0">
                <a:latin typeface="Calibri" charset="0"/>
                <a:ea typeface="ＭＳ Ｐゴシック" charset="0"/>
                <a:cs typeface="ＭＳ Ｐゴシック" charset="0"/>
              </a:rPr>
              <a:t>best path along which to continue searching</a:t>
            </a:r>
          </a:p>
          <a:p>
            <a:r>
              <a:rPr lang="en-US" sz="3000" dirty="0" smtClean="0">
                <a:latin typeface="Calibri" charset="0"/>
                <a:ea typeface="ＭＳ Ｐゴシック" charset="0"/>
                <a:cs typeface="ＭＳ Ｐゴシック" charset="0"/>
              </a:rPr>
              <a:t>Define </a:t>
            </a:r>
            <a:r>
              <a:rPr lang="en-US" sz="3000" dirty="0">
                <a:latin typeface="Calibri" charset="0"/>
                <a:ea typeface="ＭＳ Ｐゴシック" charset="0"/>
                <a:cs typeface="ＭＳ Ｐゴシック" charset="0"/>
              </a:rPr>
              <a:t>heuristic function, </a:t>
            </a:r>
            <a:r>
              <a:rPr lang="en-US" sz="3000" b="1" dirty="0">
                <a:solidFill>
                  <a:srgbClr val="000000"/>
                </a:solidFill>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that </a:t>
            </a:r>
            <a:r>
              <a:rPr lang="en-US" sz="3000" dirty="0" smtClean="0">
                <a:latin typeface="Calibri" charset="0"/>
                <a:ea typeface="ＭＳ Ｐゴシック" charset="0"/>
                <a:cs typeface="ＭＳ Ｐゴシック" charset="0"/>
              </a:rPr>
              <a:t>estimates </a:t>
            </a:r>
            <a:r>
              <a:rPr lang="en-US" altLang="ja-JP" sz="3000" i="1" dirty="0" smtClean="0">
                <a:latin typeface="Calibri" charset="0"/>
                <a:ea typeface="ＭＳ Ｐゴシック" charset="0"/>
                <a:cs typeface="ＭＳ Ｐゴシック" charset="0"/>
              </a:rPr>
              <a:t>goodness</a:t>
            </a:r>
            <a:r>
              <a:rPr lang="en-US" altLang="ja-JP" sz="3000" dirty="0" smtClean="0">
                <a:latin typeface="Calibri" charset="0"/>
                <a:ea typeface="ＭＳ Ｐゴシック" charset="0"/>
                <a:cs typeface="ＭＳ Ｐゴシック" charset="0"/>
              </a:rPr>
              <a:t> of </a:t>
            </a:r>
            <a:r>
              <a:rPr lang="en-US" altLang="ja-JP" sz="3000" dirty="0">
                <a:latin typeface="Calibri" charset="0"/>
                <a:ea typeface="ＭＳ Ｐゴシック" charset="0"/>
                <a:cs typeface="ＭＳ Ｐゴシック" charset="0"/>
              </a:rPr>
              <a:t>node </a:t>
            </a:r>
            <a:r>
              <a:rPr lang="en-US" altLang="ja-JP" sz="3000" dirty="0" smtClean="0">
                <a:latin typeface="Calibri" charset="0"/>
                <a:ea typeface="ＭＳ Ｐゴシック" charset="0"/>
                <a:cs typeface="ＭＳ Ｐゴシック" charset="0"/>
              </a:rPr>
              <a:t>n</a:t>
            </a:r>
            <a:endParaRPr lang="en-US" altLang="ja-JP" sz="3000" dirty="0">
              <a:latin typeface="Calibri" charset="0"/>
              <a:ea typeface="ＭＳ Ｐゴシック" charset="0"/>
              <a:cs typeface="ＭＳ Ｐゴシック" charset="0"/>
            </a:endParaRPr>
          </a:p>
          <a:p>
            <a:r>
              <a:rPr lang="en-US" sz="3000" dirty="0" smtClean="0">
                <a:latin typeface="Calibri" charset="0"/>
                <a:ea typeface="ＭＳ Ｐゴシック" charset="0"/>
                <a:cs typeface="ＭＳ Ｐゴシック" charset="0"/>
              </a:rPr>
              <a:t>h</a:t>
            </a:r>
            <a:r>
              <a:rPr lang="en-US" sz="3000" dirty="0">
                <a:latin typeface="Calibri" charset="0"/>
                <a:ea typeface="ＭＳ Ｐゴシック" charset="0"/>
                <a:cs typeface="ＭＳ Ｐゴシック" charset="0"/>
              </a:rPr>
              <a:t>(n) = </a:t>
            </a:r>
            <a:r>
              <a:rPr lang="en-US" sz="3000" b="1" dirty="0">
                <a:solidFill>
                  <a:srgbClr val="000000"/>
                </a:solidFill>
                <a:latin typeface="Calibri" charset="0"/>
                <a:ea typeface="ＭＳ Ｐゴシック" charset="0"/>
                <a:cs typeface="ＭＳ Ｐゴシック" charset="0"/>
              </a:rPr>
              <a:t>estimated cost </a:t>
            </a:r>
            <a:r>
              <a:rPr lang="en-US" sz="3000" dirty="0">
                <a:latin typeface="Calibri" charset="0"/>
                <a:ea typeface="ＭＳ Ｐゴシック" charset="0"/>
                <a:cs typeface="ＭＳ Ｐゴシック" charset="0"/>
              </a:rPr>
              <a:t>(or distance) of minimal cost path from n </a:t>
            </a:r>
            <a:r>
              <a:rPr lang="en-US" sz="3000" b="1" dirty="0">
                <a:solidFill>
                  <a:srgbClr val="000000"/>
                </a:solidFill>
                <a:latin typeface="Calibri" charset="0"/>
                <a:ea typeface="ＭＳ Ｐゴシック" charset="0"/>
                <a:cs typeface="ＭＳ Ｐゴシック" charset="0"/>
              </a:rPr>
              <a:t>to a goal state</a:t>
            </a:r>
            <a:r>
              <a:rPr lang="en-US" sz="3000" dirty="0">
                <a:latin typeface="Calibri" charset="0"/>
                <a:ea typeface="ＭＳ Ｐゴシック" charset="0"/>
                <a:cs typeface="ＭＳ Ｐゴシック" charset="0"/>
              </a:rPr>
              <a:t>. </a:t>
            </a:r>
          </a:p>
          <a:p>
            <a:r>
              <a:rPr lang="en-US" sz="3000" dirty="0">
                <a:latin typeface="Calibri" charset="0"/>
                <a:ea typeface="ＭＳ Ｐゴシック" charset="0"/>
                <a:cs typeface="ＭＳ Ｐゴシック" charset="0"/>
              </a:rPr>
              <a:t>H</a:t>
            </a:r>
            <a:r>
              <a:rPr lang="en-US" sz="3000" dirty="0" smtClean="0">
                <a:latin typeface="Calibri" charset="0"/>
                <a:ea typeface="ＭＳ Ｐゴシック" charset="0"/>
                <a:cs typeface="ＭＳ Ｐゴシック" charset="0"/>
              </a:rPr>
              <a:t>euristic </a:t>
            </a:r>
            <a:r>
              <a:rPr lang="en-US" sz="3000" dirty="0">
                <a:latin typeface="Calibri" charset="0"/>
                <a:ea typeface="ＭＳ Ｐゴシック" charset="0"/>
                <a:cs typeface="ＭＳ Ｐゴシック" charset="0"/>
              </a:rPr>
              <a:t>function is an estimate, based on domain-specific </a:t>
            </a:r>
            <a:r>
              <a:rPr lang="en-US" sz="3000" dirty="0" smtClean="0">
                <a:latin typeface="Calibri" charset="0"/>
                <a:ea typeface="ＭＳ Ｐゴシック" charset="0"/>
                <a:cs typeface="ＭＳ Ｐゴシック" charset="0"/>
              </a:rPr>
              <a:t>information, computable from </a:t>
            </a:r>
            <a:r>
              <a:rPr lang="en-US" sz="3000" dirty="0">
                <a:latin typeface="Calibri" charset="0"/>
                <a:ea typeface="ＭＳ Ｐゴシック" charset="0"/>
                <a:cs typeface="ＭＳ Ｐゴシック" charset="0"/>
              </a:rPr>
              <a:t>current state description, of how close we are to a goal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571500" y="1143000"/>
            <a:ext cx="8420100" cy="5486400"/>
          </a:xfrm>
        </p:spPr>
        <p:txBody>
          <a:bodyPr/>
          <a:lstStyle/>
          <a:p>
            <a:pPr marL="231775" indent="-231775">
              <a:defRPr/>
            </a:pPr>
            <a:r>
              <a:rPr lang="en-US" sz="3000" b="1" dirty="0">
                <a:solidFill>
                  <a:srgbClr val="000000"/>
                </a:solidFill>
                <a:latin typeface="Calibri" charset="0"/>
                <a:ea typeface="ＭＳ Ｐゴシック" charset="0"/>
                <a:cs typeface="ＭＳ Ｐゴシック" charset="0"/>
              </a:rPr>
              <a:t>All domain knowledge</a:t>
            </a:r>
            <a:r>
              <a:rPr lang="en-US" sz="3000" dirty="0">
                <a:solidFill>
                  <a:srgbClr val="000000"/>
                </a:solidFill>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used </a:t>
            </a:r>
            <a:r>
              <a:rPr lang="en-US" sz="3000" dirty="0" smtClean="0">
                <a:latin typeface="Calibri" charset="0"/>
                <a:ea typeface="ＭＳ Ｐゴシック" charset="0"/>
                <a:cs typeface="ＭＳ Ｐゴシック" charset="0"/>
              </a:rPr>
              <a:t>in </a:t>
            </a:r>
            <a:r>
              <a:rPr lang="en-US" sz="3000" dirty="0">
                <a:latin typeface="Calibri" charset="0"/>
                <a:ea typeface="ＭＳ Ｐゴシック" charset="0"/>
                <a:cs typeface="ＭＳ Ｐゴシック" charset="0"/>
              </a:rPr>
              <a:t>search is encoded in the </a:t>
            </a:r>
            <a:r>
              <a:rPr lang="en-US" sz="3000" b="1" dirty="0">
                <a:solidFill>
                  <a:srgbClr val="000000"/>
                </a:solidFill>
                <a:latin typeface="Calibri" charset="0"/>
                <a:ea typeface="ＭＳ Ｐゴシック" charset="0"/>
                <a:cs typeface="ＭＳ Ｐゴシック" charset="0"/>
              </a:rPr>
              <a:t>heuristic function,</a:t>
            </a:r>
            <a:r>
              <a:rPr lang="en-US" sz="3000" dirty="0">
                <a:solidFill>
                  <a:srgbClr val="000000"/>
                </a:solidFill>
                <a:latin typeface="Calibri" charset="0"/>
                <a:ea typeface="ＭＳ Ｐゴシック" charset="0"/>
                <a:cs typeface="ＭＳ Ｐゴシック" charset="0"/>
              </a:rPr>
              <a:t> </a:t>
            </a:r>
            <a:r>
              <a:rPr lang="en-US" sz="3000" b="1" dirty="0">
                <a:latin typeface="Calibri" charset="0"/>
                <a:ea typeface="ＭＳ Ｐゴシック" charset="0"/>
                <a:cs typeface="ＭＳ Ｐゴシック" charset="0"/>
              </a:rPr>
              <a:t>h(</a:t>
            </a:r>
            <a:r>
              <a:rPr lang="en-US" sz="3000" b="1" dirty="0" smtClean="0">
                <a:latin typeface="Calibri" charset="0"/>
                <a:ea typeface="ＭＳ Ｐゴシック" charset="0"/>
                <a:cs typeface="ＭＳ Ｐゴシック" charset="0"/>
              </a:rPr>
              <a:t>)</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A</a:t>
            </a:r>
            <a:r>
              <a:rPr lang="en-US" sz="3000" dirty="0" smtClean="0">
                <a:latin typeface="Calibri" charset="0"/>
                <a:ea typeface="ＭＳ Ｐゴシック" charset="0"/>
                <a:cs typeface="ＭＳ Ｐゴシック" charset="0"/>
              </a:rPr>
              <a:t> </a:t>
            </a:r>
            <a:r>
              <a:rPr lang="en-US" altLang="ja-JP" sz="3000" b="1" dirty="0" smtClean="0">
                <a:latin typeface="Calibri" charset="0"/>
                <a:ea typeface="ＭＳ Ｐゴシック" charset="0"/>
                <a:cs typeface="ＭＳ Ｐゴシック" charset="0"/>
              </a:rPr>
              <a:t>weak method</a:t>
            </a:r>
            <a:r>
              <a:rPr lang="en-US" altLang="ja-JP" sz="3000" dirty="0" smtClean="0">
                <a:latin typeface="Calibri" charset="0"/>
                <a:ea typeface="ＭＳ Ｐゴシック" charset="0"/>
                <a:cs typeface="ＭＳ Ｐゴシック" charset="0"/>
              </a:rPr>
              <a:t> </a:t>
            </a:r>
            <a:r>
              <a:rPr lang="en-US" altLang="ja-JP" sz="3000" dirty="0">
                <a:latin typeface="Calibri" charset="0"/>
                <a:ea typeface="ＭＳ Ｐゴシック" charset="0"/>
                <a:cs typeface="ＭＳ Ｐゴシック" charset="0"/>
              </a:rPr>
              <a:t>due to limited way domain-specific </a:t>
            </a:r>
            <a:r>
              <a:rPr lang="en-US" altLang="ja-JP" sz="3000" dirty="0" smtClean="0">
                <a:latin typeface="Calibri" charset="0"/>
                <a:ea typeface="ＭＳ Ｐゴシック" charset="0"/>
                <a:cs typeface="ＭＳ Ｐゴシック" charset="0"/>
              </a:rPr>
              <a:t>information </a:t>
            </a:r>
            <a:r>
              <a:rPr lang="en-US" altLang="ja-JP" sz="3000" dirty="0">
                <a:latin typeface="Calibri" charset="0"/>
                <a:ea typeface="ＭＳ Ｐゴシック" charset="0"/>
                <a:cs typeface="ＭＳ Ｐゴシック" charset="0"/>
              </a:rPr>
              <a:t>used to solve problem </a:t>
            </a:r>
          </a:p>
          <a:p>
            <a:pPr marL="231775" indent="-231775">
              <a:defRPr/>
            </a:pPr>
            <a:r>
              <a:rPr lang="en-US" sz="3000" dirty="0" smtClean="0">
                <a:latin typeface="Calibri" charset="0"/>
                <a:ea typeface="ＭＳ Ｐゴシック" charset="0"/>
                <a:cs typeface="ＭＳ Ｐゴシック" charset="0"/>
              </a:rPr>
              <a:t>Examples</a:t>
            </a:r>
            <a:endParaRPr lang="en-US" sz="3000" dirty="0">
              <a:latin typeface="Calibri" charset="0"/>
              <a:ea typeface="ＭＳ Ｐゴシック" charset="0"/>
              <a:cs typeface="ＭＳ Ｐゴシック" charset="0"/>
            </a:endParaRPr>
          </a:p>
          <a:p>
            <a:pPr marL="452438" lvl="1" indent="-225425">
              <a:defRPr/>
            </a:pPr>
            <a:r>
              <a:rPr lang="en-US" sz="2400" dirty="0">
                <a:latin typeface="Calibri" charset="0"/>
                <a:ea typeface="ＭＳ Ｐゴシック" charset="0"/>
              </a:rPr>
              <a:t>Missionaries &amp; Cannibals: # people on starting river bank</a:t>
            </a:r>
          </a:p>
          <a:p>
            <a:pPr marL="452438" lvl="1" indent="-225425">
              <a:defRPr/>
            </a:pPr>
            <a:r>
              <a:rPr lang="en-US" sz="2400" dirty="0">
                <a:latin typeface="Calibri" charset="0"/>
                <a:ea typeface="ＭＳ Ｐゴシック" charset="0"/>
              </a:rPr>
              <a:t>8-puzzle: number of tiles out of place </a:t>
            </a:r>
          </a:p>
          <a:p>
            <a:pPr marL="511175" lvl="1" indent="-284163">
              <a:defRPr/>
            </a:pPr>
            <a:r>
              <a:rPr lang="en-US" sz="2400" dirty="0">
                <a:latin typeface="Calibri" charset="0"/>
                <a:ea typeface="ＭＳ Ｐゴシック" charset="0"/>
              </a:rPr>
              <a:t>8-puzzle: sum of distances each tile is from its goal position </a:t>
            </a:r>
          </a:p>
          <a:p>
            <a:pPr marL="231775" indent="-231775">
              <a:defRPr/>
            </a:pPr>
            <a:r>
              <a:rPr lang="en-US" sz="2800" dirty="0">
                <a:latin typeface="Calibri" charset="0"/>
                <a:ea typeface="ＭＳ Ｐゴシック" charset="0"/>
                <a:cs typeface="ＭＳ Ｐゴシック" charset="0"/>
              </a:rPr>
              <a:t>In </a:t>
            </a:r>
            <a:r>
              <a:rPr lang="en-US" sz="2800" dirty="0" smtClean="0">
                <a:latin typeface="Calibri" charset="0"/>
                <a:ea typeface="ＭＳ Ｐゴシック" charset="0"/>
                <a:cs typeface="ＭＳ Ｐゴシック" charset="0"/>
              </a:rPr>
              <a:t>general</a:t>
            </a:r>
            <a:endParaRPr lang="en-US" sz="2800" dirty="0">
              <a:latin typeface="Calibri" charset="0"/>
              <a:ea typeface="ＭＳ Ｐゴシック" charset="0"/>
              <a:cs typeface="ＭＳ Ｐゴシック" charset="0"/>
            </a:endParaRPr>
          </a:p>
          <a:p>
            <a:pPr marL="452438" lvl="1" indent="-225425">
              <a:defRPr/>
            </a:pPr>
            <a:r>
              <a:rPr lang="en-US" sz="2400" dirty="0">
                <a:latin typeface="Calibri" charset="0"/>
                <a:ea typeface="ＭＳ Ｐゴシック" charset="0"/>
              </a:rPr>
              <a:t>h(n) &gt;= 0 for all nodes n </a:t>
            </a:r>
          </a:p>
          <a:p>
            <a:pPr marL="452438" lvl="1" indent="-225425">
              <a:defRPr/>
            </a:pPr>
            <a:r>
              <a:rPr lang="en-US" sz="2400" dirty="0">
                <a:latin typeface="Calibri" charset="0"/>
                <a:ea typeface="ＭＳ Ｐゴシック" charset="0"/>
              </a:rPr>
              <a:t>h(n) = 0 implies that n is a goal node </a:t>
            </a:r>
          </a:p>
          <a:p>
            <a:pPr marL="452438" lvl="1" indent="-225425">
              <a:defRPr/>
            </a:pPr>
            <a:r>
              <a:rPr lang="en-US" sz="2400" dirty="0">
                <a:latin typeface="Calibri" charset="0"/>
                <a:ea typeface="ＭＳ Ｐゴシック" charset="0"/>
              </a:rPr>
              <a:t>h(n) = </a:t>
            </a:r>
            <a:r>
              <a:rPr lang="en-US" sz="2400" dirty="0">
                <a:latin typeface="Calibri" charset="0"/>
                <a:ea typeface="ＭＳ Ｐゴシック" charset="0"/>
                <a:cs typeface="Times New Roman" charset="0"/>
              </a:rPr>
              <a:t>∞</a:t>
            </a:r>
            <a:r>
              <a:rPr lang="en-US" sz="2400" dirty="0">
                <a:latin typeface="Calibri" charset="0"/>
                <a:ea typeface="ＭＳ Ｐゴシック" charset="0"/>
              </a:rPr>
              <a:t> implies n is a dead-end that can’t lead to a goal</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smtClean="0">
                <a:latin typeface="Calibri" charset="0"/>
                <a:ea typeface="ＭＳ Ｐゴシック" charset="0"/>
                <a:cs typeface="ＭＳ Ｐゴシック" charset="0"/>
              </a:rPr>
              <a:t>Examples </a:t>
            </a:r>
            <a:r>
              <a:rPr lang="en-US" sz="2800" dirty="0">
                <a:latin typeface="Calibri" charset="0"/>
                <a:ea typeface="ＭＳ Ｐゴシック" charset="0"/>
                <a:cs typeface="ＭＳ Ｐゴシック" charset="0"/>
              </a:rPr>
              <a:t>include </a:t>
            </a:r>
          </a:p>
          <a:p>
            <a:pPr marL="452438" lvl="1" indent="-225425">
              <a:lnSpc>
                <a:spcPct val="90000"/>
              </a:lnSpc>
              <a:defRPr/>
            </a:pPr>
            <a:r>
              <a:rPr lang="en-US" sz="2600" b="1" dirty="0" smtClean="0">
                <a:latin typeface="Calibri" charset="0"/>
                <a:ea typeface="ＭＳ Ｐゴシック" charset="0"/>
              </a:rPr>
              <a:t>Generate and test: </a:t>
            </a:r>
            <a:r>
              <a:rPr lang="en-US" sz="2600" dirty="0" smtClean="0">
                <a:latin typeface="Calibri" charset="0"/>
                <a:ea typeface="ＭＳ Ｐゴシック" charset="0"/>
              </a:rPr>
              <a:t>generate solution candidates and test until you find one</a:t>
            </a:r>
            <a:endParaRPr lang="en-US" sz="2600" b="1" dirty="0" smtClean="0">
              <a:latin typeface="Calibri" charset="0"/>
              <a:ea typeface="ＭＳ Ｐゴシック" charset="0"/>
            </a:endParaRPr>
          </a:p>
          <a:p>
            <a:pPr marL="452438" lvl="1" indent="-225425">
              <a:lnSpc>
                <a:spcPct val="90000"/>
              </a:lnSpc>
              <a:defRPr/>
            </a:pPr>
            <a:r>
              <a:rPr lang="en-US" sz="2600" b="1" dirty="0" smtClean="0">
                <a:latin typeface="Calibri" charset="0"/>
                <a:ea typeface="ＭＳ Ｐゴシック" charset="0"/>
              </a:rPr>
              <a:t>Means</a:t>
            </a:r>
            <a:r>
              <a:rPr lang="en-US" sz="2600" b="1" dirty="0">
                <a:latin typeface="Calibri" charset="0"/>
                <a:ea typeface="ＭＳ Ｐゴシック" charset="0"/>
              </a:rPr>
              <a:t>-ends analysis</a:t>
            </a:r>
            <a:r>
              <a:rPr lang="en-US" sz="2600" dirty="0">
                <a:latin typeface="Calibri" charset="0"/>
                <a:ea typeface="ＭＳ Ｐゴシック" charset="0"/>
              </a:rPr>
              <a:t>: represent current situation &amp; </a:t>
            </a:r>
            <a:r>
              <a:rPr lang="en-US" sz="2600" dirty="0" smtClean="0">
                <a:latin typeface="Calibri" charset="0"/>
                <a:ea typeface="ＭＳ Ｐゴシック" charset="0"/>
              </a:rPr>
              <a:t>goal, </a:t>
            </a:r>
            <a:r>
              <a:rPr lang="en-US" sz="2600" dirty="0">
                <a:latin typeface="Calibri" charset="0"/>
                <a:ea typeface="ＭＳ Ｐゴシック" charset="0"/>
              </a:rPr>
              <a:t>then seek ways to </a:t>
            </a:r>
            <a:r>
              <a:rPr lang="en-US" sz="2600" dirty="0" smtClean="0">
                <a:latin typeface="Calibri" charset="0"/>
                <a:ea typeface="ＭＳ Ｐゴシック" charset="0"/>
              </a:rPr>
              <a:t>shrink </a:t>
            </a:r>
            <a:r>
              <a:rPr lang="en-US" sz="2600" dirty="0">
                <a:latin typeface="Calibri" charset="0"/>
                <a:ea typeface="ＭＳ Ｐゴシック" charset="0"/>
              </a:rPr>
              <a:t>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a:t>
            </a:r>
            <a:r>
              <a:rPr lang="en-US" sz="2600" dirty="0" smtClean="0">
                <a:latin typeface="Calibri" charset="0"/>
                <a:ea typeface="ＭＳ Ｐゴシック" charset="0"/>
              </a:rPr>
              <a:t>list </a:t>
            </a:r>
            <a:r>
              <a:rPr lang="en-US" sz="2600" dirty="0">
                <a:latin typeface="Calibri" charset="0"/>
                <a:ea typeface="ＭＳ Ｐゴシック" charset="0"/>
              </a:rPr>
              <a:t>possible solutions to a </a:t>
            </a:r>
            <a:r>
              <a:rPr lang="en-US" sz="2600" dirty="0" smtClean="0">
                <a:latin typeface="Calibri" charset="0"/>
                <a:ea typeface="ＭＳ Ｐゴシック" charset="0"/>
              </a:rPr>
              <a:t>problem, </a:t>
            </a:r>
            <a:r>
              <a:rPr lang="en-US" sz="2600" dirty="0">
                <a:latin typeface="Calibri" charset="0"/>
                <a:ea typeface="ＭＳ Ｐゴシック" charset="0"/>
              </a:rPr>
              <a:t>then try to rule out classes of </a:t>
            </a:r>
            <a:r>
              <a:rPr lang="en-US" sz="2600" dirty="0" smtClean="0">
                <a:latin typeface="Calibri" charset="0"/>
                <a:ea typeface="ＭＳ Ｐゴシック" charset="0"/>
              </a:rPr>
              <a:t>the </a:t>
            </a:r>
            <a:r>
              <a:rPr lang="en-US" sz="2600" dirty="0">
                <a:latin typeface="Calibri" charset="0"/>
                <a:ea typeface="ＭＳ Ｐゴシック" charset="0"/>
              </a:rPr>
              <a:t>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a:t>
            </a:r>
            <a:r>
              <a:rPr lang="en-US" sz="2600" dirty="0" smtClean="0">
                <a:latin typeface="Calibri" charset="0"/>
                <a:ea typeface="ＭＳ Ｐゴシック" charset="0"/>
              </a:rPr>
              <a:t>split </a:t>
            </a:r>
            <a:r>
              <a:rPr lang="en-US" sz="2600" dirty="0">
                <a:latin typeface="Calibri" charset="0"/>
                <a:ea typeface="ＭＳ Ｐゴシック" charset="0"/>
              </a:rPr>
              <a:t>large problem </a:t>
            </a:r>
            <a:r>
              <a:rPr lang="en-US" sz="2600" dirty="0" smtClean="0">
                <a:latin typeface="Calibri" charset="0"/>
                <a:ea typeface="ＭＳ Ｐゴシック" charset="0"/>
              </a:rPr>
              <a:t>into </a:t>
            </a:r>
            <a:r>
              <a:rPr lang="en-US" sz="2600" dirty="0">
                <a:latin typeface="Calibri" charset="0"/>
                <a:ea typeface="ＭＳ Ｐゴシック" charset="0"/>
              </a:rPr>
              <a:t>smaller ones that can be solved one at a time</a:t>
            </a:r>
          </a:p>
          <a:p>
            <a:pPr marL="227013" indent="-227013">
              <a:defRPr/>
            </a:pPr>
            <a:r>
              <a:rPr lang="en-US" altLang="ja-JP" sz="2800" dirty="0" smtClean="0">
                <a:ea typeface="ＭＳ Ｐゴシック" charset="0"/>
                <a:cs typeface="ＭＳ Ｐゴシック" charset="0"/>
              </a:rPr>
              <a:t>Called</a:t>
            </a:r>
            <a:r>
              <a:rPr lang="en-US" altLang="ja-JP" sz="2800" i="1" dirty="0" smtClean="0">
                <a:ea typeface="ＭＳ Ｐゴシック" charset="0"/>
                <a:cs typeface="ＭＳ Ｐゴシック" charset="0"/>
              </a:rPr>
              <a:t> weak</a:t>
            </a:r>
            <a:r>
              <a:rPr lang="en-US" altLang="ja-JP" sz="2800" dirty="0" smtClean="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a:t>
            </a:r>
            <a:r>
              <a:rPr lang="en-US" altLang="ja-JP" sz="2800" dirty="0" smtClean="0">
                <a:latin typeface="Calibri" charset="0"/>
                <a:ea typeface="ＭＳ Ｐゴシック" charset="0"/>
                <a:cs typeface="ＭＳ Ｐゴシック" charset="0"/>
              </a:rPr>
              <a:t>powerful, </a:t>
            </a:r>
            <a:r>
              <a:rPr lang="en-US" altLang="ja-JP" sz="2800" dirty="0">
                <a:latin typeface="Calibri" charset="0"/>
                <a:ea typeface="ＭＳ Ｐゴシック" charset="0"/>
                <a:cs typeface="ＭＳ Ｐゴシック" charset="0"/>
              </a:rPr>
              <a:t>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a:t>
            </a:r>
            <a:r>
              <a:rPr lang="en-US" altLang="ja-JP" dirty="0" smtClean="0"/>
              <a:t>so </a:t>
            </a:r>
            <a:r>
              <a:rPr lang="en-US" altLang="ja-JP" dirty="0"/>
              <a:t>heuristic function evaluates to </a:t>
            </a:r>
            <a:r>
              <a:rPr lang="en-US" altLang="ja-JP" dirty="0" smtClean="0"/>
              <a:t>1</a:t>
            </a:r>
            <a:endParaRPr lang="en-US" altLang="ja-JP" dirty="0"/>
          </a:p>
          <a:p>
            <a:endParaRPr lang="en-US" sz="1600" dirty="0"/>
          </a:p>
          <a:p>
            <a:r>
              <a:rPr lang="en-US" dirty="0"/>
              <a:t>In other words, the </a:t>
            </a:r>
            <a:r>
              <a:rPr lang="en-US" dirty="0" smtClean="0"/>
              <a:t>heuristic </a:t>
            </a:r>
            <a:r>
              <a:rPr lang="en-US" i="1" dirty="0" smtClean="0"/>
              <a:t>says</a:t>
            </a:r>
            <a:r>
              <a:rPr lang="en-US" dirty="0" smtClean="0"/>
              <a:t> </a:t>
            </a:r>
            <a:r>
              <a:rPr lang="en-US" dirty="0"/>
              <a:t>that it </a:t>
            </a:r>
            <a:r>
              <a:rPr lang="en-US" i="1" dirty="0"/>
              <a:t>thinks</a:t>
            </a:r>
            <a:r>
              <a:rPr lang="en-US" dirty="0"/>
              <a:t> a solution might be available in just 1 more </a:t>
            </a:r>
            <a:r>
              <a:rPr lang="en-US" dirty="0" smtClean="0"/>
              <a:t>move</a:t>
            </a:r>
            <a:endParaRPr lang="en-US" dirty="0"/>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6983413" y="1989138"/>
            <a:ext cx="1862137" cy="1597025"/>
            <a:chOff x="3998" y="1162"/>
            <a:chExt cx="1173" cy="1006"/>
          </a:xfrm>
        </p:grpSpPr>
        <p:grpSp>
          <p:nvGrpSpPr>
            <p:cNvPr id="27670" name="Group 30"/>
            <p:cNvGrpSpPr>
              <a:grpSpLocks/>
            </p:cNvGrpSpPr>
            <p:nvPr/>
          </p:nvGrpSpPr>
          <p:grpSpPr bwMode="auto">
            <a:xfrm>
              <a:off x="3998" y="1162"/>
              <a:ext cx="1104" cy="960"/>
              <a:chOff x="4320" y="528"/>
              <a:chExt cx="1104" cy="960"/>
            </a:xfrm>
          </p:grpSpPr>
          <p:sp>
            <p:nvSpPr>
              <p:cNvPr id="27682" name="Rectangle 31"/>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067" y="1208"/>
              <a:ext cx="1104" cy="960"/>
              <a:chOff x="720" y="1344"/>
              <a:chExt cx="1104" cy="960"/>
            </a:xfrm>
          </p:grpSpPr>
          <p:sp>
            <p:nvSpPr>
              <p:cNvPr id="27672" name="Rectangle 42"/>
              <p:cNvSpPr>
                <a:spLocks noChangeArrowheads="1"/>
              </p:cNvSpPr>
              <p:nvPr/>
            </p:nvSpPr>
            <p:spPr bwMode="auto">
              <a:xfrm>
                <a:off x="720" y="1344"/>
                <a:ext cx="1104" cy="960"/>
              </a:xfrm>
              <a:prstGeom prst="rect">
                <a:avLst/>
              </a:prstGeom>
              <a:solidFill>
                <a:schemeClr val="tx1">
                  <a:alpha val="50195"/>
                </a:schemeClr>
              </a:solidFill>
              <a:ln w="9525">
                <a:solidFill>
                  <a:schemeClr val="tx1"/>
                </a:solidFill>
                <a:miter lim="800000"/>
                <a:headEnd/>
                <a:tailEnd/>
              </a:ln>
            </p:spPr>
            <p:txBody>
              <a:bodyPr wrap="none" anchor="ctr"/>
              <a:lstStyle/>
              <a:p>
                <a:endParaRPr lang="en-US"/>
              </a:p>
            </p:txBody>
          </p:sp>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a:t>
            </a:r>
            <a:r>
              <a:rPr lang="en-US" dirty="0" smtClean="0"/>
              <a:t>he </a:t>
            </a:r>
            <a:r>
              <a:rPr lang="en-US" altLang="ja-JP" b="1" dirty="0" smtClean="0"/>
              <a:t>3</a:t>
            </a:r>
            <a:r>
              <a:rPr lang="en-US" altLang="ja-JP" dirty="0" smtClean="0"/>
              <a:t>, </a:t>
            </a:r>
            <a:r>
              <a:rPr lang="en-US" altLang="ja-JP" b="1" dirty="0" smtClean="0"/>
              <a:t>8</a:t>
            </a:r>
            <a:r>
              <a:rPr lang="en-US" altLang="ja-JP" dirty="0" smtClean="0"/>
              <a:t> </a:t>
            </a:r>
            <a:r>
              <a:rPr lang="en-US" altLang="ja-JP" dirty="0"/>
              <a:t>and </a:t>
            </a:r>
            <a:r>
              <a:rPr lang="en-US" altLang="ja-JP" b="1" dirty="0" smtClean="0"/>
              <a:t>1</a:t>
            </a:r>
            <a:r>
              <a:rPr lang="en-US" altLang="ja-JP" dirty="0" smtClean="0"/>
              <a:t> </a:t>
            </a:r>
            <a:r>
              <a:rPr lang="en-US" altLang="ja-JP" dirty="0"/>
              <a:t>tiles are </a:t>
            </a:r>
            <a:r>
              <a:rPr lang="en-US" altLang="ja-JP" dirty="0" smtClean="0"/>
              <a:t>misplaced</a:t>
            </a:r>
            <a:r>
              <a:rPr lang="en-US" altLang="ja-JP" dirty="0"/>
              <a:t> </a:t>
            </a:r>
            <a:r>
              <a:rPr lang="en-US" altLang="ja-JP" dirty="0" smtClean="0"/>
              <a:t>(by </a:t>
            </a:r>
            <a:r>
              <a:rPr lang="en-US" altLang="ja-JP" dirty="0"/>
              <a:t>2, 3, and </a:t>
            </a:r>
            <a:r>
              <a:rPr lang="en-US" altLang="ja-JP" dirty="0" smtClean="0"/>
              <a:t>3 steps)  </a:t>
            </a:r>
            <a:r>
              <a:rPr lang="en-US" altLang="ja-JP" dirty="0"/>
              <a:t>so the heuristic function evaluates to </a:t>
            </a:r>
            <a:r>
              <a:rPr lang="en-US" altLang="ja-JP" dirty="0" smtClean="0"/>
              <a:t>8</a:t>
            </a:r>
            <a:endParaRPr lang="en-US" altLang="ja-JP" dirty="0"/>
          </a:p>
          <a:p>
            <a:pPr>
              <a:buFontTx/>
              <a:buChar char="•"/>
            </a:pPr>
            <a:r>
              <a:rPr lang="en-US" dirty="0"/>
              <a:t>H</a:t>
            </a:r>
            <a:r>
              <a:rPr lang="en-US" dirty="0" smtClean="0"/>
              <a:t>euristic says </a:t>
            </a:r>
            <a:r>
              <a:rPr lang="en-US" dirty="0"/>
              <a:t>that it </a:t>
            </a:r>
            <a:r>
              <a:rPr lang="en-US" i="1" dirty="0"/>
              <a:t>thinks</a:t>
            </a:r>
            <a:r>
              <a:rPr lang="en-US" dirty="0"/>
              <a:t> a solution is available in just 8 more moves.</a:t>
            </a:r>
          </a:p>
          <a:p>
            <a:pPr>
              <a:buFontTx/>
              <a:buChar char="•"/>
            </a:pPr>
            <a:r>
              <a:rPr lang="en-US" dirty="0"/>
              <a:t>The misplaced </a:t>
            </a:r>
            <a:r>
              <a:rPr lang="en-US" dirty="0" smtClean="0"/>
              <a:t>heuristic’</a:t>
            </a:r>
            <a:r>
              <a:rPr lang="en-US" altLang="ja-JP" dirty="0" smtClean="0"/>
              <a:t>s </a:t>
            </a:r>
            <a:r>
              <a:rPr lang="en-US" altLang="ja-JP" dirty="0"/>
              <a:t>value is </a:t>
            </a:r>
            <a:r>
              <a:rPr lang="en-US" altLang="ja-JP" dirty="0" smtClean="0"/>
              <a:t>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57200" y="1089153"/>
            <a:ext cx="3276600" cy="483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a:t>
            </a:r>
            <a:r>
              <a:rPr lang="en-US" sz="2800" dirty="0" smtClean="0"/>
              <a:t>search</a:t>
            </a:r>
            <a:endParaRPr lang="en-US" sz="2800" dirty="0"/>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the Manhattan Distance heuristic helps us quickly find a solution to the 8-</a:t>
            </a:r>
            <a:r>
              <a:rPr lang="en-US" sz="2800" dirty="0" smtClean="0"/>
              <a:t>puzzle</a:t>
            </a:r>
            <a:endParaRPr lang="en-US" sz="2800" dirty="0"/>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15573</TotalTime>
  <Words>2640</Words>
  <Application>Microsoft Macintosh PowerPoint</Application>
  <PresentationFormat>On-screen Show (4:3)</PresentationFormat>
  <Paragraphs>633</Paragraphs>
  <Slides>27</Slides>
  <Notes>27</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Finding good heuristics</vt:lpstr>
      <vt:lpstr>In-class Exercise: Creating Heuristics</vt:lpstr>
      <vt:lpstr>Summary: Informed search</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218</cp:revision>
  <cp:lastPrinted>2009-09-23T21:11:39Z</cp:lastPrinted>
  <dcterms:created xsi:type="dcterms:W3CDTF">2009-09-28T20:31:48Z</dcterms:created>
  <dcterms:modified xsi:type="dcterms:W3CDTF">2017-02-16T16:05:46Z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