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61" r:id="rId1"/>
  </p:sldMasterIdLst>
  <p:notesMasterIdLst>
    <p:notesMasterId r:id="rId22"/>
  </p:notesMasterIdLst>
  <p:handoutMasterIdLst>
    <p:handoutMasterId r:id="rId23"/>
  </p:handoutMasterIdLst>
  <p:sldIdLst>
    <p:sldId id="257" r:id="rId2"/>
    <p:sldId id="258" r:id="rId3"/>
    <p:sldId id="324" r:id="rId4"/>
    <p:sldId id="326" r:id="rId5"/>
    <p:sldId id="320" r:id="rId6"/>
    <p:sldId id="323" r:id="rId7"/>
    <p:sldId id="327" r:id="rId8"/>
    <p:sldId id="328" r:id="rId9"/>
    <p:sldId id="308" r:id="rId10"/>
    <p:sldId id="309" r:id="rId11"/>
    <p:sldId id="310" r:id="rId12"/>
    <p:sldId id="311" r:id="rId13"/>
    <p:sldId id="312" r:id="rId14"/>
    <p:sldId id="313" r:id="rId15"/>
    <p:sldId id="321" r:id="rId16"/>
    <p:sldId id="322" r:id="rId17"/>
    <p:sldId id="314" r:id="rId18"/>
    <p:sldId id="315" r:id="rId19"/>
    <p:sldId id="317" r:id="rId20"/>
    <p:sldId id="318" r:id="rId21"/>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20"/>
    <p:restoredTop sz="94901" autoAdjust="0"/>
  </p:normalViewPr>
  <p:slideViewPr>
    <p:cSldViewPr showGuides="1">
      <p:cViewPr varScale="1">
        <p:scale>
          <a:sx n="81" d="100"/>
          <a:sy n="81" d="100"/>
        </p:scale>
        <p:origin x="-120" y="-328"/>
      </p:cViewPr>
      <p:guideLst>
        <p:guide orient="horz" pos="4224"/>
        <p:guide pos="1152"/>
      </p:guideLst>
    </p:cSldViewPr>
  </p:slideViewPr>
  <p:notesTextViewPr>
    <p:cViewPr>
      <p:scale>
        <a:sx n="100" d="100"/>
        <a:sy n="100" d="100"/>
      </p:scale>
      <p:origin x="0" y="0"/>
    </p:cViewPr>
  </p:notesTextViewPr>
  <p:sorterViewPr>
    <p:cViewPr>
      <p:scale>
        <a:sx n="150" d="100"/>
        <a:sy n="150" d="100"/>
      </p:scale>
      <p:origin x="0" y="390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00DFCDA-C582-9545-A593-34FD969706C8}" type="slidenum">
              <a:rPr lang="en-US"/>
              <a:pPr>
                <a:defRPr/>
              </a:pPr>
              <a:t>‹#›</a:t>
            </a:fld>
            <a:endParaRPr lang="en-US"/>
          </a:p>
        </p:txBody>
      </p:sp>
    </p:spTree>
    <p:extLst>
      <p:ext uri="{BB962C8B-B14F-4D97-AF65-F5344CB8AC3E}">
        <p14:creationId xmlns:p14="http://schemas.microsoft.com/office/powerpoint/2010/main" val="629775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2FD89E57-87F7-D54B-9561-EBC43040A5F9}" type="slidenum">
              <a:rPr lang="en-US"/>
              <a:pPr>
                <a:defRPr/>
              </a:pPr>
              <a:t>‹#›</a:t>
            </a:fld>
            <a:endParaRPr lang="en-US"/>
          </a:p>
        </p:txBody>
      </p:sp>
    </p:spTree>
    <p:extLst>
      <p:ext uri="{BB962C8B-B14F-4D97-AF65-F5344CB8AC3E}">
        <p14:creationId xmlns:p14="http://schemas.microsoft.com/office/powerpoint/2010/main" val="1650632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E6C6578-54FA-6E41-85AF-2BE2800A9FF7}" type="slidenum">
              <a:rPr lang="en-US" sz="1300"/>
              <a:pPr/>
              <a:t>1</a:t>
            </a:fld>
            <a:endParaRPr lang="en-US" sz="130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BBAA218E-E8A9-5A41-839C-09961E586B59}" type="slidenum">
              <a:rPr lang="en-US" sz="1300"/>
              <a:pPr/>
              <a:t>10</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854949F-2287-AA44-A829-ED09F1FC2FA4}" type="slidenum">
              <a:rPr lang="en-US" sz="1300"/>
              <a:pPr/>
              <a:t>12</a:t>
            </a:fld>
            <a:endParaRPr lang="en-US" sz="130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2886382-17DF-C540-8300-73B969E09852}" type="datetime1">
              <a:rPr lang="en-US"/>
              <a:pPr>
                <a:defRPr/>
              </a:pPr>
              <a:t>2/20/16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074E94E-AD6F-1F4D-B985-10387DDB591F}" type="slidenum">
              <a:rPr lang="en-US"/>
              <a:pPr>
                <a:defRPr/>
              </a:pPr>
              <a:t>‹#›</a:t>
            </a:fld>
            <a:endParaRPr lang="en-US"/>
          </a:p>
        </p:txBody>
      </p:sp>
    </p:spTree>
    <p:extLst>
      <p:ext uri="{BB962C8B-B14F-4D97-AF65-F5344CB8AC3E}">
        <p14:creationId xmlns:p14="http://schemas.microsoft.com/office/powerpoint/2010/main" val="310776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897D46C-216A-0F4D-9C57-16FF0856A673}" type="datetime1">
              <a:rPr lang="en-US"/>
              <a:pPr>
                <a:defRPr/>
              </a:pPr>
              <a:t>2/20/16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A17A68-56E1-784A-B8F0-949647887B35}" type="slidenum">
              <a:rPr lang="en-US"/>
              <a:pPr>
                <a:defRPr/>
              </a:pPr>
              <a:t>‹#›</a:t>
            </a:fld>
            <a:endParaRPr lang="en-US"/>
          </a:p>
        </p:txBody>
      </p:sp>
    </p:spTree>
    <p:extLst>
      <p:ext uri="{BB962C8B-B14F-4D97-AF65-F5344CB8AC3E}">
        <p14:creationId xmlns:p14="http://schemas.microsoft.com/office/powerpoint/2010/main" val="174234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546A-16F8-0B4E-A7B0-BEA66A951BD6}" type="datetime1">
              <a:rPr lang="en-US"/>
              <a:pPr>
                <a:defRPr/>
              </a:pPr>
              <a:t>2/20/16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BF3E7D-BF4D-B84F-AFCF-9AE4042082BF}" type="slidenum">
              <a:rPr lang="en-US"/>
              <a:pPr>
                <a:defRPr/>
              </a:pPr>
              <a:t>‹#›</a:t>
            </a:fld>
            <a:endParaRPr lang="en-US"/>
          </a:p>
        </p:txBody>
      </p:sp>
    </p:spTree>
    <p:extLst>
      <p:ext uri="{BB962C8B-B14F-4D97-AF65-F5344CB8AC3E}">
        <p14:creationId xmlns:p14="http://schemas.microsoft.com/office/powerpoint/2010/main" val="706668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7239000" y="6553200"/>
            <a:ext cx="19050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C891110-FF30-9849-9351-5E95C3CB24DF}" type="slidenum">
              <a:rPr lang="en-US"/>
              <a:pPr>
                <a:defRPr/>
              </a:pPr>
              <a:t>‹#›</a:t>
            </a:fld>
            <a:endParaRPr lang="en-US"/>
          </a:p>
        </p:txBody>
      </p:sp>
    </p:spTree>
    <p:extLst>
      <p:ext uri="{BB962C8B-B14F-4D97-AF65-F5344CB8AC3E}">
        <p14:creationId xmlns:p14="http://schemas.microsoft.com/office/powerpoint/2010/main" val="3377264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41423BE-B57A-4248-B5D5-C0F6A420575B}" type="datetime1">
              <a:rPr lang="en-US"/>
              <a:pPr>
                <a:defRPr/>
              </a:pPr>
              <a:t>2/20/16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6CC94FB-83FD-0A42-83B7-14CDED0C5058}" type="slidenum">
              <a:rPr lang="en-US"/>
              <a:pPr>
                <a:defRPr/>
              </a:pPr>
              <a:t>‹#›</a:t>
            </a:fld>
            <a:endParaRPr lang="en-US"/>
          </a:p>
        </p:txBody>
      </p:sp>
    </p:spTree>
    <p:extLst>
      <p:ext uri="{BB962C8B-B14F-4D97-AF65-F5344CB8AC3E}">
        <p14:creationId xmlns:p14="http://schemas.microsoft.com/office/powerpoint/2010/main" val="3915635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A5591A2-DE36-9847-A0DA-FD2D8780DA8C}" type="datetime1">
              <a:rPr lang="en-US"/>
              <a:pPr>
                <a:defRPr/>
              </a:pPr>
              <a:t>2/20/16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0584E62-13EB-F34D-ACDC-4F42279E64B8}" type="slidenum">
              <a:rPr lang="en-US"/>
              <a:pPr>
                <a:defRPr/>
              </a:pPr>
              <a:t>‹#›</a:t>
            </a:fld>
            <a:endParaRPr lang="en-US"/>
          </a:p>
        </p:txBody>
      </p:sp>
    </p:spTree>
    <p:extLst>
      <p:ext uri="{BB962C8B-B14F-4D97-AF65-F5344CB8AC3E}">
        <p14:creationId xmlns:p14="http://schemas.microsoft.com/office/powerpoint/2010/main" val="2731564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17F212-EDAE-AF41-B3DD-1162CE03EA67}" type="datetime1">
              <a:rPr lang="en-US"/>
              <a:pPr>
                <a:defRPr/>
              </a:pPr>
              <a:t>2/20/16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F3E2A7F-42A2-1240-8150-FE74F3B5E60D}" type="slidenum">
              <a:rPr lang="en-US"/>
              <a:pPr>
                <a:defRPr/>
              </a:pPr>
              <a:t>‹#›</a:t>
            </a:fld>
            <a:endParaRPr lang="en-US"/>
          </a:p>
        </p:txBody>
      </p:sp>
    </p:spTree>
    <p:extLst>
      <p:ext uri="{BB962C8B-B14F-4D97-AF65-F5344CB8AC3E}">
        <p14:creationId xmlns:p14="http://schemas.microsoft.com/office/powerpoint/2010/main" val="2935124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FC5BFB4-48CB-8E4A-B027-A769128FEA73}" type="datetime1">
              <a:rPr lang="en-US"/>
              <a:pPr>
                <a:defRPr/>
              </a:pPr>
              <a:t>2/20/16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9695276-6B2E-154E-AA16-CAA8E4927073}" type="slidenum">
              <a:rPr lang="en-US"/>
              <a:pPr>
                <a:defRPr/>
              </a:pPr>
              <a:t>‹#›</a:t>
            </a:fld>
            <a:endParaRPr lang="en-US"/>
          </a:p>
        </p:txBody>
      </p:sp>
    </p:spTree>
    <p:extLst>
      <p:ext uri="{BB962C8B-B14F-4D97-AF65-F5344CB8AC3E}">
        <p14:creationId xmlns:p14="http://schemas.microsoft.com/office/powerpoint/2010/main" val="291195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3C7C9C8-4584-0F4B-845A-BD1EFF718406}" type="datetime1">
              <a:rPr lang="en-US"/>
              <a:pPr>
                <a:defRPr/>
              </a:pPr>
              <a:t>2/20/16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6B11A64-DBD9-F547-B454-417AA3643995}" type="slidenum">
              <a:rPr lang="en-US"/>
              <a:pPr>
                <a:defRPr/>
              </a:pPr>
              <a:t>‹#›</a:t>
            </a:fld>
            <a:endParaRPr lang="en-US"/>
          </a:p>
        </p:txBody>
      </p:sp>
    </p:spTree>
    <p:extLst>
      <p:ext uri="{BB962C8B-B14F-4D97-AF65-F5344CB8AC3E}">
        <p14:creationId xmlns:p14="http://schemas.microsoft.com/office/powerpoint/2010/main" val="51161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D09C457-F102-B94E-8BE5-3BEB3796F666}" type="datetime1">
              <a:rPr lang="en-US"/>
              <a:pPr>
                <a:defRPr/>
              </a:pPr>
              <a:t>2/20/16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608058F-C1E1-9B4F-B18A-6A57BAFE5F0C}" type="slidenum">
              <a:rPr lang="en-US"/>
              <a:pPr>
                <a:defRPr/>
              </a:pPr>
              <a:t>‹#›</a:t>
            </a:fld>
            <a:endParaRPr lang="en-US"/>
          </a:p>
        </p:txBody>
      </p:sp>
    </p:spTree>
    <p:extLst>
      <p:ext uri="{BB962C8B-B14F-4D97-AF65-F5344CB8AC3E}">
        <p14:creationId xmlns:p14="http://schemas.microsoft.com/office/powerpoint/2010/main" val="43797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38BFFAB-A291-0A46-923D-0EB88F19FF36}" type="datetime1">
              <a:rPr lang="en-US"/>
              <a:pPr>
                <a:defRPr/>
              </a:pPr>
              <a:t>2/20/16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DF57E83-5806-C94A-A825-D7FC6E8AD406}" type="slidenum">
              <a:rPr lang="en-US"/>
              <a:pPr>
                <a:defRPr/>
              </a:pPr>
              <a:t>‹#›</a:t>
            </a:fld>
            <a:endParaRPr lang="en-US"/>
          </a:p>
        </p:txBody>
      </p:sp>
    </p:spTree>
    <p:extLst>
      <p:ext uri="{BB962C8B-B14F-4D97-AF65-F5344CB8AC3E}">
        <p14:creationId xmlns:p14="http://schemas.microsoft.com/office/powerpoint/2010/main" val="383283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76B4DF6-F105-064A-8059-91E9FCDBF739}" type="datetime1">
              <a:rPr lang="en-US"/>
              <a:pPr>
                <a:defRPr/>
              </a:pPr>
              <a:t>2/20/16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D1CDFA6-1E39-7D4C-BCD1-1949A05ED3B9}" type="slidenum">
              <a:rPr lang="en-US"/>
              <a:pPr>
                <a:defRPr/>
              </a:pPr>
              <a:t>‹#›</a:t>
            </a:fld>
            <a:endParaRPr lang="en-US"/>
          </a:p>
        </p:txBody>
      </p:sp>
    </p:spTree>
    <p:extLst>
      <p:ext uri="{BB962C8B-B14F-4D97-AF65-F5344CB8AC3E}">
        <p14:creationId xmlns:p14="http://schemas.microsoft.com/office/powerpoint/2010/main" val="102204770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 id="2147483985" r:id="rId12"/>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pypi.python.org/pypi/aima/2015.2.8.5" TargetMode="External"/><Relationship Id="rId3" Type="http://schemas.openxmlformats.org/officeDocument/2006/relationships/hyperlink" Target="https://en.wikipedia.org/wiki/Pip_(package_manage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751138"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1371600" y="1447800"/>
            <a:ext cx="7772400" cy="2819400"/>
          </a:xfrm>
        </p:spPr>
        <p:txBody>
          <a:bodyPr/>
          <a:lstStyle/>
          <a:p>
            <a:pPr eaLnBrk="1" hangingPunct="1">
              <a:defRPr/>
            </a:pPr>
            <a:r>
              <a:rPr lang="en-US" sz="9600" dirty="0" smtClean="0">
                <a:effectLst>
                  <a:outerShdw blurRad="38100" dist="38100" dir="2700000" algn="tl">
                    <a:srgbClr val="DDDDDD"/>
                  </a:outerShdw>
                </a:effectLst>
                <a:latin typeface="Calibri" charset="0"/>
                <a:ea typeface="ＭＳ Ｐゴシック" charset="0"/>
                <a:cs typeface="ＭＳ Ｐゴシック" charset="0"/>
              </a:rPr>
              <a:t>Search in Python</a:t>
            </a:r>
            <a:endParaRPr lang="en-US" sz="6600" dirty="0">
              <a:effectLst>
                <a:outerShdw blurRad="38100" dist="38100" dir="2700000" algn="tl">
                  <a:srgbClr val="DDDDDD"/>
                </a:outerShdw>
              </a:effectLst>
              <a:latin typeface="Calibri" charset="0"/>
              <a:ea typeface="ＭＳ Ｐゴシック" charset="0"/>
              <a:cs typeface="ＭＳ Ｐゴシック" charset="0"/>
            </a:endParaRPr>
          </a:p>
        </p:txBody>
      </p:sp>
      <p:sp>
        <p:nvSpPr>
          <p:cNvPr id="16387" name="Rectangle 3"/>
          <p:cNvSpPr>
            <a:spLocks noGrp="1" noChangeArrowheads="1"/>
          </p:cNvSpPr>
          <p:nvPr>
            <p:ph type="subTitle" idx="1"/>
          </p:nvPr>
        </p:nvSpPr>
        <p:spPr>
          <a:xfrm>
            <a:off x="1676400" y="4419600"/>
            <a:ext cx="6400800" cy="1752600"/>
          </a:xfrm>
        </p:spPr>
        <p:txBody>
          <a:bodyPr/>
          <a:lstStyle/>
          <a:p>
            <a:pPr eaLnBrk="1" hangingPunct="1"/>
            <a:r>
              <a:rPr lang="en-US" sz="4400">
                <a:solidFill>
                  <a:srgbClr val="898989"/>
                </a:solidFill>
                <a:latin typeface="Calibri" charset="0"/>
                <a:ea typeface="ＭＳ Ｐゴシック" charset="0"/>
                <a:cs typeface="ＭＳ Ｐゴシック" charset="0"/>
              </a:rPr>
              <a:t>Chapter 3</a:t>
            </a:r>
            <a:endParaRPr lang="en-US">
              <a:solidFill>
                <a:srgbClr val="898989"/>
              </a:solidFill>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152400"/>
            <a:ext cx="7772400" cy="1143000"/>
          </a:xfrm>
        </p:spPr>
        <p:txBody>
          <a:bodyPr/>
          <a:lstStyle/>
          <a:p>
            <a:pPr algn="l" eaLnBrk="1" hangingPunct="1"/>
            <a:r>
              <a:rPr lang="en-US">
                <a:latin typeface="Calibri" charset="0"/>
                <a:ea typeface="ＭＳ Ｐゴシック" charset="0"/>
                <a:cs typeface="ＭＳ Ｐゴシック" charset="0"/>
              </a:rPr>
              <a:t>Two Water Jugs Problem</a:t>
            </a:r>
          </a:p>
        </p:txBody>
      </p:sp>
      <p:sp>
        <p:nvSpPr>
          <p:cNvPr id="21506" name="Rectangle 3"/>
          <p:cNvSpPr>
            <a:spLocks noGrp="1" noChangeArrowheads="1"/>
          </p:cNvSpPr>
          <p:nvPr>
            <p:ph type="body" sz="half" idx="1"/>
          </p:nvPr>
        </p:nvSpPr>
        <p:spPr>
          <a:xfrm>
            <a:off x="304800" y="1447800"/>
            <a:ext cx="8153400" cy="5181600"/>
          </a:xfrm>
        </p:spPr>
        <p:txBody>
          <a:bodyPr/>
          <a:lstStyle/>
          <a:p>
            <a:pPr eaLnBrk="1" hangingPunct="1"/>
            <a:r>
              <a:rPr lang="en-US">
                <a:latin typeface="Calibri" charset="0"/>
                <a:ea typeface="ＭＳ Ｐゴシック" charset="0"/>
                <a:cs typeface="ＭＳ Ｐゴシック" charset="0"/>
              </a:rPr>
              <a:t>Given two water jugs, J1 and J2, with capacities C1 and C2 and initial amounts W1 and W2, find actions to end up with amounts W1’ and W2’ in the jugs</a:t>
            </a:r>
          </a:p>
          <a:p>
            <a:pPr eaLnBrk="1" hangingPunct="1"/>
            <a:r>
              <a:rPr lang="en-US">
                <a:latin typeface="Calibri" charset="0"/>
                <a:ea typeface="ＭＳ Ｐゴシック" charset="0"/>
                <a:cs typeface="ＭＳ Ｐゴシック" charset="0"/>
              </a:rPr>
              <a:t>Example  problem: </a:t>
            </a:r>
          </a:p>
          <a:p>
            <a:pPr lvl="1" eaLnBrk="1" hangingPunct="1"/>
            <a:r>
              <a:rPr lang="en-US" sz="3200">
                <a:latin typeface="Calibri" charset="0"/>
                <a:ea typeface="ＭＳ Ｐゴシック" charset="0"/>
                <a:cs typeface="ＭＳ Ｐゴシック" charset="0"/>
              </a:rPr>
              <a:t>We have a 5 gallon and a 2 gallon jug</a:t>
            </a:r>
          </a:p>
          <a:p>
            <a:pPr lvl="1" eaLnBrk="1" hangingPunct="1"/>
            <a:r>
              <a:rPr lang="en-US" sz="3200">
                <a:latin typeface="Calibri" charset="0"/>
                <a:ea typeface="ＭＳ Ｐゴシック" charset="0"/>
                <a:cs typeface="ＭＳ Ｐゴシック" charset="0"/>
              </a:rPr>
              <a:t>Initially both are full</a:t>
            </a:r>
          </a:p>
          <a:p>
            <a:pPr lvl="1" eaLnBrk="1" hangingPunct="1"/>
            <a:r>
              <a:rPr lang="en-US" sz="3200">
                <a:latin typeface="Calibri" charset="0"/>
                <a:ea typeface="ＭＳ Ｐゴシック" charset="0"/>
                <a:cs typeface="ＭＳ Ｐゴシック" charset="0"/>
              </a:rPr>
              <a:t>We want to end up with exactly one gallon in J2 and don’t care how much is in J1</a:t>
            </a:r>
          </a:p>
        </p:txBody>
      </p:sp>
      <p:pic>
        <p:nvPicPr>
          <p:cNvPr id="2150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75625" y="457200"/>
            <a:ext cx="71437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152400"/>
            <a:ext cx="1035050" cy="121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latin typeface="Calibri" charset="0"/>
                <a:ea typeface="ＭＳ Ｐゴシック" charset="0"/>
                <a:cs typeface="ＭＳ Ｐゴシック" charset="0"/>
              </a:rPr>
              <a:t>search.py</a:t>
            </a:r>
          </a:p>
        </p:txBody>
      </p:sp>
      <p:sp>
        <p:nvSpPr>
          <p:cNvPr id="23554" name="Content Placeholder 2"/>
          <p:cNvSpPr>
            <a:spLocks noGrp="1"/>
          </p:cNvSpPr>
          <p:nvPr>
            <p:ph idx="1"/>
          </p:nvPr>
        </p:nvSpPr>
        <p:spPr>
          <a:xfrm>
            <a:off x="457200" y="1295400"/>
            <a:ext cx="8382000" cy="5257800"/>
          </a:xfrm>
        </p:spPr>
        <p:txBody>
          <a:bodyPr/>
          <a:lstStyle/>
          <a:p>
            <a:pPr marL="225425" indent="-225425"/>
            <a:r>
              <a:rPr lang="en-US" sz="3100">
                <a:latin typeface="Calibri" charset="0"/>
                <a:ea typeface="ＭＳ Ｐゴシック" charset="0"/>
                <a:cs typeface="ＭＳ Ｐゴシック" charset="0"/>
              </a:rPr>
              <a:t>Defines a </a:t>
            </a:r>
            <a:r>
              <a:rPr lang="en-US" sz="3100" i="1">
                <a:latin typeface="Calibri" charset="0"/>
                <a:ea typeface="ＭＳ Ｐゴシック" charset="0"/>
                <a:cs typeface="ＭＳ Ｐゴシック" charset="0"/>
              </a:rPr>
              <a:t>Problem</a:t>
            </a:r>
            <a:r>
              <a:rPr lang="en-US" sz="3100">
                <a:latin typeface="Calibri" charset="0"/>
                <a:ea typeface="ＭＳ Ｐゴシック" charset="0"/>
                <a:cs typeface="ＭＳ Ｐゴシック" charset="0"/>
              </a:rPr>
              <a:t> class for a search problem</a:t>
            </a:r>
          </a:p>
          <a:p>
            <a:pPr marL="225425" indent="-225425"/>
            <a:r>
              <a:rPr lang="en-US" sz="3100">
                <a:latin typeface="Calibri" charset="0"/>
                <a:ea typeface="ＭＳ Ｐゴシック" charset="0"/>
                <a:cs typeface="ＭＳ Ｐゴシック" charset="0"/>
              </a:rPr>
              <a:t>Provides functions to perform various kinds of search given an instance of a Problem, e.g., breadth first, depth first, hill climbing, A*, …</a:t>
            </a:r>
          </a:p>
          <a:p>
            <a:pPr marL="225425" indent="-225425"/>
            <a:r>
              <a:rPr lang="en-US" sz="3100" i="1">
                <a:latin typeface="Calibri" charset="0"/>
                <a:ea typeface="ＭＳ Ｐゴシック" charset="0"/>
                <a:cs typeface="ＭＳ Ｐゴシック" charset="0"/>
              </a:rPr>
              <a:t>InstrumentedProblem</a:t>
            </a:r>
            <a:r>
              <a:rPr lang="en-US" sz="3100">
                <a:latin typeface="Calibri" charset="0"/>
                <a:ea typeface="ＭＳ Ｐゴシック" charset="0"/>
                <a:cs typeface="ＭＳ Ｐゴシック" charset="0"/>
              </a:rPr>
              <a:t> subclasses </a:t>
            </a:r>
            <a:r>
              <a:rPr lang="en-US" sz="3100" i="1">
                <a:latin typeface="Calibri" charset="0"/>
                <a:ea typeface="ＭＳ Ｐゴシック" charset="0"/>
                <a:cs typeface="ＭＳ Ｐゴシック" charset="0"/>
              </a:rPr>
              <a:t>Problem</a:t>
            </a:r>
            <a:r>
              <a:rPr lang="en-US" sz="3100">
                <a:latin typeface="Calibri" charset="0"/>
                <a:ea typeface="ＭＳ Ｐゴシック" charset="0"/>
                <a:cs typeface="ＭＳ Ｐゴシック" charset="0"/>
              </a:rPr>
              <a:t> and is used with </a:t>
            </a:r>
            <a:r>
              <a:rPr lang="en-US" sz="3100" i="1">
                <a:latin typeface="Calibri" charset="0"/>
                <a:ea typeface="ＭＳ Ｐゴシック" charset="0"/>
                <a:cs typeface="ＭＳ Ｐゴシック" charset="0"/>
              </a:rPr>
              <a:t>compare_searchers</a:t>
            </a:r>
            <a:r>
              <a:rPr lang="en-US" sz="3100">
                <a:latin typeface="Calibri" charset="0"/>
                <a:ea typeface="ＭＳ Ｐゴシック" charset="0"/>
                <a:cs typeface="ＭＳ Ｐゴシック" charset="0"/>
              </a:rPr>
              <a:t> for evaluation</a:t>
            </a:r>
          </a:p>
          <a:p>
            <a:pPr marL="225425" indent="-225425"/>
            <a:r>
              <a:rPr lang="en-US" sz="3100">
                <a:latin typeface="Calibri" charset="0"/>
                <a:ea typeface="ＭＳ Ｐゴシック" charset="0"/>
                <a:cs typeface="ＭＳ Ｐゴシック" charset="0"/>
              </a:rPr>
              <a:t>To use for WJP: (1) decide how to represent the WJP, (2) define </a:t>
            </a:r>
            <a:r>
              <a:rPr lang="en-US" sz="3100" i="1">
                <a:latin typeface="Calibri" charset="0"/>
                <a:ea typeface="ＭＳ Ｐゴシック" charset="0"/>
                <a:cs typeface="ＭＳ Ｐゴシック" charset="0"/>
              </a:rPr>
              <a:t>WJP</a:t>
            </a:r>
            <a:r>
              <a:rPr lang="en-US" sz="3100">
                <a:latin typeface="Calibri" charset="0"/>
                <a:ea typeface="ＭＳ Ｐゴシック" charset="0"/>
                <a:cs typeface="ＭＳ Ｐゴシック" charset="0"/>
              </a:rPr>
              <a:t> as a subclass of </a:t>
            </a:r>
            <a:r>
              <a:rPr lang="en-US" sz="3100" i="1">
                <a:latin typeface="Calibri" charset="0"/>
                <a:ea typeface="ＭＳ Ｐゴシック" charset="0"/>
                <a:cs typeface="ＭＳ Ｐゴシック" charset="0"/>
              </a:rPr>
              <a:t>Problem</a:t>
            </a:r>
            <a:r>
              <a:rPr lang="en-US" sz="3100">
                <a:latin typeface="Calibri" charset="0"/>
                <a:ea typeface="ＭＳ Ｐゴシック" charset="0"/>
                <a:cs typeface="ＭＳ Ｐゴシック" charset="0"/>
              </a:rPr>
              <a:t> and (3) provide methods to (a) create a WJP instance, (b) compute successors and (c) test for a goal</a:t>
            </a:r>
          </a:p>
          <a:p>
            <a:pPr marL="457200" lvl="1" indent="0">
              <a:buFont typeface="Arial" charset="0"/>
              <a:buNone/>
            </a:pPr>
            <a:endParaRPr lang="en-US" sz="3100">
              <a:latin typeface="Calibri" charset="0"/>
              <a:ea typeface="ＭＳ Ｐゴシック" charset="0"/>
              <a:cs typeface="ＭＳ Ｐゴシック"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685800" y="152400"/>
            <a:ext cx="7772400" cy="1143000"/>
          </a:xfrm>
        </p:spPr>
        <p:txBody>
          <a:bodyPr/>
          <a:lstStyle/>
          <a:p>
            <a:pPr algn="l" eaLnBrk="1" hangingPunct="1"/>
            <a:r>
              <a:rPr lang="en-US">
                <a:latin typeface="Calibri" charset="0"/>
                <a:ea typeface="ＭＳ Ｐゴシック" charset="0"/>
                <a:cs typeface="ＭＳ Ｐゴシック" charset="0"/>
              </a:rPr>
              <a:t>Two Water Jugs Problem</a:t>
            </a:r>
          </a:p>
        </p:txBody>
      </p:sp>
      <p:sp>
        <p:nvSpPr>
          <p:cNvPr id="53250" name="Rectangle 3"/>
          <p:cNvSpPr>
            <a:spLocks noGrp="1" noChangeArrowheads="1"/>
          </p:cNvSpPr>
          <p:nvPr>
            <p:ph type="body" sz="half" idx="1"/>
          </p:nvPr>
        </p:nvSpPr>
        <p:spPr>
          <a:xfrm>
            <a:off x="228600" y="1447800"/>
            <a:ext cx="3048000" cy="5181600"/>
          </a:xfrm>
        </p:spPr>
        <p:txBody>
          <a:bodyPr/>
          <a:lstStyle/>
          <a:p>
            <a:pPr marL="0" indent="0" eaLnBrk="1" hangingPunct="1">
              <a:buFontTx/>
              <a:buNone/>
              <a:defRPr/>
            </a:pPr>
            <a:r>
              <a:rPr lang="en-US" sz="2400" dirty="0">
                <a:latin typeface="Calibri" charset="0"/>
                <a:ea typeface="ＭＳ Ｐゴシック" charset="0"/>
                <a:cs typeface="ＭＳ Ｐゴシック" charset="0"/>
              </a:rPr>
              <a:t>Given </a:t>
            </a:r>
            <a:r>
              <a:rPr lang="en-US" sz="2400" dirty="0" smtClean="0">
                <a:latin typeface="Calibri" charset="0"/>
                <a:ea typeface="ＭＳ Ｐゴシック" charset="0"/>
                <a:cs typeface="ＭＳ Ｐゴシック" charset="0"/>
              </a:rPr>
              <a:t>J1 and J2 with capacities C1 and C2 and initial amounts W1 and W2, find actions to end up with W1’ and W2’ in jugs</a:t>
            </a:r>
          </a:p>
          <a:p>
            <a:pPr marL="0" indent="0" eaLnBrk="1" hangingPunct="1">
              <a:buFontTx/>
              <a:buNone/>
              <a:defRPr/>
            </a:pPr>
            <a:endParaRPr lang="en-US" sz="800" dirty="0" smtClean="0">
              <a:latin typeface="Calibri" charset="0"/>
              <a:ea typeface="ＭＳ Ｐゴシック" charset="0"/>
              <a:cs typeface="ＭＳ Ｐゴシック" charset="0"/>
            </a:endParaRPr>
          </a:p>
          <a:p>
            <a:pPr marL="0" indent="0" algn="ctr" eaLnBrk="1" hangingPunct="1">
              <a:buFontTx/>
              <a:buNone/>
              <a:defRPr/>
            </a:pPr>
            <a:r>
              <a:rPr lang="en-US" sz="2400" b="1" dirty="0" smtClean="0">
                <a:latin typeface="Calibri" charset="0"/>
                <a:ea typeface="ＭＳ Ｐゴシック" charset="0"/>
                <a:cs typeface="ＭＳ Ｐゴシック" charset="0"/>
              </a:rPr>
              <a:t>State Representation</a:t>
            </a:r>
          </a:p>
          <a:p>
            <a:pPr marL="0" indent="0" eaLnBrk="1" hangingPunct="1">
              <a:buFontTx/>
              <a:buNone/>
              <a:defRPr/>
            </a:pPr>
            <a:r>
              <a:rPr lang="en-US" sz="2200" dirty="0" smtClean="0">
                <a:latin typeface="Calibri" charset="0"/>
                <a:ea typeface="ＭＳ Ｐゴシック" charset="0"/>
              </a:rPr>
              <a:t>State </a:t>
            </a:r>
            <a:r>
              <a:rPr lang="en-US" sz="2200" dirty="0">
                <a:latin typeface="Calibri" charset="0"/>
                <a:ea typeface="ＭＳ Ｐゴシック" charset="0"/>
              </a:rPr>
              <a:t>= (</a:t>
            </a:r>
            <a:r>
              <a:rPr lang="en-US" sz="2200" dirty="0" err="1">
                <a:latin typeface="Calibri" charset="0"/>
                <a:ea typeface="ＭＳ Ｐゴシック" charset="0"/>
              </a:rPr>
              <a:t>x,y</a:t>
            </a:r>
            <a:r>
              <a:rPr lang="en-US" sz="2200" dirty="0">
                <a:latin typeface="Calibri" charset="0"/>
                <a:ea typeface="ＭＳ Ｐゴシック" charset="0"/>
              </a:rPr>
              <a:t>), where </a:t>
            </a:r>
            <a:r>
              <a:rPr lang="en-US" sz="2200" dirty="0" smtClean="0">
                <a:latin typeface="Calibri" charset="0"/>
                <a:ea typeface="ＭＳ Ｐゴシック" charset="0"/>
              </a:rPr>
              <a:t>x &amp; y are </a:t>
            </a:r>
            <a:r>
              <a:rPr lang="en-US" sz="2200" dirty="0">
                <a:latin typeface="Calibri" charset="0"/>
                <a:ea typeface="ＭＳ Ｐゴシック" charset="0"/>
              </a:rPr>
              <a:t>water </a:t>
            </a:r>
            <a:r>
              <a:rPr lang="en-US" sz="2200" dirty="0" smtClean="0">
                <a:latin typeface="Calibri" charset="0"/>
                <a:ea typeface="ＭＳ Ｐゴシック" charset="0"/>
              </a:rPr>
              <a:t>in J1 &amp; J2</a:t>
            </a:r>
          </a:p>
          <a:p>
            <a:pPr marL="176213" indent="-176213" eaLnBrk="1" hangingPunct="1">
              <a:defRPr/>
            </a:pPr>
            <a:r>
              <a:rPr lang="en-US" sz="2200" dirty="0" smtClean="0">
                <a:latin typeface="Calibri" charset="0"/>
                <a:ea typeface="ＭＳ Ｐゴシック" charset="0"/>
              </a:rPr>
              <a:t>Initial state </a:t>
            </a:r>
            <a:r>
              <a:rPr lang="en-US" sz="2200" dirty="0">
                <a:latin typeface="Calibri" charset="0"/>
                <a:ea typeface="ＭＳ Ｐゴシック" charset="0"/>
              </a:rPr>
              <a:t>= (5,0) </a:t>
            </a:r>
            <a:endParaRPr lang="en-US" sz="2200" dirty="0" smtClean="0">
              <a:latin typeface="Calibri" charset="0"/>
              <a:ea typeface="ＭＳ Ｐゴシック" charset="0"/>
            </a:endParaRPr>
          </a:p>
          <a:p>
            <a:pPr marL="176213" indent="-176213" eaLnBrk="1" hangingPunct="1">
              <a:defRPr/>
            </a:pPr>
            <a:r>
              <a:rPr lang="en-US" sz="2200" dirty="0" smtClean="0">
                <a:latin typeface="Calibri" charset="0"/>
                <a:ea typeface="ＭＳ Ｐゴシック" charset="0"/>
              </a:rPr>
              <a:t>Goal state </a:t>
            </a:r>
            <a:r>
              <a:rPr lang="en-US" sz="2200" dirty="0">
                <a:latin typeface="Calibri" charset="0"/>
                <a:ea typeface="ＭＳ Ｐゴシック" charset="0"/>
              </a:rPr>
              <a:t>= (*,1), where * </a:t>
            </a:r>
            <a:r>
              <a:rPr lang="en-US" sz="2200" dirty="0" smtClean="0">
                <a:latin typeface="Calibri" charset="0"/>
                <a:ea typeface="ＭＳ Ｐゴシック" charset="0"/>
              </a:rPr>
              <a:t>is </a:t>
            </a:r>
            <a:r>
              <a:rPr lang="en-US" sz="2200" dirty="0">
                <a:latin typeface="Calibri" charset="0"/>
                <a:ea typeface="ＭＳ Ｐゴシック" charset="0"/>
              </a:rPr>
              <a:t>any amount </a:t>
            </a:r>
          </a:p>
        </p:txBody>
      </p:sp>
      <p:graphicFrame>
        <p:nvGraphicFramePr>
          <p:cNvPr id="19603" name="Group 147"/>
          <p:cNvGraphicFramePr>
            <a:graphicFrameLocks noGrp="1"/>
          </p:cNvGraphicFramePr>
          <p:nvPr>
            <p:ph sz="half" idx="2"/>
          </p:nvPr>
        </p:nvGraphicFramePr>
        <p:xfrm>
          <a:off x="3429000" y="2078038"/>
          <a:ext cx="5486400" cy="4175132"/>
        </p:xfrm>
        <a:graphic>
          <a:graphicData uri="http://schemas.openxmlformats.org/drawingml/2006/table">
            <a:tbl>
              <a:tblPr/>
              <a:tblGrid>
                <a:gridCol w="1219200"/>
                <a:gridCol w="914400"/>
                <a:gridCol w="1752600"/>
                <a:gridCol w="1600200"/>
              </a:tblGrid>
              <a:tr h="60933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ea typeface="ＭＳ Ｐゴシック" charset="0"/>
                          <a:cs typeface="ＭＳ Ｐゴシック" charset="0"/>
                        </a:rPr>
                        <a:t>Actions</a:t>
                      </a:r>
                      <a:endParaRPr kumimoji="0" lang="en-US" sz="20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Cond.</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Transition</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Effect</a:t>
                      </a:r>
                    </a:p>
                  </a:txBody>
                  <a:tcPr marT="45701" marB="45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8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Empty J1</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(x,y)</a:t>
                      </a:r>
                      <a:r>
                        <a:rPr kumimoji="0" lang="en-US" sz="2000" b="0" i="1" u="none" strike="noStrike" cap="none" normalizeH="0" baseline="0">
                          <a:ln>
                            <a:noFill/>
                          </a:ln>
                          <a:solidFill>
                            <a:schemeClr val="tx1"/>
                          </a:solidFill>
                          <a:effectLst/>
                          <a:latin typeface="Times New Roman" charset="0"/>
                          <a:ea typeface="ＭＳ Ｐゴシック" charset="0"/>
                          <a:cs typeface="Times New Roman" charset="0"/>
                        </a:rPr>
                        <a:t>→</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(0,y)</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J1</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19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Empty J2</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a:t>
                      </a:r>
                    </a:p>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(x,y)</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→(x,0)</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J2</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2to1</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 </a:t>
                      </a:r>
                      <a:r>
                        <a:rPr kumimoji="0" lang="en-US" sz="2000" b="0" i="1" u="none" strike="noStrike" cap="none" normalizeH="0" baseline="0">
                          <a:ln>
                            <a:noFill/>
                          </a:ln>
                          <a:solidFill>
                            <a:schemeClr val="tx1"/>
                          </a:solidFill>
                          <a:effectLst/>
                          <a:latin typeface="Times New Roman" charset="0"/>
                          <a:ea typeface="ＭＳ Ｐゴシック" charset="0"/>
                          <a:cs typeface="Times New Roman" charset="0"/>
                        </a:rPr>
                        <a:t>≤ </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3</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(x,2)</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→(x+2,0)</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Pour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J2 </a:t>
                      </a: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into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J1</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1</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to2</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 </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 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(x,0)</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→(x-2,2)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Pour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J1 </a:t>
                      </a: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into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J2</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1</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to2part</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y &lt; 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(1,y)</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→(0,y+1)</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Pour J1 </a:t>
                      </a: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into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J2 until full</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616" name="Text Box 142"/>
          <p:cNvSpPr txBox="1">
            <a:spLocks noChangeArrowheads="1"/>
          </p:cNvSpPr>
          <p:nvPr/>
        </p:nvSpPr>
        <p:spPr bwMode="auto">
          <a:xfrm>
            <a:off x="5562600" y="1447800"/>
            <a:ext cx="1933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Operator table</a:t>
            </a:r>
          </a:p>
        </p:txBody>
      </p:sp>
      <p:pic>
        <p:nvPicPr>
          <p:cNvPr id="2461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75625" y="457200"/>
            <a:ext cx="71437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1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152400"/>
            <a:ext cx="1035050" cy="121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3" name="Content Placeholder 2"/>
          <p:cNvSpPr>
            <a:spLocks noGrp="1"/>
          </p:cNvSpPr>
          <p:nvPr>
            <p:ph idx="1"/>
          </p:nvPr>
        </p:nvSpPr>
        <p:spPr>
          <a:xfrm>
            <a:off x="457200" y="1295400"/>
            <a:ext cx="8686800" cy="5257800"/>
          </a:xfrm>
        </p:spPr>
        <p:txBody>
          <a:bodyPr/>
          <a:lstStyle/>
          <a:p>
            <a:pPr marL="0" indent="0">
              <a:buFont typeface="Arial" charset="0"/>
              <a:buNone/>
              <a:defRPr/>
            </a:pPr>
            <a:r>
              <a:rPr lang="en-US" sz="2400" dirty="0" smtClean="0"/>
              <a:t>class WJ(Problem):</a:t>
            </a:r>
          </a:p>
          <a:p>
            <a:pPr marL="0" indent="0">
              <a:buFont typeface="Arial" charset="0"/>
              <a:buNone/>
              <a:defRPr/>
            </a:pPr>
            <a:endParaRPr lang="en-US" sz="100" dirty="0" smtClean="0"/>
          </a:p>
          <a:p>
            <a:pPr marL="0" indent="0">
              <a:buFont typeface="Arial" charset="0"/>
              <a:buNone/>
              <a:defRPr/>
            </a:pPr>
            <a:r>
              <a:rPr lang="en-US" sz="2400" dirty="0" smtClean="0"/>
              <a:t>    </a:t>
            </a:r>
            <a:r>
              <a:rPr lang="en-US" sz="2400" dirty="0" err="1" smtClean="0"/>
              <a:t>def</a:t>
            </a:r>
            <a:r>
              <a:rPr lang="en-US" sz="2400" dirty="0" smtClean="0"/>
              <a:t> __</a:t>
            </a:r>
            <a:r>
              <a:rPr lang="en-US" sz="2400" dirty="0" err="1" smtClean="0"/>
              <a:t>init</a:t>
            </a:r>
            <a:r>
              <a:rPr lang="en-US" sz="2400" dirty="0" smtClean="0"/>
              <a:t>__(self, </a:t>
            </a:r>
            <a:r>
              <a:rPr lang="en-US" sz="2400" b="1" dirty="0" smtClean="0"/>
              <a:t>capacities</a:t>
            </a:r>
            <a:r>
              <a:rPr lang="en-US" sz="2400" dirty="0" smtClean="0"/>
              <a:t>=(5,2), </a:t>
            </a:r>
            <a:r>
              <a:rPr lang="en-US" sz="2400" b="1" dirty="0" smtClean="0"/>
              <a:t>initial</a:t>
            </a:r>
            <a:r>
              <a:rPr lang="en-US" sz="2400" dirty="0" smtClean="0"/>
              <a:t>=(5,0), </a:t>
            </a:r>
            <a:r>
              <a:rPr lang="en-US" sz="2400" b="1" dirty="0" smtClean="0"/>
              <a:t>goal</a:t>
            </a:r>
            <a:r>
              <a:rPr lang="en-US" sz="2400" dirty="0" smtClean="0"/>
              <a:t>=(0,1)):</a:t>
            </a:r>
          </a:p>
          <a:p>
            <a:pPr marL="0" indent="0">
              <a:buFont typeface="Arial" charset="0"/>
              <a:buNone/>
              <a:defRPr/>
            </a:pPr>
            <a:r>
              <a:rPr lang="en-US" sz="2400" dirty="0" smtClean="0"/>
              <a:t>        </a:t>
            </a:r>
            <a:r>
              <a:rPr lang="en-US" sz="2400" dirty="0" err="1" smtClean="0"/>
              <a:t>self.capacities</a:t>
            </a:r>
            <a:r>
              <a:rPr lang="en-US" sz="2400" dirty="0" smtClean="0"/>
              <a:t> = capacities</a:t>
            </a:r>
          </a:p>
          <a:p>
            <a:pPr marL="0" indent="0">
              <a:buFont typeface="Arial" charset="0"/>
              <a:buNone/>
              <a:defRPr/>
            </a:pPr>
            <a:r>
              <a:rPr lang="en-US" sz="2400" dirty="0" smtClean="0"/>
              <a:t>        </a:t>
            </a:r>
            <a:r>
              <a:rPr lang="en-US" sz="2400" dirty="0" err="1" smtClean="0"/>
              <a:t>self.initial</a:t>
            </a:r>
            <a:r>
              <a:rPr lang="en-US" sz="2400" dirty="0" smtClean="0"/>
              <a:t> = initial</a:t>
            </a:r>
          </a:p>
          <a:p>
            <a:pPr marL="0" indent="0">
              <a:buFont typeface="Arial" charset="0"/>
              <a:buNone/>
              <a:defRPr/>
            </a:pPr>
            <a:r>
              <a:rPr lang="en-US" sz="2400" dirty="0" smtClean="0"/>
              <a:t>        </a:t>
            </a:r>
            <a:r>
              <a:rPr lang="en-US" sz="2400" dirty="0" err="1" smtClean="0"/>
              <a:t>self.goal</a:t>
            </a:r>
            <a:r>
              <a:rPr lang="en-US" sz="2400" dirty="0" smtClean="0"/>
              <a:t> = goal</a:t>
            </a:r>
          </a:p>
          <a:p>
            <a:pPr marL="0" indent="0">
              <a:buFont typeface="Arial" charset="0"/>
              <a:buNone/>
              <a:defRPr/>
            </a:pPr>
            <a:endParaRPr lang="en-US" sz="800" dirty="0" smtClean="0"/>
          </a:p>
          <a:p>
            <a:pPr marL="0" indent="0">
              <a:buFont typeface="Arial" charset="0"/>
              <a:buNone/>
              <a:defRPr/>
            </a:pPr>
            <a:r>
              <a:rPr lang="en-US" sz="2400" dirty="0" smtClean="0"/>
              <a:t>    </a:t>
            </a:r>
            <a:r>
              <a:rPr lang="en-US" sz="2400" dirty="0" err="1" smtClean="0"/>
              <a:t>def</a:t>
            </a:r>
            <a:r>
              <a:rPr lang="en-US" sz="2400" dirty="0" smtClean="0"/>
              <a:t> </a:t>
            </a:r>
            <a:r>
              <a:rPr lang="en-US" sz="2400" b="1" dirty="0" err="1" smtClean="0"/>
              <a:t>goal_test</a:t>
            </a:r>
            <a:r>
              <a:rPr lang="en-US" sz="2400" dirty="0" smtClean="0"/>
              <a:t>(self, state):  </a:t>
            </a:r>
            <a:r>
              <a:rPr lang="en-US" sz="2400" dirty="0" smtClean="0">
                <a:solidFill>
                  <a:srgbClr val="7F7F7F"/>
                </a:solidFill>
              </a:rPr>
              <a:t># returns True </a:t>
            </a:r>
            <a:r>
              <a:rPr lang="en-US" sz="2400" dirty="0" err="1" smtClean="0">
                <a:solidFill>
                  <a:srgbClr val="7F7F7F"/>
                </a:solidFill>
              </a:rPr>
              <a:t>iff</a:t>
            </a:r>
            <a:r>
              <a:rPr lang="en-US" sz="2400" dirty="0" smtClean="0">
                <a:solidFill>
                  <a:srgbClr val="7F7F7F"/>
                </a:solidFill>
              </a:rPr>
              <a:t> state is a goal state</a:t>
            </a:r>
          </a:p>
          <a:p>
            <a:pPr marL="0" indent="0">
              <a:buFont typeface="Arial" charset="0"/>
              <a:buNone/>
              <a:defRPr/>
            </a:pPr>
            <a:r>
              <a:rPr lang="en-US" sz="2400" dirty="0"/>
              <a:t> </a:t>
            </a:r>
            <a:r>
              <a:rPr lang="en-US" sz="2400" dirty="0" smtClean="0"/>
              <a:t>       g = </a:t>
            </a:r>
            <a:r>
              <a:rPr lang="en-US" sz="2400" dirty="0" err="1" smtClean="0"/>
              <a:t>self.goal</a:t>
            </a:r>
            <a:endParaRPr lang="en-US" sz="2400" dirty="0" smtClean="0"/>
          </a:p>
          <a:p>
            <a:pPr marL="0" indent="0">
              <a:buFont typeface="Arial" charset="0"/>
              <a:buNone/>
              <a:defRPr/>
            </a:pPr>
            <a:r>
              <a:rPr lang="en-US" sz="2400" dirty="0" smtClean="0"/>
              <a:t>        return (state[0] == g[0] or g[0] == '*' ) and \</a:t>
            </a:r>
          </a:p>
          <a:p>
            <a:pPr marL="0" indent="0">
              <a:buFont typeface="Arial" charset="0"/>
              <a:buNone/>
              <a:defRPr/>
            </a:pPr>
            <a:r>
              <a:rPr lang="en-US" sz="2400" dirty="0"/>
              <a:t> </a:t>
            </a:r>
            <a:r>
              <a:rPr lang="en-US" sz="2400" dirty="0" smtClean="0"/>
              <a:t>                   (state[1] == g[1] or g[1] == '*')</a:t>
            </a:r>
          </a:p>
          <a:p>
            <a:pPr marL="0" indent="0">
              <a:buFont typeface="Arial" charset="0"/>
              <a:buNone/>
              <a:defRPr/>
            </a:pPr>
            <a:endParaRPr lang="en-US" sz="800" dirty="0" smtClean="0"/>
          </a:p>
          <a:p>
            <a:pPr marL="0" indent="0">
              <a:buFont typeface="Arial" charset="0"/>
              <a:buNone/>
              <a:defRPr/>
            </a:pPr>
            <a:r>
              <a:rPr lang="en-US" sz="2400" dirty="0" smtClean="0"/>
              <a:t> </a:t>
            </a:r>
            <a:r>
              <a:rPr lang="en-US" sz="2400" dirty="0" err="1" smtClean="0"/>
              <a:t>def</a:t>
            </a:r>
            <a:r>
              <a:rPr lang="en-US" sz="2400" dirty="0" smtClean="0"/>
              <a:t> __</a:t>
            </a:r>
            <a:r>
              <a:rPr lang="en-US" sz="2400" dirty="0" err="1" smtClean="0"/>
              <a:t>repr</a:t>
            </a:r>
            <a:r>
              <a:rPr lang="en-US" sz="2400" dirty="0" smtClean="0"/>
              <a:t>__(self):     </a:t>
            </a:r>
            <a:r>
              <a:rPr lang="en-US" sz="2400" dirty="0" smtClean="0">
                <a:solidFill>
                  <a:schemeClr val="tx1">
                    <a:lumMod val="50000"/>
                    <a:lumOff val="50000"/>
                  </a:schemeClr>
                </a:solidFill>
              </a:rPr>
              <a:t># returns string representing the object</a:t>
            </a:r>
          </a:p>
          <a:p>
            <a:pPr marL="0" indent="0">
              <a:buFont typeface="Arial" charset="0"/>
              <a:buNone/>
              <a:defRPr/>
            </a:pPr>
            <a:r>
              <a:rPr lang="en-US" sz="2400" dirty="0" smtClean="0"/>
              <a:t>        return "WJ({},{},{})”.format(</a:t>
            </a:r>
            <a:r>
              <a:rPr lang="en-US" sz="2400" dirty="0" err="1" smtClean="0"/>
              <a:t>self.capacities</a:t>
            </a:r>
            <a:r>
              <a:rPr lang="en-US" sz="2400" dirty="0" smtClean="0"/>
              <a:t>, </a:t>
            </a:r>
            <a:r>
              <a:rPr lang="en-US" sz="2400" dirty="0" err="1" smtClean="0"/>
              <a:t>self.initial</a:t>
            </a:r>
            <a:r>
              <a:rPr lang="en-US" sz="2400" dirty="0" smtClean="0"/>
              <a:t>, </a:t>
            </a:r>
            <a:r>
              <a:rPr lang="en-US" sz="2400" dirty="0" err="1" smtClean="0"/>
              <a:t>self.goal</a:t>
            </a:r>
            <a:r>
              <a:rPr lang="en-US" sz="2400" dirty="0" smtClean="0"/>
              <a:t>)</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p:txBody>
          <a:bodyPr/>
          <a:lstStyle/>
          <a:p>
            <a:pPr marL="0" indent="0">
              <a:buNone/>
            </a:pPr>
            <a:r>
              <a:rPr lang="en-US" dirty="0" smtClean="0"/>
              <a:t> </a:t>
            </a:r>
            <a:r>
              <a:rPr lang="en-US" dirty="0" err="1" smtClean="0"/>
              <a:t>def</a:t>
            </a:r>
            <a:r>
              <a:rPr lang="en-US" dirty="0" smtClean="0"/>
              <a:t> </a:t>
            </a:r>
            <a:r>
              <a:rPr lang="en-US" b="1" dirty="0" smtClean="0"/>
              <a:t>actions</a:t>
            </a:r>
            <a:r>
              <a:rPr lang="en-US" dirty="0" smtClean="0"/>
              <a:t>(self, (J0, J1)):</a:t>
            </a:r>
          </a:p>
          <a:p>
            <a:pPr marL="0" indent="0">
              <a:buNone/>
            </a:pPr>
            <a:r>
              <a:rPr lang="en-US" dirty="0" smtClean="0"/>
              <a:t>        """ generates legal actions for state """</a:t>
            </a:r>
          </a:p>
          <a:p>
            <a:pPr marL="0" indent="0">
              <a:buNone/>
            </a:pPr>
            <a:r>
              <a:rPr lang="en-US" dirty="0" smtClean="0"/>
              <a:t>        (C0, C1) = </a:t>
            </a:r>
            <a:r>
              <a:rPr lang="en-US" dirty="0" err="1" smtClean="0"/>
              <a:t>self.capacities</a:t>
            </a:r>
            <a:endParaRPr lang="en-US" dirty="0" smtClean="0"/>
          </a:p>
          <a:p>
            <a:pPr marL="0" indent="0">
              <a:buNone/>
            </a:pPr>
            <a:r>
              <a:rPr lang="en-US" dirty="0" smtClean="0"/>
              <a:t>        if J0 &gt; 0: yield 'dump0'</a:t>
            </a:r>
          </a:p>
          <a:p>
            <a:pPr marL="0" indent="0">
              <a:buNone/>
            </a:pPr>
            <a:r>
              <a:rPr lang="en-US" dirty="0" smtClean="0"/>
              <a:t>        if J1&gt;0: yield 'dump1'</a:t>
            </a:r>
          </a:p>
          <a:p>
            <a:pPr marL="0" indent="0">
              <a:buNone/>
            </a:pPr>
            <a:r>
              <a:rPr lang="en-US" dirty="0" smtClean="0"/>
              <a:t>        if J1&lt;C1 and J0&gt;0: yield 'pour_0_1'</a:t>
            </a:r>
          </a:p>
          <a:p>
            <a:pPr marL="0" indent="0">
              <a:buNone/>
            </a:pPr>
            <a:r>
              <a:rPr lang="en-US" dirty="0" smtClean="0"/>
              <a:t>        if J0&lt;C0 and J1&gt;0: yield 'pour_1_0'</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p:txBody>
          <a:bodyPr/>
          <a:lstStyle/>
          <a:p>
            <a:pPr marL="0" indent="0">
              <a:buNone/>
            </a:pPr>
            <a:r>
              <a:rPr lang="en-US" sz="2800" dirty="0" smtClean="0"/>
              <a:t> </a:t>
            </a:r>
            <a:r>
              <a:rPr lang="en-US" sz="2800" dirty="0" err="1" smtClean="0"/>
              <a:t>def</a:t>
            </a:r>
            <a:r>
              <a:rPr lang="en-US" sz="2800" dirty="0" smtClean="0"/>
              <a:t> </a:t>
            </a:r>
            <a:r>
              <a:rPr lang="en-US" sz="2800" b="1" dirty="0" smtClean="0"/>
              <a:t>result</a:t>
            </a:r>
            <a:r>
              <a:rPr lang="en-US" sz="2800" dirty="0" smtClean="0"/>
              <a:t>(self, state, action):</a:t>
            </a:r>
          </a:p>
          <a:p>
            <a:pPr marL="0" indent="0">
              <a:buNone/>
            </a:pPr>
            <a:r>
              <a:rPr lang="en-US" sz="2800" dirty="0" smtClean="0"/>
              <a:t>        (J0, J1) = state</a:t>
            </a:r>
          </a:p>
          <a:p>
            <a:pPr marL="0" indent="0">
              <a:buNone/>
            </a:pPr>
            <a:r>
              <a:rPr lang="en-US" sz="2800" dirty="0" smtClean="0"/>
              <a:t>        (C0, C1) = </a:t>
            </a:r>
            <a:r>
              <a:rPr lang="en-US" sz="2800" dirty="0" err="1" smtClean="0"/>
              <a:t>self.capacities</a:t>
            </a:r>
            <a:endParaRPr lang="en-US" sz="2800" dirty="0" smtClean="0"/>
          </a:p>
          <a:p>
            <a:pPr marL="0" indent="0">
              <a:buNone/>
            </a:pPr>
            <a:r>
              <a:rPr lang="en-US" sz="2800" dirty="0" smtClean="0"/>
              <a:t>        if action == 'dump0': return (0, J1)</a:t>
            </a:r>
          </a:p>
          <a:p>
            <a:pPr marL="0" indent="0">
              <a:buNone/>
            </a:pPr>
            <a:r>
              <a:rPr lang="en-US" sz="2800" dirty="0" smtClean="0"/>
              <a:t>        </a:t>
            </a:r>
            <a:r>
              <a:rPr lang="en-US" sz="2800" dirty="0" err="1" smtClean="0"/>
              <a:t>elif</a:t>
            </a:r>
            <a:r>
              <a:rPr lang="en-US" sz="2800" dirty="0" smtClean="0"/>
              <a:t> action == 'dump1': return (J0, 0)</a:t>
            </a:r>
          </a:p>
          <a:p>
            <a:pPr marL="0" indent="0">
              <a:buNone/>
            </a:pPr>
            <a:r>
              <a:rPr lang="en-US" sz="2800" dirty="0" smtClean="0"/>
              <a:t>        </a:t>
            </a:r>
            <a:r>
              <a:rPr lang="en-US" sz="2800" dirty="0" err="1" smtClean="0"/>
              <a:t>elif</a:t>
            </a:r>
            <a:r>
              <a:rPr lang="en-US" sz="2800" dirty="0" smtClean="0"/>
              <a:t> action == 'pour_0_1': </a:t>
            </a:r>
          </a:p>
          <a:p>
            <a:pPr marL="0" indent="0">
              <a:buNone/>
            </a:pPr>
            <a:r>
              <a:rPr lang="en-US" sz="2800" dirty="0" smtClean="0"/>
              <a:t>	    delta = min(J0, C1-J1); return (J0-delta, J1+delta)</a:t>
            </a:r>
          </a:p>
          <a:p>
            <a:pPr marL="0" indent="0">
              <a:buNone/>
            </a:pPr>
            <a:r>
              <a:rPr lang="en-US" sz="2800" dirty="0" smtClean="0"/>
              <a:t>        </a:t>
            </a:r>
            <a:r>
              <a:rPr lang="en-US" sz="2800" dirty="0" err="1" smtClean="0"/>
              <a:t>elif</a:t>
            </a:r>
            <a:r>
              <a:rPr lang="en-US" sz="2800" dirty="0" smtClean="0"/>
              <a:t> action == 'pour_1_0':</a:t>
            </a:r>
          </a:p>
          <a:p>
            <a:pPr marL="0" indent="0">
              <a:buNone/>
            </a:pPr>
            <a:r>
              <a:rPr lang="en-US" sz="2800" dirty="0" smtClean="0"/>
              <a:t>            delta = min(J1, C0-J0); return (J0+delta, J1-delta)</a:t>
            </a:r>
          </a:p>
          <a:p>
            <a:pPr marL="0" indent="0">
              <a:buNone/>
            </a:pPr>
            <a:r>
              <a:rPr lang="en-US" sz="2800" dirty="0" smtClean="0"/>
              <a:t>        raise </a:t>
            </a:r>
            <a:r>
              <a:rPr lang="en-US" sz="2800" dirty="0" err="1" smtClean="0"/>
              <a:t>ValueError</a:t>
            </a:r>
            <a:r>
              <a:rPr lang="en-US" sz="2800" dirty="0" smtClean="0"/>
              <a:t>('Unrecognized action: ' + action)</a:t>
            </a:r>
            <a:endParaRPr lang="en-US" sz="2800" dirty="0"/>
          </a:p>
        </p:txBody>
      </p:sp>
    </p:spTree>
    <p:extLst>
      <p:ext uri="{BB962C8B-B14F-4D97-AF65-F5344CB8AC3E}">
        <p14:creationId xmlns:p14="http://schemas.microsoft.com/office/powerpoint/2010/main" val="140390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p:txBody>
          <a:bodyPr/>
          <a:lstStyle/>
          <a:p>
            <a:pPr marL="0" indent="0">
              <a:buNone/>
            </a:pPr>
            <a:r>
              <a:rPr lang="en-US" dirty="0" smtClean="0"/>
              <a:t> </a:t>
            </a:r>
            <a:r>
              <a:rPr lang="en-US" dirty="0" err="1" smtClean="0"/>
              <a:t>def</a:t>
            </a:r>
            <a:r>
              <a:rPr lang="en-US" dirty="0" smtClean="0"/>
              <a:t> h(self, node):</a:t>
            </a:r>
          </a:p>
          <a:p>
            <a:pPr marL="0" indent="0">
              <a:buNone/>
            </a:pPr>
            <a:r>
              <a:rPr lang="en-US" dirty="0"/>
              <a:t> </a:t>
            </a:r>
            <a:r>
              <a:rPr lang="en-US" dirty="0" smtClean="0"/>
              <a:t>       # heuristic function that estimates distance</a:t>
            </a:r>
            <a:br>
              <a:rPr lang="en-US" dirty="0" smtClean="0"/>
            </a:br>
            <a:r>
              <a:rPr lang="en-US" dirty="0" smtClean="0"/>
              <a:t>        # to a goal node</a:t>
            </a:r>
          </a:p>
          <a:p>
            <a:pPr marL="0" indent="0">
              <a:buNone/>
            </a:pPr>
            <a:r>
              <a:rPr lang="en-US" dirty="0" smtClean="0"/>
              <a:t>        return 0 if </a:t>
            </a:r>
            <a:r>
              <a:rPr lang="en-US" dirty="0" err="1" smtClean="0"/>
              <a:t>self.goal_test</a:t>
            </a:r>
            <a:r>
              <a:rPr lang="en-US" dirty="0" smtClean="0"/>
              <a:t>(</a:t>
            </a:r>
            <a:r>
              <a:rPr lang="en-US" dirty="0" err="1" smtClean="0"/>
              <a:t>node.state</a:t>
            </a:r>
            <a:r>
              <a:rPr lang="en-US" dirty="0" smtClean="0"/>
              <a:t>) else 1</a:t>
            </a:r>
            <a:endParaRPr lang="en-US" dirty="0"/>
          </a:p>
        </p:txBody>
      </p:sp>
    </p:spTree>
    <p:extLst>
      <p:ext uri="{BB962C8B-B14F-4D97-AF65-F5344CB8AC3E}">
        <p14:creationId xmlns:p14="http://schemas.microsoft.com/office/powerpoint/2010/main" val="2512982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atin typeface="Calibri" charset="0"/>
                <a:ea typeface="ＭＳ Ｐゴシック" charset="0"/>
                <a:cs typeface="ＭＳ Ｐゴシック" charset="0"/>
              </a:rPr>
              <a:t>Solving a WJP</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pPr>
            <a:r>
              <a:rPr lang="en-US" sz="1600" dirty="0">
                <a:latin typeface="Calibri" charset="0"/>
                <a:ea typeface="ＭＳ Ｐゴシック" charset="0"/>
                <a:cs typeface="ＭＳ Ｐゴシック" charset="0"/>
              </a:rPr>
              <a:t>code&gt; python</a:t>
            </a:r>
          </a:p>
          <a:p>
            <a:pPr marL="0" indent="0">
              <a:buNone/>
            </a:pPr>
            <a:r>
              <a:rPr lang="en-US" sz="1600" dirty="0">
                <a:latin typeface="Calibri" charset="0"/>
                <a:ea typeface="ＭＳ Ｐゴシック" charset="0"/>
                <a:cs typeface="ＭＳ Ｐゴシック" charset="0"/>
              </a:rPr>
              <a:t>&gt;&gt;&gt; from </a:t>
            </a:r>
            <a:r>
              <a:rPr lang="en-US" sz="1600" dirty="0" err="1">
                <a:latin typeface="Calibri" charset="0"/>
                <a:ea typeface="ＭＳ Ｐゴシック" charset="0"/>
                <a:cs typeface="ＭＳ Ｐゴシック" charset="0"/>
              </a:rPr>
              <a:t>wj</a:t>
            </a:r>
            <a:r>
              <a:rPr lang="en-US" sz="1600" dirty="0">
                <a:latin typeface="Calibri" charset="0"/>
                <a:ea typeface="ＭＳ Ｐゴシック" charset="0"/>
                <a:cs typeface="ＭＳ Ｐゴシック" charset="0"/>
              </a:rPr>
              <a:t> import </a:t>
            </a:r>
            <a:r>
              <a:rPr lang="en-US" sz="1600" dirty="0" smtClean="0">
                <a:latin typeface="Calibri" charset="0"/>
                <a:ea typeface="ＭＳ Ｐゴシック" charset="0"/>
                <a:cs typeface="ＭＳ Ｐゴシック" charset="0"/>
              </a:rPr>
              <a:t>*                                                   </a:t>
            </a:r>
            <a:r>
              <a:rPr lang="en-US" sz="1600" dirty="0" smtClean="0">
                <a:solidFill>
                  <a:srgbClr val="7F7F7F"/>
                </a:solidFill>
                <a:latin typeface="Calibri" charset="0"/>
                <a:ea typeface="ＭＳ Ｐゴシック" charset="0"/>
                <a:cs typeface="ＭＳ Ｐゴシック" charset="0"/>
              </a:rPr>
              <a:t># Import </a:t>
            </a:r>
            <a:r>
              <a:rPr lang="en-US" sz="1600" b="1" dirty="0" err="1" smtClean="0">
                <a:solidFill>
                  <a:srgbClr val="7F7F7F"/>
                </a:solidFill>
                <a:latin typeface="Calibri" charset="0"/>
                <a:ea typeface="ＭＳ Ｐゴシック" charset="0"/>
                <a:cs typeface="ＭＳ Ｐゴシック" charset="0"/>
              </a:rPr>
              <a:t>wj.py</a:t>
            </a:r>
            <a:r>
              <a:rPr lang="en-US" sz="1600" dirty="0" smtClean="0">
                <a:solidFill>
                  <a:srgbClr val="7F7F7F"/>
                </a:solidFill>
                <a:latin typeface="Calibri" charset="0"/>
                <a:ea typeface="ＭＳ Ｐゴシック" charset="0"/>
                <a:cs typeface="ＭＳ Ｐゴシック" charset="0"/>
              </a:rPr>
              <a:t> and </a:t>
            </a:r>
            <a:r>
              <a:rPr lang="en-US" sz="1600" b="1" dirty="0" err="1" smtClean="0">
                <a:solidFill>
                  <a:srgbClr val="7F7F7F"/>
                </a:solidFill>
                <a:latin typeface="Calibri" charset="0"/>
                <a:ea typeface="ＭＳ Ｐゴシック" charset="0"/>
                <a:cs typeface="ＭＳ Ｐゴシック" charset="0"/>
              </a:rPr>
              <a:t>search.py</a:t>
            </a:r>
            <a:endParaRPr lang="en-US" sz="1600" dirty="0" smtClean="0">
              <a:latin typeface="Calibri" charset="0"/>
              <a:ea typeface="ＭＳ Ｐゴシック" charset="0"/>
              <a:cs typeface="ＭＳ Ｐゴシック" charset="0"/>
            </a:endParaRPr>
          </a:p>
          <a:p>
            <a:pPr marL="0" indent="0">
              <a:buFont typeface="Arial" charset="0"/>
              <a:buNone/>
            </a:pPr>
            <a:r>
              <a:rPr lang="en-US" sz="1600" dirty="0" smtClean="0">
                <a:latin typeface="Calibri" charset="0"/>
                <a:ea typeface="ＭＳ Ｐゴシック" charset="0"/>
                <a:cs typeface="ＭＳ Ｐゴシック" charset="0"/>
              </a:rPr>
              <a:t>&gt;&gt;&gt; </a:t>
            </a:r>
            <a:r>
              <a:rPr lang="en-US" sz="1600" dirty="0">
                <a:latin typeface="Calibri" charset="0"/>
                <a:ea typeface="ＭＳ Ｐゴシック" charset="0"/>
                <a:cs typeface="ＭＳ Ｐゴシック" charset="0"/>
              </a:rPr>
              <a:t>from </a:t>
            </a:r>
            <a:r>
              <a:rPr lang="en-US" sz="1600" dirty="0" err="1" smtClean="0">
                <a:latin typeface="Calibri" charset="0"/>
                <a:ea typeface="ＭＳ Ｐゴシック" charset="0"/>
                <a:cs typeface="ＭＳ Ｐゴシック" charset="0"/>
              </a:rPr>
              <a:t>aima.search</a:t>
            </a:r>
            <a:r>
              <a:rPr lang="en-US" sz="1600" dirty="0" smtClean="0">
                <a:latin typeface="Calibri" charset="0"/>
                <a:ea typeface="ＭＳ Ｐゴシック" charset="0"/>
                <a:cs typeface="ＭＳ Ｐゴシック" charset="0"/>
              </a:rPr>
              <a:t> </a:t>
            </a:r>
            <a:r>
              <a:rPr lang="en-US" sz="1600" dirty="0">
                <a:latin typeface="Calibri" charset="0"/>
                <a:ea typeface="ＭＳ Ｐゴシック" charset="0"/>
                <a:cs typeface="ＭＳ Ｐゴシック" charset="0"/>
              </a:rPr>
              <a:t>import *        </a:t>
            </a:r>
            <a:endParaRPr lang="en-US" sz="1600" dirty="0" smtClean="0">
              <a:latin typeface="Calibri" charset="0"/>
              <a:ea typeface="ＭＳ Ｐゴシック" charset="0"/>
              <a:cs typeface="ＭＳ Ｐゴシック" charset="0"/>
            </a:endParaRPr>
          </a:p>
          <a:p>
            <a:pPr marL="0" indent="0">
              <a:buFont typeface="Arial" charset="0"/>
              <a:buNone/>
            </a:pPr>
            <a:r>
              <a:rPr lang="en-US" sz="1600" dirty="0" smtClean="0">
                <a:latin typeface="Calibri" charset="0"/>
                <a:ea typeface="ＭＳ Ｐゴシック" charset="0"/>
                <a:cs typeface="ＭＳ Ｐゴシック" charset="0"/>
              </a:rPr>
              <a:t>&gt;</a:t>
            </a:r>
            <a:r>
              <a:rPr lang="en-US" sz="1600" dirty="0">
                <a:latin typeface="Calibri" charset="0"/>
                <a:ea typeface="ＭＳ Ｐゴシック" charset="0"/>
                <a:cs typeface="ＭＳ Ｐゴシック" charset="0"/>
              </a:rPr>
              <a:t>&gt;&gt; p1 = WJ((5,2), (5,2), ('*', 1))                                </a:t>
            </a:r>
            <a:r>
              <a:rPr lang="en-US" sz="1600" dirty="0">
                <a:solidFill>
                  <a:srgbClr val="7F7F7F"/>
                </a:solidFill>
                <a:latin typeface="Calibri" charset="0"/>
                <a:ea typeface="ＭＳ Ｐゴシック" charset="0"/>
                <a:cs typeface="ＭＳ Ｐゴシック" charset="0"/>
              </a:rPr>
              <a:t># Create a problem instance</a:t>
            </a:r>
          </a:p>
          <a:p>
            <a:pPr marL="0" indent="0">
              <a:buFont typeface="Arial" charset="0"/>
              <a:buNone/>
            </a:pPr>
            <a:r>
              <a:rPr lang="en-US" sz="1600" dirty="0">
                <a:latin typeface="Calibri" charset="0"/>
                <a:ea typeface="ＭＳ Ｐゴシック" charset="0"/>
                <a:cs typeface="ＭＳ Ｐゴシック" charset="0"/>
              </a:rPr>
              <a:t>&gt;&gt;&gt; p1                                                               </a:t>
            </a:r>
          </a:p>
          <a:p>
            <a:pPr marL="0" indent="0">
              <a:buFont typeface="Arial" charset="0"/>
              <a:buNone/>
            </a:pPr>
            <a:r>
              <a:rPr lang="en-US" sz="1600" dirty="0">
                <a:latin typeface="Calibri" charset="0"/>
                <a:ea typeface="ＭＳ Ｐゴシック" charset="0"/>
                <a:cs typeface="ＭＳ Ｐゴシック" charset="0"/>
              </a:rPr>
              <a:t>WJ((5, 2),(5, 2),('*', 1))</a:t>
            </a:r>
          </a:p>
          <a:p>
            <a:pPr marL="0" indent="0">
              <a:buFont typeface="Arial" charset="0"/>
              <a:buNone/>
            </a:pPr>
            <a:r>
              <a:rPr lang="en-US" sz="1600" dirty="0">
                <a:latin typeface="Calibri" charset="0"/>
                <a:ea typeface="ＭＳ Ｐゴシック" charset="0"/>
                <a:cs typeface="ＭＳ Ｐゴシック" charset="0"/>
              </a:rPr>
              <a:t>&gt;&gt;&gt; answer = </a:t>
            </a:r>
            <a:r>
              <a:rPr lang="en-US" sz="1600" b="1" dirty="0" err="1" smtClean="0">
                <a:latin typeface="Calibri" charset="0"/>
                <a:ea typeface="ＭＳ Ｐゴシック" charset="0"/>
                <a:cs typeface="ＭＳ Ｐゴシック" charset="0"/>
              </a:rPr>
              <a:t>breadth_first_search</a:t>
            </a:r>
            <a:r>
              <a:rPr lang="en-US" sz="1600" dirty="0">
                <a:latin typeface="Calibri" charset="0"/>
                <a:ea typeface="ＭＳ Ｐゴシック" charset="0"/>
                <a:cs typeface="ＭＳ Ｐゴシック" charset="0"/>
              </a:rPr>
              <a:t>(p1)     </a:t>
            </a:r>
            <a:r>
              <a:rPr lang="en-US" sz="1600" dirty="0">
                <a:solidFill>
                  <a:srgbClr val="7F7F7F"/>
                </a:solidFill>
                <a:latin typeface="Calibri" charset="0"/>
                <a:ea typeface="ＭＳ Ｐゴシック" charset="0"/>
                <a:cs typeface="ＭＳ Ｐゴシック" charset="0"/>
              </a:rPr>
              <a:t># Used the breadth 1</a:t>
            </a:r>
            <a:r>
              <a:rPr lang="en-US" sz="1600" baseline="30000" dirty="0">
                <a:solidFill>
                  <a:srgbClr val="7F7F7F"/>
                </a:solidFill>
                <a:latin typeface="Calibri" charset="0"/>
                <a:ea typeface="ＭＳ Ｐゴシック" charset="0"/>
                <a:cs typeface="ＭＳ Ｐゴシック" charset="0"/>
              </a:rPr>
              <a:t>st</a:t>
            </a:r>
            <a:r>
              <a:rPr lang="en-US" sz="1600" dirty="0">
                <a:solidFill>
                  <a:srgbClr val="7F7F7F"/>
                </a:solidFill>
                <a:latin typeface="Calibri" charset="0"/>
                <a:ea typeface="ＭＳ Ｐゴシック" charset="0"/>
                <a:cs typeface="ＭＳ Ｐゴシック" charset="0"/>
              </a:rPr>
              <a:t> search function</a:t>
            </a:r>
          </a:p>
          <a:p>
            <a:pPr marL="0" indent="0">
              <a:buFont typeface="Arial" charset="0"/>
              <a:buNone/>
            </a:pPr>
            <a:r>
              <a:rPr lang="en-US" sz="1600" dirty="0">
                <a:latin typeface="Calibri" charset="0"/>
                <a:ea typeface="ＭＳ Ｐゴシック" charset="0"/>
                <a:cs typeface="ＭＳ Ｐゴシック" charset="0"/>
              </a:rPr>
              <a:t>&gt;&gt;&gt; answer                                                                    </a:t>
            </a:r>
            <a:r>
              <a:rPr lang="en-US" sz="1600" dirty="0">
                <a:solidFill>
                  <a:srgbClr val="7F7F7F"/>
                </a:solidFill>
                <a:latin typeface="Calibri" charset="0"/>
                <a:ea typeface="ＭＳ Ｐゴシック" charset="0"/>
                <a:cs typeface="ＭＳ Ｐゴシック" charset="0"/>
              </a:rPr>
              <a:t># Will be </a:t>
            </a:r>
            <a:r>
              <a:rPr lang="en-US" sz="1600" i="1" dirty="0">
                <a:solidFill>
                  <a:srgbClr val="7F7F7F"/>
                </a:solidFill>
                <a:latin typeface="Calibri" charset="0"/>
                <a:ea typeface="ＭＳ Ｐゴシック" charset="0"/>
                <a:cs typeface="ＭＳ Ｐゴシック" charset="0"/>
              </a:rPr>
              <a:t>None</a:t>
            </a:r>
            <a:r>
              <a:rPr lang="en-US" sz="1600" dirty="0">
                <a:solidFill>
                  <a:srgbClr val="7F7F7F"/>
                </a:solidFill>
                <a:latin typeface="Calibri" charset="0"/>
                <a:ea typeface="ＭＳ Ｐゴシック" charset="0"/>
                <a:cs typeface="ＭＳ Ｐゴシック" charset="0"/>
              </a:rPr>
              <a:t> if the search failed or a                                                </a:t>
            </a:r>
          </a:p>
          <a:p>
            <a:pPr marL="0" indent="0">
              <a:buFont typeface="Arial" charset="0"/>
              <a:buNone/>
            </a:pPr>
            <a:r>
              <a:rPr lang="en-US" sz="1600" dirty="0">
                <a:latin typeface="Calibri" charset="0"/>
                <a:ea typeface="ＭＳ Ｐゴシック" charset="0"/>
                <a:cs typeface="ＭＳ Ｐゴシック" charset="0"/>
              </a:rPr>
              <a:t>&lt;Node (0, 1)&gt;                                                                </a:t>
            </a:r>
            <a:r>
              <a:rPr lang="en-US" sz="1600" dirty="0">
                <a:solidFill>
                  <a:srgbClr val="7F7F7F"/>
                </a:solidFill>
                <a:latin typeface="Calibri" charset="0"/>
                <a:ea typeface="ＭＳ Ｐゴシック" charset="0"/>
                <a:cs typeface="ＭＳ Ｐゴシック" charset="0"/>
              </a:rPr>
              <a:t>#    a goal node in the search graph if successful</a:t>
            </a:r>
          </a:p>
          <a:p>
            <a:pPr marL="0" indent="0">
              <a:buFont typeface="Arial" charset="0"/>
              <a:buNone/>
            </a:pPr>
            <a:r>
              <a:rPr lang="en-US" sz="1600" dirty="0">
                <a:latin typeface="Calibri" charset="0"/>
                <a:ea typeface="ＭＳ Ｐゴシック" charset="0"/>
                <a:cs typeface="ＭＳ Ｐゴシック" charset="0"/>
              </a:rPr>
              <a:t>&gt;&gt;&gt; </a:t>
            </a:r>
            <a:r>
              <a:rPr lang="en-US" sz="1600" dirty="0" err="1">
                <a:latin typeface="Calibri" charset="0"/>
                <a:ea typeface="ＭＳ Ｐゴシック" charset="0"/>
                <a:cs typeface="ＭＳ Ｐゴシック" charset="0"/>
              </a:rPr>
              <a:t>answer.path_cost</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The </a:t>
            </a:r>
            <a:r>
              <a:rPr lang="en-US" sz="1600" b="1" dirty="0">
                <a:solidFill>
                  <a:srgbClr val="7F7F7F"/>
                </a:solidFill>
                <a:latin typeface="Calibri" charset="0"/>
                <a:ea typeface="ＭＳ Ｐゴシック" charset="0"/>
                <a:cs typeface="ＭＳ Ｐゴシック" charset="0"/>
              </a:rPr>
              <a:t>cost</a:t>
            </a:r>
            <a:r>
              <a:rPr lang="en-US" sz="1600" dirty="0">
                <a:solidFill>
                  <a:srgbClr val="7F7F7F"/>
                </a:solidFill>
                <a:latin typeface="Calibri" charset="0"/>
                <a:ea typeface="ＭＳ Ｐゴシック" charset="0"/>
                <a:cs typeface="ＭＳ Ｐゴシック" charset="0"/>
              </a:rPr>
              <a:t> to get to every node in the search graph</a:t>
            </a:r>
          </a:p>
          <a:p>
            <a:pPr marL="0" indent="0">
              <a:buFont typeface="Arial" charset="0"/>
              <a:buNone/>
            </a:pPr>
            <a:r>
              <a:rPr lang="en-US" sz="1600" dirty="0">
                <a:latin typeface="Calibri" charset="0"/>
                <a:ea typeface="ＭＳ Ｐゴシック" charset="0"/>
                <a:cs typeface="ＭＳ Ｐゴシック" charset="0"/>
              </a:rPr>
              <a:t>6                                                                                      </a:t>
            </a:r>
            <a:r>
              <a:rPr lang="en-US" sz="1600" dirty="0">
                <a:solidFill>
                  <a:srgbClr val="7F7F7F"/>
                </a:solidFill>
                <a:latin typeface="Calibri" charset="0"/>
                <a:ea typeface="ＭＳ Ｐゴシック" charset="0"/>
                <a:cs typeface="ＭＳ Ｐゴシック" charset="0"/>
              </a:rPr>
              <a:t>#  is maintained by the search procedure</a:t>
            </a:r>
          </a:p>
          <a:p>
            <a:pPr marL="0" indent="0">
              <a:buFont typeface="Arial" charset="0"/>
              <a:buNone/>
            </a:pPr>
            <a:r>
              <a:rPr lang="en-US" sz="1600" dirty="0">
                <a:latin typeface="Calibri" charset="0"/>
                <a:ea typeface="ＭＳ Ｐゴシック" charset="0"/>
                <a:cs typeface="ＭＳ Ｐゴシック" charset="0"/>
              </a:rPr>
              <a:t>&gt;&gt;&gt; path = </a:t>
            </a:r>
            <a:r>
              <a:rPr lang="en-US" sz="1600" dirty="0" err="1">
                <a:latin typeface="Calibri" charset="0"/>
                <a:ea typeface="ＭＳ Ｐゴシック" charset="0"/>
                <a:cs typeface="ＭＳ Ｐゴシック" charset="0"/>
              </a:rPr>
              <a:t>answer.path</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A node’s </a:t>
            </a:r>
            <a:r>
              <a:rPr lang="en-US" sz="1600" b="1" dirty="0">
                <a:solidFill>
                  <a:srgbClr val="7F7F7F"/>
                </a:solidFill>
                <a:latin typeface="Calibri" charset="0"/>
                <a:ea typeface="ＭＳ Ｐゴシック" charset="0"/>
                <a:cs typeface="ＭＳ Ｐゴシック" charset="0"/>
              </a:rPr>
              <a:t>path</a:t>
            </a:r>
            <a:r>
              <a:rPr lang="en-US" sz="1600" dirty="0">
                <a:solidFill>
                  <a:srgbClr val="7F7F7F"/>
                </a:solidFill>
                <a:latin typeface="Calibri" charset="0"/>
                <a:ea typeface="ＭＳ Ｐゴシック" charset="0"/>
                <a:cs typeface="ＭＳ Ｐゴシック" charset="0"/>
              </a:rPr>
              <a:t> is the best way to get to it from</a:t>
            </a:r>
          </a:p>
          <a:p>
            <a:pPr marL="0" indent="0">
              <a:buFont typeface="Arial" charset="0"/>
              <a:buNone/>
            </a:pPr>
            <a:r>
              <a:rPr lang="en-US" sz="1600" dirty="0">
                <a:latin typeface="Calibri" charset="0"/>
                <a:ea typeface="ＭＳ Ｐゴシック" charset="0"/>
                <a:cs typeface="ＭＳ Ｐゴシック" charset="0"/>
              </a:rPr>
              <a:t>&gt;&gt;&gt; path                                                                        </a:t>
            </a:r>
            <a:r>
              <a:rPr lang="en-US" sz="1600" dirty="0">
                <a:solidFill>
                  <a:srgbClr val="7F7F7F"/>
                </a:solidFill>
                <a:latin typeface="Calibri" charset="0"/>
                <a:ea typeface="ＭＳ Ｐゴシック" charset="0"/>
                <a:cs typeface="ＭＳ Ｐゴシック" charset="0"/>
              </a:rPr>
              <a:t> #   the start node, i.e., a solution</a:t>
            </a:r>
          </a:p>
          <a:p>
            <a:pPr marL="0" indent="0">
              <a:buFont typeface="Arial" charset="0"/>
              <a:buNone/>
            </a:pPr>
            <a:r>
              <a:rPr lang="en-US" sz="1500" dirty="0">
                <a:latin typeface="Calibri" charset="0"/>
                <a:ea typeface="ＭＳ Ｐゴシック" charset="0"/>
                <a:cs typeface="ＭＳ Ｐゴシック" charset="0"/>
              </a:rPr>
              <a:t>[&lt;Node (0, 1)&gt;, &lt;Node (1, 0)&gt;, &lt;Node (1, 2)&gt;, &lt;Node (3, 0)&gt;, &lt;Node (3, 2)&gt;, &lt;Node (5, 0)&gt;, &lt;Node (5, 2)&gt;]</a:t>
            </a:r>
          </a:p>
          <a:p>
            <a:pPr marL="0" indent="0">
              <a:buFont typeface="Arial" charset="0"/>
              <a:buNone/>
            </a:pPr>
            <a:r>
              <a:rPr lang="en-US" sz="1600" dirty="0">
                <a:latin typeface="Calibri" charset="0"/>
                <a:ea typeface="ＭＳ Ｐゴシック" charset="0"/>
                <a:cs typeface="ＭＳ Ｐゴシック" charset="0"/>
              </a:rPr>
              <a:t>&gt;&gt;&gt; </a:t>
            </a:r>
            <a:r>
              <a:rPr lang="en-US" sz="1600" dirty="0" err="1">
                <a:latin typeface="Calibri" charset="0"/>
                <a:ea typeface="ＭＳ Ｐゴシック" charset="0"/>
                <a:cs typeface="ＭＳ Ｐゴシック" charset="0"/>
              </a:rPr>
              <a:t>path.reverse</a:t>
            </a:r>
            <a:r>
              <a:rPr lang="en-US" sz="1600" dirty="0">
                <a:latin typeface="Calibri" charset="0"/>
                <a:ea typeface="ＭＳ Ｐゴシック" charset="0"/>
                <a:cs typeface="ＭＳ Ｐゴシック" charset="0"/>
              </a:rPr>
              <a:t>()</a:t>
            </a:r>
          </a:p>
          <a:p>
            <a:pPr marL="0" indent="0">
              <a:buFont typeface="Arial" charset="0"/>
              <a:buNone/>
            </a:pPr>
            <a:r>
              <a:rPr lang="en-US" sz="1600" dirty="0">
                <a:latin typeface="Calibri" charset="0"/>
                <a:ea typeface="ＭＳ Ｐゴシック" charset="0"/>
                <a:cs typeface="ＭＳ Ｐゴシック" charset="0"/>
              </a:rPr>
              <a:t>&gt;&gt;&gt; path</a:t>
            </a:r>
          </a:p>
          <a:p>
            <a:pPr marL="0" indent="0">
              <a:buFont typeface="Arial" charset="0"/>
              <a:buNone/>
            </a:pPr>
            <a:r>
              <a:rPr lang="en-US" sz="1500" dirty="0">
                <a:latin typeface="Calibri" charset="0"/>
                <a:ea typeface="ＭＳ Ｐゴシック" charset="0"/>
                <a:cs typeface="ＭＳ Ｐゴシック" charset="0"/>
              </a:rPr>
              <a:t>[&lt;Node (5, 2)&gt;, &lt;Node (5, 0)&gt;, &lt;Node (3, 2)&gt;, &lt;Node (3, 0)&gt;, &lt;Node (1, 2)&gt;, &lt;Node (1, 0)&gt;, &lt;Node (0, 1)&gt;]</a:t>
            </a: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defRPr/>
            </a:pPr>
            <a:r>
              <a:rPr lang="en-US" sz="3000" b="1" dirty="0">
                <a:latin typeface="Calibri" charset="0"/>
                <a:ea typeface="ＭＳ Ｐゴシック" charset="0"/>
                <a:cs typeface="ＭＳ Ｐゴシック" charset="0"/>
              </a:rPr>
              <a:t>Uninformed searches: </a:t>
            </a:r>
            <a:r>
              <a:rPr lang="en-US" sz="3000" dirty="0" err="1">
                <a:latin typeface="Calibri" charset="0"/>
                <a:ea typeface="ＭＳ Ｐゴシック" charset="0"/>
                <a:cs typeface="ＭＳ Ｐゴシック" charset="0"/>
              </a:rPr>
              <a:t>breadth_first_tree_search</a:t>
            </a:r>
            <a:r>
              <a:rPr lang="en-US" sz="3000" dirty="0">
                <a:latin typeface="Calibri" charset="0"/>
                <a:ea typeface="ＭＳ Ｐゴシック" charset="0"/>
                <a:cs typeface="ＭＳ Ｐゴシック" charset="0"/>
              </a:rPr>
              <a:t>, </a:t>
            </a:r>
            <a:r>
              <a:rPr lang="en-US" sz="3000" dirty="0" err="1" smtClean="0">
                <a:latin typeface="Calibri" charset="0"/>
                <a:ea typeface="ＭＳ Ｐゴシック" charset="0"/>
                <a:cs typeface="ＭＳ Ｐゴシック" charset="0"/>
              </a:rPr>
              <a:t>breadth_first_search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depth_first_graph</a:t>
            </a:r>
            <a:r>
              <a:rPr lang="en-US" sz="3000" dirty="0">
                <a:latin typeface="Calibri" charset="0"/>
                <a:ea typeface="ＭＳ Ｐゴシック" charset="0"/>
                <a:cs typeface="ＭＳ Ｐゴシック" charset="0"/>
              </a:rPr>
              <a:t>_ search, </a:t>
            </a:r>
            <a:r>
              <a:rPr lang="en-US" sz="3000" dirty="0" err="1">
                <a:latin typeface="Calibri" charset="0"/>
                <a:ea typeface="ＭＳ Ｐゴシック" charset="0"/>
                <a:cs typeface="ＭＳ Ｐゴシック" charset="0"/>
              </a:rPr>
              <a:t>iterative_deepening_search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depth_limited</a:t>
            </a:r>
            <a:r>
              <a:rPr lang="en-US" sz="3000" dirty="0">
                <a:latin typeface="Calibri" charset="0"/>
                <a:ea typeface="ＭＳ Ｐゴシック" charset="0"/>
                <a:cs typeface="ＭＳ Ｐゴシック" charset="0"/>
              </a:rPr>
              <a:t>_ search</a:t>
            </a:r>
          </a:p>
          <a:p>
            <a:pPr marL="231775" indent="-231775">
              <a:defRPr/>
            </a:pPr>
            <a:r>
              <a:rPr lang="en-US" sz="3000" dirty="0">
                <a:latin typeface="Calibri" charset="0"/>
                <a:ea typeface="ＭＳ Ｐゴシック" charset="0"/>
                <a:cs typeface="ＭＳ Ｐゴシック" charset="0"/>
              </a:rPr>
              <a:t>All but </a:t>
            </a:r>
            <a:r>
              <a:rPr lang="en-US" sz="3000" dirty="0" err="1">
                <a:latin typeface="Calibri" charset="0"/>
                <a:ea typeface="ＭＳ Ｐゴシック" charset="0"/>
                <a:cs typeface="ＭＳ Ｐゴシック" charset="0"/>
              </a:rPr>
              <a:t>depth_limited_search</a:t>
            </a:r>
            <a:r>
              <a:rPr lang="en-US" sz="3000" dirty="0">
                <a:latin typeface="Calibri" charset="0"/>
                <a:ea typeface="ＭＳ Ｐゴシック" charset="0"/>
                <a:cs typeface="ＭＳ Ｐゴシック" charset="0"/>
              </a:rPr>
              <a:t> are </a:t>
            </a:r>
            <a:r>
              <a:rPr lang="en-US" sz="3000" b="1" dirty="0">
                <a:latin typeface="Calibri" charset="0"/>
                <a:ea typeface="ＭＳ Ｐゴシック" charset="0"/>
                <a:cs typeface="ＭＳ Ｐゴシック" charset="0"/>
              </a:rPr>
              <a:t>sound</a:t>
            </a:r>
            <a:r>
              <a:rPr lang="en-US" sz="3000" dirty="0">
                <a:latin typeface="Calibri" charset="0"/>
                <a:ea typeface="ＭＳ Ｐゴシック" charset="0"/>
                <a:cs typeface="ＭＳ Ｐゴシック" charset="0"/>
              </a:rPr>
              <a:t> </a:t>
            </a:r>
            <a:r>
              <a:rPr lang="en-US" sz="3000" dirty="0" smtClean="0">
                <a:latin typeface="Calibri" charset="0"/>
                <a:ea typeface="ＭＳ Ｐゴシック" charset="0"/>
                <a:cs typeface="ＭＳ Ｐゴシック" charset="0"/>
              </a:rPr>
              <a:t>(i.e., solutions found are correct)</a:t>
            </a:r>
            <a:endParaRPr lang="en-US" sz="3000" dirty="0">
              <a:latin typeface="Calibri" charset="0"/>
              <a:ea typeface="ＭＳ Ｐゴシック" charset="0"/>
              <a:cs typeface="ＭＳ Ｐゴシック" charset="0"/>
            </a:endParaRP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complete</a:t>
            </a:r>
            <a:r>
              <a:rPr lang="en-US" sz="3000" dirty="0">
                <a:latin typeface="Calibri" charset="0"/>
                <a:ea typeface="ＭＳ Ｐゴシック" charset="0"/>
                <a:cs typeface="ＭＳ Ｐゴシック" charset="0"/>
              </a:rPr>
              <a:t> </a:t>
            </a:r>
            <a:r>
              <a:rPr lang="en-US" sz="3000" dirty="0" smtClean="0">
                <a:latin typeface="Calibri" charset="0"/>
                <a:ea typeface="ＭＳ Ｐゴシック" charset="0"/>
                <a:cs typeface="ＭＳ Ｐゴシック" charset="0"/>
              </a:rPr>
              <a:t>(i.e., can find all solutions)</a:t>
            </a:r>
            <a:endParaRPr lang="en-US" sz="3000" dirty="0">
              <a:latin typeface="Calibri" charset="0"/>
              <a:ea typeface="ＭＳ Ｐゴシック" charset="0"/>
              <a:cs typeface="ＭＳ Ｐゴシック" charset="0"/>
            </a:endParaRP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optimal</a:t>
            </a:r>
            <a:r>
              <a:rPr lang="en-US" sz="3000" dirty="0">
                <a:latin typeface="Calibri" charset="0"/>
                <a:ea typeface="ＭＳ Ｐゴシック" charset="0"/>
                <a:cs typeface="ＭＳ Ｐゴシック" charset="0"/>
              </a:rPr>
              <a:t> (find best possible solution)</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efficient</a:t>
            </a:r>
          </a:p>
          <a:p>
            <a:pPr marL="231775" indent="-231775">
              <a:defRPr/>
            </a:pPr>
            <a:r>
              <a:rPr lang="en-US" sz="3000" dirty="0">
                <a:latin typeface="Calibri" charset="0"/>
                <a:ea typeface="ＭＳ Ｐゴシック" charset="0"/>
                <a:cs typeface="ＭＳ Ｐゴシック" charset="0"/>
              </a:rPr>
              <a:t>AIMA code has a comparison function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30722" name="Content Placeholder 2"/>
          <p:cNvSpPr>
            <a:spLocks noGrp="1"/>
          </p:cNvSpPr>
          <p:nvPr>
            <p:ph idx="1"/>
          </p:nvPr>
        </p:nvSpPr>
        <p:spPr>
          <a:xfrm>
            <a:off x="228600" y="1295400"/>
            <a:ext cx="8686800" cy="5257800"/>
          </a:xfrm>
        </p:spPr>
        <p:txBody>
          <a:bodyPr/>
          <a:lstStyle/>
          <a:p>
            <a:pPr marL="0" indent="0">
              <a:buNone/>
            </a:pPr>
            <a:r>
              <a:rPr lang="en-US" sz="2000" dirty="0"/>
              <a:t>HW2&gt; python</a:t>
            </a:r>
          </a:p>
          <a:p>
            <a:pPr marL="0" indent="0">
              <a:buNone/>
            </a:pPr>
            <a:r>
              <a:rPr lang="hr-HR" sz="2000" dirty="0"/>
              <a:t>Python 2.7.6 |Anaconda 1.8.0 (x86_64)| </a:t>
            </a:r>
            <a:r>
              <a:rPr lang="hr-HR" sz="2000" dirty="0" smtClean="0"/>
              <a:t>...</a:t>
            </a:r>
          </a:p>
          <a:p>
            <a:pPr marL="0" indent="0">
              <a:buNone/>
            </a:pPr>
            <a:r>
              <a:rPr lang="en-US" sz="2000" dirty="0" smtClean="0"/>
              <a:t>&gt;</a:t>
            </a:r>
            <a:r>
              <a:rPr lang="en-US" sz="2000" dirty="0"/>
              <a:t>&gt;&gt; from </a:t>
            </a:r>
            <a:r>
              <a:rPr lang="en-US" sz="2000" dirty="0" err="1"/>
              <a:t>wj</a:t>
            </a:r>
            <a:r>
              <a:rPr lang="en-US" sz="2000" dirty="0"/>
              <a:t> import *</a:t>
            </a:r>
            <a:endParaRPr lang="en-US" sz="2000" dirty="0" smtClean="0"/>
          </a:p>
          <a:p>
            <a:pPr marL="0" indent="0">
              <a:buNone/>
            </a:pPr>
            <a:r>
              <a:rPr lang="en-US" sz="2000" dirty="0" smtClean="0"/>
              <a:t>&gt;</a:t>
            </a:r>
            <a:r>
              <a:rPr lang="en-US" sz="2000" dirty="0"/>
              <a:t>&gt;&gt; searchers=[</a:t>
            </a:r>
            <a:r>
              <a:rPr lang="en-US" sz="2000" dirty="0" err="1"/>
              <a:t>breadth_first_search</a:t>
            </a:r>
            <a:r>
              <a:rPr lang="en-US" sz="2000" dirty="0"/>
              <a:t>, </a:t>
            </a:r>
            <a:r>
              <a:rPr lang="en-US" sz="2000" dirty="0" err="1"/>
              <a:t>depth_first_graph_search</a:t>
            </a:r>
            <a:r>
              <a:rPr lang="en-US" sz="2000" dirty="0"/>
              <a:t>, </a:t>
            </a:r>
            <a:r>
              <a:rPr lang="en-US" sz="2000" dirty="0" err="1"/>
              <a:t>iterative_deepening_search</a:t>
            </a:r>
            <a:r>
              <a:rPr lang="en-US" sz="2000" dirty="0"/>
              <a:t>] </a:t>
            </a:r>
          </a:p>
          <a:p>
            <a:pPr marL="0" indent="0">
              <a:buNone/>
            </a:pPr>
            <a:r>
              <a:rPr lang="en-US" sz="2000" dirty="0"/>
              <a:t>&gt;&gt;&gt; </a:t>
            </a:r>
            <a:r>
              <a:rPr lang="en-US" sz="2000" dirty="0" err="1"/>
              <a:t>compare_searchers</a:t>
            </a:r>
            <a:r>
              <a:rPr lang="en-US" sz="2000" dirty="0"/>
              <a:t>([WJ((5,2), (5,0), (0,1))], ['SEARCH ALGORITHM', 'successors/goal tests/states generated/solution'], searchers)</a:t>
            </a:r>
          </a:p>
          <a:p>
            <a:pPr marL="0" indent="0">
              <a:buNone/>
            </a:pPr>
            <a:r>
              <a:rPr lang="en-US" sz="2000" dirty="0"/>
              <a:t>SEARCH ALGORITHM             successors/goal tests/states generated/solution</a:t>
            </a:r>
          </a:p>
          <a:p>
            <a:pPr marL="0" indent="0">
              <a:buNone/>
            </a:pPr>
            <a:r>
              <a:rPr lang="de-DE" sz="2000" dirty="0" err="1"/>
              <a:t>breadth_first_search</a:t>
            </a:r>
            <a:r>
              <a:rPr lang="de-DE" sz="2000" dirty="0"/>
              <a:t>         &lt;   8/   9/  16/(0, &gt;                          </a:t>
            </a:r>
          </a:p>
          <a:p>
            <a:pPr marL="0" indent="0">
              <a:buNone/>
            </a:pPr>
            <a:r>
              <a:rPr lang="de-DE" sz="2000" dirty="0" err="1"/>
              <a:t>depth_first_graph_search</a:t>
            </a:r>
            <a:r>
              <a:rPr lang="de-DE" sz="2000" dirty="0"/>
              <a:t>     &lt;   5/   6/  12/(0, &gt;                          </a:t>
            </a:r>
          </a:p>
          <a:p>
            <a:pPr marL="0" indent="0">
              <a:buNone/>
            </a:pPr>
            <a:r>
              <a:rPr lang="de-DE" sz="2000" dirty="0" err="1"/>
              <a:t>iterative_deepening_search</a:t>
            </a:r>
            <a:r>
              <a:rPr lang="de-DE" sz="2000" dirty="0"/>
              <a:t>   &lt;  35/  61/  57/(0, &gt;                          </a:t>
            </a:r>
          </a:p>
          <a:p>
            <a:pPr marL="0" indent="0">
              <a:buNone/>
            </a:pPr>
            <a:r>
              <a:rPr lang="en-US" sz="2000" dirty="0"/>
              <a:t>&gt;&gt;&gt; </a:t>
            </a: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26"/>
          <p:cNvSpPr>
            <a:spLocks noGrp="1" noChangeArrowheads="1"/>
          </p:cNvSpPr>
          <p:nvPr>
            <p:ph type="title"/>
          </p:nvPr>
        </p:nvSpPr>
        <p:spPr>
          <a:xfrm>
            <a:off x="685800" y="228600"/>
            <a:ext cx="7772400" cy="1143000"/>
          </a:xfrm>
        </p:spPr>
        <p:txBody>
          <a:bodyPr/>
          <a:lstStyle/>
          <a:p>
            <a:pPr eaLnBrk="1" hangingPunct="1"/>
            <a:r>
              <a:rPr lang="en-US">
                <a:latin typeface="Calibri" charset="0"/>
                <a:ea typeface="ＭＳ Ｐゴシック" charset="0"/>
                <a:cs typeface="ＭＳ Ｐゴシック" charset="0"/>
              </a:rPr>
              <a:t>Today’</a:t>
            </a:r>
            <a:r>
              <a:rPr lang="en-US" altLang="ja-JP">
                <a:latin typeface="Calibri" charset="0"/>
                <a:ea typeface="ＭＳ Ｐゴシック" charset="0"/>
                <a:cs typeface="ＭＳ Ｐゴシック" charset="0"/>
              </a:rPr>
              <a:t>s topics</a:t>
            </a:r>
            <a:endParaRPr lang="en-US">
              <a:latin typeface="Calibri" charset="0"/>
              <a:ea typeface="ＭＳ Ｐゴシック" charset="0"/>
              <a:cs typeface="ＭＳ Ｐゴシック" charset="0"/>
            </a:endParaRPr>
          </a:p>
        </p:txBody>
      </p:sp>
      <p:sp>
        <p:nvSpPr>
          <p:cNvPr id="18434" name="Rectangle 1027"/>
          <p:cNvSpPr>
            <a:spLocks noGrp="1" noChangeArrowheads="1"/>
          </p:cNvSpPr>
          <p:nvPr>
            <p:ph type="body" idx="1"/>
          </p:nvPr>
        </p:nvSpPr>
        <p:spPr>
          <a:xfrm>
            <a:off x="1447800" y="1905000"/>
            <a:ext cx="6019800" cy="4114800"/>
          </a:xfrm>
        </p:spPr>
        <p:txBody>
          <a:bodyPr/>
          <a:lstStyle/>
          <a:p>
            <a:pPr eaLnBrk="1" hangingPunct="1"/>
            <a:r>
              <a:rPr lang="en-US">
                <a:latin typeface="Calibri" charset="0"/>
                <a:ea typeface="ＭＳ Ｐゴシック" charset="0"/>
                <a:cs typeface="ＭＳ Ｐゴシック" charset="0"/>
              </a:rPr>
              <a:t>AMAI Python code</a:t>
            </a:r>
          </a:p>
          <a:p>
            <a:pPr eaLnBrk="1" hangingPunct="1"/>
            <a:r>
              <a:rPr lang="en-US">
                <a:latin typeface="Calibri" charset="0"/>
                <a:ea typeface="ＭＳ Ｐゴシック" charset="0"/>
                <a:cs typeface="ＭＳ Ｐゴシック" charset="0"/>
              </a:rPr>
              <a:t>What it does</a:t>
            </a:r>
          </a:p>
          <a:p>
            <a:pPr eaLnBrk="1" hangingPunct="1"/>
            <a:r>
              <a:rPr lang="en-US">
                <a:latin typeface="Calibri" charset="0"/>
                <a:ea typeface="ＭＳ Ｐゴシック" charset="0"/>
                <a:cs typeface="ＭＳ Ｐゴシック" charset="0"/>
              </a:rPr>
              <a:t>How to use it</a:t>
            </a:r>
          </a:p>
          <a:p>
            <a:pPr eaLnBrk="1" hangingPunct="1"/>
            <a:r>
              <a:rPr lang="en-US">
                <a:latin typeface="Calibri" charset="0"/>
                <a:ea typeface="ＭＳ Ｐゴシック" charset="0"/>
                <a:cs typeface="ＭＳ Ｐゴシック" charset="0"/>
              </a:rPr>
              <a:t>Worked example: water jug program</a:t>
            </a:r>
          </a:p>
        </p:txBody>
      </p:sp>
      <p:pic>
        <p:nvPicPr>
          <p:cNvPr id="1843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609600"/>
            <a:ext cx="190500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Calibri" charset="0"/>
                <a:ea typeface="ＭＳ Ｐゴシック" charset="0"/>
                <a:cs typeface="ＭＳ Ｐゴシック" charset="0"/>
              </a:rPr>
              <a:t>The Output</a:t>
            </a:r>
          </a:p>
        </p:txBody>
      </p:sp>
      <p:sp>
        <p:nvSpPr>
          <p:cNvPr id="31746" name="Content Placeholder 2"/>
          <p:cNvSpPr>
            <a:spLocks noGrp="1"/>
          </p:cNvSpPr>
          <p:nvPr>
            <p:ph idx="1"/>
          </p:nvPr>
        </p:nvSpPr>
        <p:spPr>
          <a:xfrm>
            <a:off x="228600" y="1143000"/>
            <a:ext cx="8839200" cy="5562600"/>
          </a:xfrm>
        </p:spPr>
        <p:txBody>
          <a:bodyPr/>
          <a:lstStyle/>
          <a:p>
            <a:pPr marL="0" indent="0">
              <a:buNone/>
            </a:pPr>
            <a:r>
              <a:rPr lang="pl-PL" sz="2200" dirty="0" smtClean="0"/>
              <a:t>h</a:t>
            </a:r>
            <a:r>
              <a:rPr lang="pl-PL" sz="2200" dirty="0"/>
              <a:t>hw2&gt; </a:t>
            </a:r>
            <a:r>
              <a:rPr lang="pl-PL" sz="2200" dirty="0" err="1"/>
              <a:t>python</a:t>
            </a:r>
            <a:r>
              <a:rPr lang="pl-PL" sz="2200" dirty="0"/>
              <a:t> </a:t>
            </a:r>
            <a:r>
              <a:rPr lang="pl-PL" sz="2200" dirty="0" err="1"/>
              <a:t>wjtest.py</a:t>
            </a:r>
            <a:r>
              <a:rPr lang="pl-PL" sz="2200" dirty="0"/>
              <a:t> -s 5 0 -g 0 1</a:t>
            </a:r>
          </a:p>
          <a:p>
            <a:pPr marL="0" indent="0">
              <a:buNone/>
            </a:pPr>
            <a:r>
              <a:rPr lang="en-US" sz="2200" dirty="0"/>
              <a:t>Solving WJ((5, 2),(5, 0),(0, 1)</a:t>
            </a:r>
          </a:p>
          <a:p>
            <a:pPr marL="0" indent="0">
              <a:buNone/>
            </a:pPr>
            <a:r>
              <a:rPr lang="en-US" sz="2200" dirty="0" smtClean="0"/>
              <a:t>   </a:t>
            </a:r>
            <a:r>
              <a:rPr lang="en-US" sz="2200" dirty="0" err="1"/>
              <a:t>breadth_first_tree_search</a:t>
            </a:r>
            <a:r>
              <a:rPr lang="en-US" sz="2200" dirty="0"/>
              <a:t> cost 5: (5, 0) (3, 2) (3, 0) (1, 2) (1, 0) (0, 1)</a:t>
            </a:r>
          </a:p>
          <a:p>
            <a:pPr marL="0" indent="0">
              <a:buNone/>
            </a:pPr>
            <a:r>
              <a:rPr lang="en-US" sz="2200" dirty="0"/>
              <a:t> </a:t>
            </a:r>
            <a:r>
              <a:rPr lang="en-US" sz="2200" dirty="0" smtClean="0"/>
              <a:t>  </a:t>
            </a:r>
            <a:r>
              <a:rPr lang="en-US" sz="2200" dirty="0" err="1" smtClean="0"/>
              <a:t>breadth_first_search</a:t>
            </a:r>
            <a:r>
              <a:rPr lang="en-US" sz="2200" dirty="0" smtClean="0"/>
              <a:t> </a:t>
            </a:r>
            <a:r>
              <a:rPr lang="en-US" sz="2200" dirty="0"/>
              <a:t>cost 5: (5, 0) (3, 2) (3, 0) (1, 2) (1, 0) (0, 1)</a:t>
            </a:r>
          </a:p>
          <a:p>
            <a:pPr marL="0" indent="0">
              <a:buNone/>
            </a:pPr>
            <a:r>
              <a:rPr lang="en-US" sz="2200" dirty="0"/>
              <a:t> </a:t>
            </a:r>
            <a:r>
              <a:rPr lang="en-US" sz="2200" dirty="0" smtClean="0"/>
              <a:t>  </a:t>
            </a:r>
            <a:r>
              <a:rPr lang="en-US" sz="2200" dirty="0" err="1" smtClean="0"/>
              <a:t>depth_first_graph_search</a:t>
            </a:r>
            <a:r>
              <a:rPr lang="en-US" sz="2200" dirty="0" smtClean="0"/>
              <a:t> </a:t>
            </a:r>
            <a:r>
              <a:rPr lang="en-US" sz="2200" dirty="0"/>
              <a:t>cost 5: (5, 0) (3, 2) (3, 0) (1, 2) (1, 0) (0, 1)</a:t>
            </a:r>
          </a:p>
          <a:p>
            <a:pPr marL="0" indent="0">
              <a:buNone/>
            </a:pPr>
            <a:r>
              <a:rPr lang="en-US" sz="2200" dirty="0"/>
              <a:t> </a:t>
            </a:r>
            <a:r>
              <a:rPr lang="en-US" sz="2200" dirty="0" smtClean="0"/>
              <a:t>  </a:t>
            </a:r>
            <a:r>
              <a:rPr lang="en-US" sz="2200" dirty="0" err="1" smtClean="0"/>
              <a:t>iterative_deepening_search</a:t>
            </a:r>
            <a:r>
              <a:rPr lang="en-US" sz="2200" dirty="0" smtClean="0"/>
              <a:t> </a:t>
            </a:r>
            <a:r>
              <a:rPr lang="en-US" sz="2200" dirty="0"/>
              <a:t>cost 5: (5, 0) (3, 2) (3, 0) (1, 2) (1, 0) (0, 1)</a:t>
            </a:r>
          </a:p>
          <a:p>
            <a:pPr marL="0" indent="0">
              <a:buNone/>
            </a:pPr>
            <a:r>
              <a:rPr lang="en-US" sz="2200" dirty="0"/>
              <a:t> </a:t>
            </a:r>
            <a:r>
              <a:rPr lang="en-US" sz="2200" dirty="0" smtClean="0"/>
              <a:t>  </a:t>
            </a:r>
            <a:r>
              <a:rPr lang="en-US" sz="2200" dirty="0" err="1" smtClean="0"/>
              <a:t>astar_search</a:t>
            </a:r>
            <a:r>
              <a:rPr lang="en-US" sz="2200" dirty="0" smtClean="0"/>
              <a:t> </a:t>
            </a:r>
            <a:r>
              <a:rPr lang="en-US" sz="2200" dirty="0"/>
              <a:t>cost 5: (5, 0) (3, 2) (3, 0) (1, 2) (1, 0) (0, 1)</a:t>
            </a:r>
          </a:p>
          <a:p>
            <a:pPr marL="0" indent="0">
              <a:buNone/>
            </a:pPr>
            <a:r>
              <a:rPr lang="en-US" sz="2200" dirty="0"/>
              <a:t>SUMMARY: successors/goal tests/states generated/solution</a:t>
            </a:r>
          </a:p>
          <a:p>
            <a:pPr marL="0" indent="0">
              <a:buNone/>
            </a:pPr>
            <a:r>
              <a:rPr lang="de-DE" sz="2200" dirty="0" err="1"/>
              <a:t>breadth_first_tree_search</a:t>
            </a:r>
            <a:r>
              <a:rPr lang="de-DE" sz="2200" dirty="0"/>
              <a:t> </a:t>
            </a:r>
            <a:r>
              <a:rPr lang="de-DE" sz="2200" dirty="0" smtClean="0"/>
              <a:t>    </a:t>
            </a:r>
            <a:r>
              <a:rPr lang="de-DE" sz="2200" dirty="0"/>
              <a:t>&lt;  25/  26/  37/(0, &gt;</a:t>
            </a:r>
          </a:p>
          <a:p>
            <a:pPr marL="0" indent="0">
              <a:buNone/>
            </a:pPr>
            <a:r>
              <a:rPr lang="de-DE" sz="2200" dirty="0" err="1"/>
              <a:t>breadth_first_search</a:t>
            </a:r>
            <a:r>
              <a:rPr lang="de-DE" sz="2200" dirty="0"/>
              <a:t>       </a:t>
            </a:r>
            <a:r>
              <a:rPr lang="de-DE" sz="2200" dirty="0" smtClean="0"/>
              <a:t>        </a:t>
            </a:r>
            <a:r>
              <a:rPr lang="de-DE" sz="2200" dirty="0"/>
              <a:t>&lt;   8/   9/  16/(0, &gt;</a:t>
            </a:r>
          </a:p>
          <a:p>
            <a:pPr marL="0" indent="0">
              <a:buNone/>
            </a:pPr>
            <a:r>
              <a:rPr lang="en-US" sz="2200" dirty="0" err="1"/>
              <a:t>depth_first_graph_search</a:t>
            </a:r>
            <a:r>
              <a:rPr lang="en-US" sz="2200" dirty="0"/>
              <a:t>  </a:t>
            </a:r>
            <a:r>
              <a:rPr lang="en-US" sz="2200" dirty="0" smtClean="0"/>
              <a:t>    </a:t>
            </a:r>
            <a:r>
              <a:rPr lang="en-US" sz="2200" dirty="0"/>
              <a:t>&lt;   5/   6/  12/(0, &gt;</a:t>
            </a:r>
          </a:p>
          <a:p>
            <a:pPr marL="0" indent="0">
              <a:buNone/>
            </a:pPr>
            <a:r>
              <a:rPr lang="de-DE" sz="2200" dirty="0" err="1"/>
              <a:t>iterative_deepening_search</a:t>
            </a:r>
            <a:r>
              <a:rPr lang="de-DE" sz="2200" dirty="0"/>
              <a:t>  </a:t>
            </a:r>
            <a:r>
              <a:rPr lang="de-DE" sz="2200" dirty="0" smtClean="0"/>
              <a:t>&lt;  </a:t>
            </a:r>
            <a:r>
              <a:rPr lang="de-DE" sz="2200" dirty="0"/>
              <a:t>35/  61/  57/(0, &gt;</a:t>
            </a:r>
          </a:p>
          <a:p>
            <a:pPr marL="0" indent="0">
              <a:buNone/>
            </a:pPr>
            <a:r>
              <a:rPr lang="de-DE" sz="2200" dirty="0" err="1"/>
              <a:t>astar_search</a:t>
            </a:r>
            <a:r>
              <a:rPr lang="de-DE" sz="2200" dirty="0"/>
              <a:t>               </a:t>
            </a:r>
            <a:r>
              <a:rPr lang="de-DE" sz="2200" dirty="0" smtClean="0"/>
              <a:t>              </a:t>
            </a:r>
            <a:r>
              <a:rPr lang="de-DE" sz="2200" dirty="0"/>
              <a:t>&lt;   8/  10/  16/(0, &gt;</a:t>
            </a:r>
          </a:p>
          <a:p>
            <a:pPr marL="0" indent="0">
              <a:buNone/>
            </a:pPr>
            <a:endParaRPr lang="en-US" sz="2200" dirty="0">
              <a:latin typeface="Calibri" charset="0"/>
              <a:ea typeface="ＭＳ Ｐゴシック" charset="0"/>
              <a:cs typeface="ＭＳ Ｐゴシック"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304800"/>
            <a:ext cx="8229600" cy="990600"/>
          </a:xfrm>
        </p:spPr>
        <p:txBody>
          <a:bodyPr/>
          <a:lstStyle/>
          <a:p>
            <a:r>
              <a:rPr lang="en-US" dirty="0" smtClean="0">
                <a:latin typeface="Calibri" charset="0"/>
                <a:ea typeface="ＭＳ Ｐゴシック" charset="0"/>
                <a:cs typeface="ＭＳ Ｐゴシック" charset="0"/>
              </a:rPr>
              <a:t>Install AIMA </a:t>
            </a:r>
            <a:r>
              <a:rPr lang="en-US" dirty="0">
                <a:latin typeface="Calibri" charset="0"/>
                <a:ea typeface="ＭＳ Ｐゴシック" charset="0"/>
                <a:cs typeface="ＭＳ Ｐゴシック" charset="0"/>
              </a:rPr>
              <a:t>Python </a:t>
            </a:r>
            <a:r>
              <a:rPr lang="en-US" dirty="0" smtClean="0">
                <a:latin typeface="Calibri" charset="0"/>
                <a:ea typeface="ＭＳ Ｐゴシック" charset="0"/>
                <a:cs typeface="ＭＳ Ｐゴシック" charset="0"/>
              </a:rPr>
              <a:t>code with pip</a:t>
            </a:r>
            <a:endParaRPr lang="en-US" dirty="0">
              <a:latin typeface="Calibri" charset="0"/>
              <a:ea typeface="ＭＳ Ｐゴシック" charset="0"/>
              <a:cs typeface="ＭＳ Ｐゴシック" charset="0"/>
            </a:endParaRPr>
          </a:p>
        </p:txBody>
      </p:sp>
      <p:sp>
        <p:nvSpPr>
          <p:cNvPr id="3" name="Content Placeholder 2"/>
          <p:cNvSpPr>
            <a:spLocks noGrp="1"/>
          </p:cNvSpPr>
          <p:nvPr>
            <p:ph idx="1"/>
          </p:nvPr>
        </p:nvSpPr>
        <p:spPr>
          <a:xfrm>
            <a:off x="457200" y="1447800"/>
            <a:ext cx="8229600" cy="4953000"/>
          </a:xfrm>
        </p:spPr>
        <p:txBody>
          <a:bodyPr/>
          <a:lstStyle/>
          <a:p>
            <a:pPr marL="285750" indent="-285750">
              <a:lnSpc>
                <a:spcPct val="110000"/>
              </a:lnSpc>
              <a:defRPr/>
            </a:pPr>
            <a:r>
              <a:rPr lang="en-US" dirty="0" smtClean="0"/>
              <a:t>For some of the HW assignments, you’ll need access the </a:t>
            </a:r>
            <a:r>
              <a:rPr lang="en-US" dirty="0" smtClean="0">
                <a:hlinkClick r:id="rId2"/>
              </a:rPr>
              <a:t>aima python software</a:t>
            </a:r>
            <a:endParaRPr lang="en-US" dirty="0" smtClean="0"/>
          </a:p>
          <a:p>
            <a:pPr marL="285750" indent="-285750">
              <a:lnSpc>
                <a:spcPct val="110000"/>
              </a:lnSpc>
              <a:defRPr/>
            </a:pPr>
            <a:r>
              <a:rPr lang="en-US" dirty="0" smtClean="0"/>
              <a:t>Install </a:t>
            </a:r>
            <a:r>
              <a:rPr lang="en-US" dirty="0" smtClean="0"/>
              <a:t>aima module on your own Linux or Mac</a:t>
            </a:r>
          </a:p>
          <a:p>
            <a:pPr marL="457200" lvl="1" indent="0">
              <a:lnSpc>
                <a:spcPct val="110000"/>
              </a:lnSpc>
              <a:buFont typeface="Arial" charset="0"/>
              <a:buNone/>
              <a:defRPr/>
            </a:pPr>
            <a:r>
              <a:rPr lang="en-US" sz="3200" b="1" dirty="0" err="1"/>
              <a:t>s</a:t>
            </a:r>
            <a:r>
              <a:rPr lang="en-US" sz="3200" b="1" dirty="0" err="1" smtClean="0"/>
              <a:t>udo</a:t>
            </a:r>
            <a:r>
              <a:rPr lang="en-US" sz="3200" b="1" dirty="0" smtClean="0"/>
              <a:t> pip install aima</a:t>
            </a:r>
          </a:p>
          <a:p>
            <a:pPr marL="222250" indent="-222250">
              <a:lnSpc>
                <a:spcPct val="110000"/>
              </a:lnSpc>
              <a:defRPr/>
            </a:pPr>
            <a:r>
              <a:rPr lang="en-US" dirty="0" smtClean="0"/>
              <a:t>Install without </a:t>
            </a:r>
            <a:r>
              <a:rPr lang="en-US" dirty="0" err="1" smtClean="0"/>
              <a:t>sudo</a:t>
            </a:r>
            <a:r>
              <a:rPr lang="en-US" dirty="0" smtClean="0"/>
              <a:t> privileges</a:t>
            </a:r>
          </a:p>
          <a:p>
            <a:pPr marL="457200" lvl="1" indent="0">
              <a:lnSpc>
                <a:spcPct val="110000"/>
              </a:lnSpc>
              <a:buFont typeface="Arial" charset="0"/>
              <a:buNone/>
              <a:defRPr/>
            </a:pPr>
            <a:r>
              <a:rPr lang="en-US" sz="3200" b="1" dirty="0" smtClean="0"/>
              <a:t>pip install aima </a:t>
            </a:r>
            <a:r>
              <a:rPr lang="en-US" sz="3200" b="1" dirty="0" smtClean="0"/>
              <a:t>--</a:t>
            </a:r>
            <a:r>
              <a:rPr lang="en-US" sz="3200" b="1" dirty="0" smtClean="0"/>
              <a:t>user</a:t>
            </a:r>
          </a:p>
          <a:p>
            <a:pPr marL="236538" indent="-236538">
              <a:lnSpc>
                <a:spcPct val="110000"/>
              </a:lnSpc>
              <a:defRPr/>
            </a:pPr>
            <a:r>
              <a:rPr lang="en-US" dirty="0" smtClean="0"/>
              <a:t>This won’t work on UMBC’s </a:t>
            </a:r>
            <a:r>
              <a:rPr lang="en-US" dirty="0" err="1" smtClean="0"/>
              <a:t>gl</a:t>
            </a:r>
            <a:r>
              <a:rPr lang="en-US" dirty="0" smtClean="0"/>
              <a:t> servers because </a:t>
            </a:r>
            <a:r>
              <a:rPr lang="en-US" dirty="0" smtClean="0">
                <a:hlinkClick r:id="rId3"/>
              </a:rPr>
              <a:t>pip</a:t>
            </a:r>
            <a:r>
              <a:rPr lang="en-US" dirty="0" smtClean="0"/>
              <a:t> is not installed</a:t>
            </a:r>
            <a:endParaRPr lang="en-US" dirty="0" smtClean="0"/>
          </a:p>
          <a:p>
            <a:pPr marL="400050" lvl="1" indent="0">
              <a:lnSpc>
                <a:spcPct val="110000"/>
              </a:lnSpc>
              <a:buNone/>
              <a:defRPr/>
            </a:pPr>
            <a:endParaRPr lang="en-US" sz="3200" dirty="0" smtClean="0">
              <a:sym typeface="Wingdings"/>
            </a:endParaRPr>
          </a:p>
          <a:p>
            <a:pPr marL="57150" indent="0">
              <a:lnSpc>
                <a:spcPct val="110000"/>
              </a:lnSpc>
              <a:buFont typeface="Arial" charset="0"/>
              <a:buNone/>
              <a:defRPr/>
            </a:pPr>
            <a:endParaRPr lang="en-US" dirty="0" smtClean="0"/>
          </a:p>
          <a:p>
            <a:pPr lvl="1">
              <a:lnSpc>
                <a:spcPct val="110000"/>
              </a:lnSpc>
              <a:defRPr/>
            </a:pPr>
            <a:endParaRPr lang="en-US" sz="3200" dirty="0"/>
          </a:p>
        </p:txBody>
      </p:sp>
    </p:spTree>
    <p:extLst>
      <p:ext uri="{BB962C8B-B14F-4D97-AF65-F5344CB8AC3E}">
        <p14:creationId xmlns:p14="http://schemas.microsoft.com/office/powerpoint/2010/main" val="282824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304800"/>
            <a:ext cx="8229600" cy="990600"/>
          </a:xfrm>
        </p:spPr>
        <p:txBody>
          <a:bodyPr/>
          <a:lstStyle/>
          <a:p>
            <a:r>
              <a:rPr lang="en-US" dirty="0" smtClean="0">
                <a:latin typeface="Calibri" charset="0"/>
                <a:ea typeface="ＭＳ Ｐゴシック" charset="0"/>
                <a:cs typeface="ＭＳ Ｐゴシック" charset="0"/>
              </a:rPr>
              <a:t>Working on </a:t>
            </a:r>
            <a:r>
              <a:rPr lang="en-US" dirty="0" err="1" smtClean="0">
                <a:latin typeface="Calibri" charset="0"/>
                <a:ea typeface="ＭＳ Ｐゴシック" charset="0"/>
                <a:cs typeface="ＭＳ Ｐゴシック" charset="0"/>
              </a:rPr>
              <a:t>gl</a:t>
            </a:r>
            <a:endParaRPr lang="en-US" dirty="0">
              <a:latin typeface="Calibri" charset="0"/>
              <a:ea typeface="ＭＳ Ｐゴシック" charset="0"/>
              <a:cs typeface="ＭＳ Ｐゴシック" charset="0"/>
            </a:endParaRPr>
          </a:p>
        </p:txBody>
      </p:sp>
      <p:sp>
        <p:nvSpPr>
          <p:cNvPr id="3" name="Content Placeholder 2"/>
          <p:cNvSpPr>
            <a:spLocks noGrp="1"/>
          </p:cNvSpPr>
          <p:nvPr>
            <p:ph idx="1"/>
          </p:nvPr>
        </p:nvSpPr>
        <p:spPr>
          <a:xfrm>
            <a:off x="457200" y="1447800"/>
            <a:ext cx="8229600" cy="5257800"/>
          </a:xfrm>
        </p:spPr>
        <p:txBody>
          <a:bodyPr/>
          <a:lstStyle/>
          <a:p>
            <a:pPr marL="285750" indent="-285750">
              <a:lnSpc>
                <a:spcPct val="110000"/>
              </a:lnSpc>
              <a:defRPr/>
            </a:pPr>
            <a:r>
              <a:rPr lang="en-US" dirty="0" smtClean="0"/>
              <a:t>On </a:t>
            </a:r>
            <a:r>
              <a:rPr lang="en-US" dirty="0" err="1" smtClean="0"/>
              <a:t>gl</a:t>
            </a:r>
            <a:r>
              <a:rPr lang="en-US" dirty="0" smtClean="0"/>
              <a:t>, you tell Python to look in the directory we’ve set up for 471 python code</a:t>
            </a:r>
          </a:p>
          <a:p>
            <a:pPr marL="285750" indent="-285750">
              <a:lnSpc>
                <a:spcPct val="110000"/>
              </a:lnSpc>
              <a:defRPr/>
            </a:pPr>
            <a:r>
              <a:rPr lang="en-US" dirty="0" smtClean="0"/>
              <a:t>Or you can set up your own directory (e.g., ~/</a:t>
            </a:r>
            <a:r>
              <a:rPr lang="en-US" dirty="0" err="1" smtClean="0"/>
              <a:t>mypython</a:t>
            </a:r>
            <a:r>
              <a:rPr lang="en-US" dirty="0" smtClean="0"/>
              <a:t>) in which you install new packages</a:t>
            </a:r>
          </a:p>
          <a:p>
            <a:pPr marL="285750" indent="-285750">
              <a:lnSpc>
                <a:spcPct val="110000"/>
              </a:lnSpc>
              <a:defRPr/>
            </a:pPr>
            <a:r>
              <a:rPr lang="en-US" dirty="0" smtClean="0">
                <a:sym typeface="Wingdings"/>
              </a:rPr>
              <a:t>For</a:t>
            </a:r>
            <a:r>
              <a:rPr lang="en-US" sz="3200" dirty="0" smtClean="0">
                <a:sym typeface="Wingdings"/>
              </a:rPr>
              <a:t> either, you must first add the appropriate directories to your PYTHONPATH environment variable</a:t>
            </a:r>
          </a:p>
          <a:p>
            <a:pPr marL="685800" lvl="1">
              <a:lnSpc>
                <a:spcPct val="110000"/>
              </a:lnSpc>
              <a:defRPr/>
            </a:pPr>
            <a:r>
              <a:rPr lang="en-US" sz="2800" dirty="0" smtClean="0">
                <a:sym typeface="Wingdings"/>
              </a:rPr>
              <a:t>Do this by modifying your shell initialization file (e.g., ~/.</a:t>
            </a:r>
            <a:r>
              <a:rPr lang="en-US" sz="2800" dirty="0" err="1" smtClean="0">
                <a:sym typeface="Wingdings"/>
              </a:rPr>
              <a:t>cshrc</a:t>
            </a:r>
            <a:r>
              <a:rPr lang="en-US" sz="2800" dirty="0" smtClean="0">
                <a:sym typeface="Wingdings"/>
              </a:rPr>
              <a:t> or ~/.</a:t>
            </a:r>
            <a:r>
              <a:rPr lang="en-US" sz="2800" dirty="0" err="1" smtClean="0">
                <a:sym typeface="Wingdings"/>
              </a:rPr>
              <a:t>bashrc</a:t>
            </a:r>
            <a:r>
              <a:rPr lang="en-US" sz="2800" dirty="0" smtClean="0">
                <a:sym typeface="Wingdings"/>
              </a:rPr>
              <a:t>)</a:t>
            </a:r>
            <a:endParaRPr lang="en-US" sz="2800" dirty="0" smtClean="0">
              <a:sym typeface="Wingdings"/>
            </a:endParaRPr>
          </a:p>
          <a:p>
            <a:pPr marL="57150" indent="0">
              <a:lnSpc>
                <a:spcPct val="110000"/>
              </a:lnSpc>
              <a:buFont typeface="Arial" charset="0"/>
              <a:buNone/>
              <a:defRPr/>
            </a:pPr>
            <a:endParaRPr lang="en-US" dirty="0" smtClean="0"/>
          </a:p>
          <a:p>
            <a:pPr lvl="1">
              <a:lnSpc>
                <a:spcPct val="110000"/>
              </a:lnSpc>
              <a:defRPr/>
            </a:pPr>
            <a:endParaRPr lang="en-US" sz="3200" dirty="0"/>
          </a:p>
        </p:txBody>
      </p:sp>
    </p:spTree>
    <p:extLst>
      <p:ext uri="{BB962C8B-B14F-4D97-AF65-F5344CB8AC3E}">
        <p14:creationId xmlns:p14="http://schemas.microsoft.com/office/powerpoint/2010/main" val="2429468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dirty="0" smtClean="0">
                <a:latin typeface="Calibri" charset="0"/>
                <a:ea typeface="ＭＳ Ｐゴシック" charset="0"/>
                <a:cs typeface="ＭＳ Ｐゴシック" charset="0"/>
              </a:rPr>
              <a:t>Python and PYTHONPATH</a:t>
            </a:r>
            <a:endParaRPr lang="en-US" dirty="0">
              <a:latin typeface="Calibri" charset="0"/>
              <a:ea typeface="ＭＳ Ｐゴシック" charset="0"/>
              <a:cs typeface="ＭＳ Ｐゴシック" charset="0"/>
            </a:endParaRPr>
          </a:p>
        </p:txBody>
      </p:sp>
      <p:sp>
        <p:nvSpPr>
          <p:cNvPr id="3" name="Content Placeholder 2"/>
          <p:cNvSpPr>
            <a:spLocks noGrp="1"/>
          </p:cNvSpPr>
          <p:nvPr>
            <p:ph idx="1"/>
          </p:nvPr>
        </p:nvSpPr>
        <p:spPr>
          <a:xfrm>
            <a:off x="457200" y="1143000"/>
            <a:ext cx="8229600" cy="5257800"/>
          </a:xfrm>
        </p:spPr>
        <p:txBody>
          <a:bodyPr/>
          <a:lstStyle/>
          <a:p>
            <a:pPr marL="279400" indent="-279400">
              <a:defRPr/>
            </a:pPr>
            <a:r>
              <a:rPr lang="en-US" sz="2800" dirty="0" smtClean="0">
                <a:sym typeface="Wingdings"/>
              </a:rPr>
              <a:t>Python’s import command looks for modules to load in a list of places</a:t>
            </a:r>
          </a:p>
          <a:p>
            <a:pPr marL="279400" indent="-279400">
              <a:defRPr/>
            </a:pPr>
            <a:r>
              <a:rPr lang="en-US" sz="2800" dirty="0" err="1">
                <a:sym typeface="Wingdings"/>
              </a:rPr>
              <a:t>s</a:t>
            </a:r>
            <a:r>
              <a:rPr lang="en-US" sz="2800" dirty="0" err="1" smtClean="0">
                <a:sym typeface="Wingdings"/>
              </a:rPr>
              <a:t>ys.path</a:t>
            </a:r>
            <a:r>
              <a:rPr lang="en-US" sz="2800" dirty="0" smtClean="0">
                <a:sym typeface="Wingdings"/>
              </a:rPr>
              <a:t> is the list, with </a:t>
            </a:r>
            <a:r>
              <a:rPr lang="en-US" sz="2800" dirty="0" smtClean="0">
                <a:latin typeface="Courier"/>
                <a:cs typeface="Courier"/>
                <a:sym typeface="Wingdings"/>
              </a:rPr>
              <a:t>‘‘ </a:t>
            </a:r>
            <a:r>
              <a:rPr lang="en-US" sz="2800" dirty="0" smtClean="0">
                <a:sym typeface="Wingdings"/>
              </a:rPr>
              <a:t>as the current directory</a:t>
            </a:r>
          </a:p>
          <a:p>
            <a:pPr marL="688975" lvl="1" indent="0">
              <a:buNone/>
              <a:defRPr/>
            </a:pPr>
            <a:r>
              <a:rPr lang="en-US" sz="2000" dirty="0" smtClean="0">
                <a:latin typeface="Courier"/>
                <a:cs typeface="Courier"/>
                <a:sym typeface="Wingdings"/>
              </a:rPr>
              <a:t>&gt;&gt;&gt; import sys</a:t>
            </a:r>
          </a:p>
          <a:p>
            <a:pPr marL="688975" lvl="1" indent="0">
              <a:buNone/>
              <a:defRPr/>
            </a:pPr>
            <a:r>
              <a:rPr lang="en-US" sz="2000" dirty="0" smtClean="0">
                <a:latin typeface="Courier"/>
                <a:cs typeface="Courier"/>
                <a:sym typeface="Wingdings"/>
              </a:rPr>
              <a:t>&gt;&gt;&gt; </a:t>
            </a:r>
            <a:r>
              <a:rPr lang="en-US" sz="2000" dirty="0" err="1" smtClean="0">
                <a:latin typeface="Courier"/>
                <a:cs typeface="Courier"/>
                <a:sym typeface="Wingdings"/>
              </a:rPr>
              <a:t>sys.path</a:t>
            </a:r>
            <a:endParaRPr lang="en-US" sz="2000" dirty="0" smtClean="0">
              <a:latin typeface="Courier"/>
              <a:cs typeface="Courier"/>
              <a:sym typeface="Wingdings"/>
            </a:endParaRPr>
          </a:p>
          <a:p>
            <a:pPr marL="688975" lvl="1" indent="0">
              <a:buNone/>
              <a:defRPr/>
            </a:pPr>
            <a:r>
              <a:rPr lang="en-US" sz="2000" dirty="0" smtClean="0">
                <a:latin typeface="Courier"/>
                <a:cs typeface="Courier"/>
                <a:sym typeface="Wingdings"/>
              </a:rPr>
              <a:t>[‘ ‘, </a:t>
            </a:r>
            <a:r>
              <a:rPr lang="en-US" sz="2000" dirty="0">
                <a:latin typeface="Courier"/>
                <a:cs typeface="Courier"/>
              </a:rPr>
              <a:t>'/</a:t>
            </a:r>
            <a:r>
              <a:rPr lang="en-US" sz="2000" dirty="0" err="1">
                <a:latin typeface="Courier"/>
                <a:cs typeface="Courier"/>
              </a:rPr>
              <a:t>usr</a:t>
            </a:r>
            <a:r>
              <a:rPr lang="en-US" sz="2000" dirty="0">
                <a:latin typeface="Courier"/>
                <a:cs typeface="Courier"/>
              </a:rPr>
              <a:t>/lib64/python26.zip'</a:t>
            </a:r>
            <a:r>
              <a:rPr lang="en-US" sz="2000" dirty="0" smtClean="0">
                <a:latin typeface="Courier"/>
                <a:cs typeface="Courier"/>
              </a:rPr>
              <a:t>, </a:t>
            </a:r>
            <a:r>
              <a:rPr lang="is-IS" sz="2000" dirty="0" smtClean="0">
                <a:latin typeface="Courier"/>
                <a:cs typeface="Courier"/>
              </a:rPr>
              <a:t>…]</a:t>
            </a:r>
          </a:p>
          <a:p>
            <a:pPr marL="344488" indent="-344488">
              <a:defRPr/>
            </a:pPr>
            <a:r>
              <a:rPr lang="en-US" sz="2800" dirty="0" smtClean="0">
                <a:cs typeface="Courier"/>
                <a:sym typeface="Wingdings"/>
              </a:rPr>
              <a:t>On Unix, when python starts, it prepends directories on your PYTHONPATH environment variable</a:t>
            </a:r>
          </a:p>
          <a:p>
            <a:pPr marL="344488" indent="-344488">
              <a:defRPr/>
            </a:pPr>
            <a:r>
              <a:rPr lang="en-US" sz="2800" dirty="0">
                <a:cs typeface="Courier"/>
                <a:sym typeface="Wingdings"/>
              </a:rPr>
              <a:t>A</a:t>
            </a:r>
            <a:r>
              <a:rPr lang="en-US" sz="2800" dirty="0" smtClean="0">
                <a:cs typeface="Courier"/>
                <a:sym typeface="Wingdings"/>
              </a:rPr>
              <a:t>dd new directories for python to search by setting PYTHONPATH  in the </a:t>
            </a:r>
            <a:r>
              <a:rPr lang="en-US" sz="2800" dirty="0" err="1" smtClean="0">
                <a:cs typeface="Courier"/>
                <a:sym typeface="Wingdings"/>
              </a:rPr>
              <a:t>init</a:t>
            </a:r>
            <a:r>
              <a:rPr lang="en-US" sz="2800" dirty="0" smtClean="0">
                <a:cs typeface="Courier"/>
                <a:sym typeface="Wingdings"/>
              </a:rPr>
              <a:t> file used by your shell</a:t>
            </a:r>
          </a:p>
          <a:p>
            <a:pPr marL="344488" indent="-344488">
              <a:defRPr/>
            </a:pPr>
            <a:r>
              <a:rPr lang="en-US" sz="2800" dirty="0" smtClean="0">
                <a:cs typeface="Courier"/>
                <a:sym typeface="Wingdings"/>
              </a:rPr>
              <a:t>The </a:t>
            </a:r>
            <a:r>
              <a:rPr lang="en-US" sz="2800" dirty="0">
                <a:cs typeface="Courier"/>
                <a:sym typeface="Wingdings"/>
              </a:rPr>
              <a:t>U</a:t>
            </a:r>
            <a:r>
              <a:rPr lang="en-US" sz="2800" dirty="0" smtClean="0">
                <a:cs typeface="Courier"/>
                <a:sym typeface="Wingdings"/>
              </a:rPr>
              <a:t>nix command </a:t>
            </a:r>
            <a:r>
              <a:rPr lang="en-US" sz="2800" i="1" dirty="0" smtClean="0">
                <a:cs typeface="Courier"/>
                <a:sym typeface="Wingdings"/>
              </a:rPr>
              <a:t>echo $SHELL</a:t>
            </a:r>
            <a:r>
              <a:rPr lang="en-US" sz="2800" dirty="0" smtClean="0">
                <a:cs typeface="Courier"/>
                <a:sym typeface="Wingdings"/>
              </a:rPr>
              <a:t> shows what shell you are using</a:t>
            </a:r>
            <a:endParaRPr lang="en-US" sz="2800" i="1" dirty="0" smtClean="0">
              <a:cs typeface="Courier"/>
              <a:sym typeface="Wingdings"/>
            </a:endParaRPr>
          </a:p>
          <a:p>
            <a:pPr marL="400050" lvl="1" indent="0">
              <a:buNone/>
              <a:defRPr/>
            </a:pPr>
            <a:endParaRPr lang="en-US" sz="2400" dirty="0" smtClean="0">
              <a:sym typeface="Wingdings"/>
            </a:endParaRPr>
          </a:p>
          <a:p>
            <a:pPr marL="279400" indent="-279400">
              <a:defRPr/>
            </a:pPr>
            <a:endParaRPr lang="en-US" sz="2800" dirty="0" smtClean="0">
              <a:sym typeface="Wingding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dirty="0">
                <a:latin typeface="Calibri" charset="0"/>
                <a:ea typeface="ＭＳ Ｐゴシック" charset="0"/>
                <a:cs typeface="ＭＳ Ｐゴシック" charset="0"/>
              </a:rPr>
              <a:t>AIMA Python code</a:t>
            </a:r>
          </a:p>
        </p:txBody>
      </p:sp>
      <p:sp>
        <p:nvSpPr>
          <p:cNvPr id="3" name="Content Placeholder 2"/>
          <p:cNvSpPr>
            <a:spLocks noGrp="1"/>
          </p:cNvSpPr>
          <p:nvPr>
            <p:ph idx="1"/>
          </p:nvPr>
        </p:nvSpPr>
        <p:spPr>
          <a:xfrm>
            <a:off x="457200" y="990600"/>
            <a:ext cx="8229600" cy="5562600"/>
          </a:xfrm>
        </p:spPr>
        <p:txBody>
          <a:bodyPr/>
          <a:lstStyle/>
          <a:p>
            <a:pPr marL="285750" indent="-285750">
              <a:defRPr/>
            </a:pPr>
            <a:r>
              <a:rPr lang="en-US" dirty="0" smtClean="0"/>
              <a:t>Install aima module on your own Linux or Mac</a:t>
            </a:r>
          </a:p>
          <a:p>
            <a:pPr marL="457200" lvl="1" indent="0">
              <a:buFont typeface="Arial" charset="0"/>
              <a:buNone/>
              <a:defRPr/>
            </a:pPr>
            <a:r>
              <a:rPr lang="en-US" b="1" dirty="0" err="1"/>
              <a:t>s</a:t>
            </a:r>
            <a:r>
              <a:rPr lang="en-US" b="1" dirty="0" err="1" smtClean="0"/>
              <a:t>udo</a:t>
            </a:r>
            <a:r>
              <a:rPr lang="en-US" b="1" dirty="0" smtClean="0"/>
              <a:t> pip install aima</a:t>
            </a:r>
          </a:p>
          <a:p>
            <a:pPr marL="222250" indent="-222250">
              <a:defRPr/>
            </a:pPr>
            <a:r>
              <a:rPr lang="en-US" dirty="0" smtClean="0"/>
              <a:t>Install without </a:t>
            </a:r>
            <a:r>
              <a:rPr lang="en-US" dirty="0" err="1" smtClean="0"/>
              <a:t>sudo</a:t>
            </a:r>
            <a:r>
              <a:rPr lang="en-US" dirty="0" smtClean="0"/>
              <a:t> privileges</a:t>
            </a:r>
          </a:p>
          <a:p>
            <a:pPr marL="457200" lvl="1" indent="0">
              <a:buFont typeface="Arial" charset="0"/>
              <a:buNone/>
              <a:defRPr/>
            </a:pPr>
            <a:r>
              <a:rPr lang="en-US" b="1" dirty="0" smtClean="0"/>
              <a:t>pip install aima --user</a:t>
            </a:r>
          </a:p>
          <a:p>
            <a:pPr marL="285750" indent="-285750">
              <a:defRPr/>
            </a:pPr>
            <a:r>
              <a:rPr lang="en-US" dirty="0" smtClean="0"/>
              <a:t>Install on </a:t>
            </a:r>
            <a:r>
              <a:rPr lang="en-US" dirty="0" err="1" smtClean="0"/>
              <a:t>gl</a:t>
            </a:r>
            <a:r>
              <a:rPr lang="en-US" dirty="0" smtClean="0"/>
              <a:t> (no pip </a:t>
            </a:r>
            <a:r>
              <a:rPr lang="en-US" dirty="0" smtClean="0">
                <a:sym typeface="Wingdings"/>
              </a:rPr>
              <a:t>)</a:t>
            </a:r>
          </a:p>
          <a:p>
            <a:pPr marL="685800" lvl="1">
              <a:defRPr/>
            </a:pPr>
            <a:r>
              <a:rPr lang="en-US" dirty="0" smtClean="0">
                <a:sym typeface="Wingdings"/>
              </a:rPr>
              <a:t>Add to .</a:t>
            </a:r>
            <a:r>
              <a:rPr lang="en-US" dirty="0" err="1" smtClean="0">
                <a:sym typeface="Wingdings"/>
              </a:rPr>
              <a:t>bashrc</a:t>
            </a:r>
            <a:r>
              <a:rPr lang="en-US" dirty="0" smtClean="0">
                <a:sym typeface="Wingdings"/>
              </a:rPr>
              <a:t> to set directory for packages</a:t>
            </a:r>
          </a:p>
          <a:p>
            <a:pPr marL="857250" lvl="2" indent="0">
              <a:buFont typeface="Arial" charset="0"/>
              <a:buNone/>
              <a:defRPr/>
            </a:pPr>
            <a:r>
              <a:rPr lang="en-US" sz="2800" dirty="0" smtClean="0"/>
              <a:t>export PYTHONPATH= ~/</a:t>
            </a:r>
            <a:r>
              <a:rPr lang="en-US" sz="2800" dirty="0" err="1" smtClean="0"/>
              <a:t>mypy</a:t>
            </a:r>
            <a:r>
              <a:rPr lang="en-US" sz="2800" dirty="0" smtClean="0"/>
              <a:t>:</a:t>
            </a:r>
          </a:p>
          <a:p>
            <a:pPr marL="685800" lvl="1">
              <a:defRPr/>
            </a:pPr>
            <a:r>
              <a:rPr lang="en-US" b="1" dirty="0" err="1" smtClean="0">
                <a:sym typeface="Wingdings"/>
              </a:rPr>
              <a:t>easy_install</a:t>
            </a:r>
            <a:r>
              <a:rPr lang="en-US" b="1" dirty="0" smtClean="0">
                <a:sym typeface="Wingdings"/>
              </a:rPr>
              <a:t> -d </a:t>
            </a:r>
            <a:r>
              <a:rPr lang="en-US" b="1" dirty="0" smtClean="0"/>
              <a:t>~/</a:t>
            </a:r>
            <a:r>
              <a:rPr lang="en-US" b="1" dirty="0" err="1" smtClean="0"/>
              <a:t>mypy</a:t>
            </a:r>
            <a:r>
              <a:rPr lang="en-US" b="1" dirty="0" smtClean="0"/>
              <a:t> aima</a:t>
            </a:r>
          </a:p>
          <a:p>
            <a:pPr marL="285750">
              <a:defRPr/>
            </a:pPr>
            <a:r>
              <a:rPr lang="en-US" dirty="0" smtClean="0">
                <a:sym typeface="Wingdings"/>
              </a:rPr>
              <a:t>Use our installation, add to .</a:t>
            </a:r>
            <a:r>
              <a:rPr lang="en-US" dirty="0" err="1" smtClean="0">
                <a:sym typeface="Wingdings"/>
              </a:rPr>
              <a:t>bashrc</a:t>
            </a:r>
            <a:endParaRPr lang="en-US" dirty="0" smtClean="0">
              <a:sym typeface="Wingdings"/>
            </a:endParaRPr>
          </a:p>
          <a:p>
            <a:pPr marL="685800" lvl="1">
              <a:defRPr/>
            </a:pPr>
            <a:r>
              <a:rPr lang="en-US" dirty="0"/>
              <a:t>export PYTHONPATH= </a:t>
            </a:r>
            <a:r>
              <a:rPr lang="en-US" dirty="0" smtClean="0"/>
              <a:t>~finin/pub/471python:</a:t>
            </a:r>
            <a:endParaRPr lang="en-US" dirty="0"/>
          </a:p>
          <a:p>
            <a:pPr marL="685800" lvl="1">
              <a:defRPr/>
            </a:pPr>
            <a:endParaRPr lang="en-US" dirty="0" smtClean="0">
              <a:sym typeface="Wingdings"/>
            </a:endParaRPr>
          </a:p>
          <a:p>
            <a:pPr marL="57150" indent="0">
              <a:buFont typeface="Arial" charset="0"/>
              <a:buNone/>
              <a:defRPr/>
            </a:pPr>
            <a:endParaRPr lang="en-US" sz="3600" dirty="0" smtClean="0"/>
          </a:p>
          <a:p>
            <a:pPr lvl="1">
              <a:defRPr/>
            </a:pPr>
            <a:endParaRPr lang="en-US" dirty="0"/>
          </a:p>
        </p:txBody>
      </p:sp>
    </p:spTree>
    <p:extLst>
      <p:ext uri="{BB962C8B-B14F-4D97-AF65-F5344CB8AC3E}">
        <p14:creationId xmlns:p14="http://schemas.microsoft.com/office/powerpoint/2010/main" val="3397513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304800"/>
            <a:ext cx="8229600" cy="990600"/>
          </a:xfrm>
        </p:spPr>
        <p:txBody>
          <a:bodyPr/>
          <a:lstStyle/>
          <a:p>
            <a:r>
              <a:rPr lang="en-US" dirty="0" smtClean="0">
                <a:latin typeface="Calibri" charset="0"/>
                <a:ea typeface="ＭＳ Ｐゴシック" charset="0"/>
                <a:cs typeface="ＭＳ Ｐゴシック" charset="0"/>
              </a:rPr>
              <a:t>Using the 471 installation on </a:t>
            </a:r>
            <a:r>
              <a:rPr lang="en-US" dirty="0" err="1" smtClean="0">
                <a:latin typeface="Calibri" charset="0"/>
                <a:ea typeface="ＭＳ Ｐゴシック" charset="0"/>
                <a:cs typeface="ＭＳ Ｐゴシック" charset="0"/>
              </a:rPr>
              <a:t>gl</a:t>
            </a:r>
            <a:endParaRPr lang="en-US" dirty="0">
              <a:latin typeface="Calibri" charset="0"/>
              <a:ea typeface="ＭＳ Ｐゴシック" charset="0"/>
              <a:cs typeface="ＭＳ Ｐゴシック" charset="0"/>
            </a:endParaRPr>
          </a:p>
        </p:txBody>
      </p:sp>
      <p:sp>
        <p:nvSpPr>
          <p:cNvPr id="3" name="Content Placeholder 2"/>
          <p:cNvSpPr>
            <a:spLocks noGrp="1"/>
          </p:cNvSpPr>
          <p:nvPr>
            <p:ph idx="1"/>
          </p:nvPr>
        </p:nvSpPr>
        <p:spPr>
          <a:xfrm>
            <a:off x="457200" y="1524000"/>
            <a:ext cx="8305800" cy="3657600"/>
          </a:xfrm>
        </p:spPr>
        <p:txBody>
          <a:bodyPr/>
          <a:lstStyle/>
          <a:p>
            <a:pPr marL="234950" indent="-234950">
              <a:defRPr/>
            </a:pPr>
            <a:r>
              <a:rPr lang="en-US" i="1" dirty="0">
                <a:cs typeface="Courier"/>
                <a:sym typeface="Wingdings"/>
              </a:rPr>
              <a:t>echo $SHELL</a:t>
            </a:r>
            <a:r>
              <a:rPr lang="en-US" dirty="0">
                <a:cs typeface="Courier"/>
                <a:sym typeface="Wingdings"/>
              </a:rPr>
              <a:t> shows what shell you are </a:t>
            </a:r>
            <a:r>
              <a:rPr lang="en-US" dirty="0" smtClean="0">
                <a:cs typeface="Courier"/>
                <a:sym typeface="Wingdings"/>
              </a:rPr>
              <a:t>using</a:t>
            </a:r>
            <a:endParaRPr lang="en-US" dirty="0" smtClean="0">
              <a:sym typeface="Wingdings"/>
            </a:endParaRPr>
          </a:p>
          <a:p>
            <a:pPr marL="234950" indent="-234950">
              <a:defRPr/>
            </a:pPr>
            <a:r>
              <a:rPr lang="en-US" dirty="0" smtClean="0">
                <a:sym typeface="Wingdings"/>
              </a:rPr>
              <a:t>If using </a:t>
            </a:r>
            <a:r>
              <a:rPr lang="en-US" dirty="0" err="1" smtClean="0">
                <a:sym typeface="Wingdings"/>
              </a:rPr>
              <a:t>tcsh</a:t>
            </a:r>
            <a:r>
              <a:rPr lang="en-US" dirty="0" smtClean="0">
                <a:sym typeface="Wingdings"/>
              </a:rPr>
              <a:t> shell, add to your .</a:t>
            </a:r>
            <a:r>
              <a:rPr lang="en-US" dirty="0" err="1" smtClean="0">
                <a:sym typeface="Wingdings"/>
              </a:rPr>
              <a:t>cshrc</a:t>
            </a:r>
            <a:r>
              <a:rPr lang="en-US" dirty="0" smtClean="0">
                <a:sym typeface="Wingdings"/>
              </a:rPr>
              <a:t> file</a:t>
            </a:r>
          </a:p>
          <a:p>
            <a:pPr marL="407988" lvl="1" indent="0">
              <a:buNone/>
              <a:defRPr/>
            </a:pPr>
            <a:r>
              <a:rPr lang="en-US" sz="3200" dirty="0" err="1">
                <a:sym typeface="Wingdings"/>
              </a:rPr>
              <a:t>setenv</a:t>
            </a:r>
            <a:r>
              <a:rPr lang="en-US" sz="3200" dirty="0">
                <a:sym typeface="Wingdings"/>
              </a:rPr>
              <a:t> PYTHONPATH ~</a:t>
            </a:r>
            <a:r>
              <a:rPr lang="en-US" sz="3200" dirty="0" smtClean="0">
                <a:sym typeface="Wingdings"/>
              </a:rPr>
              <a:t>finin</a:t>
            </a:r>
            <a:r>
              <a:rPr lang="en-US" sz="3200" dirty="0">
                <a:sym typeface="Wingdings"/>
              </a:rPr>
              <a:t>/pub/471python</a:t>
            </a:r>
            <a:endParaRPr lang="en-US" sz="3200" dirty="0" smtClean="0">
              <a:sym typeface="Wingdings"/>
            </a:endParaRPr>
          </a:p>
          <a:p>
            <a:pPr marL="234950" indent="-234950">
              <a:defRPr/>
            </a:pPr>
            <a:r>
              <a:rPr lang="en-US" dirty="0" smtClean="0">
                <a:sym typeface="Wingdings"/>
              </a:rPr>
              <a:t>If using bash shell, add</a:t>
            </a:r>
            <a:endParaRPr lang="en-US" dirty="0" smtClean="0">
              <a:sym typeface="Wingdings"/>
            </a:endParaRPr>
          </a:p>
          <a:p>
            <a:pPr marL="400050" lvl="1" indent="0">
              <a:buNone/>
              <a:defRPr/>
            </a:pPr>
            <a:r>
              <a:rPr lang="en-US" sz="3200" dirty="0" smtClean="0"/>
              <a:t>PYTHONPATH</a:t>
            </a:r>
            <a:r>
              <a:rPr lang="en-US" sz="3200" dirty="0"/>
              <a:t>= </a:t>
            </a:r>
            <a:r>
              <a:rPr lang="en-US" sz="3200" dirty="0" smtClean="0"/>
              <a:t>~finin/pub/471python:</a:t>
            </a:r>
            <a:endParaRPr lang="en-US" sz="3200" dirty="0"/>
          </a:p>
          <a:p>
            <a:pPr marL="685800" lvl="1">
              <a:defRPr/>
            </a:pPr>
            <a:endParaRPr lang="en-US" sz="3200" dirty="0" smtClean="0">
              <a:sym typeface="Wingdings"/>
            </a:endParaRPr>
          </a:p>
          <a:p>
            <a:pPr marL="57150" indent="0">
              <a:buFont typeface="Arial" charset="0"/>
              <a:buNone/>
              <a:defRPr/>
            </a:pPr>
            <a:endParaRPr lang="en-US" dirty="0" smtClean="0"/>
          </a:p>
          <a:p>
            <a:pPr lvl="1">
              <a:defRPr/>
            </a:pPr>
            <a:endParaRPr lang="en-US" sz="3200" dirty="0"/>
          </a:p>
        </p:txBody>
      </p:sp>
    </p:spTree>
    <p:extLst>
      <p:ext uri="{BB962C8B-B14F-4D97-AF65-F5344CB8AC3E}">
        <p14:creationId xmlns:p14="http://schemas.microsoft.com/office/powerpoint/2010/main" val="1041701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304800"/>
            <a:ext cx="8229600" cy="990600"/>
          </a:xfrm>
        </p:spPr>
        <p:txBody>
          <a:bodyPr/>
          <a:lstStyle/>
          <a:p>
            <a:r>
              <a:rPr lang="en-US" dirty="0" smtClean="0">
                <a:latin typeface="Calibri" charset="0"/>
                <a:ea typeface="ＭＳ Ｐゴシック" charset="0"/>
                <a:cs typeface="ＭＳ Ｐゴシック" charset="0"/>
              </a:rPr>
              <a:t>Installing your own packages on </a:t>
            </a:r>
            <a:r>
              <a:rPr lang="en-US" dirty="0" err="1" smtClean="0">
                <a:latin typeface="Calibri" charset="0"/>
                <a:ea typeface="ＭＳ Ｐゴシック" charset="0"/>
                <a:cs typeface="ＭＳ Ｐゴシック" charset="0"/>
              </a:rPr>
              <a:t>gl</a:t>
            </a:r>
            <a:endParaRPr lang="en-US" dirty="0">
              <a:latin typeface="Calibri" charset="0"/>
              <a:ea typeface="ＭＳ Ｐゴシック" charset="0"/>
              <a:cs typeface="ＭＳ Ｐゴシック" charset="0"/>
            </a:endParaRPr>
          </a:p>
        </p:txBody>
      </p:sp>
      <p:sp>
        <p:nvSpPr>
          <p:cNvPr id="3" name="Content Placeholder 2"/>
          <p:cNvSpPr>
            <a:spLocks noGrp="1"/>
          </p:cNvSpPr>
          <p:nvPr>
            <p:ph idx="1"/>
          </p:nvPr>
        </p:nvSpPr>
        <p:spPr>
          <a:xfrm>
            <a:off x="457200" y="1524000"/>
            <a:ext cx="8382000" cy="4953000"/>
          </a:xfrm>
        </p:spPr>
        <p:txBody>
          <a:bodyPr/>
          <a:lstStyle/>
          <a:p>
            <a:pPr marL="234950" indent="-234950">
              <a:defRPr/>
            </a:pPr>
            <a:r>
              <a:rPr lang="en-US" dirty="0" smtClean="0">
                <a:cs typeface="Courier"/>
                <a:sym typeface="Wingdings"/>
              </a:rPr>
              <a:t>You can also install aima (or other packages) in your own library directory, e.g., </a:t>
            </a:r>
            <a:r>
              <a:rPr lang="en-US" i="1" dirty="0" smtClean="0">
                <a:cs typeface="Courier"/>
                <a:sym typeface="Wingdings"/>
              </a:rPr>
              <a:t>~/</a:t>
            </a:r>
            <a:r>
              <a:rPr lang="en-US" i="1" dirty="0" err="1" smtClean="0">
                <a:cs typeface="Courier"/>
                <a:sym typeface="Wingdings"/>
              </a:rPr>
              <a:t>mypy</a:t>
            </a:r>
            <a:endParaRPr lang="en-US" i="1" dirty="0" smtClean="0">
              <a:cs typeface="Courier"/>
              <a:sym typeface="Wingdings"/>
            </a:endParaRPr>
          </a:p>
          <a:p>
            <a:pPr marL="234950" indent="-234950">
              <a:defRPr/>
            </a:pPr>
            <a:r>
              <a:rPr lang="en-US" dirty="0" smtClean="0">
                <a:cs typeface="Courier"/>
                <a:sym typeface="Wingdings"/>
              </a:rPr>
              <a:t>Step #1: add ~/</a:t>
            </a:r>
            <a:r>
              <a:rPr lang="en-US" dirty="0" err="1" smtClean="0">
                <a:cs typeface="Courier"/>
                <a:sym typeface="Wingdings"/>
              </a:rPr>
              <a:t>mypy</a:t>
            </a:r>
            <a:r>
              <a:rPr lang="en-US" dirty="0" smtClean="0">
                <a:cs typeface="Courier"/>
                <a:sym typeface="Wingdings"/>
              </a:rPr>
              <a:t> to PYTHONPATH in your shell initialization file</a:t>
            </a:r>
          </a:p>
          <a:p>
            <a:pPr marL="635000" lvl="1" indent="-234950">
              <a:defRPr/>
            </a:pPr>
            <a:r>
              <a:rPr lang="en-US" sz="3200" dirty="0" err="1">
                <a:cs typeface="Courier"/>
                <a:sym typeface="Wingdings"/>
              </a:rPr>
              <a:t>t</a:t>
            </a:r>
            <a:r>
              <a:rPr lang="en-US" sz="3200" dirty="0" err="1" smtClean="0">
                <a:cs typeface="Courier"/>
                <a:sym typeface="Wingdings"/>
              </a:rPr>
              <a:t>csh</a:t>
            </a:r>
            <a:r>
              <a:rPr lang="en-US" sz="3200" dirty="0" smtClean="0">
                <a:cs typeface="Courier"/>
                <a:sym typeface="Wingdings"/>
              </a:rPr>
              <a:t>: </a:t>
            </a:r>
            <a:r>
              <a:rPr lang="en-US" sz="3200" dirty="0" err="1">
                <a:sym typeface="Wingdings"/>
              </a:rPr>
              <a:t>setenv</a:t>
            </a:r>
            <a:r>
              <a:rPr lang="en-US" sz="3200" dirty="0">
                <a:sym typeface="Wingdings"/>
              </a:rPr>
              <a:t> PYTHONPATH </a:t>
            </a:r>
            <a:r>
              <a:rPr lang="en-US" sz="3200" dirty="0" smtClean="0">
                <a:sym typeface="Wingdings"/>
              </a:rPr>
              <a:t>~/</a:t>
            </a:r>
            <a:r>
              <a:rPr lang="en-US" sz="3200" dirty="0" err="1" smtClean="0">
                <a:sym typeface="Wingdings"/>
              </a:rPr>
              <a:t>mypy</a:t>
            </a:r>
            <a:endParaRPr lang="en-US" sz="3200" dirty="0" smtClean="0">
              <a:cs typeface="Courier"/>
              <a:sym typeface="Wingdings"/>
            </a:endParaRPr>
          </a:p>
          <a:p>
            <a:pPr marL="635000" lvl="1" indent="-234950">
              <a:defRPr/>
            </a:pPr>
            <a:r>
              <a:rPr lang="en-US" sz="3200" dirty="0">
                <a:cs typeface="Courier"/>
                <a:sym typeface="Wingdings"/>
              </a:rPr>
              <a:t>b</a:t>
            </a:r>
            <a:r>
              <a:rPr lang="en-US" sz="3200" dirty="0" smtClean="0">
                <a:cs typeface="Courier"/>
                <a:sym typeface="Wingdings"/>
              </a:rPr>
              <a:t>ash: </a:t>
            </a:r>
            <a:r>
              <a:rPr lang="en-US" sz="3200" dirty="0"/>
              <a:t>PYTHONPATH= ~finin/pub/471python</a:t>
            </a:r>
            <a:r>
              <a:rPr lang="en-US" sz="3200" dirty="0" smtClean="0"/>
              <a:t>:</a:t>
            </a:r>
            <a:endParaRPr lang="en-US" sz="3200" dirty="0" smtClean="0">
              <a:cs typeface="Courier"/>
              <a:sym typeface="Wingdings"/>
            </a:endParaRPr>
          </a:p>
          <a:p>
            <a:pPr marL="234950" indent="-234950">
              <a:defRPr/>
            </a:pPr>
            <a:r>
              <a:rPr lang="en-US" dirty="0" smtClean="0">
                <a:cs typeface="Courier"/>
                <a:sym typeface="Wingdings"/>
              </a:rPr>
              <a:t>Step #2: use </a:t>
            </a:r>
            <a:r>
              <a:rPr lang="en-US" dirty="0" err="1" smtClean="0">
                <a:cs typeface="Courier"/>
                <a:sym typeface="Wingdings"/>
              </a:rPr>
              <a:t>easy_install</a:t>
            </a:r>
            <a:r>
              <a:rPr lang="en-US" dirty="0" smtClean="0">
                <a:cs typeface="Courier"/>
                <a:sym typeface="Wingdings"/>
              </a:rPr>
              <a:t> and specify the directory to put the files, e.g.</a:t>
            </a:r>
          </a:p>
          <a:p>
            <a:pPr marL="685800" lvl="1">
              <a:defRPr/>
            </a:pPr>
            <a:r>
              <a:rPr lang="en-US" sz="3200" dirty="0" err="1" smtClean="0">
                <a:sym typeface="Wingdings"/>
              </a:rPr>
              <a:t>easy_install</a:t>
            </a:r>
            <a:r>
              <a:rPr lang="en-US" sz="3200" dirty="0" smtClean="0">
                <a:sym typeface="Wingdings"/>
              </a:rPr>
              <a:t> </a:t>
            </a:r>
            <a:r>
              <a:rPr lang="en-US" sz="3200" dirty="0">
                <a:sym typeface="Wingdings"/>
              </a:rPr>
              <a:t>-d </a:t>
            </a:r>
            <a:r>
              <a:rPr lang="en-US" sz="3200" dirty="0"/>
              <a:t>~/</a:t>
            </a:r>
            <a:r>
              <a:rPr lang="en-US" sz="3200" dirty="0" err="1"/>
              <a:t>mypy</a:t>
            </a:r>
            <a:r>
              <a:rPr lang="en-US" sz="3200" dirty="0"/>
              <a:t> aima</a:t>
            </a:r>
          </a:p>
          <a:p>
            <a:pPr marL="234950" indent="-234950">
              <a:defRPr/>
            </a:pPr>
            <a:endParaRPr lang="en-US" dirty="0"/>
          </a:p>
          <a:p>
            <a:pPr marL="685800" lvl="1">
              <a:defRPr/>
            </a:pPr>
            <a:endParaRPr lang="en-US" sz="3200" dirty="0" smtClean="0">
              <a:sym typeface="Wingdings"/>
            </a:endParaRPr>
          </a:p>
          <a:p>
            <a:pPr marL="57150" indent="0">
              <a:buFont typeface="Arial" charset="0"/>
              <a:buNone/>
              <a:defRPr/>
            </a:pPr>
            <a:endParaRPr lang="en-US" dirty="0" smtClean="0"/>
          </a:p>
          <a:p>
            <a:pPr lvl="1">
              <a:defRPr/>
            </a:pPr>
            <a:endParaRPr lang="en-US" sz="3200" dirty="0"/>
          </a:p>
        </p:txBody>
      </p:sp>
    </p:spTree>
    <p:extLst>
      <p:ext uri="{BB962C8B-B14F-4D97-AF65-F5344CB8AC3E}">
        <p14:creationId xmlns:p14="http://schemas.microsoft.com/office/powerpoint/2010/main" val="1054376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a:latin typeface="Calibri" charset="0"/>
                <a:ea typeface="ＭＳ Ｐゴシック" charset="0"/>
                <a:cs typeface="ＭＳ Ｐゴシック" charset="0"/>
              </a:rPr>
              <a:t>Overview</a:t>
            </a:r>
          </a:p>
        </p:txBody>
      </p:sp>
      <p:sp>
        <p:nvSpPr>
          <p:cNvPr id="3" name="Content Placeholder 2"/>
          <p:cNvSpPr>
            <a:spLocks noGrp="1"/>
          </p:cNvSpPr>
          <p:nvPr>
            <p:ph idx="1"/>
          </p:nvPr>
        </p:nvSpPr>
        <p:spPr/>
        <p:txBody>
          <a:bodyPr/>
          <a:lstStyle/>
          <a:p>
            <a:pPr marL="0" indent="0">
              <a:buFont typeface="Arial" charset="0"/>
              <a:buNone/>
              <a:defRPr/>
            </a:pPr>
            <a:r>
              <a:rPr lang="en-US" dirty="0" smtClean="0"/>
              <a:t>To use the AIMA python code for solving the two water jug problem (WJP) using search we need one problem-specific file:</a:t>
            </a:r>
          </a:p>
          <a:p>
            <a:pPr marL="455613" lvl="1" indent="-344488">
              <a:defRPr/>
            </a:pPr>
            <a:r>
              <a:rPr lang="en-US" sz="3000" b="1" dirty="0" err="1" smtClean="0"/>
              <a:t>wj.py</a:t>
            </a:r>
            <a:r>
              <a:rPr lang="en-US" sz="3000" dirty="0" smtClean="0"/>
              <a:t>: defines the problem, states, goal, actions, costs, etc.</a:t>
            </a:r>
          </a:p>
          <a:p>
            <a:pPr marL="111125" lvl="1" indent="0">
              <a:buFont typeface="Arial" charset="0"/>
              <a:buNone/>
              <a:defRPr/>
            </a:pPr>
            <a:r>
              <a:rPr lang="en-US" sz="3000" dirty="0" smtClean="0"/>
              <a:t>And one general file:</a:t>
            </a:r>
          </a:p>
          <a:p>
            <a:pPr marL="455613" lvl="1" indent="-344488">
              <a:defRPr/>
            </a:pPr>
            <a:r>
              <a:rPr lang="en-US" sz="3000" b="1" dirty="0" err="1"/>
              <a:t>s</a:t>
            </a:r>
            <a:r>
              <a:rPr lang="en-US" sz="3000" b="1" dirty="0" err="1" smtClean="0"/>
              <a:t>earch.py</a:t>
            </a:r>
            <a:r>
              <a:rPr lang="en-US" sz="3000" dirty="0" smtClean="0"/>
              <a:t>: AIMA’s generic search framework, imported by </a:t>
            </a:r>
            <a:r>
              <a:rPr lang="en-US" sz="3000" dirty="0" err="1" smtClean="0"/>
              <a:t>wj.py</a:t>
            </a:r>
            <a:endParaRPr lang="en-US" sz="3000" dirty="0" smtClean="0"/>
          </a:p>
          <a:p>
            <a:pPr marL="457200" lvl="1" indent="0">
              <a:buFont typeface="Arial" charset="0"/>
              <a:buNone/>
              <a:defRPr/>
            </a:pPr>
            <a:endParaRPr lang="en-US" dirty="0" smtClean="0"/>
          </a:p>
          <a:p>
            <a:pPr lvl="1">
              <a:defRPr/>
            </a:pPr>
            <a:endParaRPr lang="en-US" dirty="0" smtClean="0"/>
          </a:p>
          <a:p>
            <a:pPr>
              <a:defRPr/>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9771</TotalTime>
  <Words>2009</Words>
  <Application>Microsoft Macintosh PowerPoint</Application>
  <PresentationFormat>On-screen Show (4:3)</PresentationFormat>
  <Paragraphs>197</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Search in Python</vt:lpstr>
      <vt:lpstr>Today’s topics</vt:lpstr>
      <vt:lpstr>Install AIMA Python code with pip</vt:lpstr>
      <vt:lpstr>Working on gl</vt:lpstr>
      <vt:lpstr>Python and PYTHONPATH</vt:lpstr>
      <vt:lpstr>AIMA Python code</vt:lpstr>
      <vt:lpstr>Using the 471 installation on gl</vt:lpstr>
      <vt:lpstr>Installing your own packages on gl</vt:lpstr>
      <vt:lpstr>Overview</vt:lpstr>
      <vt:lpstr>Two Water Jugs Problem</vt:lpstr>
      <vt:lpstr>search.py</vt:lpstr>
      <vt:lpstr>Two Water Jugs Problem</vt:lpstr>
      <vt:lpstr>Our WJ problem class</vt:lpstr>
      <vt:lpstr>Our WJ problem class</vt:lpstr>
      <vt:lpstr>Our WJ problem class</vt:lpstr>
      <vt:lpstr>Our WJ problem class</vt:lpstr>
      <vt:lpstr>Solving a WJP</vt:lpstr>
      <vt:lpstr>Comparing Search Algorithms Results</vt:lpstr>
      <vt:lpstr>Comparing Search Algorithms Results</vt:lpstr>
      <vt:lpstr>The Output</vt:lpstr>
    </vt:vector>
  </TitlesOfParts>
  <Company>UMBC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242</cp:revision>
  <cp:lastPrinted>2009-09-21T21:09:25Z</cp:lastPrinted>
  <dcterms:created xsi:type="dcterms:W3CDTF">2009-09-18T23:34:15Z</dcterms:created>
  <dcterms:modified xsi:type="dcterms:W3CDTF">2016-02-20T14:16:22Z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