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83"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2" y="12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5/6/2020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5/6/2020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microsoft.com/en-us/research/uploads/prod/2016/12/The-Byzantine-Generals-Problem.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6DBD-525D-4FFD-AC88-6FB2FCA0FC18}"/>
              </a:ext>
            </a:extLst>
          </p:cNvPr>
          <p:cNvSpPr>
            <a:spLocks noGrp="1"/>
          </p:cNvSpPr>
          <p:nvPr>
            <p:ph type="ctrTitle"/>
          </p:nvPr>
        </p:nvSpPr>
        <p:spPr/>
        <p:txBody>
          <a:bodyPr/>
          <a:lstStyle/>
          <a:p>
            <a:r>
              <a:rPr lang="en-US" dirty="0"/>
              <a:t>Networking and Distributed Systems</a:t>
            </a:r>
          </a:p>
        </p:txBody>
      </p:sp>
      <p:sp>
        <p:nvSpPr>
          <p:cNvPr id="3" name="Subtitle 2">
            <a:extLst>
              <a:ext uri="{FF2B5EF4-FFF2-40B4-BE49-F238E27FC236}">
                <a16:creationId xmlns:a16="http://schemas.microsoft.com/office/drawing/2014/main" id="{1993FFB7-AF8E-40DD-A01F-BC01BFA15BA8}"/>
              </a:ext>
            </a:extLst>
          </p:cNvPr>
          <p:cNvSpPr>
            <a:spLocks noGrp="1"/>
          </p:cNvSpPr>
          <p:nvPr>
            <p:ph type="subTitle" idx="1"/>
          </p:nvPr>
        </p:nvSpPr>
        <p:spPr>
          <a:xfrm>
            <a:off x="810001" y="5280846"/>
            <a:ext cx="10572000" cy="1002507"/>
          </a:xfrm>
        </p:spPr>
        <p:txBody>
          <a:bodyPr>
            <a:normAutofit fontScale="85000" lnSpcReduction="20000"/>
          </a:bodyPr>
          <a:lstStyle/>
          <a:p>
            <a:r>
              <a:rPr lang="en-US" dirty="0"/>
              <a:t>CMSC 421 – Section 02</a:t>
            </a:r>
          </a:p>
          <a:p>
            <a:r>
              <a:rPr lang="en-US" dirty="0"/>
              <a:t>May 5 and 7, 2020</a:t>
            </a:r>
          </a:p>
          <a:p>
            <a:r>
              <a:rPr lang="en-US" dirty="0"/>
              <a:t>Many slides adapted from OSC 10e (</a:t>
            </a:r>
            <a:r>
              <a:rPr lang="en-US" dirty="0" err="1"/>
              <a:t>Silberschatz</a:t>
            </a:r>
            <a:r>
              <a:rPr lang="en-US" dirty="0"/>
              <a:t>, Galvin, and Gagne 2018)</a:t>
            </a:r>
          </a:p>
          <a:p>
            <a:endParaRPr lang="en-US" dirty="0"/>
          </a:p>
        </p:txBody>
      </p:sp>
    </p:spTree>
    <p:extLst>
      <p:ext uri="{BB962C8B-B14F-4D97-AF65-F5344CB8AC3E}">
        <p14:creationId xmlns:p14="http://schemas.microsoft.com/office/powerpoint/2010/main" val="244762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3E30-762C-406E-8A66-9F463A987A1F}"/>
              </a:ext>
            </a:extLst>
          </p:cNvPr>
          <p:cNvSpPr>
            <a:spLocks noGrp="1"/>
          </p:cNvSpPr>
          <p:nvPr>
            <p:ph type="title"/>
          </p:nvPr>
        </p:nvSpPr>
        <p:spPr/>
        <p:txBody>
          <a:bodyPr/>
          <a:lstStyle/>
          <a:p>
            <a:r>
              <a:rPr lang="en-US" dirty="0"/>
              <a:t>Name Resolution</a:t>
            </a:r>
          </a:p>
        </p:txBody>
      </p:sp>
      <p:sp>
        <p:nvSpPr>
          <p:cNvPr id="3" name="Content Placeholder 2">
            <a:extLst>
              <a:ext uri="{FF2B5EF4-FFF2-40B4-BE49-F238E27FC236}">
                <a16:creationId xmlns:a16="http://schemas.microsoft.com/office/drawing/2014/main" id="{852E0151-48F3-4800-B9BD-798B99456A8C}"/>
              </a:ext>
            </a:extLst>
          </p:cNvPr>
          <p:cNvSpPr>
            <a:spLocks noGrp="1"/>
          </p:cNvSpPr>
          <p:nvPr>
            <p:ph idx="1"/>
          </p:nvPr>
        </p:nvSpPr>
        <p:spPr/>
        <p:txBody>
          <a:bodyPr/>
          <a:lstStyle/>
          <a:p>
            <a:r>
              <a:rPr lang="en-US" dirty="0"/>
              <a:t>Each computer system in a network is usually identified by a unique name</a:t>
            </a:r>
          </a:p>
          <a:p>
            <a:r>
              <a:rPr lang="en-US" dirty="0"/>
              <a:t>Each potential server on a system is identified by a unique port number</a:t>
            </a:r>
          </a:p>
          <a:p>
            <a:r>
              <a:rPr lang="en-US" dirty="0"/>
              <a:t>Identification of services on a remote system can be done by &lt;hostname, port&gt; pairs</a:t>
            </a:r>
          </a:p>
          <a:p>
            <a:r>
              <a:rPr lang="en-US" dirty="0"/>
              <a:t>The Domain Name System (DNS) specifies the naming structure of hosts, as well as providing for name to address resolution over the Internet</a:t>
            </a:r>
          </a:p>
          <a:p>
            <a:pPr lvl="1"/>
            <a:r>
              <a:rPr lang="en-US" dirty="0"/>
              <a:t>Originally specified in Internet Engineering Task Force RFC 882 and 883 (November 1983)</a:t>
            </a:r>
          </a:p>
        </p:txBody>
      </p:sp>
    </p:spTree>
    <p:extLst>
      <p:ext uri="{BB962C8B-B14F-4D97-AF65-F5344CB8AC3E}">
        <p14:creationId xmlns:p14="http://schemas.microsoft.com/office/powerpoint/2010/main" val="352260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0B5F-937D-4FAD-9EFD-B8DDF29167F8}"/>
              </a:ext>
            </a:extLst>
          </p:cNvPr>
          <p:cNvSpPr>
            <a:spLocks noGrp="1"/>
          </p:cNvSpPr>
          <p:nvPr>
            <p:ph type="title"/>
          </p:nvPr>
        </p:nvSpPr>
        <p:spPr/>
        <p:txBody>
          <a:bodyPr/>
          <a:lstStyle/>
          <a:p>
            <a:r>
              <a:rPr lang="en-US" dirty="0"/>
              <a:t>OSI Model</a:t>
            </a:r>
          </a:p>
        </p:txBody>
      </p:sp>
      <p:sp>
        <p:nvSpPr>
          <p:cNvPr id="3" name="Content Placeholder 2">
            <a:extLst>
              <a:ext uri="{FF2B5EF4-FFF2-40B4-BE49-F238E27FC236}">
                <a16:creationId xmlns:a16="http://schemas.microsoft.com/office/drawing/2014/main" id="{4B6039B6-E35B-4590-B762-9B075D2EE677}"/>
              </a:ext>
            </a:extLst>
          </p:cNvPr>
          <p:cNvSpPr>
            <a:spLocks noGrp="1"/>
          </p:cNvSpPr>
          <p:nvPr>
            <p:ph idx="1"/>
          </p:nvPr>
        </p:nvSpPr>
        <p:spPr/>
        <p:txBody>
          <a:bodyPr/>
          <a:lstStyle/>
          <a:p>
            <a:r>
              <a:rPr lang="en-US" dirty="0"/>
              <a:t>Networked communication is specified in a layered model known as the Open Systems Interconnect (OSI) Model</a:t>
            </a:r>
          </a:p>
          <a:p>
            <a:pPr lvl="1"/>
            <a:r>
              <a:rPr lang="en-US" dirty="0"/>
              <a:t>Specifies a seven layer model, where each higher level builds off the services provided by the layers beneath it</a:t>
            </a:r>
          </a:p>
          <a:p>
            <a:r>
              <a:rPr lang="en-US" dirty="0"/>
              <a:t>This is a theoretical model and often in practice it is not quite so clearly defined</a:t>
            </a:r>
          </a:p>
          <a:p>
            <a:r>
              <a:rPr lang="en-US" dirty="0"/>
              <a:t>Developed in the late 1970s to formalize earlier work done in network protocols</a:t>
            </a:r>
          </a:p>
          <a:p>
            <a:r>
              <a:rPr lang="en-US" dirty="0"/>
              <a:t>Most widely deployed stack is the TCP/IP model</a:t>
            </a:r>
          </a:p>
          <a:p>
            <a:pPr lvl="1"/>
            <a:r>
              <a:rPr lang="en-US" dirty="0"/>
              <a:t>TCP/IP has less layers than the OSI Model, but some portions of each layer in TCP/IP would be in multiple layers of the OSI Model</a:t>
            </a:r>
          </a:p>
        </p:txBody>
      </p:sp>
    </p:spTree>
    <p:extLst>
      <p:ext uri="{BB962C8B-B14F-4D97-AF65-F5344CB8AC3E}">
        <p14:creationId xmlns:p14="http://schemas.microsoft.com/office/powerpoint/2010/main" val="173713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6EE0-D10B-4E97-A990-9091F7F73224}"/>
              </a:ext>
            </a:extLst>
          </p:cNvPr>
          <p:cNvSpPr>
            <a:spLocks noGrp="1"/>
          </p:cNvSpPr>
          <p:nvPr>
            <p:ph type="title"/>
          </p:nvPr>
        </p:nvSpPr>
        <p:spPr/>
        <p:txBody>
          <a:bodyPr/>
          <a:lstStyle/>
          <a:p>
            <a:r>
              <a:rPr lang="en-US" dirty="0"/>
              <a:t>Layers of the OSI Model</a:t>
            </a:r>
          </a:p>
        </p:txBody>
      </p:sp>
      <p:sp>
        <p:nvSpPr>
          <p:cNvPr id="3" name="Content Placeholder 2">
            <a:extLst>
              <a:ext uri="{FF2B5EF4-FFF2-40B4-BE49-F238E27FC236}">
                <a16:creationId xmlns:a16="http://schemas.microsoft.com/office/drawing/2014/main" id="{400463B2-74FF-461A-96EE-A8258E8954F0}"/>
              </a:ext>
            </a:extLst>
          </p:cNvPr>
          <p:cNvSpPr>
            <a:spLocks noGrp="1"/>
          </p:cNvSpPr>
          <p:nvPr>
            <p:ph idx="1"/>
          </p:nvPr>
        </p:nvSpPr>
        <p:spPr/>
        <p:txBody>
          <a:bodyPr/>
          <a:lstStyle/>
          <a:p>
            <a:r>
              <a:rPr lang="en-US" dirty="0"/>
              <a:t>Layer 1: Physical Layer</a:t>
            </a:r>
          </a:p>
          <a:p>
            <a:pPr lvl="1"/>
            <a:r>
              <a:rPr lang="en-US" dirty="0"/>
              <a:t>Defines mechanical and electrical details of the physical connection layer between hosts</a:t>
            </a:r>
          </a:p>
          <a:p>
            <a:pPr lvl="1"/>
            <a:r>
              <a:rPr lang="en-US" dirty="0"/>
              <a:t>Specifies the conversion of bits into electrical signals, radio signals, etc.</a:t>
            </a:r>
          </a:p>
          <a:p>
            <a:pPr lvl="1"/>
            <a:r>
              <a:rPr lang="en-US" dirty="0"/>
              <a:t>Defines network topology and how remote networks are connected</a:t>
            </a:r>
          </a:p>
          <a:p>
            <a:r>
              <a:rPr lang="en-US" dirty="0"/>
              <a:t>Layer 2: Data-link Layer</a:t>
            </a:r>
          </a:p>
          <a:p>
            <a:pPr lvl="1"/>
            <a:r>
              <a:rPr lang="en-US" dirty="0"/>
              <a:t>Defines communication between two directly connected hosts in terms of frames of data</a:t>
            </a:r>
          </a:p>
          <a:p>
            <a:pPr lvl="1"/>
            <a:r>
              <a:rPr lang="en-US" dirty="0"/>
              <a:t>Defines error correction measures for the physical layer</a:t>
            </a:r>
          </a:p>
          <a:p>
            <a:pPr lvl="1"/>
            <a:r>
              <a:rPr lang="en-US" dirty="0"/>
              <a:t>Defines framing mechanisms for identifying communication boundaries</a:t>
            </a:r>
          </a:p>
          <a:p>
            <a:pPr lvl="1"/>
            <a:r>
              <a:rPr lang="en-US" dirty="0"/>
              <a:t>802.3, 802.11, Point-to-Point Protocol</a:t>
            </a:r>
          </a:p>
          <a:p>
            <a:pPr lvl="1"/>
            <a:endParaRPr lang="en-US" dirty="0"/>
          </a:p>
        </p:txBody>
      </p:sp>
    </p:spTree>
    <p:extLst>
      <p:ext uri="{BB962C8B-B14F-4D97-AF65-F5344CB8AC3E}">
        <p14:creationId xmlns:p14="http://schemas.microsoft.com/office/powerpoint/2010/main" val="348600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20B3-F90B-4385-8287-F348A9F2FE83}"/>
              </a:ext>
            </a:extLst>
          </p:cNvPr>
          <p:cNvSpPr>
            <a:spLocks noGrp="1"/>
          </p:cNvSpPr>
          <p:nvPr>
            <p:ph type="title"/>
          </p:nvPr>
        </p:nvSpPr>
        <p:spPr/>
        <p:txBody>
          <a:bodyPr/>
          <a:lstStyle/>
          <a:p>
            <a:r>
              <a:rPr lang="en-US" dirty="0"/>
              <a:t>Layers of the OSI Model</a:t>
            </a:r>
          </a:p>
        </p:txBody>
      </p:sp>
      <p:sp>
        <p:nvSpPr>
          <p:cNvPr id="3" name="Content Placeholder 2">
            <a:extLst>
              <a:ext uri="{FF2B5EF4-FFF2-40B4-BE49-F238E27FC236}">
                <a16:creationId xmlns:a16="http://schemas.microsoft.com/office/drawing/2014/main" id="{EA1B37E7-C83C-4F21-8990-D5A194B9AD5D}"/>
              </a:ext>
            </a:extLst>
          </p:cNvPr>
          <p:cNvSpPr>
            <a:spLocks noGrp="1"/>
          </p:cNvSpPr>
          <p:nvPr>
            <p:ph idx="1"/>
          </p:nvPr>
        </p:nvSpPr>
        <p:spPr/>
        <p:txBody>
          <a:bodyPr/>
          <a:lstStyle/>
          <a:p>
            <a:r>
              <a:rPr lang="en-US" dirty="0"/>
              <a:t>Layer 3: Network Layer</a:t>
            </a:r>
          </a:p>
          <a:p>
            <a:pPr lvl="1"/>
            <a:r>
              <a:rPr lang="en-US" dirty="0"/>
              <a:t>Provides connections and routing for packets over the Data-link Layer</a:t>
            </a:r>
          </a:p>
          <a:p>
            <a:pPr lvl="1"/>
            <a:r>
              <a:rPr lang="en-US" dirty="0"/>
              <a:t>Does not necessarily guarantee reliable communication of packets between nodes or sites (but may optionally do so)</a:t>
            </a:r>
          </a:p>
          <a:p>
            <a:pPr lvl="1"/>
            <a:r>
              <a:rPr lang="en-US" dirty="0"/>
              <a:t>IPv4, IPv6, IGMP, IPX, AppleTalk</a:t>
            </a:r>
          </a:p>
          <a:p>
            <a:r>
              <a:rPr lang="en-US" dirty="0"/>
              <a:t>Layer 4: Transport Layer</a:t>
            </a:r>
          </a:p>
          <a:p>
            <a:pPr lvl="1"/>
            <a:r>
              <a:rPr lang="en-US" dirty="0"/>
              <a:t>Responsible for message transfer between clients</a:t>
            </a:r>
          </a:p>
          <a:p>
            <a:pPr lvl="1"/>
            <a:r>
              <a:rPr lang="en-US" dirty="0"/>
              <a:t>Partitions messages into packets for Layer 3</a:t>
            </a:r>
          </a:p>
          <a:p>
            <a:pPr lvl="1"/>
            <a:r>
              <a:rPr lang="en-US" dirty="0"/>
              <a:t>Responsible for ordering and reliable delivery if needed</a:t>
            </a:r>
          </a:p>
          <a:p>
            <a:pPr lvl="1"/>
            <a:r>
              <a:rPr lang="en-US" dirty="0"/>
              <a:t>TCP, UDP, </a:t>
            </a:r>
            <a:r>
              <a:rPr lang="en-US" dirty="0" err="1"/>
              <a:t>UDPLite</a:t>
            </a:r>
            <a:endParaRPr lang="en-US" dirty="0"/>
          </a:p>
        </p:txBody>
      </p:sp>
    </p:spTree>
    <p:extLst>
      <p:ext uri="{BB962C8B-B14F-4D97-AF65-F5344CB8AC3E}">
        <p14:creationId xmlns:p14="http://schemas.microsoft.com/office/powerpoint/2010/main" val="259384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3A1D-8173-4927-A0CA-B97103ACC4C8}"/>
              </a:ext>
            </a:extLst>
          </p:cNvPr>
          <p:cNvSpPr>
            <a:spLocks noGrp="1"/>
          </p:cNvSpPr>
          <p:nvPr>
            <p:ph type="title"/>
          </p:nvPr>
        </p:nvSpPr>
        <p:spPr/>
        <p:txBody>
          <a:bodyPr/>
          <a:lstStyle/>
          <a:p>
            <a:r>
              <a:rPr lang="en-US" dirty="0"/>
              <a:t>Layers of the OSI Model</a:t>
            </a:r>
          </a:p>
        </p:txBody>
      </p:sp>
      <p:sp>
        <p:nvSpPr>
          <p:cNvPr id="3" name="Content Placeholder 2">
            <a:extLst>
              <a:ext uri="{FF2B5EF4-FFF2-40B4-BE49-F238E27FC236}">
                <a16:creationId xmlns:a16="http://schemas.microsoft.com/office/drawing/2014/main" id="{3DC836D2-528D-4E9C-957A-2192572748E9}"/>
              </a:ext>
            </a:extLst>
          </p:cNvPr>
          <p:cNvSpPr>
            <a:spLocks noGrp="1"/>
          </p:cNvSpPr>
          <p:nvPr>
            <p:ph idx="1"/>
          </p:nvPr>
        </p:nvSpPr>
        <p:spPr/>
        <p:txBody>
          <a:bodyPr/>
          <a:lstStyle/>
          <a:p>
            <a:r>
              <a:rPr lang="en-US" dirty="0"/>
              <a:t>Layer 5: Session Layer</a:t>
            </a:r>
          </a:p>
          <a:p>
            <a:pPr lvl="1"/>
            <a:r>
              <a:rPr lang="en-US" dirty="0"/>
              <a:t>Implements sessions and defines process-to-process communication protocols</a:t>
            </a:r>
          </a:p>
          <a:p>
            <a:pPr lvl="1"/>
            <a:r>
              <a:rPr lang="en-US" dirty="0"/>
              <a:t>NetBIOS, PPTP, RTP, Named Pipes, SPDY</a:t>
            </a:r>
          </a:p>
          <a:p>
            <a:r>
              <a:rPr lang="en-US" dirty="0"/>
              <a:t>Layer 6: Presentation Layer</a:t>
            </a:r>
          </a:p>
          <a:p>
            <a:pPr lvl="1"/>
            <a:r>
              <a:rPr lang="en-US" dirty="0"/>
              <a:t>Implements protocols for resolving difference between formats used on communicating nodes</a:t>
            </a:r>
          </a:p>
          <a:p>
            <a:pPr lvl="1"/>
            <a:r>
              <a:rPr lang="en-US" dirty="0"/>
              <a:t>Deals with character set conversions, </a:t>
            </a:r>
            <a:r>
              <a:rPr lang="en-US" dirty="0" err="1"/>
              <a:t>etc</a:t>
            </a:r>
            <a:endParaRPr lang="en-US" dirty="0"/>
          </a:p>
          <a:p>
            <a:r>
              <a:rPr lang="en-US" dirty="0"/>
              <a:t>Layer 7: Application Layer</a:t>
            </a:r>
          </a:p>
          <a:p>
            <a:pPr lvl="1"/>
            <a:r>
              <a:rPr lang="en-US" dirty="0"/>
              <a:t>Interactions with users and definitions of standard protocols used by applications</a:t>
            </a:r>
          </a:p>
          <a:p>
            <a:pPr lvl="1"/>
            <a:r>
              <a:rPr lang="en-US" dirty="0"/>
              <a:t>FTP, HTTP, NFS, DHCP, DNS, etc.</a:t>
            </a:r>
          </a:p>
        </p:txBody>
      </p:sp>
    </p:spTree>
    <p:extLst>
      <p:ext uri="{BB962C8B-B14F-4D97-AF65-F5344CB8AC3E}">
        <p14:creationId xmlns:p14="http://schemas.microsoft.com/office/powerpoint/2010/main" val="364619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4094-9329-4F2D-97B9-AECB39CFD9D1}"/>
              </a:ext>
            </a:extLst>
          </p:cNvPr>
          <p:cNvSpPr>
            <a:spLocks noGrp="1"/>
          </p:cNvSpPr>
          <p:nvPr>
            <p:ph type="title"/>
          </p:nvPr>
        </p:nvSpPr>
        <p:spPr/>
        <p:txBody>
          <a:bodyPr/>
          <a:lstStyle/>
          <a:p>
            <a:r>
              <a:rPr lang="en-US" dirty="0"/>
              <a:t>Layers of the OSI Model</a:t>
            </a:r>
          </a:p>
        </p:txBody>
      </p:sp>
      <p:pic>
        <p:nvPicPr>
          <p:cNvPr id="4" name="Content Placeholder 3" descr="17_05.pdf">
            <a:extLst>
              <a:ext uri="{FF2B5EF4-FFF2-40B4-BE49-F238E27FC236}">
                <a16:creationId xmlns:a16="http://schemas.microsoft.com/office/drawing/2014/main" id="{FC9FA9C3-0365-44F2-A936-BD35AD4E98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0000" y="2425835"/>
            <a:ext cx="6799217" cy="398497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17_07.pdf">
            <a:extLst>
              <a:ext uri="{FF2B5EF4-FFF2-40B4-BE49-F238E27FC236}">
                <a16:creationId xmlns:a16="http://schemas.microsoft.com/office/drawing/2014/main" id="{F439B640-6756-4F8B-86EA-ADA96E2B67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0360" y="2235200"/>
            <a:ext cx="2757452" cy="4175612"/>
          </a:xfrm>
          <a:prstGeom prst="rect">
            <a:avLst/>
          </a:prstGeom>
          <a:solidFill>
            <a:schemeClr val="tx1"/>
          </a:solidFill>
          <a:ln w="38100">
            <a:solidFill>
              <a:schemeClr val="accent1"/>
            </a:solidFill>
          </a:ln>
        </p:spPr>
      </p:pic>
    </p:spTree>
    <p:extLst>
      <p:ext uri="{BB962C8B-B14F-4D97-AF65-F5344CB8AC3E}">
        <p14:creationId xmlns:p14="http://schemas.microsoft.com/office/powerpoint/2010/main" val="380502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2E8F-F8FA-4B3E-A7A1-EBFF19A77658}"/>
              </a:ext>
            </a:extLst>
          </p:cNvPr>
          <p:cNvSpPr>
            <a:spLocks noGrp="1"/>
          </p:cNvSpPr>
          <p:nvPr>
            <p:ph type="title"/>
          </p:nvPr>
        </p:nvSpPr>
        <p:spPr/>
        <p:txBody>
          <a:bodyPr/>
          <a:lstStyle/>
          <a:p>
            <a:r>
              <a:rPr lang="en-US" dirty="0"/>
              <a:t>TCP/IP</a:t>
            </a:r>
          </a:p>
        </p:txBody>
      </p:sp>
      <p:sp>
        <p:nvSpPr>
          <p:cNvPr id="3" name="Content Placeholder 2">
            <a:extLst>
              <a:ext uri="{FF2B5EF4-FFF2-40B4-BE49-F238E27FC236}">
                <a16:creationId xmlns:a16="http://schemas.microsoft.com/office/drawing/2014/main" id="{12320B3A-859B-4D05-B6F6-D5CB1CEFE0FB}"/>
              </a:ext>
            </a:extLst>
          </p:cNvPr>
          <p:cNvSpPr>
            <a:spLocks noGrp="1"/>
          </p:cNvSpPr>
          <p:nvPr>
            <p:ph idx="1"/>
          </p:nvPr>
        </p:nvSpPr>
        <p:spPr/>
        <p:txBody>
          <a:bodyPr/>
          <a:lstStyle/>
          <a:p>
            <a:r>
              <a:rPr lang="en-US" altLang="en-US" dirty="0"/>
              <a:t>Every host has a name and an associated </a:t>
            </a:r>
            <a:r>
              <a:rPr lang="en-US" altLang="en-US" b="1" dirty="0">
                <a:solidFill>
                  <a:srgbClr val="006699"/>
                </a:solidFill>
              </a:rPr>
              <a:t>IP address </a:t>
            </a:r>
          </a:p>
          <a:p>
            <a:pPr lvl="1"/>
            <a:r>
              <a:rPr lang="en-US" altLang="en-US" dirty="0"/>
              <a:t>Hierarchical and segmented</a:t>
            </a:r>
          </a:p>
          <a:p>
            <a:r>
              <a:rPr lang="en-US" altLang="en-US" dirty="0"/>
              <a:t>Sending system checks routing tables and locates a router to send packet</a:t>
            </a:r>
          </a:p>
          <a:p>
            <a:r>
              <a:rPr lang="en-US" altLang="en-US" dirty="0"/>
              <a:t>Router uses segmented network part of IP address to determine where to transfer packet</a:t>
            </a:r>
          </a:p>
          <a:p>
            <a:pPr lvl="1"/>
            <a:r>
              <a:rPr lang="en-US" altLang="en-US" dirty="0"/>
              <a:t>This may repeat among multiple routers</a:t>
            </a:r>
          </a:p>
          <a:p>
            <a:pPr lvl="1"/>
            <a:r>
              <a:rPr lang="en-US" altLang="en-US" dirty="0"/>
              <a:t>May also fragment packets into smaller chunks if needed by communication medium</a:t>
            </a:r>
          </a:p>
          <a:p>
            <a:r>
              <a:rPr lang="en-US" altLang="en-US" dirty="0"/>
              <a:t>Destination system receives the packet</a:t>
            </a:r>
          </a:p>
          <a:p>
            <a:pPr lvl="1"/>
            <a:r>
              <a:rPr lang="en-US" altLang="en-US" dirty="0"/>
              <a:t>Packet may be complete message, or it may need to be reassembled into larger message spanning multiple packets</a:t>
            </a:r>
          </a:p>
        </p:txBody>
      </p:sp>
    </p:spTree>
    <p:extLst>
      <p:ext uri="{BB962C8B-B14F-4D97-AF65-F5344CB8AC3E}">
        <p14:creationId xmlns:p14="http://schemas.microsoft.com/office/powerpoint/2010/main" val="48435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E4AF-DC05-4348-97EB-F62A61CEF142}"/>
              </a:ext>
            </a:extLst>
          </p:cNvPr>
          <p:cNvSpPr>
            <a:spLocks noGrp="1"/>
          </p:cNvSpPr>
          <p:nvPr>
            <p:ph type="title"/>
          </p:nvPr>
        </p:nvSpPr>
        <p:spPr/>
        <p:txBody>
          <a:bodyPr/>
          <a:lstStyle/>
          <a:p>
            <a:r>
              <a:rPr lang="en-US" dirty="0"/>
              <a:t>TCP/IP</a:t>
            </a:r>
          </a:p>
        </p:txBody>
      </p:sp>
      <p:sp>
        <p:nvSpPr>
          <p:cNvPr id="3" name="Content Placeholder 2">
            <a:extLst>
              <a:ext uri="{FF2B5EF4-FFF2-40B4-BE49-F238E27FC236}">
                <a16:creationId xmlns:a16="http://schemas.microsoft.com/office/drawing/2014/main" id="{B68F0C0A-F72E-4F41-83BD-9438FB9B68C4}"/>
              </a:ext>
            </a:extLst>
          </p:cNvPr>
          <p:cNvSpPr>
            <a:spLocks noGrp="1"/>
          </p:cNvSpPr>
          <p:nvPr>
            <p:ph idx="1"/>
          </p:nvPr>
        </p:nvSpPr>
        <p:spPr/>
        <p:txBody>
          <a:bodyPr/>
          <a:lstStyle/>
          <a:p>
            <a:r>
              <a:rPr lang="en-US" altLang="en-US" dirty="0"/>
              <a:t>Within a network, how does a packet move from sender (host or router) to receiver?</a:t>
            </a:r>
          </a:p>
          <a:p>
            <a:pPr lvl="1"/>
            <a:r>
              <a:rPr lang="en-US" altLang="en-US" dirty="0"/>
              <a:t>Every Ethernet/</a:t>
            </a:r>
            <a:r>
              <a:rPr lang="en-US" altLang="en-US" dirty="0" err="1"/>
              <a:t>WiFi</a:t>
            </a:r>
            <a:r>
              <a:rPr lang="en-US" altLang="en-US" dirty="0"/>
              <a:t> device has a </a:t>
            </a:r>
            <a:r>
              <a:rPr lang="en-US" altLang="en-US" b="1" dirty="0">
                <a:solidFill>
                  <a:srgbClr val="006699"/>
                </a:solidFill>
              </a:rPr>
              <a:t>medium access control </a:t>
            </a:r>
            <a:r>
              <a:rPr lang="en-US" altLang="en-US" dirty="0"/>
              <a:t>(MAC) address</a:t>
            </a:r>
          </a:p>
          <a:p>
            <a:pPr lvl="1"/>
            <a:r>
              <a:rPr lang="en-US" altLang="en-US" dirty="0"/>
              <a:t>Two devices on same LAN communicate via MAC address</a:t>
            </a:r>
          </a:p>
          <a:p>
            <a:pPr lvl="1"/>
            <a:r>
              <a:rPr lang="en-US" altLang="en-US" dirty="0"/>
              <a:t>If a system needs to send data to another system, it needs to discover the IP to MAC address mapping</a:t>
            </a:r>
          </a:p>
          <a:p>
            <a:pPr lvl="2"/>
            <a:r>
              <a:rPr lang="en-US" altLang="en-US" dirty="0"/>
              <a:t>Uses </a:t>
            </a:r>
            <a:r>
              <a:rPr lang="en-US" altLang="en-US" b="1" dirty="0">
                <a:solidFill>
                  <a:srgbClr val="006699"/>
                </a:solidFill>
              </a:rPr>
              <a:t>address resolution protocol </a:t>
            </a:r>
            <a:r>
              <a:rPr lang="en-US" altLang="en-US" dirty="0"/>
              <a:t>(ARP)</a:t>
            </a:r>
          </a:p>
          <a:p>
            <a:pPr lvl="1"/>
            <a:r>
              <a:rPr lang="en-US" altLang="en-US" dirty="0"/>
              <a:t>A broadcast or multicast packet uses a special network address to signal that all hosts should receive and process the packet</a:t>
            </a:r>
          </a:p>
          <a:p>
            <a:pPr lvl="2"/>
            <a:r>
              <a:rPr lang="en-US" altLang="en-US" dirty="0"/>
              <a:t>Not forwarded by routers to different networks</a:t>
            </a:r>
          </a:p>
        </p:txBody>
      </p:sp>
    </p:spTree>
    <p:extLst>
      <p:ext uri="{BB962C8B-B14F-4D97-AF65-F5344CB8AC3E}">
        <p14:creationId xmlns:p14="http://schemas.microsoft.com/office/powerpoint/2010/main" val="3098082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03D08-2DBB-4385-A676-AA4347918558}"/>
              </a:ext>
            </a:extLst>
          </p:cNvPr>
          <p:cNvSpPr>
            <a:spLocks noGrp="1"/>
          </p:cNvSpPr>
          <p:nvPr>
            <p:ph type="title"/>
          </p:nvPr>
        </p:nvSpPr>
        <p:spPr/>
        <p:txBody>
          <a:bodyPr/>
          <a:lstStyle/>
          <a:p>
            <a:r>
              <a:rPr lang="en-US" dirty="0"/>
              <a:t>Ethernet (802.3) Frame</a:t>
            </a:r>
          </a:p>
        </p:txBody>
      </p:sp>
      <p:pic>
        <p:nvPicPr>
          <p:cNvPr id="4" name="Content Placeholder 3">
            <a:extLst>
              <a:ext uri="{FF2B5EF4-FFF2-40B4-BE49-F238E27FC236}">
                <a16:creationId xmlns:a16="http://schemas.microsoft.com/office/drawing/2014/main" id="{D939EA8A-DD35-49C3-B762-0E5EF55CD7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5733" y="2113304"/>
            <a:ext cx="5791200" cy="374582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6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4569-2D9A-41E9-B28D-38711AF6CD79}"/>
              </a:ext>
            </a:extLst>
          </p:cNvPr>
          <p:cNvSpPr>
            <a:spLocks noGrp="1"/>
          </p:cNvSpPr>
          <p:nvPr>
            <p:ph type="title"/>
          </p:nvPr>
        </p:nvSpPr>
        <p:spPr/>
        <p:txBody>
          <a:bodyPr/>
          <a:lstStyle/>
          <a:p>
            <a:r>
              <a:rPr lang="en-US" dirty="0"/>
              <a:t>Transport Layer Protocols</a:t>
            </a:r>
          </a:p>
        </p:txBody>
      </p:sp>
      <p:sp>
        <p:nvSpPr>
          <p:cNvPr id="3" name="Content Placeholder 2">
            <a:extLst>
              <a:ext uri="{FF2B5EF4-FFF2-40B4-BE49-F238E27FC236}">
                <a16:creationId xmlns:a16="http://schemas.microsoft.com/office/drawing/2014/main" id="{4C80578B-FA3D-490E-9870-975283EB202B}"/>
              </a:ext>
            </a:extLst>
          </p:cNvPr>
          <p:cNvSpPr>
            <a:spLocks noGrp="1"/>
          </p:cNvSpPr>
          <p:nvPr>
            <p:ph idx="1"/>
          </p:nvPr>
        </p:nvSpPr>
        <p:spPr/>
        <p:txBody>
          <a:bodyPr>
            <a:normAutofit fontScale="92500"/>
          </a:bodyPr>
          <a:lstStyle/>
          <a:p>
            <a:r>
              <a:rPr lang="en-US" altLang="en-US" dirty="0"/>
              <a:t>Once a host with a specific IP address receives a packet, it must somehow pass it to the correct waiting process</a:t>
            </a:r>
          </a:p>
          <a:p>
            <a:r>
              <a:rPr lang="en-US" altLang="en-US" dirty="0"/>
              <a:t>Transport protocols TCP and UDP identify receiving and sending processes through the use of a 16-bit port number</a:t>
            </a:r>
          </a:p>
          <a:p>
            <a:pPr lvl="1"/>
            <a:r>
              <a:rPr lang="en-US" altLang="en-US" dirty="0"/>
              <a:t>Allows host with single IP address to have multiple server/client processes sending/receiving packets</a:t>
            </a:r>
          </a:p>
          <a:p>
            <a:pPr lvl="1"/>
            <a:r>
              <a:rPr lang="en-US" altLang="en-US" b="1" i="1" dirty="0"/>
              <a:t>Well-known</a:t>
            </a:r>
            <a:r>
              <a:rPr lang="en-US" altLang="en-US" dirty="0"/>
              <a:t> port numbers are used for many services</a:t>
            </a:r>
          </a:p>
          <a:p>
            <a:pPr lvl="2"/>
            <a:r>
              <a:rPr lang="en-US" altLang="en-US" dirty="0"/>
              <a:t>FTP – port 21</a:t>
            </a:r>
          </a:p>
          <a:p>
            <a:pPr lvl="2"/>
            <a:r>
              <a:rPr lang="en-US" altLang="en-US" dirty="0"/>
              <a:t>Secure Shell – port 22</a:t>
            </a:r>
          </a:p>
          <a:p>
            <a:pPr lvl="2"/>
            <a:r>
              <a:rPr lang="en-US" altLang="en-US" dirty="0"/>
              <a:t>SMTP – port 25</a:t>
            </a:r>
          </a:p>
          <a:p>
            <a:pPr lvl="2"/>
            <a:r>
              <a:rPr lang="en-US" altLang="en-US" dirty="0"/>
              <a:t>HTTP – port 80</a:t>
            </a:r>
          </a:p>
          <a:p>
            <a:r>
              <a:rPr lang="en-US" altLang="en-US" dirty="0"/>
              <a:t>Transport protocol can be simple or can add reliability to network packet stream</a:t>
            </a:r>
          </a:p>
        </p:txBody>
      </p:sp>
    </p:spTree>
    <p:extLst>
      <p:ext uri="{BB962C8B-B14F-4D97-AF65-F5344CB8AC3E}">
        <p14:creationId xmlns:p14="http://schemas.microsoft.com/office/powerpoint/2010/main" val="273543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D6C1-7997-4846-B8C8-2A245B4B171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B06BC69-437D-4F1A-8DC1-B5417D98362C}"/>
              </a:ext>
            </a:extLst>
          </p:cNvPr>
          <p:cNvSpPr>
            <a:spLocks noGrp="1"/>
          </p:cNvSpPr>
          <p:nvPr>
            <p:ph idx="1"/>
          </p:nvPr>
        </p:nvSpPr>
        <p:spPr/>
        <p:txBody>
          <a:bodyPr/>
          <a:lstStyle/>
          <a:p>
            <a:r>
              <a:rPr lang="en-US" dirty="0"/>
              <a:t>Networked and Distributed Systems</a:t>
            </a:r>
          </a:p>
          <a:p>
            <a:r>
              <a:rPr lang="en-US" dirty="0"/>
              <a:t>OSI Model</a:t>
            </a:r>
          </a:p>
          <a:p>
            <a:r>
              <a:rPr lang="en-US" dirty="0"/>
              <a:t>Communication Structure</a:t>
            </a:r>
          </a:p>
          <a:p>
            <a:r>
              <a:rPr lang="en-US" dirty="0"/>
              <a:t>Network-oriented Systems</a:t>
            </a:r>
          </a:p>
          <a:p>
            <a:r>
              <a:rPr lang="en-US" dirty="0"/>
              <a:t>Berkeley Sockets</a:t>
            </a:r>
          </a:p>
          <a:p>
            <a:r>
              <a:rPr lang="en-US" dirty="0"/>
              <a:t>Distributed System Model</a:t>
            </a:r>
          </a:p>
          <a:p>
            <a:r>
              <a:rPr lang="en-US" dirty="0"/>
              <a:t>Byzantine Fault Tolerance</a:t>
            </a:r>
          </a:p>
          <a:p>
            <a:r>
              <a:rPr lang="en-US" dirty="0"/>
              <a:t>Peer-to-peer Systems</a:t>
            </a:r>
          </a:p>
          <a:p>
            <a:r>
              <a:rPr lang="en-US" dirty="0"/>
              <a:t>Distributed Filesystems</a:t>
            </a:r>
          </a:p>
        </p:txBody>
      </p:sp>
    </p:spTree>
    <p:extLst>
      <p:ext uri="{BB962C8B-B14F-4D97-AF65-F5344CB8AC3E}">
        <p14:creationId xmlns:p14="http://schemas.microsoft.com/office/powerpoint/2010/main" val="36082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498F-2405-42F4-A181-408E45B978FB}"/>
              </a:ext>
            </a:extLst>
          </p:cNvPr>
          <p:cNvSpPr>
            <a:spLocks noGrp="1"/>
          </p:cNvSpPr>
          <p:nvPr>
            <p:ph type="title"/>
          </p:nvPr>
        </p:nvSpPr>
        <p:spPr/>
        <p:txBody>
          <a:bodyPr/>
          <a:lstStyle/>
          <a:p>
            <a:r>
              <a:rPr lang="en-US" dirty="0"/>
              <a:t>User Datagram Protocol</a:t>
            </a:r>
          </a:p>
        </p:txBody>
      </p:sp>
      <p:sp>
        <p:nvSpPr>
          <p:cNvPr id="3" name="Content Placeholder 2">
            <a:extLst>
              <a:ext uri="{FF2B5EF4-FFF2-40B4-BE49-F238E27FC236}">
                <a16:creationId xmlns:a16="http://schemas.microsoft.com/office/drawing/2014/main" id="{09725446-D45E-41DD-9F57-E09E42370A12}"/>
              </a:ext>
            </a:extLst>
          </p:cNvPr>
          <p:cNvSpPr>
            <a:spLocks noGrp="1"/>
          </p:cNvSpPr>
          <p:nvPr>
            <p:ph idx="1"/>
          </p:nvPr>
        </p:nvSpPr>
        <p:spPr/>
        <p:txBody>
          <a:bodyPr/>
          <a:lstStyle/>
          <a:p>
            <a:r>
              <a:rPr lang="en-US" altLang="en-US" dirty="0"/>
              <a:t>UDP is </a:t>
            </a:r>
            <a:r>
              <a:rPr lang="en-US" altLang="en-US" b="1" i="1" dirty="0"/>
              <a:t>unreliable </a:t>
            </a:r>
            <a:r>
              <a:rPr lang="en-US" altLang="en-US" dirty="0"/>
              <a:t>– bare-bones extension to IP with addition of port number</a:t>
            </a:r>
          </a:p>
          <a:p>
            <a:pPr lvl="1"/>
            <a:r>
              <a:rPr lang="en-US" altLang="en-US" dirty="0"/>
              <a:t>Since there are no guarantees of delivery in the lower network (IP) layer, packets may become lost</a:t>
            </a:r>
          </a:p>
          <a:p>
            <a:pPr lvl="1"/>
            <a:r>
              <a:rPr lang="en-US" altLang="en-US" dirty="0"/>
              <a:t>Packets may also be received out-out-order</a:t>
            </a:r>
          </a:p>
          <a:p>
            <a:r>
              <a:rPr lang="en-US" altLang="en-US" dirty="0"/>
              <a:t>UDP is also </a:t>
            </a:r>
            <a:r>
              <a:rPr lang="en-US" altLang="en-US" b="1" i="1" dirty="0"/>
              <a:t>connectionless</a:t>
            </a:r>
            <a:r>
              <a:rPr lang="en-US" altLang="en-US" dirty="0"/>
              <a:t> – no connection setup at the beginning of the transmission to set up state</a:t>
            </a:r>
          </a:p>
          <a:p>
            <a:pPr lvl="1"/>
            <a:r>
              <a:rPr lang="en-US" altLang="en-US" dirty="0"/>
              <a:t>Also no connection tear-down at the end of transmission</a:t>
            </a:r>
          </a:p>
          <a:p>
            <a:r>
              <a:rPr lang="en-US" altLang="en-US" dirty="0"/>
              <a:t>UDP packets are also called </a:t>
            </a:r>
            <a:r>
              <a:rPr lang="en-US" altLang="en-US" b="1" dirty="0">
                <a:solidFill>
                  <a:srgbClr val="006699"/>
                </a:solidFill>
              </a:rPr>
              <a:t>datagrams</a:t>
            </a:r>
          </a:p>
          <a:p>
            <a:r>
              <a:rPr lang="en-US" dirty="0" err="1"/>
              <a:t>UDPLite</a:t>
            </a:r>
            <a:r>
              <a:rPr lang="en-US" dirty="0"/>
              <a:t> makes UDP even more barebones by removing checksums that are unnecessary over a reliable physical medium</a:t>
            </a:r>
          </a:p>
        </p:txBody>
      </p:sp>
    </p:spTree>
    <p:extLst>
      <p:ext uri="{BB962C8B-B14F-4D97-AF65-F5344CB8AC3E}">
        <p14:creationId xmlns:p14="http://schemas.microsoft.com/office/powerpoint/2010/main" val="151777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56C4-E4D9-4E08-B5FC-1C1FC8C184A8}"/>
              </a:ext>
            </a:extLst>
          </p:cNvPr>
          <p:cNvSpPr>
            <a:spLocks noGrp="1"/>
          </p:cNvSpPr>
          <p:nvPr>
            <p:ph type="title"/>
          </p:nvPr>
        </p:nvSpPr>
        <p:spPr/>
        <p:txBody>
          <a:bodyPr/>
          <a:lstStyle/>
          <a:p>
            <a:r>
              <a:rPr lang="en-US" dirty="0"/>
              <a:t>Transmission Control Protocol</a:t>
            </a:r>
          </a:p>
        </p:txBody>
      </p:sp>
      <p:sp>
        <p:nvSpPr>
          <p:cNvPr id="3" name="Content Placeholder 2">
            <a:extLst>
              <a:ext uri="{FF2B5EF4-FFF2-40B4-BE49-F238E27FC236}">
                <a16:creationId xmlns:a16="http://schemas.microsoft.com/office/drawing/2014/main" id="{070D9880-758F-439B-AEFA-87542B024FCA}"/>
              </a:ext>
            </a:extLst>
          </p:cNvPr>
          <p:cNvSpPr>
            <a:spLocks noGrp="1"/>
          </p:cNvSpPr>
          <p:nvPr>
            <p:ph idx="1"/>
          </p:nvPr>
        </p:nvSpPr>
        <p:spPr/>
        <p:txBody>
          <a:bodyPr/>
          <a:lstStyle/>
          <a:p>
            <a:r>
              <a:rPr lang="en-US" altLang="en-US" dirty="0"/>
              <a:t>TCP is both </a:t>
            </a:r>
            <a:r>
              <a:rPr lang="en-US" altLang="en-US" b="1" i="1" dirty="0"/>
              <a:t>reliable</a:t>
            </a:r>
            <a:r>
              <a:rPr lang="en-US" altLang="en-US" dirty="0"/>
              <a:t> and </a:t>
            </a:r>
            <a:r>
              <a:rPr lang="en-US" altLang="en-US" b="1" i="1" dirty="0"/>
              <a:t>connection-oriented</a:t>
            </a:r>
            <a:endParaRPr lang="en-US" altLang="en-US" dirty="0"/>
          </a:p>
          <a:p>
            <a:r>
              <a:rPr lang="en-US" altLang="en-US" dirty="0"/>
              <a:t>In addition to port number, TCP provides abstraction to allow in-order, uninterrupted </a:t>
            </a:r>
            <a:r>
              <a:rPr lang="en-US" altLang="en-US" b="1" i="1" dirty="0"/>
              <a:t>byte-stream</a:t>
            </a:r>
            <a:r>
              <a:rPr lang="en-US" altLang="en-US" dirty="0"/>
              <a:t> across an unreliable network</a:t>
            </a:r>
          </a:p>
          <a:p>
            <a:pPr lvl="1"/>
            <a:r>
              <a:rPr lang="en-US" altLang="en-US" dirty="0"/>
              <a:t>Whenever host sends packet, the receiver must send an </a:t>
            </a:r>
            <a:r>
              <a:rPr lang="en-US" altLang="en-US" b="1" dirty="0">
                <a:solidFill>
                  <a:srgbClr val="006699"/>
                </a:solidFill>
              </a:rPr>
              <a:t>acknowledgement</a:t>
            </a:r>
            <a:r>
              <a:rPr lang="en-US" altLang="en-US" b="1" dirty="0">
                <a:solidFill>
                  <a:srgbClr val="3366FF"/>
                </a:solidFill>
              </a:rPr>
              <a:t> </a:t>
            </a:r>
            <a:r>
              <a:rPr lang="en-US" altLang="en-US" b="1" dirty="0">
                <a:solidFill>
                  <a:srgbClr val="006699"/>
                </a:solidFill>
              </a:rPr>
              <a:t>packet</a:t>
            </a:r>
            <a:r>
              <a:rPr lang="en-US" altLang="en-US" b="1" dirty="0">
                <a:solidFill>
                  <a:srgbClr val="3366FF"/>
                </a:solidFill>
              </a:rPr>
              <a:t> </a:t>
            </a:r>
            <a:r>
              <a:rPr lang="en-US" altLang="en-US" dirty="0"/>
              <a:t>(ACK).  If ACK not received before a timer expires, sender will resend.</a:t>
            </a:r>
          </a:p>
          <a:p>
            <a:pPr lvl="1"/>
            <a:r>
              <a:rPr lang="en-US" altLang="en-US" b="1" dirty="0">
                <a:solidFill>
                  <a:srgbClr val="006699"/>
                </a:solidFill>
              </a:rPr>
              <a:t>Sequence</a:t>
            </a:r>
            <a:r>
              <a:rPr lang="en-US" altLang="en-US" b="1" dirty="0">
                <a:solidFill>
                  <a:srgbClr val="3366FF"/>
                </a:solidFill>
              </a:rPr>
              <a:t> </a:t>
            </a:r>
            <a:r>
              <a:rPr lang="en-US" altLang="en-US" b="1" dirty="0">
                <a:solidFill>
                  <a:srgbClr val="006699"/>
                </a:solidFill>
              </a:rPr>
              <a:t>numbers</a:t>
            </a:r>
            <a:r>
              <a:rPr lang="en-US" altLang="en-US" b="1" dirty="0">
                <a:solidFill>
                  <a:srgbClr val="3366FF"/>
                </a:solidFill>
              </a:rPr>
              <a:t> </a:t>
            </a:r>
            <a:r>
              <a:rPr lang="en-US" altLang="en-US" dirty="0"/>
              <a:t>in TCP header allow receiver to put packets in order and notice missing packets</a:t>
            </a:r>
          </a:p>
          <a:p>
            <a:pPr lvl="1"/>
            <a:r>
              <a:rPr lang="en-US" altLang="en-US" dirty="0"/>
              <a:t>Connections are initiated with series of control packets called a </a:t>
            </a:r>
            <a:r>
              <a:rPr lang="en-US" altLang="en-US" b="1" i="1" dirty="0"/>
              <a:t>three-way handshake</a:t>
            </a:r>
            <a:endParaRPr lang="en-US" altLang="en-US" dirty="0"/>
          </a:p>
          <a:p>
            <a:pPr lvl="2"/>
            <a:r>
              <a:rPr lang="en-US" altLang="en-US" dirty="0"/>
              <a:t>Connections also closed with series of control packets</a:t>
            </a:r>
          </a:p>
        </p:txBody>
      </p:sp>
    </p:spTree>
    <p:extLst>
      <p:ext uri="{BB962C8B-B14F-4D97-AF65-F5344CB8AC3E}">
        <p14:creationId xmlns:p14="http://schemas.microsoft.com/office/powerpoint/2010/main" val="89457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62D4-2AA0-48D3-966E-C6A8EC9CED76}"/>
              </a:ext>
            </a:extLst>
          </p:cNvPr>
          <p:cNvSpPr>
            <a:spLocks noGrp="1"/>
          </p:cNvSpPr>
          <p:nvPr>
            <p:ph type="title"/>
          </p:nvPr>
        </p:nvSpPr>
        <p:spPr/>
        <p:txBody>
          <a:bodyPr/>
          <a:lstStyle/>
          <a:p>
            <a:r>
              <a:rPr lang="en-US" dirty="0"/>
              <a:t>Transmission Control Protocol</a:t>
            </a:r>
          </a:p>
        </p:txBody>
      </p:sp>
      <p:sp>
        <p:nvSpPr>
          <p:cNvPr id="3" name="Content Placeholder 2">
            <a:extLst>
              <a:ext uri="{FF2B5EF4-FFF2-40B4-BE49-F238E27FC236}">
                <a16:creationId xmlns:a16="http://schemas.microsoft.com/office/drawing/2014/main" id="{0914992C-510A-4DE5-B333-340710C8736D}"/>
              </a:ext>
            </a:extLst>
          </p:cNvPr>
          <p:cNvSpPr>
            <a:spLocks noGrp="1"/>
          </p:cNvSpPr>
          <p:nvPr>
            <p:ph idx="1"/>
          </p:nvPr>
        </p:nvSpPr>
        <p:spPr/>
        <p:txBody>
          <a:bodyPr/>
          <a:lstStyle/>
          <a:p>
            <a:r>
              <a:rPr lang="en-US" altLang="en-US" dirty="0"/>
              <a:t>Receiver can send a </a:t>
            </a:r>
            <a:r>
              <a:rPr lang="en-US" altLang="en-US" b="1" dirty="0">
                <a:solidFill>
                  <a:srgbClr val="006699"/>
                </a:solidFill>
              </a:rPr>
              <a:t>cumulative ACK </a:t>
            </a:r>
            <a:r>
              <a:rPr lang="en-US" altLang="en-US" dirty="0"/>
              <a:t>to acknowledge series of packets</a:t>
            </a:r>
          </a:p>
          <a:p>
            <a:pPr lvl="1"/>
            <a:r>
              <a:rPr lang="en-US" altLang="en-US" dirty="0"/>
              <a:t>Server can also send multiple packets before waiting for ACKs</a:t>
            </a:r>
          </a:p>
          <a:p>
            <a:pPr lvl="1"/>
            <a:r>
              <a:rPr lang="en-US" altLang="en-US" dirty="0"/>
              <a:t>Takes advantage of network throughput</a:t>
            </a:r>
          </a:p>
          <a:p>
            <a:r>
              <a:rPr lang="en-US" altLang="en-US" dirty="0"/>
              <a:t>Flow of packets regulated through </a:t>
            </a:r>
            <a:r>
              <a:rPr lang="en-US" altLang="en-US" b="1" dirty="0">
                <a:solidFill>
                  <a:srgbClr val="006699"/>
                </a:solidFill>
              </a:rPr>
              <a:t>flow control </a:t>
            </a:r>
            <a:r>
              <a:rPr lang="en-US" altLang="en-US" dirty="0"/>
              <a:t>and </a:t>
            </a:r>
            <a:r>
              <a:rPr lang="en-US" altLang="en-US" b="1" dirty="0">
                <a:solidFill>
                  <a:srgbClr val="006699"/>
                </a:solidFill>
              </a:rPr>
              <a:t>congestion control</a:t>
            </a:r>
          </a:p>
          <a:p>
            <a:pPr lvl="1"/>
            <a:r>
              <a:rPr lang="en-US" altLang="en-US" b="1" i="1" dirty="0"/>
              <a:t>Flow control </a:t>
            </a:r>
            <a:r>
              <a:rPr lang="en-US" altLang="en-US" dirty="0"/>
              <a:t>– prevents sender from overrunning capacity of receiver</a:t>
            </a:r>
          </a:p>
          <a:p>
            <a:pPr lvl="1"/>
            <a:r>
              <a:rPr lang="en-US" altLang="en-US" b="1" i="1" dirty="0"/>
              <a:t>Congestion control </a:t>
            </a:r>
            <a:r>
              <a:rPr lang="en-US" altLang="en-US" dirty="0"/>
              <a:t>– approximates congestion of the network to slow down or speed up packet sending rate</a:t>
            </a:r>
          </a:p>
        </p:txBody>
      </p:sp>
    </p:spTree>
    <p:extLst>
      <p:ext uri="{BB962C8B-B14F-4D97-AF65-F5344CB8AC3E}">
        <p14:creationId xmlns:p14="http://schemas.microsoft.com/office/powerpoint/2010/main" val="519330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AB77-82E8-4936-8A1C-6D226C97E61F}"/>
              </a:ext>
            </a:extLst>
          </p:cNvPr>
          <p:cNvSpPr>
            <a:spLocks noGrp="1"/>
          </p:cNvSpPr>
          <p:nvPr>
            <p:ph type="title"/>
          </p:nvPr>
        </p:nvSpPr>
        <p:spPr/>
        <p:txBody>
          <a:bodyPr/>
          <a:lstStyle/>
          <a:p>
            <a:r>
              <a:rPr lang="en-US" dirty="0"/>
              <a:t>TCP Connection Sequence</a:t>
            </a:r>
          </a:p>
        </p:txBody>
      </p:sp>
      <p:pic>
        <p:nvPicPr>
          <p:cNvPr id="4" name="Content Placeholder 3">
            <a:extLst>
              <a:ext uri="{FF2B5EF4-FFF2-40B4-BE49-F238E27FC236}">
                <a16:creationId xmlns:a16="http://schemas.microsoft.com/office/drawing/2014/main" id="{DDA78CB9-D683-4554-82CC-2CBE965E78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4667" y="2222500"/>
            <a:ext cx="3729840" cy="443743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38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B85F-C2BA-4B30-8EF4-28686BE37BF6}"/>
              </a:ext>
            </a:extLst>
          </p:cNvPr>
          <p:cNvSpPr>
            <a:spLocks noGrp="1"/>
          </p:cNvSpPr>
          <p:nvPr>
            <p:ph type="title"/>
          </p:nvPr>
        </p:nvSpPr>
        <p:spPr/>
        <p:txBody>
          <a:bodyPr/>
          <a:lstStyle/>
          <a:p>
            <a:r>
              <a:rPr lang="en-US" dirty="0"/>
              <a:t>Berkeley Sockets</a:t>
            </a:r>
          </a:p>
        </p:txBody>
      </p:sp>
      <p:sp>
        <p:nvSpPr>
          <p:cNvPr id="3" name="Content Placeholder 2">
            <a:extLst>
              <a:ext uri="{FF2B5EF4-FFF2-40B4-BE49-F238E27FC236}">
                <a16:creationId xmlns:a16="http://schemas.microsoft.com/office/drawing/2014/main" id="{3B203A40-3CC4-4DF1-9DB1-F8BCA7A1E9BE}"/>
              </a:ext>
            </a:extLst>
          </p:cNvPr>
          <p:cNvSpPr>
            <a:spLocks noGrp="1"/>
          </p:cNvSpPr>
          <p:nvPr>
            <p:ph idx="1"/>
          </p:nvPr>
        </p:nvSpPr>
        <p:spPr/>
        <p:txBody>
          <a:bodyPr>
            <a:normAutofit fontScale="92500"/>
          </a:bodyPr>
          <a:lstStyle/>
          <a:p>
            <a:r>
              <a:rPr lang="en-US" dirty="0"/>
              <a:t>Communications API to link multiple systems using (usually) the TCP/IP protocol stack</a:t>
            </a:r>
          </a:p>
          <a:p>
            <a:r>
              <a:rPr lang="en-US" dirty="0"/>
              <a:t>Originated in the 4.2BSD Unix System in 1983</a:t>
            </a:r>
          </a:p>
          <a:p>
            <a:pPr lvl="1"/>
            <a:r>
              <a:rPr lang="en-US" dirty="0"/>
              <a:t>BSD: Berkeley Software Distribution</a:t>
            </a:r>
          </a:p>
          <a:p>
            <a:pPr lvl="2"/>
            <a:r>
              <a:rPr lang="en-US" dirty="0"/>
              <a:t>A Unix-derived OS that was developed at the University of California – Berkeley</a:t>
            </a:r>
          </a:p>
          <a:p>
            <a:pPr lvl="2"/>
            <a:r>
              <a:rPr lang="en-US" dirty="0"/>
              <a:t>Still maintained today through systems such as FreeBSD, NetBSD, OpenBSD, etc.</a:t>
            </a:r>
          </a:p>
          <a:p>
            <a:pPr lvl="2"/>
            <a:r>
              <a:rPr lang="en-US" dirty="0"/>
              <a:t>One of the primary “free” competitors to Linux in the server-space</a:t>
            </a:r>
          </a:p>
          <a:p>
            <a:r>
              <a:rPr lang="en-US" dirty="0"/>
              <a:t>Specifies a series of system calls used for network communication and a mapping onto the VFS</a:t>
            </a:r>
          </a:p>
          <a:p>
            <a:pPr lvl="1"/>
            <a:r>
              <a:rPr lang="en-US" dirty="0"/>
              <a:t>socket(), bind(), listen(), accept(), connect(), </a:t>
            </a:r>
            <a:r>
              <a:rPr lang="en-US" dirty="0" err="1"/>
              <a:t>recv</a:t>
            </a:r>
            <a:r>
              <a:rPr lang="en-US" dirty="0"/>
              <a:t>(), send(), </a:t>
            </a:r>
            <a:r>
              <a:rPr lang="en-US" dirty="0" err="1"/>
              <a:t>recvfrom</a:t>
            </a:r>
            <a:r>
              <a:rPr lang="en-US" dirty="0"/>
              <a:t>(), </a:t>
            </a:r>
            <a:r>
              <a:rPr lang="en-US" dirty="0" err="1"/>
              <a:t>sendto</a:t>
            </a:r>
            <a:r>
              <a:rPr lang="en-US" dirty="0"/>
              <a:t>()</a:t>
            </a:r>
          </a:p>
          <a:p>
            <a:r>
              <a:rPr lang="en-US" dirty="0"/>
              <a:t>Defines a message-passing like mechanism for remote communication</a:t>
            </a:r>
          </a:p>
          <a:p>
            <a:r>
              <a:rPr lang="en-US" dirty="0"/>
              <a:t>Widely implemented on most OSes today</a:t>
            </a:r>
          </a:p>
        </p:txBody>
      </p:sp>
    </p:spTree>
    <p:extLst>
      <p:ext uri="{BB962C8B-B14F-4D97-AF65-F5344CB8AC3E}">
        <p14:creationId xmlns:p14="http://schemas.microsoft.com/office/powerpoint/2010/main" val="168739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3EFA-F438-41D7-A4B1-4AAF750C8153}"/>
              </a:ext>
            </a:extLst>
          </p:cNvPr>
          <p:cNvSpPr>
            <a:spLocks noGrp="1"/>
          </p:cNvSpPr>
          <p:nvPr>
            <p:ph type="title"/>
          </p:nvPr>
        </p:nvSpPr>
        <p:spPr/>
        <p:txBody>
          <a:bodyPr/>
          <a:lstStyle/>
          <a:p>
            <a:r>
              <a:rPr lang="en-US" dirty="0"/>
              <a:t>Network-oriented Systems</a:t>
            </a:r>
          </a:p>
        </p:txBody>
      </p:sp>
      <p:sp>
        <p:nvSpPr>
          <p:cNvPr id="3" name="Content Placeholder 2">
            <a:extLst>
              <a:ext uri="{FF2B5EF4-FFF2-40B4-BE49-F238E27FC236}">
                <a16:creationId xmlns:a16="http://schemas.microsoft.com/office/drawing/2014/main" id="{4D408F9A-15BD-4962-AED2-5AD04890750A}"/>
              </a:ext>
            </a:extLst>
          </p:cNvPr>
          <p:cNvSpPr>
            <a:spLocks noGrp="1"/>
          </p:cNvSpPr>
          <p:nvPr>
            <p:ph idx="1"/>
          </p:nvPr>
        </p:nvSpPr>
        <p:spPr/>
        <p:txBody>
          <a:bodyPr/>
          <a:lstStyle/>
          <a:p>
            <a:r>
              <a:rPr lang="en-US" altLang="en-US" dirty="0"/>
              <a:t>Two main types</a:t>
            </a:r>
          </a:p>
          <a:p>
            <a:r>
              <a:rPr lang="en-US" altLang="en-US" b="1" dirty="0">
                <a:solidFill>
                  <a:srgbClr val="006699"/>
                </a:solidFill>
              </a:rPr>
              <a:t>Network</a:t>
            </a:r>
            <a:r>
              <a:rPr lang="en-US" altLang="en-US" b="1" dirty="0">
                <a:solidFill>
                  <a:srgbClr val="3366FF"/>
                </a:solidFill>
              </a:rPr>
              <a:t> </a:t>
            </a:r>
            <a:r>
              <a:rPr lang="en-US" altLang="en-US" b="1" dirty="0">
                <a:solidFill>
                  <a:srgbClr val="006699"/>
                </a:solidFill>
              </a:rPr>
              <a:t>Operating Systems</a:t>
            </a:r>
          </a:p>
          <a:p>
            <a:pPr lvl="1"/>
            <a:r>
              <a:rPr lang="en-US" altLang="en-US" dirty="0"/>
              <a:t>Users are aware of multiplicity of machines</a:t>
            </a:r>
          </a:p>
          <a:p>
            <a:r>
              <a:rPr lang="en-US" altLang="en-US" b="1" dirty="0">
                <a:solidFill>
                  <a:srgbClr val="006699"/>
                </a:solidFill>
              </a:rPr>
              <a:t>Distributed Operating Systems</a:t>
            </a:r>
          </a:p>
          <a:p>
            <a:pPr lvl="1"/>
            <a:r>
              <a:rPr lang="en-US" altLang="en-US" dirty="0"/>
              <a:t>Users not aware of multiplicity of machines</a:t>
            </a:r>
          </a:p>
        </p:txBody>
      </p:sp>
    </p:spTree>
    <p:extLst>
      <p:ext uri="{BB962C8B-B14F-4D97-AF65-F5344CB8AC3E}">
        <p14:creationId xmlns:p14="http://schemas.microsoft.com/office/powerpoint/2010/main" val="1989067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61F-833E-40D3-B892-DFBB5C990913}"/>
              </a:ext>
            </a:extLst>
          </p:cNvPr>
          <p:cNvSpPr>
            <a:spLocks noGrp="1"/>
          </p:cNvSpPr>
          <p:nvPr>
            <p:ph type="title"/>
          </p:nvPr>
        </p:nvSpPr>
        <p:spPr/>
        <p:txBody>
          <a:bodyPr/>
          <a:lstStyle/>
          <a:p>
            <a:r>
              <a:rPr lang="en-US" dirty="0"/>
              <a:t>Network Operating Systems</a:t>
            </a:r>
          </a:p>
        </p:txBody>
      </p:sp>
      <p:sp>
        <p:nvSpPr>
          <p:cNvPr id="3" name="Content Placeholder 2">
            <a:extLst>
              <a:ext uri="{FF2B5EF4-FFF2-40B4-BE49-F238E27FC236}">
                <a16:creationId xmlns:a16="http://schemas.microsoft.com/office/drawing/2014/main" id="{4A610290-6EDE-437A-ADC3-DDE732F3E30D}"/>
              </a:ext>
            </a:extLst>
          </p:cNvPr>
          <p:cNvSpPr>
            <a:spLocks noGrp="1"/>
          </p:cNvSpPr>
          <p:nvPr>
            <p:ph idx="1"/>
          </p:nvPr>
        </p:nvSpPr>
        <p:spPr/>
        <p:txBody>
          <a:bodyPr/>
          <a:lstStyle/>
          <a:p>
            <a:pPr>
              <a:defRPr/>
            </a:pPr>
            <a:r>
              <a:rPr lang="en-US" altLang="en-US" dirty="0"/>
              <a:t>Users are aware of multiplicity of machines</a:t>
            </a:r>
          </a:p>
          <a:p>
            <a:pPr>
              <a:defRPr/>
            </a:pPr>
            <a:r>
              <a:rPr lang="en-US" altLang="en-US" dirty="0"/>
              <a:t>Access to resources of various machines is done explicitly by:</a:t>
            </a:r>
          </a:p>
          <a:p>
            <a:pPr lvl="1">
              <a:defRPr/>
            </a:pPr>
            <a:r>
              <a:rPr lang="en-US" altLang="en-US" dirty="0"/>
              <a:t>Remote logging into the appropriate remote machine (SSH)</a:t>
            </a:r>
          </a:p>
          <a:p>
            <a:pPr lvl="2">
              <a:buFont typeface="Arial" panose="020B0604020202020204" pitchFamily="34" charset="0"/>
              <a:buChar char="•"/>
              <a:defRPr/>
            </a:pPr>
            <a:r>
              <a:rPr lang="en-US" altLang="en-US" dirty="0" err="1">
                <a:latin typeface="Courier New" panose="02070309020205020404" pitchFamily="49" charset="0"/>
                <a:cs typeface="Courier New" panose="02070309020205020404" pitchFamily="49" charset="0"/>
              </a:rPr>
              <a:t>ssh</a:t>
            </a:r>
            <a:r>
              <a:rPr lang="en-US" altLang="en-US" dirty="0">
                <a:latin typeface="Courier New" panose="02070309020205020404" pitchFamily="49" charset="0"/>
                <a:cs typeface="Courier New" panose="02070309020205020404" pitchFamily="49" charset="0"/>
              </a:rPr>
              <a:t> kristen.cs.yale.edu</a:t>
            </a:r>
          </a:p>
          <a:p>
            <a:pPr lvl="1">
              <a:defRPr/>
            </a:pPr>
            <a:r>
              <a:rPr lang="en-US" altLang="en-US" dirty="0"/>
              <a:t>Transferring data from remote machines to local machines, via the File Transfer Protocol (FTP) mechanism</a:t>
            </a:r>
          </a:p>
          <a:p>
            <a:pPr lvl="1">
              <a:defRPr/>
            </a:pPr>
            <a:r>
              <a:rPr lang="en-US" altLang="en-US" dirty="0"/>
              <a:t>Upload, download, access, or share files through cloud storage</a:t>
            </a:r>
          </a:p>
          <a:p>
            <a:pPr>
              <a:defRPr/>
            </a:pPr>
            <a:r>
              <a:rPr lang="en-US" altLang="en-US" dirty="0"/>
              <a:t>Users must change paradigms – establish a </a:t>
            </a:r>
            <a:r>
              <a:rPr lang="en-US" altLang="en-US" b="1" dirty="0">
                <a:solidFill>
                  <a:srgbClr val="006699"/>
                </a:solidFill>
              </a:rPr>
              <a:t>session</a:t>
            </a:r>
            <a:r>
              <a:rPr lang="en-US" altLang="en-US" dirty="0"/>
              <a:t>, give network-based commands, use a web browser</a:t>
            </a:r>
          </a:p>
          <a:p>
            <a:pPr lvl="1">
              <a:defRPr/>
            </a:pPr>
            <a:r>
              <a:rPr lang="en-US" altLang="en-US" dirty="0"/>
              <a:t>More difficult for users </a:t>
            </a:r>
          </a:p>
        </p:txBody>
      </p:sp>
    </p:spTree>
    <p:extLst>
      <p:ext uri="{BB962C8B-B14F-4D97-AF65-F5344CB8AC3E}">
        <p14:creationId xmlns:p14="http://schemas.microsoft.com/office/powerpoint/2010/main" val="70906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FDDB-A19D-4ADD-B80A-6068486BB87F}"/>
              </a:ext>
            </a:extLst>
          </p:cNvPr>
          <p:cNvSpPr>
            <a:spLocks noGrp="1"/>
          </p:cNvSpPr>
          <p:nvPr>
            <p:ph type="title"/>
          </p:nvPr>
        </p:nvSpPr>
        <p:spPr/>
        <p:txBody>
          <a:bodyPr/>
          <a:lstStyle/>
          <a:p>
            <a:r>
              <a:rPr lang="en-US" dirty="0"/>
              <a:t>Distributed Operating Systems</a:t>
            </a:r>
          </a:p>
        </p:txBody>
      </p:sp>
      <p:sp>
        <p:nvSpPr>
          <p:cNvPr id="3" name="Content Placeholder 2">
            <a:extLst>
              <a:ext uri="{FF2B5EF4-FFF2-40B4-BE49-F238E27FC236}">
                <a16:creationId xmlns:a16="http://schemas.microsoft.com/office/drawing/2014/main" id="{3787EC62-0BCE-4489-935F-280F68079D70}"/>
              </a:ext>
            </a:extLst>
          </p:cNvPr>
          <p:cNvSpPr>
            <a:spLocks noGrp="1"/>
          </p:cNvSpPr>
          <p:nvPr>
            <p:ph idx="1"/>
          </p:nvPr>
        </p:nvSpPr>
        <p:spPr/>
        <p:txBody>
          <a:bodyPr/>
          <a:lstStyle/>
          <a:p>
            <a:r>
              <a:rPr lang="en-US" altLang="en-US" dirty="0"/>
              <a:t>Users not aware of multiplicity of machines</a:t>
            </a:r>
          </a:p>
          <a:p>
            <a:pPr lvl="1"/>
            <a:r>
              <a:rPr lang="en-US" altLang="en-US" dirty="0"/>
              <a:t>Access to remote resources similar to access to local resources</a:t>
            </a:r>
          </a:p>
          <a:p>
            <a:r>
              <a:rPr lang="en-US" altLang="en-US" b="1" dirty="0">
                <a:solidFill>
                  <a:srgbClr val="006699"/>
                </a:solidFill>
              </a:rPr>
              <a:t>Data Migration </a:t>
            </a:r>
            <a:r>
              <a:rPr lang="en-US" altLang="en-US" dirty="0"/>
              <a:t>– transfer data by transferring entire file, or transferring only those portions of the file necessary for the immediate task</a:t>
            </a:r>
          </a:p>
          <a:p>
            <a:r>
              <a:rPr lang="en-US" altLang="en-US" b="1" dirty="0">
                <a:solidFill>
                  <a:srgbClr val="006699"/>
                </a:solidFill>
              </a:rPr>
              <a:t>Computation Migration </a:t>
            </a:r>
            <a:r>
              <a:rPr lang="en-US" altLang="en-US" dirty="0"/>
              <a:t>– transfer the computation, rather than the data, across the system</a:t>
            </a:r>
          </a:p>
          <a:p>
            <a:pPr lvl="1"/>
            <a:r>
              <a:rPr lang="en-US" altLang="en-US" dirty="0"/>
              <a:t>Via remote procedure calls (RPCs)</a:t>
            </a:r>
          </a:p>
          <a:p>
            <a:pPr lvl="1"/>
            <a:r>
              <a:rPr lang="en-US" altLang="en-US" dirty="0"/>
              <a:t>Via messaging system</a:t>
            </a:r>
          </a:p>
        </p:txBody>
      </p:sp>
    </p:spTree>
    <p:extLst>
      <p:ext uri="{BB962C8B-B14F-4D97-AF65-F5344CB8AC3E}">
        <p14:creationId xmlns:p14="http://schemas.microsoft.com/office/powerpoint/2010/main" val="2485952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975E-DF16-410B-BD1B-8E037B85BFDB}"/>
              </a:ext>
            </a:extLst>
          </p:cNvPr>
          <p:cNvSpPr>
            <a:spLocks noGrp="1"/>
          </p:cNvSpPr>
          <p:nvPr>
            <p:ph type="title"/>
          </p:nvPr>
        </p:nvSpPr>
        <p:spPr/>
        <p:txBody>
          <a:bodyPr/>
          <a:lstStyle/>
          <a:p>
            <a:r>
              <a:rPr lang="en-US" dirty="0"/>
              <a:t>Distributed Operating Systems</a:t>
            </a:r>
          </a:p>
        </p:txBody>
      </p:sp>
      <p:sp>
        <p:nvSpPr>
          <p:cNvPr id="3" name="Content Placeholder 2">
            <a:extLst>
              <a:ext uri="{FF2B5EF4-FFF2-40B4-BE49-F238E27FC236}">
                <a16:creationId xmlns:a16="http://schemas.microsoft.com/office/drawing/2014/main" id="{1EB485A3-9409-41E7-ACAD-A8747058768A}"/>
              </a:ext>
            </a:extLst>
          </p:cNvPr>
          <p:cNvSpPr>
            <a:spLocks noGrp="1"/>
          </p:cNvSpPr>
          <p:nvPr>
            <p:ph idx="1"/>
          </p:nvPr>
        </p:nvSpPr>
        <p:spPr/>
        <p:txBody>
          <a:bodyPr/>
          <a:lstStyle/>
          <a:p>
            <a:r>
              <a:rPr lang="en-US" altLang="en-US" b="1" dirty="0">
                <a:solidFill>
                  <a:srgbClr val="006699"/>
                </a:solidFill>
              </a:rPr>
              <a:t>Process Migration</a:t>
            </a:r>
            <a:r>
              <a:rPr lang="en-US" altLang="en-US" b="1" dirty="0">
                <a:solidFill>
                  <a:srgbClr val="3366FF"/>
                </a:solidFill>
              </a:rPr>
              <a:t> </a:t>
            </a:r>
            <a:r>
              <a:rPr lang="en-US" altLang="en-US" dirty="0"/>
              <a:t>– execute an entire process, or parts of it, at different sites</a:t>
            </a:r>
          </a:p>
          <a:p>
            <a:pPr lvl="1"/>
            <a:r>
              <a:rPr lang="en-US" altLang="en-US" b="1" i="1" dirty="0"/>
              <a:t>Load balancing </a:t>
            </a:r>
            <a:r>
              <a:rPr lang="en-US" altLang="en-US" dirty="0"/>
              <a:t>– distribute processes across network to even the workload</a:t>
            </a:r>
          </a:p>
          <a:p>
            <a:pPr lvl="1"/>
            <a:r>
              <a:rPr lang="en-US" altLang="en-US" b="1" i="1" dirty="0"/>
              <a:t>Computation speedup </a:t>
            </a:r>
            <a:r>
              <a:rPr lang="en-US" altLang="en-US" dirty="0"/>
              <a:t>– subprocesses can run concurrently on different sites</a:t>
            </a:r>
          </a:p>
          <a:p>
            <a:pPr lvl="1"/>
            <a:r>
              <a:rPr lang="en-US" altLang="en-US" b="1" i="1" dirty="0"/>
              <a:t>Hardware preference </a:t>
            </a:r>
            <a:r>
              <a:rPr lang="en-US" altLang="en-US" dirty="0"/>
              <a:t>– process execution may require specialized processor</a:t>
            </a:r>
          </a:p>
          <a:p>
            <a:pPr lvl="1"/>
            <a:r>
              <a:rPr lang="en-US" altLang="en-US" b="1" i="1" dirty="0"/>
              <a:t>Software preference </a:t>
            </a:r>
            <a:r>
              <a:rPr lang="en-US" altLang="en-US" dirty="0"/>
              <a:t>– required software may be available at only a particular site</a:t>
            </a:r>
          </a:p>
          <a:p>
            <a:pPr lvl="1"/>
            <a:r>
              <a:rPr lang="en-US" altLang="en-US" b="1" i="1" dirty="0"/>
              <a:t>Data access </a:t>
            </a:r>
            <a:r>
              <a:rPr lang="en-US" altLang="en-US" dirty="0"/>
              <a:t>– run process remotely, rather than transfer all data locally</a:t>
            </a:r>
          </a:p>
        </p:txBody>
      </p:sp>
    </p:spTree>
    <p:extLst>
      <p:ext uri="{BB962C8B-B14F-4D97-AF65-F5344CB8AC3E}">
        <p14:creationId xmlns:p14="http://schemas.microsoft.com/office/powerpoint/2010/main" val="575331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E844-629C-4F68-ADBC-BECF6FB93496}"/>
              </a:ext>
            </a:extLst>
          </p:cNvPr>
          <p:cNvSpPr>
            <a:spLocks noGrp="1"/>
          </p:cNvSpPr>
          <p:nvPr>
            <p:ph type="title"/>
          </p:nvPr>
        </p:nvSpPr>
        <p:spPr/>
        <p:txBody>
          <a:bodyPr/>
          <a:lstStyle/>
          <a:p>
            <a:r>
              <a:rPr lang="en-US" dirty="0"/>
              <a:t>Robustness in Distributed Systems</a:t>
            </a:r>
          </a:p>
        </p:txBody>
      </p:sp>
      <p:sp>
        <p:nvSpPr>
          <p:cNvPr id="3" name="Content Placeholder 2">
            <a:extLst>
              <a:ext uri="{FF2B5EF4-FFF2-40B4-BE49-F238E27FC236}">
                <a16:creationId xmlns:a16="http://schemas.microsoft.com/office/drawing/2014/main" id="{3E27D78D-2A2F-41DF-8780-301BBE660C4E}"/>
              </a:ext>
            </a:extLst>
          </p:cNvPr>
          <p:cNvSpPr>
            <a:spLocks noGrp="1"/>
          </p:cNvSpPr>
          <p:nvPr>
            <p:ph idx="1"/>
          </p:nvPr>
        </p:nvSpPr>
        <p:spPr/>
        <p:txBody>
          <a:bodyPr/>
          <a:lstStyle/>
          <a:p>
            <a:r>
              <a:rPr lang="en-US" altLang="en-US" dirty="0"/>
              <a:t>Hardware failures can include failure of a link, failure of a site, and loss of a message.</a:t>
            </a:r>
          </a:p>
          <a:p>
            <a:r>
              <a:rPr lang="en-US" altLang="en-US" dirty="0"/>
              <a:t>A </a:t>
            </a:r>
            <a:r>
              <a:rPr lang="en-US" altLang="en-US" b="1" dirty="0">
                <a:solidFill>
                  <a:srgbClr val="006699"/>
                </a:solidFill>
              </a:rPr>
              <a:t>fault-tolerant system </a:t>
            </a:r>
            <a:r>
              <a:rPr lang="en-US" altLang="en-US" dirty="0"/>
              <a:t>can tolerate a certain level of failure</a:t>
            </a:r>
          </a:p>
          <a:p>
            <a:pPr lvl="1"/>
            <a:r>
              <a:rPr lang="en-US" altLang="en-US" dirty="0"/>
              <a:t>Degree of fault tolerance depends on design of system and the specific fault</a:t>
            </a:r>
          </a:p>
          <a:p>
            <a:pPr lvl="1"/>
            <a:r>
              <a:rPr lang="en-US" altLang="en-US" dirty="0"/>
              <a:t>The more fault tolerance, the better!</a:t>
            </a:r>
          </a:p>
          <a:p>
            <a:r>
              <a:rPr lang="en-US" altLang="en-US" dirty="0"/>
              <a:t>Involves </a:t>
            </a:r>
            <a:r>
              <a:rPr lang="en-US" altLang="en-US" b="1" i="1" dirty="0"/>
              <a:t>failure detection</a:t>
            </a:r>
            <a:r>
              <a:rPr lang="en-US" altLang="en-US" dirty="0"/>
              <a:t>, </a:t>
            </a:r>
            <a:r>
              <a:rPr lang="en-US" altLang="en-US" b="1" i="1" dirty="0"/>
              <a:t>re-configuration</a:t>
            </a:r>
            <a:r>
              <a:rPr lang="en-US" altLang="en-US" dirty="0"/>
              <a:t>, and </a:t>
            </a:r>
            <a:r>
              <a:rPr lang="en-US" altLang="en-US" b="1" i="1" dirty="0"/>
              <a:t>recovery</a:t>
            </a:r>
          </a:p>
        </p:txBody>
      </p:sp>
    </p:spTree>
    <p:extLst>
      <p:ext uri="{BB962C8B-B14F-4D97-AF65-F5344CB8AC3E}">
        <p14:creationId xmlns:p14="http://schemas.microsoft.com/office/powerpoint/2010/main" val="33250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4B8D0-4C86-4893-9006-A68F4E48A853}"/>
              </a:ext>
            </a:extLst>
          </p:cNvPr>
          <p:cNvSpPr>
            <a:spLocks noGrp="1"/>
          </p:cNvSpPr>
          <p:nvPr>
            <p:ph type="title"/>
          </p:nvPr>
        </p:nvSpPr>
        <p:spPr/>
        <p:txBody>
          <a:bodyPr/>
          <a:lstStyle/>
          <a:p>
            <a:r>
              <a:rPr lang="en-US" dirty="0"/>
              <a:t>Networked and Distributed Systems</a:t>
            </a:r>
          </a:p>
        </p:txBody>
      </p:sp>
      <p:sp>
        <p:nvSpPr>
          <p:cNvPr id="3" name="Content Placeholder 2">
            <a:extLst>
              <a:ext uri="{FF2B5EF4-FFF2-40B4-BE49-F238E27FC236}">
                <a16:creationId xmlns:a16="http://schemas.microsoft.com/office/drawing/2014/main" id="{9D5B87ED-9C3D-41CB-AAAC-9E2A2FE9681D}"/>
              </a:ext>
            </a:extLst>
          </p:cNvPr>
          <p:cNvSpPr>
            <a:spLocks noGrp="1"/>
          </p:cNvSpPr>
          <p:nvPr>
            <p:ph idx="1"/>
          </p:nvPr>
        </p:nvSpPr>
        <p:spPr>
          <a:xfrm>
            <a:off x="818712" y="2222288"/>
            <a:ext cx="10554574" cy="1955429"/>
          </a:xfrm>
        </p:spPr>
        <p:txBody>
          <a:bodyPr/>
          <a:lstStyle/>
          <a:p>
            <a:r>
              <a:rPr lang="en-US" altLang="en-US" dirty="0"/>
              <a:t>A</a:t>
            </a:r>
            <a:r>
              <a:rPr lang="en-US" altLang="en-US" b="1" dirty="0">
                <a:solidFill>
                  <a:srgbClr val="3366FF"/>
                </a:solidFill>
              </a:rPr>
              <a:t> </a:t>
            </a:r>
            <a:r>
              <a:rPr lang="en-US" altLang="en-US" b="1" dirty="0">
                <a:solidFill>
                  <a:srgbClr val="006699"/>
                </a:solidFill>
              </a:rPr>
              <a:t>distributed</a:t>
            </a:r>
            <a:r>
              <a:rPr lang="en-US" altLang="en-US" b="1" dirty="0">
                <a:solidFill>
                  <a:srgbClr val="3366FF"/>
                </a:solidFill>
              </a:rPr>
              <a:t> </a:t>
            </a:r>
            <a:r>
              <a:rPr lang="en-US" altLang="en-US" b="1" dirty="0">
                <a:solidFill>
                  <a:srgbClr val="006699"/>
                </a:solidFill>
              </a:rPr>
              <a:t>system</a:t>
            </a:r>
            <a:r>
              <a:rPr lang="en-US" altLang="en-US" dirty="0">
                <a:solidFill>
                  <a:srgbClr val="3366FF"/>
                </a:solidFill>
              </a:rPr>
              <a:t> </a:t>
            </a:r>
            <a:r>
              <a:rPr lang="en-US" altLang="en-US" dirty="0"/>
              <a:t>is a collection of loosely coupled nodes interconnected by a communications network</a:t>
            </a:r>
          </a:p>
          <a:p>
            <a:r>
              <a:rPr lang="en-US" altLang="en-US" dirty="0"/>
              <a:t>Nodes variously called </a:t>
            </a:r>
            <a:r>
              <a:rPr lang="en-US" altLang="en-US" b="1" i="1" dirty="0"/>
              <a:t>processors, computers, machines, hosts</a:t>
            </a:r>
          </a:p>
          <a:p>
            <a:pPr lvl="1"/>
            <a:r>
              <a:rPr lang="en-US" altLang="en-US" b="1" i="1" dirty="0"/>
              <a:t>Site</a:t>
            </a:r>
            <a:r>
              <a:rPr lang="en-US" altLang="en-US" dirty="0"/>
              <a:t> is location of the machine, </a:t>
            </a:r>
            <a:r>
              <a:rPr lang="en-US" altLang="en-US" b="1" i="1" dirty="0"/>
              <a:t>node</a:t>
            </a:r>
            <a:r>
              <a:rPr lang="en-US" altLang="en-US" dirty="0"/>
              <a:t> refers to specific system</a:t>
            </a:r>
          </a:p>
          <a:p>
            <a:pPr lvl="1"/>
            <a:r>
              <a:rPr lang="en-US" altLang="en-US" dirty="0"/>
              <a:t>Generally a </a:t>
            </a:r>
            <a:r>
              <a:rPr lang="en-US" altLang="en-US" b="1" i="1" dirty="0"/>
              <a:t>server</a:t>
            </a:r>
            <a:r>
              <a:rPr lang="en-US" altLang="en-US" dirty="0"/>
              <a:t> has a resource a </a:t>
            </a:r>
            <a:r>
              <a:rPr lang="en-US" altLang="en-US" b="1" i="1" dirty="0"/>
              <a:t>client</a:t>
            </a:r>
            <a:r>
              <a:rPr lang="en-US" altLang="en-US" dirty="0"/>
              <a:t> node at a different site wants to use</a:t>
            </a:r>
          </a:p>
        </p:txBody>
      </p:sp>
      <p:pic>
        <p:nvPicPr>
          <p:cNvPr id="4" name="Picture 3" descr="17_01.pdf">
            <a:extLst>
              <a:ext uri="{FF2B5EF4-FFF2-40B4-BE49-F238E27FC236}">
                <a16:creationId xmlns:a16="http://schemas.microsoft.com/office/drawing/2014/main" id="{C2468DA5-F6D7-4F1D-96C5-70914486F1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728" y="4177717"/>
            <a:ext cx="3554542" cy="2291197"/>
          </a:xfrm>
          <a:prstGeom prst="rect">
            <a:avLst/>
          </a:prstGeom>
          <a:solidFill>
            <a:schemeClr val="tx1"/>
          </a:solidFill>
          <a:ln w="38100">
            <a:solidFill>
              <a:schemeClr val="accent1"/>
            </a:solidFill>
          </a:ln>
        </p:spPr>
      </p:pic>
    </p:spTree>
    <p:extLst>
      <p:ext uri="{BB962C8B-B14F-4D97-AF65-F5344CB8AC3E}">
        <p14:creationId xmlns:p14="http://schemas.microsoft.com/office/powerpoint/2010/main" val="177314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2392-5067-4E21-BB74-9A1467D11B74}"/>
              </a:ext>
            </a:extLst>
          </p:cNvPr>
          <p:cNvSpPr>
            <a:spLocks noGrp="1"/>
          </p:cNvSpPr>
          <p:nvPr>
            <p:ph type="title"/>
          </p:nvPr>
        </p:nvSpPr>
        <p:spPr/>
        <p:txBody>
          <a:bodyPr/>
          <a:lstStyle/>
          <a:p>
            <a:r>
              <a:rPr lang="en-US" dirty="0"/>
              <a:t>Failure Detection</a:t>
            </a:r>
          </a:p>
        </p:txBody>
      </p:sp>
      <p:sp>
        <p:nvSpPr>
          <p:cNvPr id="3" name="Content Placeholder 2">
            <a:extLst>
              <a:ext uri="{FF2B5EF4-FFF2-40B4-BE49-F238E27FC236}">
                <a16:creationId xmlns:a16="http://schemas.microsoft.com/office/drawing/2014/main" id="{4D3042C1-8C86-48D1-B5B4-F5895F7940F8}"/>
              </a:ext>
            </a:extLst>
          </p:cNvPr>
          <p:cNvSpPr>
            <a:spLocks noGrp="1"/>
          </p:cNvSpPr>
          <p:nvPr>
            <p:ph idx="1"/>
          </p:nvPr>
        </p:nvSpPr>
        <p:spPr/>
        <p:txBody>
          <a:bodyPr/>
          <a:lstStyle/>
          <a:p>
            <a:r>
              <a:rPr lang="en-US" altLang="en-US" dirty="0"/>
              <a:t>Detecting hardware failure is difficult</a:t>
            </a:r>
            <a:endParaRPr lang="en-US" altLang="en-US" sz="800" dirty="0"/>
          </a:p>
          <a:p>
            <a:r>
              <a:rPr lang="en-US" altLang="en-US" dirty="0"/>
              <a:t>To detect a link failure, a </a:t>
            </a:r>
            <a:r>
              <a:rPr lang="en-US" altLang="en-US" b="1" dirty="0">
                <a:solidFill>
                  <a:srgbClr val="006699"/>
                </a:solidFill>
              </a:rPr>
              <a:t>heartbeat</a:t>
            </a:r>
            <a:r>
              <a:rPr lang="en-US" altLang="en-US" dirty="0"/>
              <a:t> protocol can be used</a:t>
            </a:r>
            <a:endParaRPr lang="en-US" altLang="en-US" sz="800" dirty="0"/>
          </a:p>
          <a:p>
            <a:r>
              <a:rPr lang="en-US" altLang="en-US" dirty="0"/>
              <a:t>Assume Site A and Site B have established a link</a:t>
            </a:r>
          </a:p>
          <a:p>
            <a:pPr lvl="1"/>
            <a:r>
              <a:rPr lang="en-US" altLang="en-US" dirty="0"/>
              <a:t> At fixed intervals, each site will exchange an </a:t>
            </a:r>
            <a:r>
              <a:rPr lang="en-US" altLang="en-US" i="1" dirty="0"/>
              <a:t>I-am-up</a:t>
            </a:r>
            <a:r>
              <a:rPr lang="en-US" altLang="en-US" dirty="0"/>
              <a:t> message indicating that they are up and running</a:t>
            </a:r>
            <a:endParaRPr lang="en-US" altLang="en-US" sz="800" dirty="0"/>
          </a:p>
          <a:p>
            <a:r>
              <a:rPr lang="en-US" altLang="en-US" dirty="0"/>
              <a:t>If Site A does not receive a message within the fixed interval, it assumes either (a) the other site is not up or (b) the message was lost</a:t>
            </a:r>
            <a:endParaRPr lang="en-US" altLang="en-US" sz="800" dirty="0"/>
          </a:p>
          <a:p>
            <a:r>
              <a:rPr lang="en-US" altLang="en-US" dirty="0"/>
              <a:t>Site A can now send an </a:t>
            </a:r>
            <a:r>
              <a:rPr lang="en-US" altLang="en-US" i="1" dirty="0"/>
              <a:t>Are-you-up?</a:t>
            </a:r>
            <a:r>
              <a:rPr lang="en-US" altLang="en-US" dirty="0"/>
              <a:t> message to Site B</a:t>
            </a:r>
            <a:endParaRPr lang="en-US" altLang="en-US" sz="800" dirty="0"/>
          </a:p>
          <a:p>
            <a:r>
              <a:rPr lang="en-US" altLang="en-US" dirty="0"/>
              <a:t>If Site A does not receive a reply, it can repeat the message or try an alternate route to Site B</a:t>
            </a:r>
          </a:p>
        </p:txBody>
      </p:sp>
    </p:spTree>
    <p:extLst>
      <p:ext uri="{BB962C8B-B14F-4D97-AF65-F5344CB8AC3E}">
        <p14:creationId xmlns:p14="http://schemas.microsoft.com/office/powerpoint/2010/main" val="2033687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1CF4-CB84-4286-856E-3D0A212E96D0}"/>
              </a:ext>
            </a:extLst>
          </p:cNvPr>
          <p:cNvSpPr>
            <a:spLocks noGrp="1"/>
          </p:cNvSpPr>
          <p:nvPr>
            <p:ph type="title"/>
          </p:nvPr>
        </p:nvSpPr>
        <p:spPr/>
        <p:txBody>
          <a:bodyPr/>
          <a:lstStyle/>
          <a:p>
            <a:r>
              <a:rPr lang="en-US" dirty="0"/>
              <a:t>Failure Detection</a:t>
            </a:r>
          </a:p>
        </p:txBody>
      </p:sp>
      <p:sp>
        <p:nvSpPr>
          <p:cNvPr id="3" name="Content Placeholder 2">
            <a:extLst>
              <a:ext uri="{FF2B5EF4-FFF2-40B4-BE49-F238E27FC236}">
                <a16:creationId xmlns:a16="http://schemas.microsoft.com/office/drawing/2014/main" id="{D90CD40D-1B0F-4D56-8ED0-D8E415066A3B}"/>
              </a:ext>
            </a:extLst>
          </p:cNvPr>
          <p:cNvSpPr>
            <a:spLocks noGrp="1"/>
          </p:cNvSpPr>
          <p:nvPr>
            <p:ph idx="1"/>
          </p:nvPr>
        </p:nvSpPr>
        <p:spPr/>
        <p:txBody>
          <a:bodyPr/>
          <a:lstStyle/>
          <a:p>
            <a:r>
              <a:rPr lang="en-US" altLang="en-US" dirty="0"/>
              <a:t>If Site A does not ultimately receive a reply from Site B, it concludes some type of failure has occurred</a:t>
            </a:r>
          </a:p>
          <a:p>
            <a:r>
              <a:rPr lang="en-US" altLang="en-US" dirty="0"/>
              <a:t>However, Site A cannot determine exactly </a:t>
            </a:r>
            <a:r>
              <a:rPr lang="en-US" altLang="en-US" b="1" dirty="0"/>
              <a:t>why</a:t>
            </a:r>
            <a:r>
              <a:rPr lang="en-US" altLang="en-US" dirty="0"/>
              <a:t> the failure has occurred</a:t>
            </a:r>
          </a:p>
          <a:p>
            <a:r>
              <a:rPr lang="en-US" altLang="en-US" dirty="0"/>
              <a:t>Some possibilities:</a:t>
            </a:r>
            <a:br>
              <a:rPr lang="en-US" altLang="en-US" dirty="0"/>
            </a:br>
            <a:r>
              <a:rPr lang="en-US" altLang="en-US" dirty="0"/>
              <a:t>- Site B is down</a:t>
            </a:r>
            <a:br>
              <a:rPr lang="en-US" altLang="en-US" dirty="0"/>
            </a:br>
            <a:r>
              <a:rPr lang="en-US" altLang="en-US" dirty="0"/>
              <a:t>- The direct link between A and B is down</a:t>
            </a:r>
            <a:br>
              <a:rPr lang="en-US" altLang="en-US" dirty="0"/>
            </a:br>
            <a:r>
              <a:rPr lang="en-US" altLang="en-US" dirty="0"/>
              <a:t>- The alternate link from A to B is down</a:t>
            </a:r>
            <a:br>
              <a:rPr lang="en-US" altLang="en-US" dirty="0"/>
            </a:br>
            <a:r>
              <a:rPr lang="en-US" altLang="en-US" dirty="0"/>
              <a:t>- The message has been lost</a:t>
            </a:r>
          </a:p>
        </p:txBody>
      </p:sp>
    </p:spTree>
    <p:extLst>
      <p:ext uri="{BB962C8B-B14F-4D97-AF65-F5344CB8AC3E}">
        <p14:creationId xmlns:p14="http://schemas.microsoft.com/office/powerpoint/2010/main" val="1021654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041D-4D37-43D8-A47B-0A4C05A74A2B}"/>
              </a:ext>
            </a:extLst>
          </p:cNvPr>
          <p:cNvSpPr>
            <a:spLocks noGrp="1"/>
          </p:cNvSpPr>
          <p:nvPr>
            <p:ph type="title"/>
          </p:nvPr>
        </p:nvSpPr>
        <p:spPr/>
        <p:txBody>
          <a:bodyPr/>
          <a:lstStyle/>
          <a:p>
            <a:r>
              <a:rPr lang="en-US" dirty="0"/>
              <a:t>Re-configuration and Recovery</a:t>
            </a:r>
          </a:p>
        </p:txBody>
      </p:sp>
      <p:sp>
        <p:nvSpPr>
          <p:cNvPr id="3" name="Content Placeholder 2">
            <a:extLst>
              <a:ext uri="{FF2B5EF4-FFF2-40B4-BE49-F238E27FC236}">
                <a16:creationId xmlns:a16="http://schemas.microsoft.com/office/drawing/2014/main" id="{DD4720A5-2CEA-4B7A-957E-6FDCDDC0E56D}"/>
              </a:ext>
            </a:extLst>
          </p:cNvPr>
          <p:cNvSpPr>
            <a:spLocks noGrp="1"/>
          </p:cNvSpPr>
          <p:nvPr>
            <p:ph idx="1"/>
          </p:nvPr>
        </p:nvSpPr>
        <p:spPr/>
        <p:txBody>
          <a:bodyPr/>
          <a:lstStyle/>
          <a:p>
            <a:r>
              <a:rPr lang="en-US" altLang="en-US" dirty="0"/>
              <a:t>When Site A determines a failure has occurred, it must reconfigure the system: </a:t>
            </a:r>
          </a:p>
          <a:p>
            <a:pPr lvl="1"/>
            <a:r>
              <a:rPr lang="en-US" altLang="en-US" dirty="0"/>
              <a:t>If the link from A to B has failed, this must be  broadcast  to every site in the system</a:t>
            </a:r>
          </a:p>
          <a:p>
            <a:pPr lvl="1"/>
            <a:r>
              <a:rPr lang="en-US" altLang="en-US" dirty="0"/>
              <a:t>If a site has failed, every other site must also be notified  indicating that the services offered by the failed site are no longer available</a:t>
            </a:r>
          </a:p>
          <a:p>
            <a:r>
              <a:rPr lang="en-US" altLang="en-US" dirty="0"/>
              <a:t>When the link or the site becomes available again, this information must again be broadcast to all other sites</a:t>
            </a:r>
          </a:p>
        </p:txBody>
      </p:sp>
    </p:spTree>
    <p:extLst>
      <p:ext uri="{BB962C8B-B14F-4D97-AF65-F5344CB8AC3E}">
        <p14:creationId xmlns:p14="http://schemas.microsoft.com/office/powerpoint/2010/main" val="1231598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B057-25B8-4865-935A-F1826D33534A}"/>
              </a:ext>
            </a:extLst>
          </p:cNvPr>
          <p:cNvSpPr>
            <a:spLocks noGrp="1"/>
          </p:cNvSpPr>
          <p:nvPr>
            <p:ph type="title"/>
          </p:nvPr>
        </p:nvSpPr>
        <p:spPr/>
        <p:txBody>
          <a:bodyPr/>
          <a:lstStyle/>
          <a:p>
            <a:r>
              <a:rPr lang="en-US" dirty="0"/>
              <a:t>Byzantine Faults and Failures</a:t>
            </a:r>
          </a:p>
        </p:txBody>
      </p:sp>
      <p:sp>
        <p:nvSpPr>
          <p:cNvPr id="3" name="Content Placeholder 2">
            <a:extLst>
              <a:ext uri="{FF2B5EF4-FFF2-40B4-BE49-F238E27FC236}">
                <a16:creationId xmlns:a16="http://schemas.microsoft.com/office/drawing/2014/main" id="{26F7DC37-B50B-48EE-BAED-A88AC6C8FABE}"/>
              </a:ext>
            </a:extLst>
          </p:cNvPr>
          <p:cNvSpPr>
            <a:spLocks noGrp="1"/>
          </p:cNvSpPr>
          <p:nvPr>
            <p:ph idx="1"/>
          </p:nvPr>
        </p:nvSpPr>
        <p:spPr/>
        <p:txBody>
          <a:bodyPr/>
          <a:lstStyle/>
          <a:p>
            <a:r>
              <a:rPr lang="en-US" dirty="0"/>
              <a:t>So far we have assumed that failures are caused by lost nodes or broken network connections</a:t>
            </a:r>
          </a:p>
          <a:p>
            <a:r>
              <a:rPr lang="en-US" dirty="0"/>
              <a:t>Sometimes nodes might fail in more interesting ways</a:t>
            </a:r>
          </a:p>
          <a:p>
            <a:pPr lvl="1"/>
            <a:r>
              <a:rPr lang="en-US" dirty="0"/>
              <a:t>Consider both benign and malicious failures</a:t>
            </a:r>
          </a:p>
          <a:p>
            <a:pPr lvl="1"/>
            <a:r>
              <a:rPr lang="en-US" dirty="0"/>
              <a:t>Especially in systems that require </a:t>
            </a:r>
            <a:r>
              <a:rPr lang="en-US" b="1" dirty="0">
                <a:solidFill>
                  <a:schemeClr val="accent1"/>
                </a:solidFill>
              </a:rPr>
              <a:t>consensus</a:t>
            </a:r>
          </a:p>
          <a:p>
            <a:r>
              <a:rPr lang="en-US" dirty="0"/>
              <a:t>For instance, consider a node that responds differently to certain nodes than to others</a:t>
            </a:r>
          </a:p>
          <a:p>
            <a:pPr lvl="1"/>
            <a:r>
              <a:rPr lang="en-US" dirty="0"/>
              <a:t>Such a fault is known as a </a:t>
            </a:r>
            <a:r>
              <a:rPr lang="en-US" b="1" dirty="0">
                <a:solidFill>
                  <a:schemeClr val="accent1"/>
                </a:solidFill>
              </a:rPr>
              <a:t>Byzantine Fault</a:t>
            </a:r>
          </a:p>
          <a:p>
            <a:r>
              <a:rPr lang="en-US" dirty="0"/>
              <a:t>A </a:t>
            </a:r>
            <a:r>
              <a:rPr lang="en-US" b="1" dirty="0">
                <a:solidFill>
                  <a:schemeClr val="accent1"/>
                </a:solidFill>
              </a:rPr>
              <a:t>Byzantine Failure </a:t>
            </a:r>
            <a:r>
              <a:rPr lang="en-US" dirty="0"/>
              <a:t>is one where a system that requires consensus is broken due to a Byzantine Fault</a:t>
            </a:r>
          </a:p>
        </p:txBody>
      </p:sp>
    </p:spTree>
    <p:extLst>
      <p:ext uri="{BB962C8B-B14F-4D97-AF65-F5344CB8AC3E}">
        <p14:creationId xmlns:p14="http://schemas.microsoft.com/office/powerpoint/2010/main" val="3878499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24E3-69AF-4239-A85A-8E2617AC0A00}"/>
              </a:ext>
            </a:extLst>
          </p:cNvPr>
          <p:cNvSpPr>
            <a:spLocks noGrp="1"/>
          </p:cNvSpPr>
          <p:nvPr>
            <p:ph type="title"/>
          </p:nvPr>
        </p:nvSpPr>
        <p:spPr/>
        <p:txBody>
          <a:bodyPr/>
          <a:lstStyle/>
          <a:p>
            <a:r>
              <a:rPr lang="en-US" dirty="0"/>
              <a:t>The Byzantine Generals Problem</a:t>
            </a:r>
          </a:p>
        </p:txBody>
      </p:sp>
      <p:sp>
        <p:nvSpPr>
          <p:cNvPr id="3" name="Content Placeholder 2">
            <a:extLst>
              <a:ext uri="{FF2B5EF4-FFF2-40B4-BE49-F238E27FC236}">
                <a16:creationId xmlns:a16="http://schemas.microsoft.com/office/drawing/2014/main" id="{DDDB6F8C-62FC-4CE7-91DC-D2D12B840F85}"/>
              </a:ext>
            </a:extLst>
          </p:cNvPr>
          <p:cNvSpPr>
            <a:spLocks noGrp="1"/>
          </p:cNvSpPr>
          <p:nvPr>
            <p:ph idx="1"/>
          </p:nvPr>
        </p:nvSpPr>
        <p:spPr/>
        <p:txBody>
          <a:bodyPr/>
          <a:lstStyle/>
          <a:p>
            <a:pPr marL="0" indent="0">
              <a:buNone/>
            </a:pPr>
            <a:r>
              <a:rPr lang="en-US" dirty="0"/>
              <a:t>“We imagine that several divisions of the Byzantine army are camped outside an enemy city, each division commanded by its own general. The generals can communicate with one another only by messenger. After observing the enemy, they must decide upon a common plan of action. However, some of the generals may be traitors, trying to prevent the loyal generals from reaching agreement. The generals must have an algorithm to guarantee that</a:t>
            </a:r>
          </a:p>
          <a:p>
            <a:pPr marL="0" indent="0">
              <a:buNone/>
            </a:pPr>
            <a:r>
              <a:rPr lang="en-US" dirty="0"/>
              <a:t> A. All loyal generals decide upon the same plan of action…</a:t>
            </a:r>
          </a:p>
          <a:p>
            <a:pPr marL="0" indent="0">
              <a:buNone/>
            </a:pPr>
            <a:r>
              <a:rPr lang="en-US" dirty="0"/>
              <a:t> B. A small number of traitors cannot cause the loyal generals to adopt a bad plan. “[1]</a:t>
            </a:r>
          </a:p>
          <a:p>
            <a:pPr marL="0" indent="0">
              <a:buNone/>
            </a:pPr>
            <a:endParaRPr lang="en-US" dirty="0"/>
          </a:p>
          <a:p>
            <a:pPr marL="0" indent="0">
              <a:buNone/>
            </a:pPr>
            <a:r>
              <a:rPr lang="en-US" sz="1200" dirty="0"/>
              <a:t>[1] </a:t>
            </a:r>
            <a:r>
              <a:rPr lang="en-US" sz="1200" dirty="0" err="1"/>
              <a:t>Lamport</a:t>
            </a:r>
            <a:r>
              <a:rPr lang="en-US" sz="1200" dirty="0"/>
              <a:t>, L.; </a:t>
            </a:r>
            <a:r>
              <a:rPr lang="en-US" sz="1200" dirty="0" err="1"/>
              <a:t>Shostak</a:t>
            </a:r>
            <a:r>
              <a:rPr lang="en-US" sz="1200" dirty="0"/>
              <a:t>, R.; Pease, M. (1982). "The Byzantine Generals Problem". ACM Transactions on Programming Languages and Systems. 4 (3): 387–389. </a:t>
            </a:r>
            <a:r>
              <a:rPr lang="en-US" sz="1200" dirty="0">
                <a:hlinkClick r:id="rId2"/>
              </a:rPr>
              <a:t>https://www.microsoft.com/en-us/research/uploads/prod/2016/12/The-Byzantine-Generals-Problem.pdf</a:t>
            </a:r>
            <a:endParaRPr lang="en-US" sz="1200" dirty="0"/>
          </a:p>
        </p:txBody>
      </p:sp>
    </p:spTree>
    <p:extLst>
      <p:ext uri="{BB962C8B-B14F-4D97-AF65-F5344CB8AC3E}">
        <p14:creationId xmlns:p14="http://schemas.microsoft.com/office/powerpoint/2010/main" val="1894234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051E-8505-4245-875E-D392762EAB37}"/>
              </a:ext>
            </a:extLst>
          </p:cNvPr>
          <p:cNvSpPr>
            <a:spLocks noGrp="1"/>
          </p:cNvSpPr>
          <p:nvPr>
            <p:ph type="title"/>
          </p:nvPr>
        </p:nvSpPr>
        <p:spPr/>
        <p:txBody>
          <a:bodyPr/>
          <a:lstStyle/>
          <a:p>
            <a:r>
              <a:rPr lang="en-US" dirty="0"/>
              <a:t>The Byzantine Generals Problem</a:t>
            </a:r>
          </a:p>
        </p:txBody>
      </p:sp>
      <p:sp>
        <p:nvSpPr>
          <p:cNvPr id="3" name="Content Placeholder 2">
            <a:extLst>
              <a:ext uri="{FF2B5EF4-FFF2-40B4-BE49-F238E27FC236}">
                <a16:creationId xmlns:a16="http://schemas.microsoft.com/office/drawing/2014/main" id="{91A28CDB-BBCB-455A-BADC-CACFD494DE0F}"/>
              </a:ext>
            </a:extLst>
          </p:cNvPr>
          <p:cNvSpPr>
            <a:spLocks noGrp="1"/>
          </p:cNvSpPr>
          <p:nvPr>
            <p:ph idx="1"/>
          </p:nvPr>
        </p:nvSpPr>
        <p:spPr/>
        <p:txBody>
          <a:bodyPr/>
          <a:lstStyle/>
          <a:p>
            <a:r>
              <a:rPr lang="en-US" dirty="0"/>
              <a:t>A proper solution to the Byzantine Generals problem requires at least 3m + 1 “generals” to be present, where m is the number of traitorous generals.</a:t>
            </a:r>
          </a:p>
          <a:p>
            <a:pPr lvl="1"/>
            <a:r>
              <a:rPr lang="en-US" dirty="0"/>
              <a:t>That is to say that in order for a system to be resistant to a one node Byzantine Fault, there must be at least 4 nodes within the system</a:t>
            </a:r>
          </a:p>
          <a:p>
            <a:pPr lvl="1"/>
            <a:r>
              <a:rPr lang="en-US" dirty="0"/>
              <a:t>This assumes that messages are not changed in transit, but that individual nodes may (for whatever reason) lie about the information received when communicating with other nodes</a:t>
            </a:r>
          </a:p>
          <a:p>
            <a:r>
              <a:rPr lang="en-US" dirty="0"/>
              <a:t>Signature schemes may be used to lower the bound on the number of functioning nodes</a:t>
            </a:r>
          </a:p>
        </p:txBody>
      </p:sp>
    </p:spTree>
    <p:extLst>
      <p:ext uri="{BB962C8B-B14F-4D97-AF65-F5344CB8AC3E}">
        <p14:creationId xmlns:p14="http://schemas.microsoft.com/office/powerpoint/2010/main" val="819461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1F02-A5CE-4B8B-BA4E-E769C628D108}"/>
              </a:ext>
            </a:extLst>
          </p:cNvPr>
          <p:cNvSpPr>
            <a:spLocks noGrp="1"/>
          </p:cNvSpPr>
          <p:nvPr>
            <p:ph type="title"/>
          </p:nvPr>
        </p:nvSpPr>
        <p:spPr/>
        <p:txBody>
          <a:bodyPr/>
          <a:lstStyle/>
          <a:p>
            <a:r>
              <a:rPr lang="en-US" dirty="0"/>
              <a:t>Byzantine Fault Tolerance and</a:t>
            </a:r>
            <a:br>
              <a:rPr lang="en-US" dirty="0"/>
            </a:br>
            <a:r>
              <a:rPr lang="en-US" dirty="0"/>
              <a:t>Peer-to-Peer Systems</a:t>
            </a:r>
          </a:p>
        </p:txBody>
      </p:sp>
      <p:sp>
        <p:nvSpPr>
          <p:cNvPr id="3" name="Content Placeholder 2">
            <a:extLst>
              <a:ext uri="{FF2B5EF4-FFF2-40B4-BE49-F238E27FC236}">
                <a16:creationId xmlns:a16="http://schemas.microsoft.com/office/drawing/2014/main" id="{E193C2AE-536E-4C8D-97FC-4529E4CAEAFE}"/>
              </a:ext>
            </a:extLst>
          </p:cNvPr>
          <p:cNvSpPr>
            <a:spLocks noGrp="1"/>
          </p:cNvSpPr>
          <p:nvPr>
            <p:ph idx="1"/>
          </p:nvPr>
        </p:nvSpPr>
        <p:spPr/>
        <p:txBody>
          <a:bodyPr/>
          <a:lstStyle/>
          <a:p>
            <a:r>
              <a:rPr lang="en-US" b="1" dirty="0">
                <a:solidFill>
                  <a:schemeClr val="accent1"/>
                </a:solidFill>
              </a:rPr>
              <a:t>Byzantine Fault Tolerance</a:t>
            </a:r>
            <a:r>
              <a:rPr lang="en-US" dirty="0"/>
              <a:t> is needed in many distributed systems in order to prevent these types of faults from corrupting the state of the system</a:t>
            </a:r>
          </a:p>
          <a:p>
            <a:r>
              <a:rPr lang="en-US" dirty="0"/>
              <a:t>Cryptocurrencies such as Dogecoin, Bitcoin, Litecoin, and Ethereum are examples of BFT systems that are in common use today</a:t>
            </a:r>
          </a:p>
          <a:p>
            <a:pPr lvl="1"/>
            <a:r>
              <a:rPr lang="en-US" dirty="0"/>
              <a:t>As are any other systems that use “Blockchain” technology</a:t>
            </a:r>
          </a:p>
          <a:p>
            <a:r>
              <a:rPr lang="en-US" b="1" dirty="0">
                <a:solidFill>
                  <a:schemeClr val="accent1"/>
                </a:solidFill>
              </a:rPr>
              <a:t>Peer-to-peer systems</a:t>
            </a:r>
            <a:r>
              <a:rPr lang="en-US" dirty="0"/>
              <a:t> often employ various complex BFT schemes to ensure correctness</a:t>
            </a:r>
          </a:p>
        </p:txBody>
      </p:sp>
    </p:spTree>
    <p:extLst>
      <p:ext uri="{BB962C8B-B14F-4D97-AF65-F5344CB8AC3E}">
        <p14:creationId xmlns:p14="http://schemas.microsoft.com/office/powerpoint/2010/main" val="2565451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F77-717F-4CD9-91D6-305C414F3AF2}"/>
              </a:ext>
            </a:extLst>
          </p:cNvPr>
          <p:cNvSpPr>
            <a:spLocks noGrp="1"/>
          </p:cNvSpPr>
          <p:nvPr>
            <p:ph type="title"/>
          </p:nvPr>
        </p:nvSpPr>
        <p:spPr/>
        <p:txBody>
          <a:bodyPr/>
          <a:lstStyle/>
          <a:p>
            <a:r>
              <a:rPr lang="en-US" dirty="0"/>
              <a:t>Peer-to-peer Systems</a:t>
            </a:r>
          </a:p>
        </p:txBody>
      </p:sp>
      <p:sp>
        <p:nvSpPr>
          <p:cNvPr id="3" name="Content Placeholder 2">
            <a:extLst>
              <a:ext uri="{FF2B5EF4-FFF2-40B4-BE49-F238E27FC236}">
                <a16:creationId xmlns:a16="http://schemas.microsoft.com/office/drawing/2014/main" id="{674666E5-457C-4CA8-9E15-DAB07895CD52}"/>
              </a:ext>
            </a:extLst>
          </p:cNvPr>
          <p:cNvSpPr>
            <a:spLocks noGrp="1"/>
          </p:cNvSpPr>
          <p:nvPr>
            <p:ph idx="1"/>
          </p:nvPr>
        </p:nvSpPr>
        <p:spPr/>
        <p:txBody>
          <a:bodyPr/>
          <a:lstStyle/>
          <a:p>
            <a:r>
              <a:rPr lang="en-US" dirty="0"/>
              <a:t>A peer-to-peer systems is a distributed system where a client-server model is not present</a:t>
            </a:r>
          </a:p>
          <a:p>
            <a:pPr lvl="1"/>
            <a:r>
              <a:rPr lang="en-US" dirty="0"/>
              <a:t>That is to say all nodes can act both as a client of the network and as one offering services to the network</a:t>
            </a:r>
          </a:p>
          <a:p>
            <a:r>
              <a:rPr lang="en-US" dirty="0"/>
              <a:t>Consider systems like cryptocurrencies and BitTorrent</a:t>
            </a:r>
          </a:p>
        </p:txBody>
      </p:sp>
    </p:spTree>
    <p:extLst>
      <p:ext uri="{BB962C8B-B14F-4D97-AF65-F5344CB8AC3E}">
        <p14:creationId xmlns:p14="http://schemas.microsoft.com/office/powerpoint/2010/main" val="3579465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7E6A-8874-441F-B980-589E12EDA3AA}"/>
              </a:ext>
            </a:extLst>
          </p:cNvPr>
          <p:cNvSpPr>
            <a:spLocks noGrp="1"/>
          </p:cNvSpPr>
          <p:nvPr>
            <p:ph type="title"/>
          </p:nvPr>
        </p:nvSpPr>
        <p:spPr/>
        <p:txBody>
          <a:bodyPr/>
          <a:lstStyle/>
          <a:p>
            <a:r>
              <a:rPr lang="en-US" dirty="0"/>
              <a:t>Distributed Filesystems</a:t>
            </a:r>
          </a:p>
        </p:txBody>
      </p:sp>
      <p:sp>
        <p:nvSpPr>
          <p:cNvPr id="3" name="Content Placeholder 2">
            <a:extLst>
              <a:ext uri="{FF2B5EF4-FFF2-40B4-BE49-F238E27FC236}">
                <a16:creationId xmlns:a16="http://schemas.microsoft.com/office/drawing/2014/main" id="{6E435442-245D-4D13-B0E4-276A0D8A08C8}"/>
              </a:ext>
            </a:extLst>
          </p:cNvPr>
          <p:cNvSpPr>
            <a:spLocks noGrp="1"/>
          </p:cNvSpPr>
          <p:nvPr>
            <p:ph idx="1"/>
          </p:nvPr>
        </p:nvSpPr>
        <p:spPr>
          <a:xfrm>
            <a:off x="818712" y="2222287"/>
            <a:ext cx="10554574" cy="3636511"/>
          </a:xfrm>
        </p:spPr>
        <p:txBody>
          <a:bodyPr/>
          <a:lstStyle/>
          <a:p>
            <a:r>
              <a:rPr lang="en-US" dirty="0"/>
              <a:t>A </a:t>
            </a:r>
            <a:r>
              <a:rPr lang="en-US" b="1" dirty="0">
                <a:solidFill>
                  <a:schemeClr val="accent1"/>
                </a:solidFill>
              </a:rPr>
              <a:t>Distributed Filesystem</a:t>
            </a:r>
            <a:r>
              <a:rPr lang="en-US" dirty="0"/>
              <a:t> (DFS) is a system that stores data for access on a distributed system</a:t>
            </a:r>
          </a:p>
          <a:p>
            <a:pPr lvl="1"/>
            <a:r>
              <a:rPr lang="en-US" dirty="0"/>
              <a:t>Clients, servers, and storage devices may be dispersed amongst some or all of the nodes in the distributed system – file data is not centralized!</a:t>
            </a:r>
          </a:p>
          <a:p>
            <a:r>
              <a:rPr lang="en-US" dirty="0"/>
              <a:t>Distributed filesystems have problems of load-balancing and data distribution that are not present in on-disk filesystems that are limited to a single node</a:t>
            </a:r>
          </a:p>
          <a:p>
            <a:r>
              <a:rPr lang="en-US" dirty="0"/>
              <a:t>These systems must tackle the problems of keeping data close to where it is needed, while ensuring that consistency is preserved on all nodes in the distributed system</a:t>
            </a:r>
          </a:p>
          <a:p>
            <a:r>
              <a:rPr lang="en-US" dirty="0"/>
              <a:t>As many systems may be attempting to access files in the DFS at the same time, especially in a large cluster, efficiency is of paramount concern!</a:t>
            </a:r>
          </a:p>
        </p:txBody>
      </p:sp>
    </p:spTree>
    <p:extLst>
      <p:ext uri="{BB962C8B-B14F-4D97-AF65-F5344CB8AC3E}">
        <p14:creationId xmlns:p14="http://schemas.microsoft.com/office/powerpoint/2010/main" val="2968052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8154-EA40-404D-888E-75DC84AD6377}"/>
              </a:ext>
            </a:extLst>
          </p:cNvPr>
          <p:cNvSpPr>
            <a:spLocks noGrp="1"/>
          </p:cNvSpPr>
          <p:nvPr>
            <p:ph type="title"/>
          </p:nvPr>
        </p:nvSpPr>
        <p:spPr/>
        <p:txBody>
          <a:bodyPr/>
          <a:lstStyle/>
          <a:p>
            <a:r>
              <a:rPr lang="en-US" dirty="0"/>
              <a:t>Cluster-based DFS</a:t>
            </a:r>
          </a:p>
        </p:txBody>
      </p:sp>
      <p:pic>
        <p:nvPicPr>
          <p:cNvPr id="4" name="Content Placeholder 3">
            <a:extLst>
              <a:ext uri="{FF2B5EF4-FFF2-40B4-BE49-F238E27FC236}">
                <a16:creationId xmlns:a16="http://schemas.microsoft.com/office/drawing/2014/main" id="{10B0E5CD-7227-4F99-9A62-9E6404D959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8338" y="2697122"/>
            <a:ext cx="5955323" cy="371369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29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5714-0000-4EF7-824A-957AB121C2AE}"/>
              </a:ext>
            </a:extLst>
          </p:cNvPr>
          <p:cNvSpPr>
            <a:spLocks noGrp="1"/>
          </p:cNvSpPr>
          <p:nvPr>
            <p:ph type="title"/>
          </p:nvPr>
        </p:nvSpPr>
        <p:spPr/>
        <p:txBody>
          <a:bodyPr/>
          <a:lstStyle/>
          <a:p>
            <a:r>
              <a:rPr lang="en-US" dirty="0"/>
              <a:t>Networked and Distributed Systems</a:t>
            </a:r>
          </a:p>
        </p:txBody>
      </p:sp>
      <p:sp>
        <p:nvSpPr>
          <p:cNvPr id="3" name="Content Placeholder 2">
            <a:extLst>
              <a:ext uri="{FF2B5EF4-FFF2-40B4-BE49-F238E27FC236}">
                <a16:creationId xmlns:a16="http://schemas.microsoft.com/office/drawing/2014/main" id="{948CF616-45B7-45FD-BB85-E9E24D7347D8}"/>
              </a:ext>
            </a:extLst>
          </p:cNvPr>
          <p:cNvSpPr>
            <a:spLocks noGrp="1"/>
          </p:cNvSpPr>
          <p:nvPr>
            <p:ph idx="1"/>
          </p:nvPr>
        </p:nvSpPr>
        <p:spPr/>
        <p:txBody>
          <a:bodyPr/>
          <a:lstStyle/>
          <a:p>
            <a:r>
              <a:rPr lang="en-US" altLang="en-US" dirty="0"/>
              <a:t>Nodes may exist in a </a:t>
            </a:r>
            <a:r>
              <a:rPr lang="en-US" altLang="en-US" b="1" i="1" dirty="0"/>
              <a:t>client-server</a:t>
            </a:r>
            <a:r>
              <a:rPr lang="en-US" altLang="en-US" i="1" dirty="0"/>
              <a:t>, </a:t>
            </a:r>
            <a:r>
              <a:rPr lang="en-US" altLang="en-US" b="1" i="1" dirty="0"/>
              <a:t>peer-to-peer</a:t>
            </a:r>
            <a:r>
              <a:rPr lang="en-US" altLang="en-US" dirty="0"/>
              <a:t>, or </a:t>
            </a:r>
            <a:r>
              <a:rPr lang="en-US" altLang="en-US" b="1" i="1" dirty="0"/>
              <a:t>hybrid</a:t>
            </a:r>
            <a:r>
              <a:rPr lang="en-US" altLang="en-US" i="1" dirty="0"/>
              <a:t> </a:t>
            </a:r>
            <a:r>
              <a:rPr lang="en-US" altLang="en-US" dirty="0"/>
              <a:t>configuration.</a:t>
            </a:r>
            <a:endParaRPr lang="en-US" altLang="en-US" b="1" dirty="0"/>
          </a:p>
          <a:p>
            <a:pPr lvl="1"/>
            <a:r>
              <a:rPr lang="en-US" altLang="en-US" dirty="0"/>
              <a:t>In client-server configuration, server has a resource that a client would like to use</a:t>
            </a:r>
          </a:p>
          <a:p>
            <a:pPr lvl="1"/>
            <a:r>
              <a:rPr lang="en-US" altLang="en-US" dirty="0"/>
              <a:t>In peer-to-peer configuration, each node shares equal responsibilities and can act as both clients and servers</a:t>
            </a:r>
          </a:p>
          <a:p>
            <a:pPr lvl="1"/>
            <a:r>
              <a:rPr lang="en-US" altLang="en-US" dirty="0"/>
              <a:t>A hybrid configuration combines characteristics of both of the above</a:t>
            </a:r>
          </a:p>
          <a:p>
            <a:r>
              <a:rPr lang="en-US" altLang="en-US" dirty="0"/>
              <a:t>Communication over a network occurs through </a:t>
            </a:r>
            <a:r>
              <a:rPr lang="en-US" altLang="en-US" b="1" dirty="0">
                <a:solidFill>
                  <a:srgbClr val="006699"/>
                </a:solidFill>
              </a:rPr>
              <a:t>message passing</a:t>
            </a:r>
          </a:p>
          <a:p>
            <a:pPr lvl="1"/>
            <a:r>
              <a:rPr lang="en-US" altLang="en-US" dirty="0"/>
              <a:t>All higher-level functions of a standalone system  can be expanded to encompass a distributed system</a:t>
            </a:r>
            <a:endParaRPr lang="en-US" altLang="en-US" b="1" i="1" dirty="0"/>
          </a:p>
        </p:txBody>
      </p:sp>
    </p:spTree>
    <p:extLst>
      <p:ext uri="{BB962C8B-B14F-4D97-AF65-F5344CB8AC3E}">
        <p14:creationId xmlns:p14="http://schemas.microsoft.com/office/powerpoint/2010/main" val="843967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6CDF-A1B8-4DE7-9630-A3FEC65B86E2}"/>
              </a:ext>
            </a:extLst>
          </p:cNvPr>
          <p:cNvSpPr>
            <a:spLocks noGrp="1"/>
          </p:cNvSpPr>
          <p:nvPr>
            <p:ph type="title"/>
          </p:nvPr>
        </p:nvSpPr>
        <p:spPr/>
        <p:txBody>
          <a:bodyPr/>
          <a:lstStyle/>
          <a:p>
            <a:r>
              <a:rPr lang="en-US" dirty="0"/>
              <a:t>Cluster Based DFS</a:t>
            </a:r>
          </a:p>
        </p:txBody>
      </p:sp>
      <p:sp>
        <p:nvSpPr>
          <p:cNvPr id="3" name="Content Placeholder 2">
            <a:extLst>
              <a:ext uri="{FF2B5EF4-FFF2-40B4-BE49-F238E27FC236}">
                <a16:creationId xmlns:a16="http://schemas.microsoft.com/office/drawing/2014/main" id="{60D400E5-A97C-43D1-A34D-0BEE0844B598}"/>
              </a:ext>
            </a:extLst>
          </p:cNvPr>
          <p:cNvSpPr>
            <a:spLocks noGrp="1"/>
          </p:cNvSpPr>
          <p:nvPr>
            <p:ph idx="1"/>
          </p:nvPr>
        </p:nvSpPr>
        <p:spPr/>
        <p:txBody>
          <a:bodyPr/>
          <a:lstStyle/>
          <a:p>
            <a:r>
              <a:rPr lang="en-US" altLang="en-US" dirty="0"/>
              <a:t>Built to be more fault-tolerant and scalable than a client-server filesystem setup</a:t>
            </a:r>
          </a:p>
          <a:p>
            <a:r>
              <a:rPr lang="en-US" altLang="en-US" dirty="0"/>
              <a:t>Examples include the </a:t>
            </a:r>
            <a:r>
              <a:rPr lang="en-US" altLang="en-US" b="1" dirty="0">
                <a:solidFill>
                  <a:srgbClr val="006699"/>
                </a:solidFill>
              </a:rPr>
              <a:t>Google</a:t>
            </a:r>
            <a:r>
              <a:rPr lang="en-US" altLang="en-US" b="1" dirty="0">
                <a:solidFill>
                  <a:srgbClr val="3366FF"/>
                </a:solidFill>
              </a:rPr>
              <a:t> </a:t>
            </a:r>
            <a:r>
              <a:rPr lang="en-US" altLang="en-US" b="1" dirty="0">
                <a:solidFill>
                  <a:srgbClr val="006699"/>
                </a:solidFill>
              </a:rPr>
              <a:t>File System </a:t>
            </a:r>
            <a:r>
              <a:rPr lang="en-US" altLang="en-US" dirty="0"/>
              <a:t>(</a:t>
            </a:r>
            <a:r>
              <a:rPr lang="en-US" altLang="en-US" b="1" dirty="0">
                <a:solidFill>
                  <a:srgbClr val="006699"/>
                </a:solidFill>
              </a:rPr>
              <a:t>GFS</a:t>
            </a:r>
            <a:r>
              <a:rPr lang="en-US" altLang="en-US" dirty="0"/>
              <a:t>) and </a:t>
            </a:r>
            <a:r>
              <a:rPr lang="en-US" altLang="en-US" b="1" dirty="0">
                <a:solidFill>
                  <a:srgbClr val="006699"/>
                </a:solidFill>
              </a:rPr>
              <a:t>Hadoop</a:t>
            </a:r>
            <a:r>
              <a:rPr lang="en-US" altLang="en-US" b="1" dirty="0">
                <a:solidFill>
                  <a:srgbClr val="3366FF"/>
                </a:solidFill>
              </a:rPr>
              <a:t> </a:t>
            </a:r>
            <a:r>
              <a:rPr lang="en-US" altLang="en-US" b="1" dirty="0">
                <a:solidFill>
                  <a:srgbClr val="006699"/>
                </a:solidFill>
              </a:rPr>
              <a:t>Distributed File System </a:t>
            </a:r>
            <a:r>
              <a:rPr lang="en-US" altLang="en-US" dirty="0"/>
              <a:t>(</a:t>
            </a:r>
            <a:r>
              <a:rPr lang="en-US" altLang="en-US" b="1" dirty="0">
                <a:solidFill>
                  <a:srgbClr val="006699"/>
                </a:solidFill>
              </a:rPr>
              <a:t>HDFS</a:t>
            </a:r>
            <a:r>
              <a:rPr lang="en-US" altLang="en-US" dirty="0"/>
              <a:t>)</a:t>
            </a:r>
          </a:p>
          <a:p>
            <a:pPr lvl="1"/>
            <a:r>
              <a:rPr lang="en-US" altLang="en-US" dirty="0"/>
              <a:t>Clients connected to master metadata server and several data servers that hold “chunks” (portions) of files</a:t>
            </a:r>
          </a:p>
          <a:p>
            <a:pPr lvl="1"/>
            <a:r>
              <a:rPr lang="en-US" altLang="en-US" dirty="0"/>
              <a:t>Metadata server keeps mapping of which data servers hold chunks of which files</a:t>
            </a:r>
          </a:p>
          <a:p>
            <a:pPr lvl="2"/>
            <a:r>
              <a:rPr lang="en-US" altLang="en-US" dirty="0"/>
              <a:t>As well as hierarchical mapping of directories and files</a:t>
            </a:r>
          </a:p>
          <a:p>
            <a:pPr lvl="1"/>
            <a:r>
              <a:rPr lang="en-US" altLang="en-US" dirty="0"/>
              <a:t>File chunks replicated </a:t>
            </a:r>
            <a:r>
              <a:rPr lang="en-US" altLang="en-US" i="1" dirty="0"/>
              <a:t>n </a:t>
            </a:r>
            <a:r>
              <a:rPr lang="en-US" altLang="en-US" dirty="0"/>
              <a:t>times</a:t>
            </a:r>
          </a:p>
        </p:txBody>
      </p:sp>
    </p:spTree>
    <p:extLst>
      <p:ext uri="{BB962C8B-B14F-4D97-AF65-F5344CB8AC3E}">
        <p14:creationId xmlns:p14="http://schemas.microsoft.com/office/powerpoint/2010/main" val="374786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4C09-7FED-4E85-B09D-0A6DF0B34605}"/>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41EB9227-3928-41D2-85F7-04B23158EFBD}"/>
              </a:ext>
            </a:extLst>
          </p:cNvPr>
          <p:cNvSpPr>
            <a:spLocks noGrp="1"/>
          </p:cNvSpPr>
          <p:nvPr>
            <p:ph idx="1"/>
          </p:nvPr>
        </p:nvSpPr>
        <p:spPr/>
        <p:txBody>
          <a:bodyPr/>
          <a:lstStyle/>
          <a:p>
            <a:r>
              <a:rPr lang="en-US" altLang="en-US" b="1" dirty="0">
                <a:solidFill>
                  <a:srgbClr val="006699"/>
                </a:solidFill>
              </a:rPr>
              <a:t>Resource sharing</a:t>
            </a:r>
          </a:p>
          <a:p>
            <a:pPr lvl="1"/>
            <a:r>
              <a:rPr lang="en-US" altLang="en-US" dirty="0"/>
              <a:t>Sharing files or printing at remote sites</a:t>
            </a:r>
          </a:p>
          <a:p>
            <a:pPr lvl="1"/>
            <a:r>
              <a:rPr lang="en-US" altLang="en-US" dirty="0"/>
              <a:t>Processing information in a distributed database</a:t>
            </a:r>
          </a:p>
          <a:p>
            <a:pPr lvl="1"/>
            <a:r>
              <a:rPr lang="en-US" altLang="en-US" dirty="0"/>
              <a:t>Using remote specialized hardware devices such as </a:t>
            </a:r>
            <a:r>
              <a:rPr lang="en-US" altLang="en-US" b="1" i="1" dirty="0"/>
              <a:t>graphical processing units </a:t>
            </a:r>
            <a:r>
              <a:rPr lang="en-US" altLang="en-US" dirty="0"/>
              <a:t>(GPUs) and other compute devices (FPGAs, ASICs)</a:t>
            </a:r>
          </a:p>
          <a:p>
            <a:r>
              <a:rPr lang="en-US" altLang="en-US" b="1" dirty="0">
                <a:solidFill>
                  <a:srgbClr val="006699"/>
                </a:solidFill>
              </a:rPr>
              <a:t>Computation speedup</a:t>
            </a:r>
          </a:p>
          <a:p>
            <a:pPr lvl="1"/>
            <a:r>
              <a:rPr lang="en-US" altLang="en-US" dirty="0"/>
              <a:t>Distribute portions of computations among various sites to run concurrently</a:t>
            </a:r>
          </a:p>
          <a:p>
            <a:pPr lvl="1"/>
            <a:r>
              <a:rPr lang="en-US" altLang="en-US" b="1" dirty="0">
                <a:solidFill>
                  <a:srgbClr val="006699"/>
                </a:solidFill>
              </a:rPr>
              <a:t>Load balancing</a:t>
            </a:r>
            <a:r>
              <a:rPr lang="en-US" altLang="en-US" dirty="0"/>
              <a:t>: moving jobs to more lightly-loaded sites</a:t>
            </a:r>
            <a:endParaRPr lang="en-US" altLang="en-US" b="1" dirty="0">
              <a:solidFill>
                <a:srgbClr val="3366FF"/>
              </a:solidFill>
            </a:endParaRPr>
          </a:p>
          <a:p>
            <a:r>
              <a:rPr lang="en-US" altLang="en-US" b="1" dirty="0">
                <a:solidFill>
                  <a:srgbClr val="006699"/>
                </a:solidFill>
              </a:rPr>
              <a:t>Reliability</a:t>
            </a:r>
            <a:r>
              <a:rPr lang="en-US" altLang="en-US" b="1" dirty="0">
                <a:solidFill>
                  <a:srgbClr val="3366FF"/>
                </a:solidFill>
              </a:rPr>
              <a:t> </a:t>
            </a:r>
          </a:p>
          <a:p>
            <a:pPr lvl="1"/>
            <a:r>
              <a:rPr lang="en-US" altLang="en-US" dirty="0"/>
              <a:t>Detect and recover from site failure, function transfer, reintegrate failed site</a:t>
            </a:r>
          </a:p>
        </p:txBody>
      </p:sp>
    </p:spTree>
    <p:extLst>
      <p:ext uri="{BB962C8B-B14F-4D97-AF65-F5344CB8AC3E}">
        <p14:creationId xmlns:p14="http://schemas.microsoft.com/office/powerpoint/2010/main" val="347340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FA078-7CE6-4BA6-ABB4-AA7773BC6A76}"/>
              </a:ext>
            </a:extLst>
          </p:cNvPr>
          <p:cNvSpPr>
            <a:spLocks noGrp="1"/>
          </p:cNvSpPr>
          <p:nvPr>
            <p:ph type="title"/>
          </p:nvPr>
        </p:nvSpPr>
        <p:spPr/>
        <p:txBody>
          <a:bodyPr/>
          <a:lstStyle/>
          <a:p>
            <a:r>
              <a:rPr lang="en-US" dirty="0"/>
              <a:t>Network Structure</a:t>
            </a:r>
          </a:p>
        </p:txBody>
      </p:sp>
      <p:sp>
        <p:nvSpPr>
          <p:cNvPr id="3" name="Content Placeholder 2">
            <a:extLst>
              <a:ext uri="{FF2B5EF4-FFF2-40B4-BE49-F238E27FC236}">
                <a16:creationId xmlns:a16="http://schemas.microsoft.com/office/drawing/2014/main" id="{1A88ACDE-56A8-4523-90E4-2C84C67806C7}"/>
              </a:ext>
            </a:extLst>
          </p:cNvPr>
          <p:cNvSpPr>
            <a:spLocks noGrp="1"/>
          </p:cNvSpPr>
          <p:nvPr>
            <p:ph idx="1"/>
          </p:nvPr>
        </p:nvSpPr>
        <p:spPr/>
        <p:txBody>
          <a:bodyPr/>
          <a:lstStyle/>
          <a:p>
            <a:pPr>
              <a:defRPr/>
            </a:pPr>
            <a:r>
              <a:rPr lang="en-US" altLang="en-US" b="1" dirty="0">
                <a:solidFill>
                  <a:srgbClr val="006699"/>
                </a:solidFill>
              </a:rPr>
              <a:t>Local-Area</a:t>
            </a:r>
            <a:r>
              <a:rPr lang="en-US" altLang="en-US" b="1" dirty="0">
                <a:solidFill>
                  <a:srgbClr val="3366FF"/>
                </a:solidFill>
              </a:rPr>
              <a:t> </a:t>
            </a:r>
            <a:r>
              <a:rPr lang="en-US" altLang="en-US" b="1" dirty="0">
                <a:solidFill>
                  <a:srgbClr val="006699"/>
                </a:solidFill>
              </a:rPr>
              <a:t>Network</a:t>
            </a:r>
            <a:r>
              <a:rPr lang="en-US" altLang="en-US" dirty="0">
                <a:solidFill>
                  <a:srgbClr val="3366FF"/>
                </a:solidFill>
              </a:rPr>
              <a:t> </a:t>
            </a:r>
            <a:r>
              <a:rPr lang="en-US" altLang="en-US" dirty="0"/>
              <a:t>(</a:t>
            </a:r>
            <a:r>
              <a:rPr lang="en-US" altLang="en-US" b="1" dirty="0">
                <a:solidFill>
                  <a:srgbClr val="006699"/>
                </a:solidFill>
              </a:rPr>
              <a:t>LAN</a:t>
            </a:r>
            <a:r>
              <a:rPr lang="en-US" altLang="en-US" dirty="0"/>
              <a:t>) – designed to cover small geographical area, usually limited to within one building or site</a:t>
            </a:r>
          </a:p>
          <a:p>
            <a:pPr lvl="1">
              <a:defRPr/>
            </a:pPr>
            <a:r>
              <a:rPr lang="en-US" altLang="en-US" dirty="0">
                <a:sym typeface="Symbol" pitchFamily="2" charset="2"/>
              </a:rPr>
              <a:t>Consists of multiple computers (workstations, laptops, mobile devices), peripherals (printers, storage arrays), switches, and routers providing access to other networks</a:t>
            </a:r>
          </a:p>
          <a:p>
            <a:pPr lvl="1">
              <a:defRPr/>
            </a:pPr>
            <a:r>
              <a:rPr lang="en-US" altLang="en-US" dirty="0">
                <a:sym typeface="Symbol" pitchFamily="2" charset="2"/>
              </a:rPr>
              <a:t>Ethernet and/or Wireless (</a:t>
            </a:r>
            <a:r>
              <a:rPr lang="en-US" altLang="en-US" b="1" dirty="0" err="1">
                <a:solidFill>
                  <a:srgbClr val="006699"/>
                </a:solidFill>
                <a:sym typeface="Symbol" pitchFamily="2" charset="2"/>
              </a:rPr>
              <a:t>WiFi</a:t>
            </a:r>
            <a:r>
              <a:rPr lang="en-US" altLang="en-US" dirty="0">
                <a:sym typeface="Symbol" pitchFamily="2" charset="2"/>
              </a:rPr>
              <a:t>) most common way to construct LANs</a:t>
            </a:r>
          </a:p>
          <a:p>
            <a:pPr lvl="2">
              <a:buFont typeface="Webdings" pitchFamily="2" charset="2"/>
              <a:buChar char="4"/>
              <a:defRPr/>
            </a:pPr>
            <a:r>
              <a:rPr lang="en-US" altLang="en-US" dirty="0">
                <a:sym typeface="Symbol" pitchFamily="2" charset="2"/>
              </a:rPr>
              <a:t>Ethernet defined by standard IEEE 802.3 with speeds typically varying from 10Mbps (original 802.3 specification – 1983) to 400Gbps (802.3cn – 2019).</a:t>
            </a:r>
          </a:p>
          <a:p>
            <a:pPr lvl="3">
              <a:buFont typeface="Webdings" pitchFamily="2" charset="2"/>
              <a:buChar char="4"/>
              <a:defRPr/>
            </a:pPr>
            <a:r>
              <a:rPr lang="en-US" altLang="en-US" dirty="0">
                <a:sym typeface="Symbol" pitchFamily="2" charset="2"/>
              </a:rPr>
              <a:t>Typically transmitted over copper wire, but also sometimes over optical cable</a:t>
            </a:r>
          </a:p>
          <a:p>
            <a:pPr lvl="2">
              <a:buFont typeface="Webdings" pitchFamily="2" charset="2"/>
              <a:buChar char="4"/>
              <a:defRPr/>
            </a:pPr>
            <a:r>
              <a:rPr lang="en-US" altLang="en-US" dirty="0" err="1">
                <a:sym typeface="Symbol" pitchFamily="2" charset="2"/>
              </a:rPr>
              <a:t>WiFi</a:t>
            </a:r>
            <a:r>
              <a:rPr lang="en-US" altLang="en-US" dirty="0">
                <a:sym typeface="Symbol" pitchFamily="2" charset="2"/>
              </a:rPr>
              <a:t> defined by standard IEEE 802.11 with speeds typically varying from 1Mbps (original 802.11 specification –1997) to about 20Gbps (802.11ay – 2020).</a:t>
            </a:r>
          </a:p>
          <a:p>
            <a:pPr lvl="2">
              <a:buFont typeface="Webdings" pitchFamily="2" charset="2"/>
              <a:buChar char="4"/>
              <a:defRPr/>
            </a:pPr>
            <a:r>
              <a:rPr lang="en-US" altLang="en-US" dirty="0">
                <a:sym typeface="Symbol" pitchFamily="2" charset="2"/>
              </a:rPr>
              <a:t>Both standards constantly evolving</a:t>
            </a:r>
          </a:p>
        </p:txBody>
      </p:sp>
    </p:spTree>
    <p:extLst>
      <p:ext uri="{BB962C8B-B14F-4D97-AF65-F5344CB8AC3E}">
        <p14:creationId xmlns:p14="http://schemas.microsoft.com/office/powerpoint/2010/main" val="3823567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10FD-5B02-49BE-B653-D39316784C42}"/>
              </a:ext>
            </a:extLst>
          </p:cNvPr>
          <p:cNvSpPr>
            <a:spLocks noGrp="1"/>
          </p:cNvSpPr>
          <p:nvPr>
            <p:ph type="title"/>
          </p:nvPr>
        </p:nvSpPr>
        <p:spPr/>
        <p:txBody>
          <a:bodyPr/>
          <a:lstStyle/>
          <a:p>
            <a:r>
              <a:rPr lang="en-US" dirty="0"/>
              <a:t>Network Structure</a:t>
            </a:r>
          </a:p>
        </p:txBody>
      </p:sp>
      <p:sp>
        <p:nvSpPr>
          <p:cNvPr id="3" name="Content Placeholder 2">
            <a:extLst>
              <a:ext uri="{FF2B5EF4-FFF2-40B4-BE49-F238E27FC236}">
                <a16:creationId xmlns:a16="http://schemas.microsoft.com/office/drawing/2014/main" id="{690A75C5-76F9-4CE0-92CC-D34A632FAE4C}"/>
              </a:ext>
            </a:extLst>
          </p:cNvPr>
          <p:cNvSpPr>
            <a:spLocks noGrp="1"/>
          </p:cNvSpPr>
          <p:nvPr>
            <p:ph idx="1"/>
          </p:nvPr>
        </p:nvSpPr>
        <p:spPr/>
        <p:txBody>
          <a:bodyPr>
            <a:normAutofit fontScale="92500" lnSpcReduction="20000"/>
          </a:bodyPr>
          <a:lstStyle/>
          <a:p>
            <a:r>
              <a:rPr lang="en-US" altLang="en-US" b="1" dirty="0">
                <a:solidFill>
                  <a:srgbClr val="006699"/>
                </a:solidFill>
              </a:rPr>
              <a:t>Wide-Area Network </a:t>
            </a:r>
            <a:r>
              <a:rPr lang="en-US" altLang="en-US" dirty="0"/>
              <a:t>(</a:t>
            </a:r>
            <a:r>
              <a:rPr lang="en-US" altLang="en-US" b="1" dirty="0">
                <a:solidFill>
                  <a:srgbClr val="006699"/>
                </a:solidFill>
              </a:rPr>
              <a:t>WAN</a:t>
            </a:r>
            <a:r>
              <a:rPr lang="en-US" altLang="en-US" dirty="0"/>
              <a:t>) – links geographically separated sites</a:t>
            </a:r>
          </a:p>
          <a:p>
            <a:pPr lvl="1"/>
            <a:r>
              <a:rPr lang="en-US" altLang="en-US" dirty="0"/>
              <a:t>Point-to-point connections via links</a:t>
            </a:r>
          </a:p>
          <a:p>
            <a:pPr lvl="2"/>
            <a:r>
              <a:rPr lang="en-US" altLang="en-US" dirty="0"/>
              <a:t>Telephone lines, leased (dedicated data) lines, optical cable, microwave links, radio waves, and satellite channels</a:t>
            </a:r>
          </a:p>
          <a:p>
            <a:pPr lvl="1"/>
            <a:r>
              <a:rPr lang="en-US" altLang="en-US" dirty="0"/>
              <a:t>Implemented via </a:t>
            </a:r>
            <a:r>
              <a:rPr lang="en-US" altLang="en-US" b="1" dirty="0">
                <a:solidFill>
                  <a:srgbClr val="006699"/>
                </a:solidFill>
              </a:rPr>
              <a:t>routers</a:t>
            </a:r>
            <a:r>
              <a:rPr lang="en-US" altLang="en-US" b="1" dirty="0">
                <a:solidFill>
                  <a:srgbClr val="3366FF"/>
                </a:solidFill>
              </a:rPr>
              <a:t> </a:t>
            </a:r>
            <a:r>
              <a:rPr lang="en-US" altLang="en-US" dirty="0"/>
              <a:t>to direct (route) traffic from one network to another</a:t>
            </a:r>
          </a:p>
          <a:p>
            <a:pPr lvl="1"/>
            <a:r>
              <a:rPr lang="en-US" altLang="en-US" dirty="0"/>
              <a:t>The Internet enables hosts world wide to communicate</a:t>
            </a:r>
          </a:p>
          <a:p>
            <a:pPr lvl="1"/>
            <a:r>
              <a:rPr lang="en-US" altLang="en-US" dirty="0"/>
              <a:t>Speeds vary</a:t>
            </a:r>
          </a:p>
          <a:p>
            <a:pPr lvl="2"/>
            <a:r>
              <a:rPr lang="en-US" altLang="en-US" dirty="0"/>
              <a:t>Many backbone providers have speeds at 40-100Gbps</a:t>
            </a:r>
          </a:p>
          <a:p>
            <a:pPr lvl="2"/>
            <a:r>
              <a:rPr lang="en-US" altLang="en-US" dirty="0"/>
              <a:t>Local </a:t>
            </a:r>
            <a:r>
              <a:rPr lang="en-US" altLang="en-US" b="1" dirty="0">
                <a:solidFill>
                  <a:srgbClr val="006699"/>
                </a:solidFill>
              </a:rPr>
              <a:t>Internet Service Providers </a:t>
            </a:r>
            <a:r>
              <a:rPr lang="en-US" altLang="en-US" dirty="0"/>
              <a:t>(</a:t>
            </a:r>
            <a:r>
              <a:rPr lang="en-US" altLang="en-US" b="1" dirty="0">
                <a:solidFill>
                  <a:srgbClr val="006699"/>
                </a:solidFill>
              </a:rPr>
              <a:t>ISPs</a:t>
            </a:r>
            <a:r>
              <a:rPr lang="en-US" altLang="en-US" dirty="0"/>
              <a:t>) are usually significantly slower</a:t>
            </a:r>
          </a:p>
          <a:p>
            <a:pPr lvl="2"/>
            <a:r>
              <a:rPr lang="en-US" altLang="en-US" dirty="0"/>
              <a:t>WAN links constantly being upgraded</a:t>
            </a:r>
          </a:p>
          <a:p>
            <a:pPr lvl="1"/>
            <a:r>
              <a:rPr lang="en-US" altLang="en-US" dirty="0">
                <a:sym typeface="Symbol" panose="05050102010706020507" pitchFamily="18" charset="2"/>
              </a:rPr>
              <a:t>WANs and LANs interconnect, similar to cell phone network</a:t>
            </a:r>
          </a:p>
          <a:p>
            <a:pPr lvl="2"/>
            <a:r>
              <a:rPr lang="en-US" altLang="en-US" dirty="0">
                <a:sym typeface="Symbol" panose="05050102010706020507" pitchFamily="18" charset="2"/>
              </a:rPr>
              <a:t>Cell phones use radio waves to cell towers</a:t>
            </a:r>
          </a:p>
          <a:p>
            <a:pPr lvl="2"/>
            <a:r>
              <a:rPr lang="en-US" altLang="en-US" dirty="0">
                <a:sym typeface="Symbol" panose="05050102010706020507" pitchFamily="18" charset="2"/>
              </a:rPr>
              <a:t>Towers connect to other towers and to the POTS</a:t>
            </a:r>
            <a:endParaRPr lang="en-US" altLang="en-US" dirty="0"/>
          </a:p>
        </p:txBody>
      </p:sp>
    </p:spTree>
    <p:extLst>
      <p:ext uri="{BB962C8B-B14F-4D97-AF65-F5344CB8AC3E}">
        <p14:creationId xmlns:p14="http://schemas.microsoft.com/office/powerpoint/2010/main" val="331760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B3D0-8FB7-4DB8-A02C-A0767409F1B9}"/>
              </a:ext>
            </a:extLst>
          </p:cNvPr>
          <p:cNvSpPr>
            <a:spLocks noGrp="1"/>
          </p:cNvSpPr>
          <p:nvPr>
            <p:ph type="title"/>
          </p:nvPr>
        </p:nvSpPr>
        <p:spPr/>
        <p:txBody>
          <a:bodyPr/>
          <a:lstStyle/>
          <a:p>
            <a:r>
              <a:rPr lang="en-US" dirty="0"/>
              <a:t>Local Area Network (LAN)</a:t>
            </a:r>
          </a:p>
        </p:txBody>
      </p:sp>
      <p:pic>
        <p:nvPicPr>
          <p:cNvPr id="4" name="Content Placeholder 3">
            <a:extLst>
              <a:ext uri="{FF2B5EF4-FFF2-40B4-BE49-F238E27FC236}">
                <a16:creationId xmlns:a16="http://schemas.microsoft.com/office/drawing/2014/main" id="{AD76B8CA-432D-4AA5-958B-980992053A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0535" b="11248"/>
          <a:stretch/>
        </p:blipFill>
        <p:spPr bwMode="auto">
          <a:xfrm>
            <a:off x="3352800" y="2606106"/>
            <a:ext cx="5486400" cy="347472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6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2EDB-0D20-495C-8A47-BA8A5C51F3B0}"/>
              </a:ext>
            </a:extLst>
          </p:cNvPr>
          <p:cNvSpPr>
            <a:spLocks noGrp="1"/>
          </p:cNvSpPr>
          <p:nvPr>
            <p:ph type="title"/>
          </p:nvPr>
        </p:nvSpPr>
        <p:spPr/>
        <p:txBody>
          <a:bodyPr/>
          <a:lstStyle/>
          <a:p>
            <a:r>
              <a:rPr lang="en-US" dirty="0"/>
              <a:t>Wide Area Network (WAN)</a:t>
            </a:r>
          </a:p>
        </p:txBody>
      </p:sp>
      <p:pic>
        <p:nvPicPr>
          <p:cNvPr id="5" name="Content Placeholder 4">
            <a:extLst>
              <a:ext uri="{FF2B5EF4-FFF2-40B4-BE49-F238E27FC236}">
                <a16:creationId xmlns:a16="http://schemas.microsoft.com/office/drawing/2014/main" id="{44C702CB-35F2-4B60-81A6-F4B81231A3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3525" y="2359378"/>
            <a:ext cx="7064060" cy="3917244"/>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655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186</TotalTime>
  <Words>2881</Words>
  <Application>Microsoft Office PowerPoint</Application>
  <PresentationFormat>Widescreen</PresentationFormat>
  <Paragraphs>259</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Century Gothic</vt:lpstr>
      <vt:lpstr>Courier New</vt:lpstr>
      <vt:lpstr>Webdings</vt:lpstr>
      <vt:lpstr>Wingdings 2</vt:lpstr>
      <vt:lpstr>Quotable</vt:lpstr>
      <vt:lpstr>Networking and Distributed Systems</vt:lpstr>
      <vt:lpstr>Outline</vt:lpstr>
      <vt:lpstr>Networked and Distributed Systems</vt:lpstr>
      <vt:lpstr>Networked and Distributed Systems</vt:lpstr>
      <vt:lpstr>Why?</vt:lpstr>
      <vt:lpstr>Network Structure</vt:lpstr>
      <vt:lpstr>Network Structure</vt:lpstr>
      <vt:lpstr>Local Area Network (LAN)</vt:lpstr>
      <vt:lpstr>Wide Area Network (WAN)</vt:lpstr>
      <vt:lpstr>Name Resolution</vt:lpstr>
      <vt:lpstr>OSI Model</vt:lpstr>
      <vt:lpstr>Layers of the OSI Model</vt:lpstr>
      <vt:lpstr>Layers of the OSI Model</vt:lpstr>
      <vt:lpstr>Layers of the OSI Model</vt:lpstr>
      <vt:lpstr>Layers of the OSI Model</vt:lpstr>
      <vt:lpstr>TCP/IP</vt:lpstr>
      <vt:lpstr>TCP/IP</vt:lpstr>
      <vt:lpstr>Ethernet (802.3) Frame</vt:lpstr>
      <vt:lpstr>Transport Layer Protocols</vt:lpstr>
      <vt:lpstr>User Datagram Protocol</vt:lpstr>
      <vt:lpstr>Transmission Control Protocol</vt:lpstr>
      <vt:lpstr>Transmission Control Protocol</vt:lpstr>
      <vt:lpstr>TCP Connection Sequence</vt:lpstr>
      <vt:lpstr>Berkeley Sockets</vt:lpstr>
      <vt:lpstr>Network-oriented Systems</vt:lpstr>
      <vt:lpstr>Network Operating Systems</vt:lpstr>
      <vt:lpstr>Distributed Operating Systems</vt:lpstr>
      <vt:lpstr>Distributed Operating Systems</vt:lpstr>
      <vt:lpstr>Robustness in Distributed Systems</vt:lpstr>
      <vt:lpstr>Failure Detection</vt:lpstr>
      <vt:lpstr>Failure Detection</vt:lpstr>
      <vt:lpstr>Re-configuration and Recovery</vt:lpstr>
      <vt:lpstr>Byzantine Faults and Failures</vt:lpstr>
      <vt:lpstr>The Byzantine Generals Problem</vt:lpstr>
      <vt:lpstr>The Byzantine Generals Problem</vt:lpstr>
      <vt:lpstr>Byzantine Fault Tolerance and Peer-to-Peer Systems</vt:lpstr>
      <vt:lpstr>Peer-to-peer Systems</vt:lpstr>
      <vt:lpstr>Distributed Filesystems</vt:lpstr>
      <vt:lpstr>Cluster-based DFS</vt:lpstr>
      <vt:lpstr>Cluster Based DFS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and Distributed Systems</dc:title>
  <dc:creator>Lawrence Sebald</dc:creator>
  <cp:lastModifiedBy>Lawrence Sebald</cp:lastModifiedBy>
  <cp:revision>17</cp:revision>
  <dcterms:created xsi:type="dcterms:W3CDTF">2020-05-05T17:34:56Z</dcterms:created>
  <dcterms:modified xsi:type="dcterms:W3CDTF">2020-05-07T02:21:56Z</dcterms:modified>
</cp:coreProperties>
</file>