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91" d="100"/>
          <a:sy n="91" d="100"/>
        </p:scale>
        <p:origin x="68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82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7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4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98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44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7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68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3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5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3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4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2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5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3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48AC8AF-321E-4CE2-9926-63B5363F6B7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1B096B65-F21A-4197-9A2F-9FE939A4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521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D9421-ED2D-4525-B6AE-9320FEF086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Linux Kernel Modules</a:t>
            </a:r>
            <a:br>
              <a:rPr lang="en-US" dirty="0"/>
            </a:br>
            <a:r>
              <a:rPr lang="en-US" dirty="0"/>
              <a:t>and</a:t>
            </a:r>
            <a:br>
              <a:rPr lang="en-US" dirty="0"/>
            </a:br>
            <a:r>
              <a:rPr lang="en-US" dirty="0"/>
              <a:t>Kernel I/O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5848D1-C187-4270-BD1C-FCB8B4E40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4074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CMSC 421 – Section 02</a:t>
            </a:r>
          </a:p>
          <a:p>
            <a:r>
              <a:rPr lang="en-US" dirty="0"/>
              <a:t>March 24, 2020</a:t>
            </a:r>
          </a:p>
          <a:p>
            <a:r>
              <a:rPr lang="en-US" dirty="0"/>
              <a:t>Adapted from slides from Professor Jason Tang (UMBC)</a:t>
            </a:r>
          </a:p>
        </p:txBody>
      </p:sp>
    </p:spTree>
    <p:extLst>
      <p:ext uri="{BB962C8B-B14F-4D97-AF65-F5344CB8AC3E}">
        <p14:creationId xmlns:p14="http://schemas.microsoft.com/office/powerpoint/2010/main" val="1437518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55AED-DDE1-4F12-876A-3257162AA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Compiling/Loading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111DF-11D1-444E-BB8C-C404FC0BA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Modules can be built in the kernel tree or out of the kernel tree</a:t>
            </a:r>
          </a:p>
          <a:p>
            <a:pPr lvl="1"/>
            <a:r>
              <a:rPr lang="en-US" dirty="0"/>
              <a:t>In-tree modules can usually also be built-in to the kernel</a:t>
            </a:r>
          </a:p>
          <a:p>
            <a:r>
              <a:rPr lang="en-US" dirty="0"/>
              <a:t>A </a:t>
            </a:r>
            <a:r>
              <a:rPr lang="en-US" dirty="0" err="1"/>
              <a:t>Makefile</a:t>
            </a:r>
            <a:r>
              <a:rPr lang="en-US" dirty="0"/>
              <a:t> must be provided to build a kernel module</a:t>
            </a:r>
          </a:p>
          <a:p>
            <a:pPr lvl="1"/>
            <a:r>
              <a:rPr lang="en-US" dirty="0"/>
              <a:t>An example is provided on the next slide</a:t>
            </a:r>
          </a:p>
          <a:p>
            <a:r>
              <a:rPr lang="en-US" dirty="0"/>
              <a:t>Modules are loaded into the kernel by the </a:t>
            </a:r>
            <a:r>
              <a:rPr lang="en-US" dirty="0" err="1"/>
              <a:t>insmod</a:t>
            </a:r>
            <a:r>
              <a:rPr lang="en-US" dirty="0"/>
              <a:t> program</a:t>
            </a:r>
          </a:p>
          <a:p>
            <a:pPr lvl="1"/>
            <a:r>
              <a:rPr lang="en-US" dirty="0" err="1"/>
              <a:t>insmod</a:t>
            </a:r>
            <a:r>
              <a:rPr lang="en-US" dirty="0"/>
              <a:t> </a:t>
            </a:r>
            <a:r>
              <a:rPr lang="en-US" dirty="0" err="1"/>
              <a:t>my_module.ko</a:t>
            </a:r>
            <a:endParaRPr lang="en-US" dirty="0"/>
          </a:p>
          <a:p>
            <a:r>
              <a:rPr lang="en-US" dirty="0"/>
              <a:t>Modules can be unloaded by the </a:t>
            </a:r>
            <a:r>
              <a:rPr lang="en-US" dirty="0" err="1"/>
              <a:t>rmmod</a:t>
            </a:r>
            <a:r>
              <a:rPr lang="en-US" dirty="0"/>
              <a:t> program</a:t>
            </a:r>
          </a:p>
          <a:p>
            <a:pPr lvl="1"/>
            <a:r>
              <a:rPr lang="en-US" dirty="0" err="1"/>
              <a:t>rmmod</a:t>
            </a:r>
            <a:r>
              <a:rPr lang="en-US" dirty="0"/>
              <a:t> </a:t>
            </a:r>
            <a:r>
              <a:rPr lang="en-US" dirty="0" err="1"/>
              <a:t>my_module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93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0B79C-F2CA-411A-891F-F5552874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Module </a:t>
            </a:r>
            <a:r>
              <a:rPr lang="en-US" dirty="0" err="1"/>
              <a:t>Makefile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1B672-696D-443D-A9E0-42A2C141B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obj-m +=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my_module.o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all: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make -C /lib/modules/$(shell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uname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-r)/build M=$(PWD) modules</a:t>
            </a:r>
          </a:p>
          <a:p>
            <a:pPr marL="0" indent="0">
              <a:buNone/>
            </a:pP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clean: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make -C /lib/modules/$(shell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uname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-r)/build M=$(PWD) clean</a:t>
            </a:r>
          </a:p>
        </p:txBody>
      </p:sp>
    </p:spTree>
    <p:extLst>
      <p:ext uri="{BB962C8B-B14F-4D97-AF65-F5344CB8AC3E}">
        <p14:creationId xmlns:p14="http://schemas.microsoft.com/office/powerpoint/2010/main" val="966108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2E3C2-3799-4E6A-9F6A-19DA4F6A9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Devices and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4AA34-D4FB-407A-9A11-32AAC11B9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Linux, devices are represented internally as a device number consisting of a major number and a minor number</a:t>
            </a:r>
          </a:p>
          <a:p>
            <a:pPr lvl="1"/>
            <a:r>
              <a:rPr lang="en-US" dirty="0"/>
              <a:t>Major number: type of device</a:t>
            </a:r>
          </a:p>
          <a:p>
            <a:pPr lvl="1"/>
            <a:r>
              <a:rPr lang="en-US" dirty="0"/>
              <a:t>Minor number: instance of device</a:t>
            </a:r>
          </a:p>
          <a:p>
            <a:r>
              <a:rPr lang="en-US" dirty="0"/>
              <a:t>The kernel can instantiate multiple copies of a device driver to handle multiple instances of a given type of device</a:t>
            </a:r>
          </a:p>
          <a:p>
            <a:r>
              <a:rPr lang="en-US" dirty="0"/>
              <a:t>See the include/</a:t>
            </a:r>
            <a:r>
              <a:rPr lang="en-US" dirty="0" err="1"/>
              <a:t>uapi</a:t>
            </a:r>
            <a:r>
              <a:rPr lang="en-US" dirty="0"/>
              <a:t>/</a:t>
            </a:r>
            <a:r>
              <a:rPr lang="en-US" dirty="0" err="1"/>
              <a:t>linux</a:t>
            </a:r>
            <a:r>
              <a:rPr lang="en-US" dirty="0"/>
              <a:t>/</a:t>
            </a:r>
            <a:r>
              <a:rPr lang="en-US" dirty="0" err="1"/>
              <a:t>major.h</a:t>
            </a:r>
            <a:r>
              <a:rPr lang="en-US" dirty="0"/>
              <a:t> file in the kernel source code for a mapping of major device numbers to various types of devices</a:t>
            </a:r>
          </a:p>
        </p:txBody>
      </p:sp>
    </p:spTree>
    <p:extLst>
      <p:ext uri="{BB962C8B-B14F-4D97-AF65-F5344CB8AC3E}">
        <p14:creationId xmlns:p14="http://schemas.microsoft.com/office/powerpoint/2010/main" val="3084724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104FA-A07E-4FFB-BC74-D9E7272BC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Setup and Cleanup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5E504-B6A8-44FD-8485-A46A48130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 drivers include a probe function to handle setup for multiple instances</a:t>
            </a:r>
          </a:p>
          <a:p>
            <a:r>
              <a:rPr lang="en-US" dirty="0"/>
              <a:t>A remove function is provided to be called when a device is removed (such as being unplugged)</a:t>
            </a:r>
          </a:p>
          <a:p>
            <a:pPr lvl="1"/>
            <a:r>
              <a:rPr lang="en-US" dirty="0"/>
              <a:t>Should clean up whatever the probe function initialized for that instance</a:t>
            </a:r>
          </a:p>
          <a:p>
            <a:r>
              <a:rPr lang="en-US" dirty="0"/>
              <a:t>When a device driver module is loaded, the kernel calls the module’s </a:t>
            </a:r>
            <a:r>
              <a:rPr lang="en-US" dirty="0" err="1"/>
              <a:t>init</a:t>
            </a:r>
            <a:r>
              <a:rPr lang="en-US" dirty="0"/>
              <a:t> function, which sets up the probe/remove callbacks</a:t>
            </a:r>
          </a:p>
          <a:p>
            <a:pPr lvl="1"/>
            <a:r>
              <a:rPr lang="en-US" dirty="0"/>
              <a:t>Each time a device matching the driver is detected, the probe function will be called</a:t>
            </a:r>
          </a:p>
          <a:p>
            <a:r>
              <a:rPr lang="en-US" dirty="0"/>
              <a:t>When a module is unloaded, its exit function will be called</a:t>
            </a:r>
          </a:p>
          <a:p>
            <a:pPr lvl="1"/>
            <a:r>
              <a:rPr lang="en-US" dirty="0"/>
              <a:t>The remove function will be called for every initialized instance of the device first!</a:t>
            </a:r>
          </a:p>
        </p:txBody>
      </p:sp>
    </p:spTree>
    <p:extLst>
      <p:ext uri="{BB962C8B-B14F-4D97-AF65-F5344CB8AC3E}">
        <p14:creationId xmlns:p14="http://schemas.microsoft.com/office/powerpoint/2010/main" val="1481428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CCA0D-C860-4B09-BFB4-87682E78C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C8E5B-9496-4C19-949F-B8D777A56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 drivers typically have three parts: registration, interrupt handling, and user-space interactions</a:t>
            </a:r>
          </a:p>
          <a:p>
            <a:pPr lvl="1"/>
            <a:r>
              <a:rPr lang="en-US" dirty="0"/>
              <a:t>Registration is required, the others are usually provided</a:t>
            </a:r>
          </a:p>
          <a:p>
            <a:r>
              <a:rPr lang="en-US" dirty="0"/>
              <a:t>Registration is to set up the kernel’s callbacks for the device</a:t>
            </a:r>
          </a:p>
          <a:p>
            <a:r>
              <a:rPr lang="en-US" dirty="0"/>
              <a:t>Interrupt handling deals with low-level hardware interrupts and DMA</a:t>
            </a:r>
          </a:p>
          <a:p>
            <a:r>
              <a:rPr lang="en-US" dirty="0"/>
              <a:t>User-space interactions are to provide entries in /dev, respond to system calls for device status, and otherwise interact with the user</a:t>
            </a:r>
          </a:p>
        </p:txBody>
      </p:sp>
    </p:spTree>
    <p:extLst>
      <p:ext uri="{BB962C8B-B14F-4D97-AF65-F5344CB8AC3E}">
        <p14:creationId xmlns:p14="http://schemas.microsoft.com/office/powerpoint/2010/main" val="4261308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46334-B887-4F24-9B68-48D6596A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Device Nodes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7BE0D-B09A-4CBC-8B76-D70EC3362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interact with user-space, drivers typically create a device node in </a:t>
            </a:r>
            <a:r>
              <a:rPr lang="en-US" dirty="0" err="1"/>
              <a:t>devfs</a:t>
            </a:r>
            <a:r>
              <a:rPr lang="en-US" dirty="0"/>
              <a:t> to allow the user to perform various operations</a:t>
            </a:r>
          </a:p>
          <a:p>
            <a:r>
              <a:rPr lang="en-US" dirty="0"/>
              <a:t>This requires registering a set of callbacks that provide for the system calls involved to call on the driver</a:t>
            </a:r>
          </a:p>
          <a:p>
            <a:r>
              <a:rPr lang="en-US" dirty="0"/>
              <a:t>Registration of the callbacks happens in the probe function</a:t>
            </a:r>
          </a:p>
          <a:p>
            <a:r>
              <a:rPr lang="en-US" dirty="0"/>
              <a:t>Creation of a device node requires the major/minor numbers of the device, its name, and permission bits</a:t>
            </a:r>
          </a:p>
        </p:txBody>
      </p:sp>
    </p:spTree>
    <p:extLst>
      <p:ext uri="{BB962C8B-B14F-4D97-AF65-F5344CB8AC3E}">
        <p14:creationId xmlns:p14="http://schemas.microsoft.com/office/powerpoint/2010/main" val="2748241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32AA0-4E76-4EF4-9C34-6488B45BE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Miscellaneous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78CC1-9073-4238-90B6-C7E98B3CE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steps involved in creating devices</a:t>
            </a:r>
          </a:p>
          <a:p>
            <a:r>
              <a:rPr lang="en-US" dirty="0"/>
              <a:t>The kernel provides an interface called </a:t>
            </a:r>
            <a:r>
              <a:rPr lang="en-US" dirty="0" err="1"/>
              <a:t>miscdevice</a:t>
            </a:r>
            <a:r>
              <a:rPr lang="en-US" dirty="0"/>
              <a:t> that can automate some of the boilerplate for you for creating simple character devices</a:t>
            </a:r>
          </a:p>
          <a:p>
            <a:r>
              <a:rPr lang="en-US" dirty="0"/>
              <a:t>Each </a:t>
            </a:r>
            <a:r>
              <a:rPr lang="en-US" dirty="0" err="1"/>
              <a:t>miscdevice</a:t>
            </a:r>
            <a:r>
              <a:rPr lang="en-US" dirty="0"/>
              <a:t> instance is implemented using a 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struct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miscdevice</a:t>
            </a:r>
            <a:endParaRPr lang="en-US" dirty="0">
              <a:latin typeface="+mj-lt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Include/</a:t>
            </a:r>
            <a:r>
              <a:rPr lang="en-US" dirty="0" err="1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linux</a:t>
            </a:r>
            <a:r>
              <a:rPr lang="en-US" dirty="0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/</a:t>
            </a:r>
            <a:r>
              <a:rPr lang="en-US" dirty="0" err="1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miscdevice.h</a:t>
            </a:r>
            <a:endParaRPr lang="en-US" dirty="0">
              <a:latin typeface="+mj-lt"/>
              <a:ea typeface="Menlo" panose="020B0609030804020204" pitchFamily="49" charset="0"/>
              <a:cs typeface="Menlo" panose="020B0609030804020204" pitchFamily="49" charset="0"/>
            </a:endParaRPr>
          </a:p>
          <a:p>
            <a:r>
              <a:rPr lang="en-US" dirty="0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Callbacks for file system calls are provided with a 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struct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file_operations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r>
              <a:rPr lang="en-US" dirty="0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Miscellaneous devices all share major number 10</a:t>
            </a:r>
          </a:p>
          <a:p>
            <a:pPr lvl="1"/>
            <a:r>
              <a:rPr lang="en-US" dirty="0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The kernel usually dynamically assigns minor numbers to </a:t>
            </a:r>
            <a:r>
              <a:rPr lang="en-US" dirty="0" err="1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misc</a:t>
            </a:r>
            <a:r>
              <a:rPr lang="en-US" dirty="0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 devices</a:t>
            </a:r>
          </a:p>
          <a:p>
            <a:r>
              <a:rPr lang="en-US" dirty="0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For an example, see the kernel’s real-time clock (</a:t>
            </a:r>
            <a:r>
              <a:rPr lang="en-US" dirty="0" err="1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rtc</a:t>
            </a:r>
            <a:r>
              <a:rPr lang="en-US"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) driver</a:t>
            </a:r>
            <a:endParaRPr lang="en-US" dirty="0">
              <a:latin typeface="+mj-lt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00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C08F5-5674-4324-B9C2-C7412FAA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Virtual Filesystem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92C39-EB0D-444B-BF4B-4F39ABAED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Linux Virtual Filesystem allows for a variety of non-file objects to be set up in the filesystem</a:t>
            </a:r>
          </a:p>
          <a:p>
            <a:r>
              <a:rPr lang="en-US" dirty="0"/>
              <a:t>Memory-backed files, such as those in /</a:t>
            </a:r>
            <a:r>
              <a:rPr lang="en-US" dirty="0" err="1"/>
              <a:t>tmp</a:t>
            </a:r>
            <a:r>
              <a:rPr lang="en-US" dirty="0"/>
              <a:t> (via </a:t>
            </a:r>
            <a:r>
              <a:rPr lang="en-US" dirty="0" err="1"/>
              <a:t>tmpfs</a:t>
            </a:r>
            <a:r>
              <a:rPr lang="en-US" dirty="0"/>
              <a:t>) and shared memory files (via </a:t>
            </a:r>
            <a:r>
              <a:rPr lang="en-US" dirty="0" err="1"/>
              <a:t>shmfs</a:t>
            </a:r>
            <a:r>
              <a:rPr lang="en-US" dirty="0"/>
              <a:t>) are two examples of this</a:t>
            </a:r>
          </a:p>
          <a:p>
            <a:r>
              <a:rPr lang="en-US" dirty="0"/>
              <a:t>Devices also have a presence in the filesystem on /dev, through </a:t>
            </a:r>
            <a:r>
              <a:rPr lang="en-US" dirty="0" err="1"/>
              <a:t>devfs</a:t>
            </a:r>
            <a:endParaRPr lang="en-US" dirty="0"/>
          </a:p>
          <a:p>
            <a:r>
              <a:rPr lang="en-US" dirty="0"/>
              <a:t>Virtual files generated by the kernel such as those in /proc (</a:t>
            </a:r>
            <a:r>
              <a:rPr lang="en-US" dirty="0" err="1"/>
              <a:t>procfs</a:t>
            </a:r>
            <a:r>
              <a:rPr lang="en-US" dirty="0"/>
              <a:t>), /sys (</a:t>
            </a:r>
            <a:r>
              <a:rPr lang="en-US" dirty="0" err="1"/>
              <a:t>sysfs</a:t>
            </a:r>
            <a:r>
              <a:rPr lang="en-US" dirty="0"/>
              <a:t>), and /sys/debug (</a:t>
            </a:r>
            <a:r>
              <a:rPr lang="en-US" dirty="0" err="1"/>
              <a:t>debugfs</a:t>
            </a:r>
            <a:r>
              <a:rPr lang="en-US" dirty="0"/>
              <a:t>) are also available</a:t>
            </a:r>
          </a:p>
        </p:txBody>
      </p:sp>
    </p:spTree>
    <p:extLst>
      <p:ext uri="{BB962C8B-B14F-4D97-AF65-F5344CB8AC3E}">
        <p14:creationId xmlns:p14="http://schemas.microsoft.com/office/powerpoint/2010/main" val="427162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DEBB5-B1C7-491E-B871-7524A716F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Filesystem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1F59B-5CE1-42D1-8B8E-F1B403C93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/dev filesystem is where one can access various attached devices through their device driers</a:t>
            </a:r>
          </a:p>
          <a:p>
            <a:r>
              <a:rPr lang="en-US" dirty="0"/>
              <a:t>Accessing a given file within the /dev filesystem will match the kernel driver of the file and pass off access to the appropriate module (or part of the kernel code)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/dev/mem, /dev/zero call into the memory driver of the kernel</a:t>
            </a:r>
          </a:p>
          <a:p>
            <a:pPr lvl="1"/>
            <a:r>
              <a:rPr lang="en-US" dirty="0"/>
              <a:t>/dev/random, /dev/</a:t>
            </a:r>
            <a:r>
              <a:rPr lang="en-US" dirty="0" err="1"/>
              <a:t>urandom</a:t>
            </a:r>
            <a:r>
              <a:rPr lang="en-US" dirty="0"/>
              <a:t> call into the kernel’s random driver</a:t>
            </a:r>
          </a:p>
          <a:p>
            <a:r>
              <a:rPr lang="en-US" dirty="0"/>
              <a:t>Devices can be read-only, write-only, or read-write </a:t>
            </a:r>
          </a:p>
          <a:p>
            <a:r>
              <a:rPr lang="en-US" dirty="0" err="1"/>
              <a:t>Hotplug</a:t>
            </a:r>
            <a:r>
              <a:rPr lang="en-US" dirty="0"/>
              <a:t> devices are typically represented in /sys, not in /dev (but not always)</a:t>
            </a:r>
          </a:p>
        </p:txBody>
      </p:sp>
    </p:spTree>
    <p:extLst>
      <p:ext uri="{BB962C8B-B14F-4D97-AF65-F5344CB8AC3E}">
        <p14:creationId xmlns:p14="http://schemas.microsoft.com/office/powerpoint/2010/main" val="3916413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BA86-F550-4E7F-BA69-2C84906D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5312D-B788-468C-9C04-2C3963B16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variety of different types of device classes available in the Linux kernel</a:t>
            </a:r>
          </a:p>
          <a:p>
            <a:r>
              <a:rPr lang="en-US" dirty="0"/>
              <a:t>Character devices are those that are accessed through a stream of bytes</a:t>
            </a:r>
          </a:p>
          <a:p>
            <a:pPr lvl="1"/>
            <a:r>
              <a:rPr lang="en-US" dirty="0"/>
              <a:t>/dev/console, /dev/random, /dev/ttyS2</a:t>
            </a:r>
          </a:p>
          <a:p>
            <a:r>
              <a:rPr lang="en-US" dirty="0"/>
              <a:t>Block devices are those that are accessed as a set of blocks, where reads and writes take place in block-sized increments (often 512 bytes at a time)</a:t>
            </a:r>
          </a:p>
          <a:p>
            <a:pPr lvl="1"/>
            <a:r>
              <a:rPr lang="en-US" dirty="0"/>
              <a:t>/dev/</a:t>
            </a:r>
            <a:r>
              <a:rPr lang="en-US" dirty="0" err="1"/>
              <a:t>sda</a:t>
            </a:r>
            <a:r>
              <a:rPr lang="en-US" dirty="0"/>
              <a:t>, /dev/sr0, /dev/</a:t>
            </a:r>
            <a:r>
              <a:rPr lang="en-US" dirty="0" err="1"/>
              <a:t>cdrom</a:t>
            </a:r>
            <a:endParaRPr lang="en-US" dirty="0"/>
          </a:p>
          <a:p>
            <a:r>
              <a:rPr lang="en-US" dirty="0"/>
              <a:t>Network devices are those that perform I/O over a network interface</a:t>
            </a:r>
          </a:p>
          <a:p>
            <a:pPr lvl="1"/>
            <a:r>
              <a:rPr lang="en-US" dirty="0"/>
              <a:t>These do not have entries in /dev, typically</a:t>
            </a:r>
          </a:p>
        </p:txBody>
      </p:sp>
    </p:spTree>
    <p:extLst>
      <p:ext uri="{BB962C8B-B14F-4D97-AF65-F5344CB8AC3E}">
        <p14:creationId xmlns:p14="http://schemas.microsoft.com/office/powerpoint/2010/main" val="1368027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92FAA-6458-4579-B2BB-535D2D4A5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F28B9-D4E1-45ED-9C6C-AC929675B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kernel module is a piece of code that can be added to the kernel at runtime to extend its functionality.</a:t>
            </a:r>
          </a:p>
          <a:p>
            <a:pPr lvl="1"/>
            <a:r>
              <a:rPr lang="en-US" dirty="0"/>
              <a:t>Often, device drivers for proprietary devices are provided this way</a:t>
            </a:r>
          </a:p>
          <a:p>
            <a:r>
              <a:rPr lang="en-US" dirty="0"/>
              <a:t>Like the kernel itself, device drivers are written in C89/C90/ANSI C</a:t>
            </a:r>
          </a:p>
          <a:p>
            <a:pPr lvl="1"/>
            <a:r>
              <a:rPr lang="en-US" dirty="0"/>
              <a:t>No // comments, no mixed declarations and code, etc.</a:t>
            </a:r>
          </a:p>
          <a:p>
            <a:pPr lvl="1"/>
            <a:r>
              <a:rPr lang="en-US" dirty="0"/>
              <a:t>No variable-length arrays</a:t>
            </a:r>
          </a:p>
          <a:p>
            <a:r>
              <a:rPr lang="en-US" dirty="0"/>
              <a:t>Floating-point arithmetic is not allowed within the kernel!</a:t>
            </a:r>
          </a:p>
          <a:p>
            <a:pPr lvl="1"/>
            <a:r>
              <a:rPr lang="en-US" dirty="0"/>
              <a:t>Requires library support, which is part of user-space, not the kernel</a:t>
            </a:r>
          </a:p>
        </p:txBody>
      </p:sp>
    </p:spTree>
    <p:extLst>
      <p:ext uri="{BB962C8B-B14F-4D97-AF65-F5344CB8AC3E}">
        <p14:creationId xmlns:p14="http://schemas.microsoft.com/office/powerpoint/2010/main" val="350361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3B14B-5A7B-407F-88B9-065D3ECC2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“Hello World” kernel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C17C2-1218-4760-BB25-90AA98CDA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#include &lt;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linux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kernel.h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#include &lt;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linux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module.h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</a:t>
            </a:r>
          </a:p>
          <a:p>
            <a:pPr marL="0" indent="0">
              <a:buNone/>
            </a:pP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MODULE_LICENSE("GPL");</a:t>
            </a:r>
          </a:p>
          <a:p>
            <a:pPr marL="0" indent="0">
              <a:buNone/>
            </a:pP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static int __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init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hello_init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(void) {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printk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(KERN_ALERT "Hello, world\n");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 </a:t>
            </a:r>
          </a:p>
          <a:p>
            <a:pPr marL="0" indent="0">
              <a:buNone/>
            </a:pP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static void __exit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hello_exit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(void) {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printk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(KERN_ALERT "Goodbye, cruel world\n");</a:t>
            </a:r>
          </a:p>
          <a:p>
            <a:pPr marL="0" indent="0">
              <a:buNone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module_init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hello_init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module_exit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hello_exit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26001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5ABD9-814D-4F27-B2D2-A49163EF6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Kernel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7B4D5-5E50-4E50-B479-27766899F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Kernel modules are part of the kernel itself (once loaded) and thus cannot use user-space libraries</a:t>
            </a:r>
          </a:p>
          <a:p>
            <a:pPr lvl="1"/>
            <a:r>
              <a:rPr lang="en-US" dirty="0"/>
              <a:t>Normal exported kernel library functions are available (like </a:t>
            </a:r>
            <a:r>
              <a:rPr lang="en-US" dirty="0" err="1"/>
              <a:t>kmalloc</a:t>
            </a:r>
            <a:r>
              <a:rPr lang="en-US" dirty="0"/>
              <a:t>, </a:t>
            </a:r>
            <a:r>
              <a:rPr lang="en-US" dirty="0" err="1"/>
              <a:t>printk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Some exported functions require that the module be licensed under the GPL, which can be signaled by the MODULE_LICENSE(“GPL”) line in the previous example</a:t>
            </a:r>
          </a:p>
          <a:p>
            <a:pPr lvl="2"/>
            <a:r>
              <a:rPr lang="en-US" dirty="0"/>
              <a:t>These are usually only internal interfaces – most useful functions have no such restriction</a:t>
            </a:r>
          </a:p>
          <a:p>
            <a:r>
              <a:rPr lang="en-US" dirty="0"/>
              <a:t>Like with any other kernel code, you are responsible for your own memory management</a:t>
            </a:r>
          </a:p>
          <a:p>
            <a:pPr lvl="1"/>
            <a:r>
              <a:rPr lang="en-US" dirty="0"/>
              <a:t>You </a:t>
            </a:r>
            <a:r>
              <a:rPr lang="en-US" b="1" dirty="0"/>
              <a:t>MUST</a:t>
            </a:r>
            <a:r>
              <a:rPr lang="en-US" dirty="0"/>
              <a:t> ensure that you free all memory allocated in your module before it is unloaded</a:t>
            </a:r>
          </a:p>
          <a:p>
            <a:r>
              <a:rPr lang="en-US" dirty="0"/>
              <a:t>Kernel modules, like other kernel code, often use </a:t>
            </a:r>
            <a:r>
              <a:rPr lang="en-US" dirty="0" err="1"/>
              <a:t>goto</a:t>
            </a:r>
            <a:r>
              <a:rPr lang="en-US" dirty="0"/>
              <a:t> statements for error handling</a:t>
            </a:r>
          </a:p>
        </p:txBody>
      </p:sp>
    </p:spTree>
    <p:extLst>
      <p:ext uri="{BB962C8B-B14F-4D97-AF65-F5344CB8AC3E}">
        <p14:creationId xmlns:p14="http://schemas.microsoft.com/office/powerpoint/2010/main" val="700548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A7493-B1C6-454F-8316-FD5795133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Kernel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8B3BE-EE44-4599-934C-FC12F9D8C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Kernel modules can create threads to run, however typically modules are implemented in an event-driven architecture</a:t>
            </a:r>
          </a:p>
          <a:p>
            <a:r>
              <a:rPr lang="en-US" dirty="0"/>
              <a:t>In the initializer, you will typically register callbacks into some kernel system to happen on various events</a:t>
            </a:r>
          </a:p>
          <a:p>
            <a:pPr lvl="1"/>
            <a:r>
              <a:rPr lang="en-US" dirty="0"/>
              <a:t>When the event occurs, the kernel will call your callback function automatically</a:t>
            </a:r>
          </a:p>
          <a:p>
            <a:r>
              <a:rPr lang="en-US" dirty="0"/>
              <a:t>Initializers are specified using the </a:t>
            </a:r>
            <a:r>
              <a:rPr lang="en-US" dirty="0" err="1"/>
              <a:t>module_init</a:t>
            </a:r>
            <a:r>
              <a:rPr lang="en-US" dirty="0"/>
              <a:t>() macro</a:t>
            </a:r>
          </a:p>
          <a:p>
            <a:r>
              <a:rPr lang="en-US" dirty="0"/>
              <a:t>A cleanup function that is run when the module is unloaded can be specified with the </a:t>
            </a:r>
            <a:r>
              <a:rPr lang="en-US" dirty="0" err="1"/>
              <a:t>module_exit</a:t>
            </a:r>
            <a:r>
              <a:rPr lang="en-US" dirty="0"/>
              <a:t>() macro</a:t>
            </a:r>
          </a:p>
        </p:txBody>
      </p:sp>
    </p:spTree>
    <p:extLst>
      <p:ext uri="{BB962C8B-B14F-4D97-AF65-F5344CB8AC3E}">
        <p14:creationId xmlns:p14="http://schemas.microsoft.com/office/powerpoint/2010/main" val="2167035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D8BF0-D27E-4ADB-8125-65848D9CB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and Concurrency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24F34-4DE4-4BEF-A619-21441C764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the kernel itself is multithreaded (and various applications can call into the kernel at the same time), care must be taken to properly handle concurrency within kernel module code</a:t>
            </a:r>
          </a:p>
          <a:p>
            <a:r>
              <a:rPr lang="en-US" dirty="0"/>
              <a:t>The kernel provides various locking mechanisms like mutexes, semaphores, condition variables, reader/writer locks, reader/writer semaphores</a:t>
            </a:r>
          </a:p>
          <a:p>
            <a:pPr lvl="1"/>
            <a:r>
              <a:rPr lang="en-US" dirty="0"/>
              <a:t>As well as lower-level primitives like the </a:t>
            </a:r>
            <a:r>
              <a:rPr lang="en-US" dirty="0" err="1"/>
              <a:t>futex</a:t>
            </a:r>
            <a:r>
              <a:rPr lang="en-US" dirty="0"/>
              <a:t>, </a:t>
            </a:r>
            <a:r>
              <a:rPr lang="en-US" dirty="0" err="1"/>
              <a:t>rcu_lock</a:t>
            </a:r>
            <a:r>
              <a:rPr lang="en-US" dirty="0"/>
              <a:t>, or spinlock</a:t>
            </a:r>
          </a:p>
        </p:txBody>
      </p:sp>
    </p:spTree>
    <p:extLst>
      <p:ext uri="{BB962C8B-B14F-4D97-AF65-F5344CB8AC3E}">
        <p14:creationId xmlns:p14="http://schemas.microsoft.com/office/powerpoint/2010/main" val="2003136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45</TotalTime>
  <Words>1326</Words>
  <Application>Microsoft Office PowerPoint</Application>
  <PresentationFormat>Widescreen</PresentationFormat>
  <Paragraphs>119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Century Gothic</vt:lpstr>
      <vt:lpstr>Menlo</vt:lpstr>
      <vt:lpstr>Wingdings 2</vt:lpstr>
      <vt:lpstr>Quotable</vt:lpstr>
      <vt:lpstr>Linux Kernel Modules and Kernel I/O</vt:lpstr>
      <vt:lpstr>Linux Virtual Filesystem</vt:lpstr>
      <vt:lpstr>Device Filesystem</vt:lpstr>
      <vt:lpstr>Device Classes</vt:lpstr>
      <vt:lpstr>Kernel Modules</vt:lpstr>
      <vt:lpstr>Example “Hello World” kernel module</vt:lpstr>
      <vt:lpstr>Creating Kernel Modules</vt:lpstr>
      <vt:lpstr>Creating Kernel Modules</vt:lpstr>
      <vt:lpstr>Synchronization and Concurrency</vt:lpstr>
      <vt:lpstr>Compiling/Loading Modules</vt:lpstr>
      <vt:lpstr>Kernel Module Makefile</vt:lpstr>
      <vt:lpstr>Linux Devices and Drivers</vt:lpstr>
      <vt:lpstr>Device Setup and Cleanup</vt:lpstr>
      <vt:lpstr>Device Operations</vt:lpstr>
      <vt:lpstr>Creating Device Nodes</vt:lpstr>
      <vt:lpstr>Miscellaneous Devices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Kernel Modules and Kernel I/O</dc:title>
  <dc:creator>Lawrence Sebald</dc:creator>
  <cp:lastModifiedBy>Lawrence Sebald</cp:lastModifiedBy>
  <cp:revision>5</cp:revision>
  <dcterms:created xsi:type="dcterms:W3CDTF">2020-03-24T17:28:27Z</dcterms:created>
  <dcterms:modified xsi:type="dcterms:W3CDTF">2020-03-24T18:13:35Z</dcterms:modified>
</cp:coreProperties>
</file>