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1"/>
  </p:normalViewPr>
  <p:slideViewPr>
    <p:cSldViewPr snapToGrid="0" snapToObjects="1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esign_of_the_FAT_file_system" TargetMode="External"/><Relationship Id="rId4" Type="http://schemas.openxmlformats.org/officeDocument/2006/relationships/hyperlink" Target="http://download.microsoft.com/download/1/6/1/161ba512-40e2-4cc9-843a-923143f3456c/fatgen103.doc" TargetMode="External"/><Relationship Id="rId5" Type="http://schemas.openxmlformats.org/officeDocument/2006/relationships/hyperlink" Target="https://support.microsoft.com/EN-US/help/100108" TargetMode="External"/><Relationship Id="rId6" Type="http://schemas.openxmlformats.org/officeDocument/2006/relationships/hyperlink" Target="https://technet.microsoft.com/en-us/library/cc938438.asp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File_Allocation_Tabl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FAT Filesystem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UMBC CMSC 421</a:t>
            </a:r>
          </a:p>
          <a:p>
            <a:r>
              <a:rPr lang="en-US" dirty="0" smtClean="0"/>
              <a:t>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414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BIOS Parameter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BPB/EBPB of a volume contains the basic parameters of the volume itself including:</a:t>
            </a:r>
          </a:p>
          <a:p>
            <a:pPr lvl="1"/>
            <a:r>
              <a:rPr lang="en-US" dirty="0" smtClean="0"/>
              <a:t>Bytes per logical block</a:t>
            </a:r>
          </a:p>
          <a:p>
            <a:pPr lvl="1"/>
            <a:r>
              <a:rPr lang="en-US" dirty="0" smtClean="0"/>
              <a:t>Blocks per cluster</a:t>
            </a:r>
          </a:p>
          <a:p>
            <a:pPr lvl="1"/>
            <a:r>
              <a:rPr lang="en-US" dirty="0" smtClean="0"/>
              <a:t>Number of logical blocks</a:t>
            </a:r>
          </a:p>
          <a:p>
            <a:pPr lvl="1"/>
            <a:r>
              <a:rPr lang="en-US" dirty="0" smtClean="0"/>
              <a:t>Length of the FATs</a:t>
            </a:r>
          </a:p>
          <a:p>
            <a:pPr lvl="1"/>
            <a:r>
              <a:rPr lang="en-US" dirty="0" smtClean="0"/>
              <a:t>Volume ID/Name</a:t>
            </a:r>
          </a:p>
        </p:txBody>
      </p:sp>
    </p:spTree>
    <p:extLst>
      <p:ext uri="{BB962C8B-B14F-4D97-AF65-F5344CB8AC3E}">
        <p14:creationId xmlns:p14="http://schemas.microsoft.com/office/powerpoint/2010/main" val="320876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Directory entries (either in the root directory or any other subdirectory) follow a very simple format</a:t>
            </a:r>
          </a:p>
          <a:p>
            <a:pPr lvl="1"/>
            <a:r>
              <a:rPr lang="en-US" dirty="0" smtClean="0"/>
              <a:t>Name of the file (11 bytes) - Divided into an 8 byte file name and a 3 byte extension</a:t>
            </a:r>
          </a:p>
          <a:p>
            <a:pPr lvl="1"/>
            <a:r>
              <a:rPr lang="en-US" dirty="0" smtClean="0"/>
              <a:t>File attributes (1 byte) - such as read only/hidden/system status)</a:t>
            </a:r>
          </a:p>
          <a:p>
            <a:pPr lvl="1"/>
            <a:r>
              <a:rPr lang="en-US" dirty="0" smtClean="0"/>
              <a:t>Reserved (1 byte) - used by some OSes for various extended attributes</a:t>
            </a:r>
          </a:p>
          <a:p>
            <a:pPr lvl="1"/>
            <a:r>
              <a:rPr lang="en-US" dirty="0" smtClean="0"/>
              <a:t>Creation timestamp (3 bytes) and date (2 bytes)</a:t>
            </a:r>
          </a:p>
          <a:p>
            <a:pPr lvl="1"/>
            <a:r>
              <a:rPr lang="en-US" dirty="0" smtClean="0"/>
              <a:t>Access date (2 bytes)</a:t>
            </a:r>
          </a:p>
          <a:p>
            <a:pPr lvl="1"/>
            <a:r>
              <a:rPr lang="en-US" dirty="0" smtClean="0"/>
              <a:t>High-order 16-bits of the starting cluster of the file (2 bytes)</a:t>
            </a:r>
          </a:p>
          <a:p>
            <a:pPr lvl="1"/>
            <a:r>
              <a:rPr lang="en-US" dirty="0" smtClean="0"/>
              <a:t>Modification timestamp (2 bytes) and date (2 bytes)</a:t>
            </a:r>
          </a:p>
          <a:p>
            <a:pPr lvl="1"/>
            <a:r>
              <a:rPr lang="en-US" dirty="0" smtClean="0"/>
              <a:t>Low-order 16-bits of the starting cluster of the file (2 bytes)</a:t>
            </a:r>
          </a:p>
          <a:p>
            <a:pPr lvl="1"/>
            <a:r>
              <a:rPr lang="en-US" dirty="0" smtClean="0"/>
              <a:t>File size (4 bytes)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06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File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Long file name support uses directory entries in a specific format so that non-LFN-aware systems will ignore them</a:t>
            </a:r>
          </a:p>
          <a:p>
            <a:pPr lvl="1"/>
            <a:r>
              <a:rPr lang="en-US" dirty="0" smtClean="0"/>
              <a:t>Sequence Number (1 byte)</a:t>
            </a:r>
          </a:p>
          <a:p>
            <a:pPr lvl="1"/>
            <a:r>
              <a:rPr lang="en-US" dirty="0" smtClean="0"/>
              <a:t>5 characters of the filename in UCS-2 (10 bytes)</a:t>
            </a:r>
          </a:p>
          <a:p>
            <a:pPr lvl="1"/>
            <a:r>
              <a:rPr lang="en-US" dirty="0" smtClean="0"/>
              <a:t>0x0F </a:t>
            </a:r>
            <a:r>
              <a:rPr lang="mr-IN" dirty="0" smtClean="0"/>
              <a:t>–</a:t>
            </a:r>
            <a:r>
              <a:rPr lang="en-US" dirty="0" smtClean="0"/>
              <a:t> attributes in a normal directory entry (1 byte)</a:t>
            </a:r>
          </a:p>
          <a:p>
            <a:pPr lvl="1"/>
            <a:r>
              <a:rPr lang="en-US" dirty="0" smtClean="0"/>
              <a:t>0x00 </a:t>
            </a:r>
            <a:r>
              <a:rPr lang="mr-IN" dirty="0"/>
              <a:t>–</a:t>
            </a:r>
            <a:r>
              <a:rPr lang="en-US" dirty="0" smtClean="0"/>
              <a:t> LFN type, reserved byte in a normal entry (1 byte)</a:t>
            </a:r>
          </a:p>
          <a:p>
            <a:pPr lvl="1"/>
            <a:r>
              <a:rPr lang="en-US" dirty="0" smtClean="0"/>
              <a:t>Short filename checksum (1 byte)</a:t>
            </a:r>
          </a:p>
          <a:p>
            <a:pPr lvl="1"/>
            <a:r>
              <a:rPr lang="en-US" dirty="0" smtClean="0"/>
              <a:t>6 characters of the filename in UCS-2 (12 bytes)</a:t>
            </a:r>
          </a:p>
          <a:p>
            <a:pPr lvl="1"/>
            <a:r>
              <a:rPr lang="en-US" dirty="0" smtClean="0"/>
              <a:t>0x0000 </a:t>
            </a:r>
            <a:r>
              <a:rPr lang="mr-IN" dirty="0" smtClean="0"/>
              <a:t>–</a:t>
            </a:r>
            <a:r>
              <a:rPr lang="en-US" dirty="0" smtClean="0"/>
              <a:t> first cluster of file in a normal entry (2 bytes)</a:t>
            </a:r>
          </a:p>
          <a:p>
            <a:pPr lvl="1"/>
            <a:r>
              <a:rPr lang="en-US" dirty="0" smtClean="0"/>
              <a:t>2 characters of the filename in UCS-2 (4 bytes)</a:t>
            </a:r>
          </a:p>
          <a:p>
            <a:r>
              <a:rPr lang="en-US" dirty="0" smtClean="0"/>
              <a:t>Entries are chained together by way of the sequence number field</a:t>
            </a:r>
          </a:p>
          <a:p>
            <a:r>
              <a:rPr lang="en-US" dirty="0" smtClean="0"/>
              <a:t>Maximum file name length is 256 UCS-2 characters</a:t>
            </a:r>
          </a:p>
          <a:p>
            <a:r>
              <a:rPr lang="en-US" dirty="0" smtClean="0"/>
              <a:t>LFN entries directly proceed the basic directory entry for the file and are organized such that the last characters of the filename appear first in the directory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04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two entries of the FAT are reserved:</a:t>
            </a:r>
          </a:p>
          <a:p>
            <a:pPr lvl="1"/>
            <a:r>
              <a:rPr lang="en-US" dirty="0" smtClean="0"/>
              <a:t>FAT[0] = FAT ID (always 0xF0) in bits 0-7, all other bits set to 1</a:t>
            </a:r>
          </a:p>
          <a:p>
            <a:pPr lvl="1"/>
            <a:r>
              <a:rPr lang="en-US" dirty="0" smtClean="0"/>
              <a:t>FAT[1] = End of Chain marker (typically all bits set, but values with none of the low order 4 bits set are also valid)</a:t>
            </a:r>
          </a:p>
          <a:p>
            <a:r>
              <a:rPr lang="en-US" dirty="0" smtClean="0"/>
              <a:t>Each allocated entry of the File Allocation Table is a next cluster pointer</a:t>
            </a:r>
          </a:p>
          <a:p>
            <a:pPr lvl="1"/>
            <a:r>
              <a:rPr lang="en-US" dirty="0" smtClean="0"/>
              <a:t>End of Chain marker used to tell when a file/directory ends</a:t>
            </a:r>
          </a:p>
          <a:p>
            <a:r>
              <a:rPr lang="en-US" dirty="0" smtClean="0"/>
              <a:t>Non-allocated (and non-reserved) clusters contain 0</a:t>
            </a:r>
          </a:p>
        </p:txBody>
      </p:sp>
    </p:spTree>
    <p:extLst>
      <p:ext uri="{BB962C8B-B14F-4D97-AF65-F5344CB8AC3E}">
        <p14:creationId xmlns:p14="http://schemas.microsoft.com/office/powerpoint/2010/main" val="32820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Wikipedia (yes, I will tell you to look at Wikipedia here)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en.wikipedia.org/wiki/File_Allocation_Table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en.wikipedia.org/wiki/Design_of_the_FAT_file_system</a:t>
            </a:r>
            <a:endParaRPr lang="en-US" dirty="0" smtClean="0"/>
          </a:p>
          <a:p>
            <a:r>
              <a:rPr lang="en-US" dirty="0" smtClean="0"/>
              <a:t>Microsoft’s FAT32 Specification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download.microsoft.com/download/1/6/1/161ba512-40e2-4cc9-843a-923143f3456c/fatgen103.doc</a:t>
            </a:r>
            <a:endParaRPr lang="en-US" dirty="0" smtClean="0"/>
          </a:p>
          <a:p>
            <a:r>
              <a:rPr lang="en-US" dirty="0" smtClean="0"/>
              <a:t>Other Microsoft Articles</a:t>
            </a:r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support.microsoft.com/EN-US/help/100108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technet.microsoft.com/en</a:t>
            </a:r>
            <a:r>
              <a:rPr lang="en-US" smtClean="0">
                <a:hlinkClick r:id="rId6"/>
              </a:rPr>
              <a:t>-us/library/cc938438.aspx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0956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What is a File Allocation Table?</a:t>
            </a:r>
          </a:p>
          <a:p>
            <a:r>
              <a:rPr lang="en-US" dirty="0" smtClean="0"/>
              <a:t>History of FAT/FAT Versions</a:t>
            </a:r>
          </a:p>
          <a:p>
            <a:r>
              <a:rPr lang="en-US" dirty="0" smtClean="0"/>
              <a:t>Basic structures</a:t>
            </a:r>
          </a:p>
          <a:p>
            <a:r>
              <a:rPr lang="en-US" dirty="0" smtClean="0"/>
              <a:t>File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8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Endianness </a:t>
            </a:r>
            <a:r>
              <a:rPr lang="mr-IN" dirty="0" smtClean="0"/>
              <a:t>–</a:t>
            </a:r>
            <a:r>
              <a:rPr lang="en-US" dirty="0" smtClean="0"/>
              <a:t> Byte ordering of multi-byte integers</a:t>
            </a:r>
          </a:p>
          <a:p>
            <a:pPr lvl="1"/>
            <a:r>
              <a:rPr lang="en-US" dirty="0" smtClean="0"/>
              <a:t>FAT follows the Little Endian byte ordering, placing the least significant byte first on disk (like x86 processors do for memory)</a:t>
            </a:r>
          </a:p>
          <a:p>
            <a:r>
              <a:rPr lang="en-US" dirty="0" smtClean="0"/>
              <a:t>Multi-byte integer </a:t>
            </a:r>
            <a:r>
              <a:rPr lang="mr-IN" dirty="0" smtClean="0"/>
              <a:t>–</a:t>
            </a:r>
            <a:r>
              <a:rPr lang="en-US" dirty="0" smtClean="0"/>
              <a:t> Numeric data type that takes up more than one byte.</a:t>
            </a:r>
          </a:p>
          <a:p>
            <a:pPr lvl="1"/>
            <a:r>
              <a:rPr lang="en-US" dirty="0" smtClean="0"/>
              <a:t>Common types: word (16 bits/2 bytes), double-word (32 bits/4 bytes), and quad-word (64 bits/8 bytes)</a:t>
            </a:r>
          </a:p>
          <a:p>
            <a:r>
              <a:rPr lang="en-US" dirty="0" smtClean="0"/>
              <a:t>Logical block </a:t>
            </a:r>
            <a:r>
              <a:rPr lang="mr-IN" dirty="0" smtClean="0"/>
              <a:t>–</a:t>
            </a:r>
            <a:r>
              <a:rPr lang="en-US" dirty="0" smtClean="0"/>
              <a:t> A series of one or more consecutive disk sectors. Usually contains a power-of-two number of raw disk sectors.</a:t>
            </a:r>
          </a:p>
          <a:p>
            <a:pPr lvl="1"/>
            <a:r>
              <a:rPr lang="en-US" dirty="0" smtClean="0"/>
              <a:t>In FAT, usually a logical block contains a single 512 byte disk sector.</a:t>
            </a:r>
          </a:p>
          <a:p>
            <a:r>
              <a:rPr lang="en-US" dirty="0" smtClean="0"/>
              <a:t>Cluster </a:t>
            </a:r>
            <a:r>
              <a:rPr lang="mr-IN" dirty="0" smtClean="0"/>
              <a:t>–</a:t>
            </a:r>
            <a:r>
              <a:rPr lang="en-US" dirty="0" smtClean="0"/>
              <a:t> A series of consecutive filesystem logical blocks. Usually contains a power-of-two number of blocks.</a:t>
            </a:r>
          </a:p>
        </p:txBody>
      </p:sp>
    </p:spTree>
    <p:extLst>
      <p:ext uri="{BB962C8B-B14F-4D97-AF65-F5344CB8AC3E}">
        <p14:creationId xmlns:p14="http://schemas.microsoft.com/office/powerpoint/2010/main" val="110812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File Allocation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File Allocation Table is a simple disk structure for finding the disk blocks allocated to a file</a:t>
            </a:r>
          </a:p>
          <a:p>
            <a:r>
              <a:rPr lang="en-US" dirty="0" smtClean="0"/>
              <a:t>Contains one entry per data cluster on the filesystem</a:t>
            </a:r>
          </a:p>
          <a:p>
            <a:r>
              <a:rPr lang="en-US" dirty="0" smtClean="0"/>
              <a:t>Entries form linked lists to where the data is for each file on the disk</a:t>
            </a:r>
          </a:p>
          <a:p>
            <a:pPr lvl="1"/>
            <a:r>
              <a:rPr lang="en-US" dirty="0" smtClean="0"/>
              <a:t>For instance, if a file begins in data cluster 10, then conceptually FAT[10] will tell us the next cluster in the file, unless the file fits in one cluster on the disk</a:t>
            </a:r>
          </a:p>
          <a:p>
            <a:r>
              <a:rPr lang="en-US" dirty="0" smtClean="0"/>
              <a:t>Special markers for end of chain, unallocated space, bad clusters (a cluster that contains one or more bad disk sectors)</a:t>
            </a:r>
          </a:p>
          <a:p>
            <a:r>
              <a:rPr lang="en-US" dirty="0" smtClean="0"/>
              <a:t>The directory structure will tell us where the first cluster is in a file</a:t>
            </a:r>
          </a:p>
        </p:txBody>
      </p:sp>
    </p:spTree>
    <p:extLst>
      <p:ext uri="{BB962C8B-B14F-4D97-AF65-F5344CB8AC3E}">
        <p14:creationId xmlns:p14="http://schemas.microsoft.com/office/powerpoint/2010/main" val="148049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FAT8 </a:t>
            </a:r>
            <a:r>
              <a:rPr lang="mr-IN" dirty="0" smtClean="0"/>
              <a:t>–</a:t>
            </a:r>
            <a:r>
              <a:rPr lang="en-US" dirty="0" smtClean="0"/>
              <a:t> 1977-1979</a:t>
            </a:r>
          </a:p>
          <a:p>
            <a:pPr lvl="1"/>
            <a:r>
              <a:rPr lang="en-US" dirty="0" smtClean="0"/>
              <a:t>Originally written by Marc McDonald</a:t>
            </a:r>
          </a:p>
          <a:p>
            <a:pPr lvl="1"/>
            <a:r>
              <a:rPr lang="en-US" dirty="0" smtClean="0"/>
              <a:t>Designed for 8” floppy disks used on the NCR 7200 Model VI terminal</a:t>
            </a:r>
          </a:p>
          <a:p>
            <a:pPr lvl="1"/>
            <a:r>
              <a:rPr lang="en-US" dirty="0" smtClean="0"/>
              <a:t>Used an 8 bit file allocation table, 9 byte file names</a:t>
            </a:r>
          </a:p>
          <a:p>
            <a:pPr lvl="1"/>
            <a:r>
              <a:rPr lang="en-US" dirty="0" smtClean="0"/>
              <a:t>Directory entries originally 16 bytes long, extended later to 32 bytes (which is still the case to this day)</a:t>
            </a:r>
          </a:p>
          <a:p>
            <a:r>
              <a:rPr lang="en-US" dirty="0" smtClean="0"/>
              <a:t>FAT12 </a:t>
            </a:r>
            <a:r>
              <a:rPr lang="mr-IN" dirty="0" smtClean="0"/>
              <a:t>–</a:t>
            </a:r>
            <a:r>
              <a:rPr lang="en-US" dirty="0" smtClean="0"/>
              <a:t> 1980-1982</a:t>
            </a:r>
          </a:p>
          <a:p>
            <a:pPr lvl="1"/>
            <a:r>
              <a:rPr lang="en-US" dirty="0" smtClean="0"/>
              <a:t>Designed for Seattle Computer Products (SCP) QDOS/86-DOS operating system, based on the original 8 bit FAT filesystem by Tim Paterson</a:t>
            </a:r>
          </a:p>
          <a:p>
            <a:pPr lvl="1"/>
            <a:r>
              <a:rPr lang="en-US" dirty="0" smtClean="0"/>
              <a:t>Again, designed for floppy disks</a:t>
            </a:r>
          </a:p>
          <a:p>
            <a:pPr lvl="1"/>
            <a:r>
              <a:rPr lang="en-US" dirty="0" smtClean="0"/>
              <a:t>Used a 12 bit file allocation table, 11 byte (8.3) file names</a:t>
            </a:r>
          </a:p>
          <a:p>
            <a:pPr lvl="1"/>
            <a:r>
              <a:rPr lang="en-US" dirty="0" smtClean="0"/>
              <a:t>Acquired by Microsoft when purchasing the rights to 86-DOS, which was the basis for MS-DOS and IBM PC-DOS</a:t>
            </a:r>
          </a:p>
          <a:p>
            <a:pPr lvl="1"/>
            <a:r>
              <a:rPr lang="en-US" dirty="0" smtClean="0"/>
              <a:t>Modified slightly several times to adapt to newer disk technologies and to add minor features - still used on floppy disks (not that we use those all that much anymore)</a:t>
            </a:r>
          </a:p>
          <a:p>
            <a:pPr lvl="1"/>
            <a:r>
              <a:rPr lang="en-US" dirty="0" smtClean="0"/>
              <a:t>Maximum volume size of approximately 16 or 32MiB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1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FAT16 </a:t>
            </a:r>
            <a:r>
              <a:rPr lang="mr-IN" dirty="0" smtClean="0"/>
              <a:t>–</a:t>
            </a:r>
            <a:r>
              <a:rPr lang="en-US" dirty="0" smtClean="0"/>
              <a:t> 1984</a:t>
            </a:r>
          </a:p>
          <a:p>
            <a:pPr lvl="1"/>
            <a:r>
              <a:rPr lang="en-US" dirty="0" smtClean="0"/>
              <a:t>Further extended the file allocation table size to 16 bits</a:t>
            </a:r>
          </a:p>
          <a:p>
            <a:pPr lvl="1"/>
            <a:r>
              <a:rPr lang="en-US" dirty="0" smtClean="0"/>
              <a:t>Designed for early PC hard drives (which were 20MB in size)</a:t>
            </a:r>
          </a:p>
          <a:p>
            <a:pPr lvl="1"/>
            <a:r>
              <a:rPr lang="en-US" dirty="0" smtClean="0"/>
              <a:t>Maximum volume size of 32MiB (65536 512-byte disk sectors)</a:t>
            </a:r>
          </a:p>
          <a:p>
            <a:pPr lvl="1"/>
            <a:r>
              <a:rPr lang="en-US" dirty="0" smtClean="0"/>
              <a:t>Logical sectored versions exist, which extend the maximum volume size</a:t>
            </a:r>
          </a:p>
          <a:p>
            <a:r>
              <a:rPr lang="en-US" dirty="0" smtClean="0"/>
              <a:t>FAT16B </a:t>
            </a:r>
            <a:r>
              <a:rPr lang="mr-IN" dirty="0" smtClean="0"/>
              <a:t>–</a:t>
            </a:r>
            <a:r>
              <a:rPr lang="en-US" dirty="0" smtClean="0"/>
              <a:t> 1987</a:t>
            </a:r>
          </a:p>
          <a:p>
            <a:pPr lvl="1"/>
            <a:r>
              <a:rPr lang="en-US" dirty="0" smtClean="0"/>
              <a:t>What is commonly referred to as FAT16 today</a:t>
            </a:r>
          </a:p>
          <a:p>
            <a:pPr lvl="1"/>
            <a:r>
              <a:rPr lang="en-US" dirty="0" smtClean="0"/>
              <a:t>Extended the sector count to be a 32-bit value, vastly expanding the maximum volume size to up to 16GiB on some systems (like Windows NT4)</a:t>
            </a:r>
          </a:p>
          <a:p>
            <a:pPr lvl="2"/>
            <a:r>
              <a:rPr lang="en-US" dirty="0" smtClean="0"/>
              <a:t>Common maximum volume size limit is 2GiB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35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FAT32 - 1996</a:t>
            </a:r>
          </a:p>
          <a:p>
            <a:pPr lvl="1"/>
            <a:r>
              <a:rPr lang="en-US" dirty="0" smtClean="0"/>
              <a:t>Introduced with Windows 95 OSR2</a:t>
            </a:r>
          </a:p>
          <a:p>
            <a:pPr lvl="1"/>
            <a:r>
              <a:rPr lang="en-US" dirty="0" smtClean="0"/>
              <a:t>Extended the FAT entry size to 28 bits</a:t>
            </a:r>
          </a:p>
          <a:p>
            <a:pPr lvl="2"/>
            <a:r>
              <a:rPr lang="en-US" dirty="0" smtClean="0"/>
              <a:t>Each entry is actually 32 bits in length, but the top 4 bits are reserved</a:t>
            </a:r>
          </a:p>
          <a:p>
            <a:pPr lvl="1"/>
            <a:r>
              <a:rPr lang="en-US" dirty="0" smtClean="0"/>
              <a:t>Maximum volume size of 2TiB (4,294,967,296 512-byte sectors)</a:t>
            </a:r>
          </a:p>
          <a:p>
            <a:pPr lvl="2"/>
            <a:r>
              <a:rPr lang="en-US" dirty="0" smtClean="0"/>
              <a:t>Can use a logical-sectored variant for a larger maximum volume size</a:t>
            </a:r>
          </a:p>
          <a:p>
            <a:pPr lvl="1"/>
            <a:r>
              <a:rPr lang="en-US" dirty="0" smtClean="0"/>
              <a:t>Maximum file size of 2 or 4 </a:t>
            </a:r>
            <a:r>
              <a:rPr lang="en-US" dirty="0" err="1" smtClean="0"/>
              <a:t>GiB</a:t>
            </a:r>
            <a:r>
              <a:rPr lang="en-US" dirty="0" smtClean="0"/>
              <a:t>, depending on filesystem variant</a:t>
            </a:r>
          </a:p>
          <a:p>
            <a:r>
              <a:rPr lang="en-US" dirty="0" smtClean="0"/>
              <a:t>Other variants</a:t>
            </a:r>
          </a:p>
          <a:p>
            <a:pPr lvl="1"/>
            <a:r>
              <a:rPr lang="en-US" dirty="0" smtClean="0"/>
              <a:t>FATX </a:t>
            </a:r>
            <a:r>
              <a:rPr lang="mr-IN" dirty="0" smtClean="0"/>
              <a:t>–</a:t>
            </a:r>
            <a:r>
              <a:rPr lang="en-US" dirty="0" smtClean="0"/>
              <a:t> 2001, used on the Xbox and Xbox 360 video game consoles</a:t>
            </a:r>
          </a:p>
          <a:p>
            <a:pPr lvl="1"/>
            <a:r>
              <a:rPr lang="en-US" dirty="0" err="1" smtClean="0"/>
              <a:t>exFAT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2006, used commonly on flash media such as SDXC cards</a:t>
            </a:r>
          </a:p>
        </p:txBody>
      </p:sp>
    </p:spTree>
    <p:extLst>
      <p:ext uri="{BB962C8B-B14F-4D97-AF65-F5344CB8AC3E}">
        <p14:creationId xmlns:p14="http://schemas.microsoft.com/office/powerpoint/2010/main" val="477397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FAT Filesystem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 filesystems follow a specific structure, placing important filesystem metadata at the beginning of the volume:</a:t>
            </a:r>
          </a:p>
          <a:p>
            <a:pPr lvl="1"/>
            <a:r>
              <a:rPr lang="en-US" dirty="0" smtClean="0"/>
              <a:t>Sector 0: Boot Sector/Volume Boot Record (VBR)</a:t>
            </a:r>
          </a:p>
          <a:p>
            <a:pPr lvl="2"/>
            <a:r>
              <a:rPr lang="en-US" dirty="0" smtClean="0"/>
              <a:t>Contains the BIOS Parameter Block (BPB) which defines the basic characteristics of the volume</a:t>
            </a:r>
          </a:p>
          <a:p>
            <a:pPr lvl="2"/>
            <a:r>
              <a:rPr lang="en-US" dirty="0" smtClean="0"/>
              <a:t>After the BPB (and any extended BPBs), contains boot code for the OS if the volume is bootable</a:t>
            </a:r>
          </a:p>
          <a:p>
            <a:pPr lvl="1"/>
            <a:r>
              <a:rPr lang="en-US" dirty="0" smtClean="0"/>
              <a:t>Sector 1 (FAT32 only): Filesystem Information Sector</a:t>
            </a:r>
          </a:p>
          <a:p>
            <a:pPr lvl="2"/>
            <a:r>
              <a:rPr lang="en-US" dirty="0" smtClean="0"/>
              <a:t>Contains information intended to speed up certain common disk operations, such as the number of free clusters and the last allocated cluster</a:t>
            </a:r>
          </a:p>
          <a:p>
            <a:pPr lvl="1"/>
            <a:r>
              <a:rPr lang="en-US" dirty="0" smtClean="0"/>
              <a:t>Reserved Sectors (if any) immediately follow the VBR (FAT12/FAT16) or FS Info Sector (FAT32)</a:t>
            </a:r>
          </a:p>
        </p:txBody>
      </p:sp>
    </p:spTree>
    <p:extLst>
      <p:ext uri="{BB962C8B-B14F-4D97-AF65-F5344CB8AC3E}">
        <p14:creationId xmlns:p14="http://schemas.microsoft.com/office/powerpoint/2010/main" val="1862083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FAT Filesystem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Immediately after the reserved sectors, one or more copies of the File Allocation Table itself are present</a:t>
            </a:r>
          </a:p>
          <a:p>
            <a:pPr lvl="1"/>
            <a:r>
              <a:rPr lang="en-US" dirty="0" smtClean="0"/>
              <a:t>Contains one entry (either 12, 16, or 32 bits in length) per data cluster of the volume</a:t>
            </a:r>
          </a:p>
          <a:p>
            <a:pPr lvl="1"/>
            <a:r>
              <a:rPr lang="en-US" dirty="0" smtClean="0"/>
              <a:t>First two entries of the FAT are reserved (entries 0 and 1), meaning the first data cluster is 2</a:t>
            </a:r>
          </a:p>
          <a:p>
            <a:r>
              <a:rPr lang="en-US" dirty="0" smtClean="0"/>
              <a:t>FAT12 and FAT16 place the root directory at the beginning of the volume as well, pre-allocating some number of sectors for it</a:t>
            </a:r>
          </a:p>
          <a:p>
            <a:pPr lvl="1"/>
            <a:r>
              <a:rPr lang="en-US" dirty="0" smtClean="0"/>
              <a:t>FAT32 places the root directory in the data area of the volume, usually (but not necessarily) starting in cluster 2</a:t>
            </a:r>
          </a:p>
          <a:p>
            <a:r>
              <a:rPr lang="en-US" dirty="0" smtClean="0"/>
              <a:t>After the root directory (FAT12/FAT16) or the File Allocation Table (FAT32), the data area of the volume begins with cluster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9329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140</TotalTime>
  <Words>1333</Words>
  <Application>Microsoft Macintosh PowerPoint</Application>
  <PresentationFormat>Widescreen</PresentationFormat>
  <Paragraphs>121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Corbel</vt:lpstr>
      <vt:lpstr>Mangal</vt:lpstr>
      <vt:lpstr>Arial</vt:lpstr>
      <vt:lpstr>Depth</vt:lpstr>
      <vt:lpstr>The FAT Filesystem</vt:lpstr>
      <vt:lpstr>Overview</vt:lpstr>
      <vt:lpstr>Definitions</vt:lpstr>
      <vt:lpstr>What is a File Allocation Table?</vt:lpstr>
      <vt:lpstr>History of FAT</vt:lpstr>
      <vt:lpstr>History of FAT</vt:lpstr>
      <vt:lpstr>History of FAT</vt:lpstr>
      <vt:lpstr>Basic FAT Filesystem Structure</vt:lpstr>
      <vt:lpstr>Basic FAT Filesystem Structure</vt:lpstr>
      <vt:lpstr>BIOS Parameter Block</vt:lpstr>
      <vt:lpstr>Directory Entries</vt:lpstr>
      <vt:lpstr>Long File Names</vt:lpstr>
      <vt:lpstr>FAT structure</vt:lpstr>
      <vt:lpstr>Resources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FAT Filesystem</dc:title>
  <dc:creator>Lawrence Sebald</dc:creator>
  <cp:lastModifiedBy>Lawrence Sebald</cp:lastModifiedBy>
  <cp:revision>20</cp:revision>
  <dcterms:created xsi:type="dcterms:W3CDTF">2017-04-06T12:23:54Z</dcterms:created>
  <dcterms:modified xsi:type="dcterms:W3CDTF">2017-04-06T14:44:27Z</dcterms:modified>
</cp:coreProperties>
</file>