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352" r:id="rId3"/>
    <p:sldId id="372" r:id="rId4"/>
    <p:sldId id="353" r:id="rId5"/>
    <p:sldId id="354" r:id="rId6"/>
    <p:sldId id="411" r:id="rId7"/>
    <p:sldId id="412" r:id="rId8"/>
    <p:sldId id="355" r:id="rId9"/>
    <p:sldId id="356" r:id="rId10"/>
    <p:sldId id="375" r:id="rId11"/>
    <p:sldId id="272" r:id="rId12"/>
    <p:sldId id="401" r:id="rId13"/>
    <p:sldId id="379" r:id="rId14"/>
    <p:sldId id="381" r:id="rId15"/>
    <p:sldId id="400" r:id="rId16"/>
    <p:sldId id="394" r:id="rId17"/>
    <p:sldId id="408" r:id="rId18"/>
    <p:sldId id="409" r:id="rId19"/>
    <p:sldId id="365" r:id="rId20"/>
    <p:sldId id="407" r:id="rId21"/>
    <p:sldId id="420" r:id="rId22"/>
    <p:sldId id="413" r:id="rId23"/>
    <p:sldId id="419" r:id="rId24"/>
    <p:sldId id="417" r:id="rId25"/>
    <p:sldId id="414" r:id="rId26"/>
    <p:sldId id="415" r:id="rId27"/>
    <p:sldId id="416" r:id="rId28"/>
    <p:sldId id="418" r:id="rId29"/>
    <p:sldId id="429" r:id="rId30"/>
    <p:sldId id="427" r:id="rId31"/>
    <p:sldId id="422" r:id="rId32"/>
    <p:sldId id="425" r:id="rId33"/>
    <p:sldId id="421" r:id="rId34"/>
    <p:sldId id="423" r:id="rId35"/>
    <p:sldId id="426" r:id="rId36"/>
    <p:sldId id="424" r:id="rId37"/>
    <p:sldId id="428" r:id="rId38"/>
    <p:sldId id="287" r:id="rId39"/>
  </p:sldIdLst>
  <p:sldSz cx="9144000" cy="6858000" type="screen4x3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2" userDrawn="1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hiddenSlides="1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75"/>
    <p:restoredTop sz="94150" autoAdjust="0"/>
  </p:normalViewPr>
  <p:slideViewPr>
    <p:cSldViewPr snapToGrid="0" snapToObjects="1" showGuides="1">
      <p:cViewPr>
        <p:scale>
          <a:sx n="120" d="100"/>
          <a:sy n="120" d="100"/>
        </p:scale>
        <p:origin x="288" y="192"/>
      </p:cViewPr>
      <p:guideLst>
        <p:guide orient="horz" pos="312"/>
        <p:guide pos="28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9AD72F1-AAFA-A445-9A27-9A555219C6FB}" type="datetimeFigureOut">
              <a:rPr lang="en-US"/>
              <a:pPr>
                <a:defRPr/>
              </a:pPr>
              <a:t>12/6/21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913F6BC-CD7B-DC46-8C19-2A9ECC6968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948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308268E-CA91-9A48-8C09-5F149B67B19A}" type="datetimeFigureOut">
              <a:rPr lang="en-US"/>
              <a:pPr>
                <a:defRPr/>
              </a:pPr>
              <a:t>12/6/21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62A8700-D15E-474D-A14E-B62529D447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63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Web is the greatest source of general knowledge available today.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F0622E-F4D8-4D4C-B69F-11926DE69D08}" type="slidenum">
              <a:rPr lang="en-US" sz="1200"/>
              <a:pPr/>
              <a:t>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Web is the greatest source of general knowledge available today.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7FD7A0-B18A-C54C-AB48-02400C4168F8}" type="slidenum">
              <a:rPr lang="en-US" sz="1200"/>
              <a:pPr/>
              <a:t>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I’m using knowledge graph here as being synonymous with knowledge base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F4F9693-8E9F-A241-BB7B-B17FE0D69DAA}" type="slidenum">
              <a:rPr lang="en-US" sz="1200"/>
              <a:pPr/>
              <a:t>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Knowledge graphs are essential to the new cognitive services being developed and supported by companies like IBM, Google, Facebook, Amazon and Apple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F557D20-9600-F245-A4F6-B72D05C6B53F}" type="slidenum">
              <a:rPr lang="en-US" sz="1200"/>
              <a:pPr/>
              <a:t>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5e5f9d2f7e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g5e5f9d2f7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3670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As a separate, but related example of using data on the web, many sites not embed semantic data on web pages.  The data is represented in an RDF-compatible graph format using terms defined in common ontologies found at schema.org.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B67B999-606E-B240-AC85-48D62A732A97}" type="slidenum">
              <a:rPr lang="en-US" sz="1200"/>
              <a:pPr/>
              <a:t>13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9B28DC04-49A2-684F-A9BB-15798601A8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0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B5F7A8C0-06CA-024F-9B5D-397C3BF8D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1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60E2BFE5-1BA3-CC45-8177-445CFC7AD2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41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669727" y="178595"/>
            <a:ext cx="7804477" cy="107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797" b="0" i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669727" y="1528388"/>
            <a:ext cx="7804477" cy="485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41093" lvl="0" indent="-207943" algn="l" rtl="0">
              <a:lnSpc>
                <a:spcPct val="110000"/>
              </a:lnSpc>
              <a:spcBef>
                <a:spcPts val="316"/>
              </a:spcBef>
              <a:spcAft>
                <a:spcPts val="0"/>
              </a:spcAft>
              <a:buClr>
                <a:schemeClr val="tx1"/>
              </a:buClr>
              <a:buSzPts val="2610"/>
              <a:buChar char="•"/>
              <a:defRPr b="0" i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defRPr>
            </a:lvl1pPr>
            <a:lvl2pPr marL="482186" lvl="1" indent="-207943" algn="l" rtl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2pPr>
            <a:lvl3pPr marL="723279" lvl="2" indent="-207943" algn="l" rtl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3pPr>
            <a:lvl4pPr marL="964372" lvl="3" indent="-207943" algn="l" rtl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4pPr>
            <a:lvl5pPr marL="1205465" lvl="4" indent="-207943" algn="l" rtl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5pPr>
            <a:lvl6pPr marL="1446558" lvl="5" indent="-207943" algn="l" rtl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SzPts val="2610"/>
              <a:buChar char="•"/>
              <a:defRPr/>
            </a:lvl6pPr>
            <a:lvl7pPr marL="1687651" lvl="6" indent="-207943" algn="l" rtl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SzPts val="2610"/>
              <a:buChar char="•"/>
              <a:defRPr/>
            </a:lvl7pPr>
            <a:lvl8pPr marL="1928744" lvl="7" indent="-207942" algn="l" rtl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SzPts val="2610"/>
              <a:buChar char="•"/>
              <a:defRPr/>
            </a:lvl8pPr>
            <a:lvl9pPr marL="2169837" lvl="8" indent="-207942" algn="l" rtl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SzPts val="261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438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BE812-6453-6546-95E1-FEAF230298A1}" type="slidenum">
              <a:rPr lang="en-US"/>
              <a:pPr>
                <a:defRPr/>
              </a:pPr>
              <a:t>‹#›</a:t>
            </a:fld>
            <a:r>
              <a:rPr lang="en-US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302143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06CEAE08-982B-E541-B16F-4A206BE91C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D06D65F7-500B-5B4A-AE4E-18E0A79628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6732B6A2-51FF-C24C-BAA6-870E8DF447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4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DE7FCF68-FE51-F94B-9457-034397B489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1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F0AAB8F5-CC7E-AA4A-A356-5E2EDA4C47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79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4127E1BD-9F30-234D-BEEB-8521651049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3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62E8B23C-3E9E-FC42-9711-E2D3ACE42E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8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7938B86B-9E26-A640-84A0-5F3D5DF161EF}" type="slidenum">
              <a:rPr lang="en-US"/>
              <a:pPr>
                <a:defRPr/>
              </a:pPr>
              <a:t>‹#›</a:t>
            </a:fld>
            <a:r>
              <a:rPr lang="en-US" dirty="0"/>
              <a:t>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88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30188" indent="-230188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19113" indent="-2889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96925" indent="-2190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Natural_language_processin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wikidata.org/wiki/Q735049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nist.gov/tac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Wikidata:Main_Page" TargetMode="External"/><Relationship Id="rId2" Type="http://schemas.openxmlformats.org/officeDocument/2006/relationships/hyperlink" Target="https://www.dbpedia.org/abou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biq.org/p/540" TargetMode="Externa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tanfordnlp.github.io/CoreNLP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nlp.run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John_Rupert_Firth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pic_model" TargetMode="External"/><Relationship Id="rId2" Type="http://schemas.openxmlformats.org/officeDocument/2006/relationships/hyperlink" Target="https://en.wikipedia.org/wiki/Latent_semantic_analysi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Dimensionality_reductio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swoogle.umbc.edu/SimService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Word2vec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nlp.run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onlp-www.utu.fi/wv_demo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newyorker.com/magazine/2021/12/06/the-science-of-mind-read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onlp-www.utu.fi/wv_demo/" TargetMode="External"/><Relationship Id="rId4" Type="http://schemas.openxmlformats.org/officeDocument/2006/relationships/hyperlink" Target="https://corenlp.run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1791329"/>
            <a:ext cx="9144000" cy="2847197"/>
          </a:xfrm>
        </p:spPr>
        <p:txBody>
          <a:bodyPr/>
          <a:lstStyle/>
          <a:p>
            <a:pPr eaLnBrk="1" hangingPunct="1"/>
            <a:r>
              <a:rPr lang="en-US" sz="11500" dirty="0">
                <a:latin typeface="Calibri" charset="0"/>
              </a:rPr>
              <a:t>NLP</a:t>
            </a:r>
            <a:r>
              <a:rPr lang="en-US" sz="9600" dirty="0">
                <a:latin typeface="Calibri" charset="0"/>
              </a:rPr>
              <a:t>*</a:t>
            </a:r>
            <a:br>
              <a:rPr lang="en-US" sz="6000" dirty="0">
                <a:latin typeface="Calibri" charset="0"/>
              </a:rPr>
            </a:br>
            <a:r>
              <a:rPr lang="en-US" sz="6000" dirty="0">
                <a:latin typeface="Calibri" charset="0"/>
              </a:rPr>
              <a:t>from Strings to Things</a:t>
            </a:r>
            <a:endParaRPr lang="en-US" sz="4000" dirty="0">
              <a:latin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05099-BE58-714B-88C8-5542E991709D}"/>
              </a:ext>
            </a:extLst>
          </p:cNvPr>
          <p:cNvSpPr txBox="1"/>
          <p:nvPr/>
        </p:nvSpPr>
        <p:spPr>
          <a:xfrm>
            <a:off x="6057900" y="6300788"/>
            <a:ext cx="297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</a:t>
            </a:r>
            <a:r>
              <a:rPr lang="en-US" dirty="0">
                <a:hlinkClick r:id="rId2"/>
              </a:rPr>
              <a:t>natural language processing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 State of the 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270000"/>
            <a:ext cx="8516938" cy="54657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ea typeface="+mn-ea"/>
                <a:cs typeface="+mn-cs"/>
              </a:rPr>
              <a:t>Google</a:t>
            </a:r>
            <a:r>
              <a:rPr lang="en-US" dirty="0">
                <a:ea typeface="+mn-ea"/>
                <a:cs typeface="+mn-cs"/>
              </a:rPr>
              <a:t> is a good example, but Microsoft, IBM, Apple and Facebook all have similar capabilities</a:t>
            </a:r>
          </a:p>
          <a:p>
            <a:pPr marL="454025" indent="-2286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2010 Google acquired MediaWeb and its </a:t>
            </a:r>
            <a:r>
              <a:rPr lang="en-US" sz="2800" b="1" dirty="0">
                <a:ea typeface="+mn-ea"/>
                <a:cs typeface="+mn-cs"/>
              </a:rPr>
              <a:t>Freebase</a:t>
            </a:r>
            <a:r>
              <a:rPr lang="en-US" sz="2800" dirty="0">
                <a:ea typeface="+mn-ea"/>
                <a:cs typeface="+mn-cs"/>
              </a:rPr>
              <a:t> KB</a:t>
            </a:r>
          </a:p>
          <a:p>
            <a:pPr marL="454025" indent="-2286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2014: Freebase: 1.2B facts about 43M entities</a:t>
            </a:r>
          </a:p>
          <a:p>
            <a:pPr marL="454025" indent="-2286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2015+: Google knowledge graph, updated by text IE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ea typeface="+mn-ea"/>
                <a:cs typeface="+mn-cs"/>
              </a:rPr>
              <a:t>DBpedia</a:t>
            </a:r>
            <a:r>
              <a:rPr lang="en-US" dirty="0">
                <a:ea typeface="+mn-ea"/>
                <a:cs typeface="+mn-cs"/>
              </a:rPr>
              <a:t> open source RDF KB is another</a:t>
            </a:r>
          </a:p>
          <a:p>
            <a:pPr marL="460375" indent="-2349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800M facts about 4.6M subjects from English </a:t>
            </a:r>
            <a:r>
              <a:rPr lang="en-US" sz="2800" b="1" dirty="0">
                <a:ea typeface="+mn-ea"/>
                <a:cs typeface="+mn-cs"/>
              </a:rPr>
              <a:t>Wikipedia</a:t>
            </a:r>
            <a:r>
              <a:rPr lang="en-US" sz="2800" dirty="0">
                <a:ea typeface="+mn-ea"/>
                <a:cs typeface="+mn-cs"/>
              </a:rPr>
              <a:t>, data also available in 21 other languages</a:t>
            </a:r>
          </a:p>
          <a:p>
            <a:pPr marL="460375" indent="-2349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Helps integrate 90B facts from 1000 RDF datasets in the linked data cloud</a:t>
            </a:r>
          </a:p>
          <a:p>
            <a:pPr marL="460375" indent="-2349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80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8675" name="Picture 3" descr="no-keyword-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85725"/>
            <a:ext cx="982663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7"/>
          <p:cNvSpPr txBox="1">
            <a:spLocks noGrp="1"/>
          </p:cNvSpPr>
          <p:nvPr>
            <p:ph type="title"/>
          </p:nvPr>
        </p:nvSpPr>
        <p:spPr>
          <a:xfrm>
            <a:off x="4191000" y="129363"/>
            <a:ext cx="4898622" cy="8050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6789" tIns="26789" rIns="26789" bIns="2678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3300" b="1" dirty="0"/>
              <a:t>Wikidata Knowledge Graph</a:t>
            </a:r>
            <a:endParaRPr sz="3300" b="1" dirty="0"/>
          </a:p>
        </p:txBody>
      </p:sp>
      <p:sp>
        <p:nvSpPr>
          <p:cNvPr id="313" name="Google Shape;313;p67"/>
          <p:cNvSpPr txBox="1">
            <a:spLocks noGrp="1"/>
          </p:cNvSpPr>
          <p:nvPr>
            <p:ph type="body" idx="1"/>
          </p:nvPr>
        </p:nvSpPr>
        <p:spPr>
          <a:xfrm>
            <a:off x="54378" y="168547"/>
            <a:ext cx="5039293" cy="65600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6789" tIns="26789" rIns="26789" bIns="26789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000"/>
              </a:lnSpc>
              <a:spcBef>
                <a:spcPts val="422"/>
              </a:spcBef>
              <a:buSzPts val="3400"/>
            </a:pPr>
            <a:r>
              <a:rPr lang="en-US" sz="2400" b="1" dirty="0">
                <a:latin typeface="+mn-lt"/>
              </a:rPr>
              <a:t>Large knowledge graph </a:t>
            </a:r>
            <a:r>
              <a:rPr lang="en-US" sz="2400" dirty="0">
                <a:latin typeface="+mn-lt"/>
              </a:rPr>
              <a:t>with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1B statements about ~72M items</a:t>
            </a:r>
            <a:endParaRPr sz="24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422"/>
              </a:spcBef>
              <a:buSzPts val="3400"/>
            </a:pPr>
            <a:r>
              <a:rPr lang="en-US" sz="2400" b="1" dirty="0">
                <a:latin typeface="+mn-lt"/>
              </a:rPr>
              <a:t>Fine-grained ontology</a:t>
            </a:r>
            <a:r>
              <a:rPr lang="en-US" sz="2400" dirty="0">
                <a:latin typeface="+mn-lt"/>
              </a:rPr>
              <a:t>: ~2M types; ~5K properties</a:t>
            </a:r>
            <a:endParaRPr sz="24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422"/>
              </a:spcBef>
              <a:buSzPts val="3400"/>
            </a:pPr>
            <a:r>
              <a:rPr lang="en-US" sz="2400" b="1" dirty="0">
                <a:latin typeface="+mn-lt"/>
              </a:rPr>
              <a:t>Multilingual</a:t>
            </a:r>
            <a:r>
              <a:rPr lang="en-US" sz="2400" dirty="0">
                <a:latin typeface="+mn-lt"/>
              </a:rPr>
              <a:t>, strings tagged with language id</a:t>
            </a:r>
          </a:p>
          <a:p>
            <a:pPr>
              <a:lnSpc>
                <a:spcPct val="114000"/>
              </a:lnSpc>
              <a:spcBef>
                <a:spcPts val="422"/>
              </a:spcBef>
              <a:buSzPts val="3400"/>
            </a:pPr>
            <a:r>
              <a:rPr lang="en-US" sz="2400" dirty="0">
                <a:latin typeface="+mn-lt"/>
              </a:rPr>
              <a:t>Links to entity’s </a:t>
            </a:r>
            <a:r>
              <a:rPr lang="en-US" sz="2400" b="1" dirty="0">
                <a:latin typeface="+mn-lt"/>
              </a:rPr>
              <a:t>Wikimedia pages</a:t>
            </a:r>
            <a:endParaRPr sz="2400" b="1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422"/>
              </a:spcBef>
              <a:buSzPts val="3400"/>
            </a:pPr>
            <a:r>
              <a:rPr lang="en-US" sz="2400" dirty="0">
                <a:latin typeface="+mn-lt"/>
              </a:rPr>
              <a:t>Entities have a canonical </a:t>
            </a:r>
            <a:r>
              <a:rPr lang="en-US" sz="2400" b="1" dirty="0">
                <a:latin typeface="+mn-lt"/>
              </a:rPr>
              <a:t>name </a:t>
            </a:r>
            <a:r>
              <a:rPr lang="en-US" sz="2400" dirty="0">
                <a:latin typeface="+mn-lt"/>
              </a:rPr>
              <a:t>and </a:t>
            </a:r>
            <a:r>
              <a:rPr lang="en-US" sz="2400" b="1" dirty="0">
                <a:latin typeface="+mn-lt"/>
              </a:rPr>
              <a:t>aliases</a:t>
            </a:r>
            <a:r>
              <a:rPr lang="en-US" sz="2400" dirty="0">
                <a:latin typeface="+mn-lt"/>
              </a:rPr>
              <a:t> in multiple languages and multiple claims</a:t>
            </a:r>
            <a:endParaRPr sz="24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422"/>
              </a:spcBef>
              <a:buSzPts val="3400"/>
            </a:pPr>
            <a:r>
              <a:rPr lang="en-US" sz="2400" dirty="0">
                <a:latin typeface="+mn-lt"/>
              </a:rPr>
              <a:t>UMBC=Q64780099, with type University, 569 statements </a:t>
            </a:r>
          </a:p>
          <a:p>
            <a:pPr>
              <a:lnSpc>
                <a:spcPct val="114000"/>
              </a:lnSpc>
              <a:spcBef>
                <a:spcPts val="422"/>
              </a:spcBef>
              <a:buSzPts val="3400"/>
            </a:pPr>
            <a:r>
              <a:rPr lang="en-US" sz="2400" dirty="0">
                <a:latin typeface="+mn-lt"/>
              </a:rPr>
              <a:t>Editable by humans and bots</a:t>
            </a:r>
          </a:p>
          <a:p>
            <a:pPr>
              <a:lnSpc>
                <a:spcPct val="114000"/>
              </a:lnSpc>
              <a:spcBef>
                <a:spcPts val="422"/>
              </a:spcBef>
              <a:buSzPts val="3400"/>
            </a:pPr>
            <a:r>
              <a:rPr lang="en-US" sz="2400" dirty="0">
                <a:latin typeface="+mn-lt"/>
              </a:rPr>
              <a:t>Can query with SPARQL query language</a:t>
            </a:r>
            <a:endParaRPr sz="2400" dirty="0">
              <a:latin typeface="+mn-lt"/>
            </a:endParaRPr>
          </a:p>
          <a:p>
            <a:pPr marL="33150" indent="0">
              <a:lnSpc>
                <a:spcPct val="114000"/>
              </a:lnSpc>
              <a:spcBef>
                <a:spcPts val="422"/>
              </a:spcBef>
              <a:buNone/>
            </a:pPr>
            <a:endParaRPr sz="2400" dirty="0">
              <a:latin typeface="+mn-lt"/>
            </a:endParaRPr>
          </a:p>
          <a:p>
            <a:pPr indent="-120547">
              <a:lnSpc>
                <a:spcPct val="114000"/>
              </a:lnSpc>
              <a:spcBef>
                <a:spcPts val="422"/>
              </a:spcBef>
              <a:buNone/>
            </a:pPr>
            <a:endParaRPr sz="2400" dirty="0">
              <a:latin typeface="+mn-lt"/>
            </a:endParaRPr>
          </a:p>
          <a:p>
            <a:pPr indent="-120547">
              <a:lnSpc>
                <a:spcPct val="114000"/>
              </a:lnSpc>
              <a:spcBef>
                <a:spcPts val="422"/>
              </a:spcBef>
              <a:buNone/>
            </a:pPr>
            <a:endParaRPr sz="2400" dirty="0">
              <a:latin typeface="+mn-lt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85B607D-173D-0749-9D32-5E047A580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86884"/>
            <a:ext cx="4639213" cy="52058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927FC6-0BFB-FA44-82BE-959E2596C425}"/>
              </a:ext>
            </a:extLst>
          </p:cNvPr>
          <p:cNvSpPr/>
          <p:nvPr/>
        </p:nvSpPr>
        <p:spPr>
          <a:xfrm>
            <a:off x="4872038" y="5756679"/>
            <a:ext cx="4029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hlinkClick r:id="rId4"/>
              </a:rPr>
              <a:t>Q64780099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0732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022E942-4D1B-D846-8547-C0BB0BEC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532"/>
            <a:ext cx="9144000" cy="6480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dirty="0"/>
              <a:t>Ask: When was Tom Sawyer written?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3991" y="2400664"/>
            <a:ext cx="2743200" cy="422342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271" y="2488018"/>
            <a:ext cx="2428946" cy="637953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B46B6-D855-3C4E-BC70-6C20488579E0}"/>
              </a:ext>
            </a:extLst>
          </p:cNvPr>
          <p:cNvSpPr txBox="1"/>
          <p:nvPr/>
        </p:nvSpPr>
        <p:spPr>
          <a:xfrm>
            <a:off x="786809" y="3059668"/>
            <a:ext cx="87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823B0-E8AC-AB45-946F-D7CC453C192C}"/>
              </a:ext>
            </a:extLst>
          </p:cNvPr>
          <p:cNvSpPr txBox="1"/>
          <p:nvPr/>
        </p:nvSpPr>
        <p:spPr>
          <a:xfrm>
            <a:off x="5451018" y="2065522"/>
            <a:ext cx="308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Google Knowledge Graph data</a:t>
            </a:r>
          </a:p>
        </p:txBody>
      </p:sp>
    </p:spTree>
    <p:extLst>
      <p:ext uri="{BB962C8B-B14F-4D97-AF65-F5344CB8AC3E}">
        <p14:creationId xmlns:p14="http://schemas.microsoft.com/office/powerpoint/2010/main" val="6223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6-06-27 at 11.06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244475"/>
            <a:ext cx="10121900" cy="784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Screen Shot 2016-06-27 at 11.04.18 PM.png"/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700" y="-295275"/>
            <a:ext cx="10137775" cy="785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17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6-06-27 at 11.08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00200"/>
            <a:ext cx="8686800" cy="204946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3857625"/>
            <a:ext cx="8686800" cy="2492375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Almost all commercial recipe sites embed </a:t>
            </a:r>
            <a:r>
              <a:rPr lang="en-US" sz="2800" b="1" dirty="0">
                <a:latin typeface="+mn-lt"/>
                <a:ea typeface="+mn-ea"/>
                <a:cs typeface="+mn-cs"/>
              </a:rPr>
              <a:t>semantic data </a:t>
            </a:r>
            <a:r>
              <a:rPr lang="en-US" sz="2800" dirty="0">
                <a:latin typeface="+mn-lt"/>
                <a:ea typeface="+mn-ea"/>
                <a:cs typeface="+mn-cs"/>
              </a:rPr>
              <a:t>about their recipes in an RDF-compatible form using terms from the </a:t>
            </a:r>
            <a:r>
              <a:rPr lang="en-US" sz="2800" b="1" dirty="0">
                <a:latin typeface="+mn-lt"/>
                <a:ea typeface="+mn-ea"/>
                <a:cs typeface="+mn-cs"/>
              </a:rPr>
              <a:t>schema.org</a:t>
            </a:r>
            <a:r>
              <a:rPr lang="en-US" sz="2800" dirty="0">
                <a:latin typeface="+mn-lt"/>
                <a:ea typeface="+mn-ea"/>
                <a:cs typeface="+mn-cs"/>
              </a:rPr>
              <a:t> ontology.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Search engines read and use this data to better under-stand the semantics of the page content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Bots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20" y="1437667"/>
            <a:ext cx="6143080" cy="37314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Voice-driven conversational systems like Amazon Echo and Google Home use knowledge graphs to help understand our requests</a:t>
            </a:r>
          </a:p>
        </p:txBody>
      </p:sp>
      <p:pic>
        <p:nvPicPr>
          <p:cNvPr id="6" name="Picture 5" descr="ec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24" y="2473974"/>
            <a:ext cx="3900891" cy="4018902"/>
          </a:xfrm>
          <a:prstGeom prst="rect">
            <a:avLst/>
          </a:prstGeom>
        </p:spPr>
      </p:pic>
      <p:pic>
        <p:nvPicPr>
          <p:cNvPr id="5" name="Picture 4" descr="google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46" y="3098800"/>
            <a:ext cx="3509532" cy="3509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946" y="4634090"/>
            <a:ext cx="17653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21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Calibri" charset="0"/>
              </a:rPr>
              <a:t>Where does the knowledge come from?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625475" y="1825624"/>
            <a:ext cx="8099425" cy="429577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Initial knowledge graphs like </a:t>
            </a:r>
            <a:r>
              <a:rPr lang="en-US" i="1" dirty="0">
                <a:latin typeface="Calibri" charset="0"/>
              </a:rPr>
              <a:t>DBpedia</a:t>
            </a:r>
            <a:r>
              <a:rPr lang="en-US" dirty="0">
                <a:latin typeface="Calibri" charset="0"/>
              </a:rPr>
              <a:t> and </a:t>
            </a:r>
            <a:r>
              <a:rPr lang="en-US" i="1" dirty="0">
                <a:latin typeface="Calibri" charset="0"/>
              </a:rPr>
              <a:t>Freebase</a:t>
            </a:r>
            <a:r>
              <a:rPr lang="en-US" dirty="0">
                <a:latin typeface="Calibri" charset="0"/>
              </a:rPr>
              <a:t> started with data from </a:t>
            </a:r>
            <a:r>
              <a:rPr lang="en-US" b="1" dirty="0">
                <a:latin typeface="Calibri" charset="0"/>
              </a:rPr>
              <a:t>Wikipedia</a:t>
            </a:r>
            <a:r>
              <a:rPr lang="en-US" dirty="0">
                <a:latin typeface="Calibri" charset="0"/>
              </a:rPr>
              <a:t> and encoded it in custom ontologies</a:t>
            </a:r>
          </a:p>
          <a:p>
            <a:pPr eaLnBrk="1" hangingPunct="1"/>
            <a:r>
              <a:rPr lang="en-US" dirty="0">
                <a:latin typeface="Calibri" charset="0"/>
              </a:rPr>
              <a:t>Current focus is on extracting information from text of source documents, e.g., journal articles, Newswire, social media, etc.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lvl="1" eaLnBrk="1" hangingPunct="1"/>
            <a:endParaRPr lang="en-US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334963" y="24765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 dirty="0">
                <a:latin typeface="Calibri" charset="0"/>
              </a:rPr>
              <a:t>NIST Text Analysis Conference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1390650"/>
            <a:ext cx="8229600" cy="546735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alibri" charset="0"/>
              </a:rPr>
              <a:t>Annual evaluation workshops since 2008 on natural language processing &amp; related applications with large test collections and common evaluation procedures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/>
              <a:t>Knowledge Base Population</a:t>
            </a:r>
            <a:r>
              <a:rPr lang="en-US" sz="2800" dirty="0"/>
              <a:t> (KBP) tracks focus on building KBs from information extracted from text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Cold Start KBP</a:t>
            </a:r>
            <a:r>
              <a:rPr lang="en-US" sz="2400" dirty="0"/>
              <a:t>: construct a KB from text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Entity discovery &amp; linking</a:t>
            </a:r>
            <a:r>
              <a:rPr lang="en-US" sz="2400" dirty="0"/>
              <a:t>: cluster and link entity mentions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Slot filling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Slot filler validation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Sentiment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Events: discover and cluster events in text</a:t>
            </a:r>
          </a:p>
          <a:p>
            <a:pPr marL="288925" lvl="1" indent="0" eaLnBrk="1" hangingPunct="1">
              <a:buFont typeface="Arial" charset="0"/>
              <a:buNone/>
            </a:pPr>
            <a:endParaRPr lang="en-US" sz="2400" dirty="0">
              <a:latin typeface="Calibri" charset="0"/>
            </a:endParaRPr>
          </a:p>
          <a:p>
            <a:pPr marL="288925" lvl="1" indent="0" eaLnBrk="1" hangingPunct="1">
              <a:buFont typeface="Arial" charset="0"/>
              <a:buNone/>
            </a:pPr>
            <a:endParaRPr lang="en-US" sz="2600" dirty="0">
              <a:latin typeface="Calibri" charset="0"/>
            </a:endParaRPr>
          </a:p>
        </p:txBody>
      </p:sp>
      <p:sp>
        <p:nvSpPr>
          <p:cNvPr id="58472" name="TextBox 5"/>
          <p:cNvSpPr txBox="1">
            <a:spLocks noChangeArrowheads="1"/>
          </p:cNvSpPr>
          <p:nvPr/>
        </p:nvSpPr>
        <p:spPr bwMode="auto">
          <a:xfrm>
            <a:off x="1036637" y="6271932"/>
            <a:ext cx="8107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dirty="0">
                <a:hlinkClick r:id="rId2"/>
              </a:rPr>
              <a:t>http://nist.gov/tac</a:t>
            </a:r>
            <a:endParaRPr lang="en-US" sz="3200" dirty="0"/>
          </a:p>
        </p:txBody>
      </p:sp>
      <p:pic>
        <p:nvPicPr>
          <p:cNvPr id="5847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276225"/>
            <a:ext cx="1544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700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>
                <a:latin typeface="Calibri" charset="0"/>
              </a:rPr>
              <a:t>2016 TAC Cold Start KBP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457200" y="1236664"/>
            <a:ext cx="8558213" cy="50657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Read 90K documents: newswire articles &amp; social media posts in English, Chinese and Spanish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Find entity mentions, types and relations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Cluster entities within and across documents and link to a reference KB when appropriate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Remove errors (</a:t>
            </a:r>
            <a:r>
              <a:rPr lang="en-US" i="1" dirty="0">
                <a:solidFill>
                  <a:srgbClr val="000000"/>
                </a:solidFill>
                <a:latin typeface="Calibri" charset="0"/>
              </a:rPr>
              <a:t>Obama born in Illinois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), draw sound inferences (</a:t>
            </a:r>
            <a:r>
              <a:rPr lang="en-US" i="1" dirty="0">
                <a:solidFill>
                  <a:srgbClr val="000000"/>
                </a:solidFill>
                <a:latin typeface="Calibri" charset="0"/>
              </a:rPr>
              <a:t>Malia and Sasha sisters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)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Create knowledge graph with provenance data for entities, mentions and relations</a:t>
            </a: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143519"/>
            <a:ext cx="1544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022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>
                <a:latin typeface="Calibri" charset="0"/>
              </a:rPr>
              <a:t>2016 TAC Cold Start KBP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457200" y="1236664"/>
            <a:ext cx="8558213" cy="50657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Read 90K documents: newswire articles &amp; social media posts in English, Chinese and Spanish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Find entity mentions, types and relations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Cluster entities within and across documents and link to a reference KB when appropriate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Remove errors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Obama born in Illinois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), draw sound inferences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Malia and Sasha sisters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)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Create knowledge graph with provenance data for entities, mentions and relations</a:t>
            </a: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143519"/>
            <a:ext cx="1544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2200" y="1600200"/>
            <a:ext cx="7391400" cy="5016500"/>
          </a:xfrm>
          <a:prstGeom prst="rect">
            <a:avLst/>
          </a:prstGeom>
          <a:solidFill>
            <a:schemeClr val="accent5">
              <a:lumMod val="75000"/>
              <a:alpha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&lt;DOC id="APW_ENG_20100325.0021" type="story" 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&lt;HEADLINE&gt;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Divorce attorney says Dennis Hopper is dying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&lt;/HEADLINE&gt;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&lt;DATELINE&gt;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LOS ANGELES 2010-03-25 00:15:51 UTC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&lt;/DATELINE&gt;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&lt;TEXT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Dennis Hopper's divorce attorney says in a court filing that the actor is dying and can't undergo chemotherapy as he battles prostate cancer.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Attorney Joseph Mannis described the "Easy Rider" star's grave condition in a declaration filed Wednesday in Los Angeles Superior Court.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Mannis and attorneys for Hopper's wife Victoria are fighting over when and whether to take the actor's deposition.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&lt;/P&gt; 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144838"/>
            <a:ext cx="8416925" cy="3416300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type       PER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link       FB:m.02fn5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link       WIKI:Dennis_Hopper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"Dennis Hopper" APW_021:185-197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"Hopper"    APW_021:507-512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"Hopper"    APW_021:618-623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</a:t>
            </a:r>
            <a:r>
              <a:rPr lang="en-US" altLang="zh-TW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"</a:t>
            </a:r>
            <a:r>
              <a:rPr lang="zh-TW" altLang="en-US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丹尼斯</a:t>
            </a:r>
            <a:r>
              <a:rPr lang="en-US" altLang="zh-TW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·</a:t>
            </a:r>
            <a:r>
              <a:rPr lang="zh-TW" altLang="en-US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霍珀</a:t>
            </a:r>
            <a:r>
              <a:rPr lang="en-US" altLang="zh-TW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” C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MN_011:930-936</a:t>
            </a:r>
            <a:endParaRPr lang="fr-FR" dirty="0">
              <a:solidFill>
                <a:schemeClr val="bg1"/>
              </a:solidFill>
              <a:latin typeface="Courier"/>
              <a:ea typeface="+mn-ea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per:spouse :e00217     APW_021:521-528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:e00217 per:spouse :e00211     APW_021:521-528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per:age    "72"        APW_021:521-528</a:t>
            </a:r>
            <a:endParaRPr lang="fr-FR" dirty="0">
              <a:latin typeface="Courier"/>
              <a:ea typeface="+mn-ea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…</a:t>
            </a:r>
          </a:p>
        </p:txBody>
      </p:sp>
      <p:pic>
        <p:nvPicPr>
          <p:cNvPr id="9" name="Picture 8" descr="gra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975" y="334963"/>
            <a:ext cx="5797550" cy="324167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ww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65125"/>
            <a:ext cx="8551863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Web is our greatest knowledge source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22"/>
            <a:ext cx="8229600" cy="946371"/>
          </a:xfrm>
        </p:spPr>
        <p:txBody>
          <a:bodyPr/>
          <a:lstStyle/>
          <a:p>
            <a:pPr algn="l"/>
            <a:r>
              <a:rPr lang="en-US" dirty="0"/>
              <a:t>Information extraction from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C39ADA-5745-FF45-B3DF-A99529960E8C}"/>
              </a:ext>
            </a:extLst>
          </p:cNvPr>
          <p:cNvGrpSpPr/>
          <p:nvPr/>
        </p:nvGrpSpPr>
        <p:grpSpPr>
          <a:xfrm>
            <a:off x="191932" y="881041"/>
            <a:ext cx="8952068" cy="3504132"/>
            <a:chOff x="191932" y="1008637"/>
            <a:chExt cx="8952068" cy="3504132"/>
          </a:xfrm>
        </p:grpSpPr>
        <p:sp>
          <p:nvSpPr>
            <p:cNvPr id="5" name="TextBox 4"/>
            <p:cNvSpPr txBox="1"/>
            <p:nvPr/>
          </p:nvSpPr>
          <p:spPr>
            <a:xfrm>
              <a:off x="938401" y="2240054"/>
              <a:ext cx="7543800" cy="1477328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CVE-2012-0150</a:t>
              </a:r>
            </a:p>
            <a:p>
              <a:pPr algn="just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Buffer overflow in msvcrt.dll in Microsoft Windows Vista SP2, Windows Server 2008 SP2, R2, </a:t>
              </a:r>
              <a:r>
                <a:rPr lang="en-IN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and R2 SP1, and Windows 7 Gold and SP1 allows remote  attackers to execute arbitrary code 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via a crafted media file, aka ”Msvcrt.dll Buffer Overflow Vulnerability.”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91932" y="1047124"/>
              <a:ext cx="1505540" cy="1766968"/>
              <a:chOff x="101989" y="1951592"/>
              <a:chExt cx="2007386" cy="1766968"/>
            </a:xfrm>
          </p:grpSpPr>
          <p:sp>
            <p:nvSpPr>
              <p:cNvPr id="7" name="Left Bracket 6"/>
              <p:cNvSpPr/>
              <p:nvPr/>
            </p:nvSpPr>
            <p:spPr>
              <a:xfrm>
                <a:off x="823995" y="3289904"/>
                <a:ext cx="396239" cy="428656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02806" y="2229109"/>
                <a:ext cx="1988947" cy="42699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002060"/>
                    </a:solidFill>
                    <a:latin typeface="Calibri"/>
                  </a:rPr>
                  <a:t>ebqids:hasMeans</a:t>
                </a:r>
              </a:p>
            </p:txBody>
          </p:sp>
          <p:cxnSp>
            <p:nvCxnSpPr>
              <p:cNvPr id="9" name="Elbow Connector 8"/>
              <p:cNvCxnSpPr>
                <a:stCxn id="8" idx="2"/>
                <a:endCxn id="7" idx="1"/>
              </p:cNvCxnSpPr>
              <p:nvPr/>
            </p:nvCxnSpPr>
            <p:spPr>
              <a:xfrm rot="5400000">
                <a:off x="536576" y="2943528"/>
                <a:ext cx="848124" cy="273285"/>
              </a:xfrm>
              <a:prstGeom prst="bentConnector4">
                <a:avLst>
                  <a:gd name="adj1" fmla="val 37365"/>
                  <a:gd name="adj2" fmla="val 183649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101989" y="1951592"/>
                <a:ext cx="20073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Identify relationships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938401" y="1008637"/>
              <a:ext cx="3650237" cy="1830955"/>
              <a:chOff x="1097280" y="1951592"/>
              <a:chExt cx="4866983" cy="183095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944678" y="1951592"/>
                <a:ext cx="3019585" cy="1552641"/>
                <a:chOff x="2944678" y="1951592"/>
                <a:chExt cx="3019585" cy="1552641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3105807" y="2820693"/>
                  <a:ext cx="737773" cy="683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ounded Rectangle 14"/>
                <p:cNvSpPr/>
                <p:nvPr/>
              </p:nvSpPr>
              <p:spPr>
                <a:xfrm>
                  <a:off x="2944678" y="2245789"/>
                  <a:ext cx="3019585" cy="577011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rgbClr val="002060"/>
                      </a:solidFill>
                      <a:latin typeface="Calibri"/>
                    </a:rPr>
                    <a:t>http://dbpedia.org/resource/Buffer_overflow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470029" y="1951592"/>
                  <a:ext cx="22660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rPr>
                    <a:t>Link concepts to entities</a:t>
                  </a:r>
                </a:p>
              </p:txBody>
            </p:sp>
          </p:grpSp>
          <p:sp>
            <p:nvSpPr>
              <p:cNvPr id="13" name="Rounded Rectangle 12"/>
              <p:cNvSpPr/>
              <p:nvPr/>
            </p:nvSpPr>
            <p:spPr>
              <a:xfrm>
                <a:off x="1097280" y="3504233"/>
                <a:ext cx="2131481" cy="278314"/>
              </a:xfrm>
              <a:prstGeom prst="roundRect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Rounded Rectangle 19"/>
            <p:cNvSpPr/>
            <p:nvPr/>
          </p:nvSpPr>
          <p:spPr>
            <a:xfrm>
              <a:off x="6358585" y="3755200"/>
              <a:ext cx="2785415" cy="757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2060"/>
                  </a:solidFill>
                  <a:latin typeface="Calibri"/>
                </a:rPr>
                <a:t>http://dbpedia.org/resource/Windows_7</a:t>
              </a:r>
            </a:p>
          </p:txBody>
        </p:sp>
        <p:cxnSp>
          <p:nvCxnSpPr>
            <p:cNvPr id="21" name="Straight Connector 20"/>
            <p:cNvCxnSpPr>
              <a:endCxn id="20" idx="0"/>
            </p:cNvCxnSpPr>
            <p:nvPr/>
          </p:nvCxnSpPr>
          <p:spPr>
            <a:xfrm>
              <a:off x="5140699" y="3009372"/>
              <a:ext cx="2610594" cy="745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4272615" y="2815939"/>
              <a:ext cx="1187335" cy="319626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1190" y="1269265"/>
              <a:ext cx="3155339" cy="1589570"/>
              <a:chOff x="5114334" y="2192977"/>
              <a:chExt cx="4207118" cy="158957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301867" y="2192977"/>
                <a:ext cx="3019585" cy="1255429"/>
                <a:chOff x="5651513" y="2229109"/>
                <a:chExt cx="3019585" cy="1255429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6351721" y="2756117"/>
                  <a:ext cx="898902" cy="7284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ounded Rectangle 25"/>
                <p:cNvSpPr/>
                <p:nvPr/>
              </p:nvSpPr>
              <p:spPr>
                <a:xfrm>
                  <a:off x="5651513" y="2229109"/>
                  <a:ext cx="3019585" cy="577011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rgbClr val="002060"/>
                      </a:solidFill>
                      <a:latin typeface="Calibri"/>
                    </a:rPr>
                    <a:t>ebqids:affectsProduct</a:t>
                  </a:r>
                </a:p>
              </p:txBody>
            </p:sp>
          </p:grpSp>
          <p:sp>
            <p:nvSpPr>
              <p:cNvPr id="24" name="Rounded Rectangle 23"/>
              <p:cNvSpPr/>
              <p:nvPr/>
            </p:nvSpPr>
            <p:spPr>
              <a:xfrm>
                <a:off x="5114334" y="3448406"/>
                <a:ext cx="3209860" cy="334141"/>
              </a:xfrm>
              <a:prstGeom prst="roundRect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30" name="Straight Connector 29"/>
            <p:cNvCxnSpPr/>
            <p:nvPr/>
          </p:nvCxnSpPr>
          <p:spPr>
            <a:xfrm flipH="1">
              <a:off x="3636436" y="3419107"/>
              <a:ext cx="215432" cy="2982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1154430" y="3807985"/>
              <a:ext cx="4954036" cy="4256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2060"/>
                  </a:solidFill>
                  <a:latin typeface="Calibri"/>
                </a:rPr>
                <a:t>http://dbpedia.org/resource/Arbitrary_code_execution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187868" y="3083969"/>
              <a:ext cx="2234761" cy="335138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78856" y="4543921"/>
            <a:ext cx="8619564" cy="183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Information extraction techniques identify entities, relations and concepts in security related text</a:t>
            </a:r>
          </a:p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Map to terms in our ontology and </a:t>
            </a:r>
            <a:r>
              <a:rPr lang="en-US" sz="2600" dirty="0">
                <a:solidFill>
                  <a:prstClr val="black"/>
                </a:solidFill>
                <a:latin typeface="Calibri"/>
                <a:ea typeface="+mn-ea"/>
                <a:cs typeface="+mn-cs"/>
                <a:hlinkClick r:id="rId2"/>
              </a:rPr>
              <a:t>DBpedia</a:t>
            </a:r>
            <a:r>
              <a:rPr lang="en-US" sz="2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knowledge graph</a:t>
            </a:r>
          </a:p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Also map them to terms in the </a:t>
            </a:r>
            <a:r>
              <a:rPr lang="en-US" sz="2600" dirty="0">
                <a:solidFill>
                  <a:prstClr val="black"/>
                </a:solidFill>
                <a:latin typeface="Calibri"/>
                <a:ea typeface="+mn-ea"/>
                <a:cs typeface="+mn-cs"/>
                <a:hlinkClick r:id="rId3"/>
              </a:rPr>
              <a:t>Wikidata</a:t>
            </a:r>
            <a:r>
              <a:rPr lang="en-US" sz="2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knowledge graph</a:t>
            </a:r>
          </a:p>
        </p:txBody>
      </p:sp>
      <p:pic>
        <p:nvPicPr>
          <p:cNvPr id="40" name="Picture 39" descr="ale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61" y="99032"/>
            <a:ext cx="914339" cy="91433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887883" y="6497844"/>
            <a:ext cx="224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  <a:hlinkClick r:id="rId5"/>
              </a:rPr>
              <a:t>http://ebiq.org/p/540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0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74C0-2CB6-E149-B9BF-1A7EA00B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CDD90-4316-DA4E-BADC-CF9B1417E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rich and growing collection of open-source NLP tools</a:t>
            </a:r>
          </a:p>
          <a:p>
            <a:r>
              <a:rPr lang="en-US" dirty="0"/>
              <a:t>Comprehensive pipelines:</a:t>
            </a:r>
          </a:p>
          <a:p>
            <a:pPr lvl="1"/>
            <a:r>
              <a:rPr lang="en-US" dirty="0"/>
              <a:t>Stanford </a:t>
            </a:r>
            <a:r>
              <a:rPr lang="en-US" dirty="0" err="1"/>
              <a:t>CorNLP</a:t>
            </a:r>
            <a:r>
              <a:rPr lang="en-US" dirty="0"/>
              <a:t> tools</a:t>
            </a:r>
          </a:p>
          <a:p>
            <a:pPr lvl="1"/>
            <a:r>
              <a:rPr lang="en-US" dirty="0"/>
              <a:t>Spacy</a:t>
            </a:r>
          </a:p>
          <a:p>
            <a:pPr lvl="1"/>
            <a:r>
              <a:rPr lang="en-US" dirty="0"/>
              <a:t>NLTK</a:t>
            </a:r>
          </a:p>
          <a:p>
            <a:r>
              <a:rPr lang="en-US" dirty="0"/>
              <a:t>Word embeddings</a:t>
            </a:r>
          </a:p>
          <a:p>
            <a:pPr lvl="1"/>
            <a:r>
              <a:rPr lang="en-US" dirty="0"/>
              <a:t>Word2vec, BERT, </a:t>
            </a:r>
            <a:r>
              <a:rPr lang="en-US" dirty="0" err="1"/>
              <a:t>Semsim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0FF95-195F-524E-B6A8-0C6990ADD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21</a:t>
            </a:fld>
            <a:r>
              <a:rPr lang="en-US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6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347"/>
            <a:ext cx="8229600" cy="707065"/>
          </a:xfrm>
        </p:spPr>
        <p:txBody>
          <a:bodyPr/>
          <a:lstStyle/>
          <a:p>
            <a:r>
              <a:rPr lang="en-US" dirty="0">
                <a:hlinkClick r:id="rId2"/>
              </a:rPr>
              <a:t>Stanford CoreNLP Tools</a:t>
            </a:r>
            <a:endParaRPr lang="en-US" dirty="0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D25FFC-A253-984F-B34F-08009F48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2412"/>
            <a:ext cx="9144000" cy="6277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A978EC05-A6F6-DA45-9089-245EEF92ABF1}"/>
              </a:ext>
            </a:extLst>
          </p:cNvPr>
          <p:cNvSpPr txBox="1"/>
          <p:nvPr/>
        </p:nvSpPr>
        <p:spPr>
          <a:xfrm>
            <a:off x="7094722" y="2057400"/>
            <a:ext cx="95385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for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946100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274638"/>
            <a:ext cx="8229600" cy="1143000"/>
          </a:xfrm>
        </p:spPr>
        <p:txBody>
          <a:bodyPr/>
          <a:lstStyle/>
          <a:p>
            <a:r>
              <a:rPr lang="en-US" dirty="0"/>
              <a:t>JSON/XML =&gt; KG triples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21" y="1538287"/>
            <a:ext cx="4141259" cy="5148172"/>
          </a:xfrm>
          <a:ln w="3175"/>
          <a:effectLst/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{ "text": "John Smith lives in Baltimore, Maryland.  He is married to Mary Jones.  She works at Loyola University where she is a professor.  The university is in Baltimore.\n\n\n\n”,</a:t>
            </a:r>
          </a:p>
          <a:p>
            <a:pPr marL="0" indent="0">
              <a:buNone/>
            </a:pPr>
            <a:r>
              <a:rPr lang="es-ES_tradnl" sz="1400" dirty="0"/>
              <a:t>  "</a:t>
            </a:r>
            <a:r>
              <a:rPr lang="es-ES_tradnl" sz="1400" dirty="0" err="1"/>
              <a:t>docid</a:t>
            </a:r>
            <a:r>
              <a:rPr lang="es-ES_tradnl" sz="1400" dirty="0"/>
              <a:t>": "text1.txt", </a:t>
            </a:r>
          </a:p>
          <a:p>
            <a:pPr marL="0" indent="0">
              <a:buNone/>
            </a:pPr>
            <a:r>
              <a:rPr lang="pt-BR" sz="1400" dirty="0"/>
              <a:t>  "</a:t>
            </a:r>
            <a:r>
              <a:rPr lang="pt-BR" sz="1400" dirty="0" err="1"/>
              <a:t>corefs</a:t>
            </a:r>
            <a:r>
              <a:rPr lang="pt-BR" sz="1400" dirty="0"/>
              <a:t>": {</a:t>
            </a:r>
          </a:p>
          <a:p>
            <a:pPr marL="0" indent="0">
              <a:buNone/>
            </a:pPr>
            <a:r>
              <a:rPr lang="en-US" sz="1400" dirty="0"/>
              <a:t>    "9": [</a:t>
            </a:r>
          </a:p>
          <a:p>
            <a:pPr marL="0" indent="0">
              <a:buNone/>
            </a:pPr>
            <a:r>
              <a:rPr lang="de-DE" sz="1400" dirty="0"/>
              <a:t>      {"</a:t>
            </a:r>
            <a:r>
              <a:rPr lang="de-DE" sz="1400" dirty="0" err="1"/>
              <a:t>endIndex</a:t>
            </a:r>
            <a:r>
              <a:rPr lang="de-DE" sz="1400" dirty="0"/>
              <a:t>": 6, </a:t>
            </a:r>
          </a:p>
          <a:p>
            <a:pPr marL="0" indent="0">
              <a:buNone/>
            </a:pPr>
            <a:r>
              <a:rPr lang="pl-PL" sz="1400" dirty="0"/>
              <a:t>        "</a:t>
            </a:r>
            <a:r>
              <a:rPr lang="pl-PL" sz="1400" dirty="0" err="1"/>
              <a:t>animacy</a:t>
            </a:r>
            <a:r>
              <a:rPr lang="pl-PL" sz="1400" dirty="0"/>
              <a:t>": "INANIMATE", </a:t>
            </a:r>
          </a:p>
          <a:p>
            <a:pPr marL="0" indent="0">
              <a:buNone/>
            </a:pPr>
            <a:r>
              <a:rPr lang="ro-RO" sz="1400" dirty="0"/>
              <a:t>        "text": "Baltimore", </a:t>
            </a:r>
          </a:p>
          <a:p>
            <a:pPr marL="0" indent="0">
              <a:buNone/>
            </a:pPr>
            <a:r>
              <a:rPr lang="ro-RO" sz="1400" dirty="0"/>
              <a:t>        "isRepresentativeMention": true, </a:t>
            </a:r>
          </a:p>
          <a:p>
            <a:pPr marL="0" indent="0">
              <a:buNone/>
            </a:pPr>
            <a:r>
              <a:rPr lang="en-US" sz="1400" dirty="0"/>
              <a:t>        "number": "SINGULAR", </a:t>
            </a:r>
          </a:p>
          <a:p>
            <a:pPr marL="0" indent="0">
              <a:buNone/>
            </a:pPr>
            <a:r>
              <a:rPr lang="de-DE" sz="1400" dirty="0"/>
              <a:t>        "</a:t>
            </a:r>
            <a:r>
              <a:rPr lang="de-DE" sz="1400" dirty="0" err="1"/>
              <a:t>startIndex</a:t>
            </a:r>
            <a:r>
              <a:rPr lang="de-DE" sz="1400" dirty="0"/>
              <a:t>": 5, </a:t>
            </a:r>
          </a:p>
          <a:p>
            <a:pPr marL="0" indent="0">
              <a:buNone/>
            </a:pPr>
            <a:r>
              <a:rPr lang="ro-RO" sz="1400" dirty="0"/>
              <a:t>        "sentNum": 1, </a:t>
            </a:r>
          </a:p>
          <a:p>
            <a:pPr marL="0" indent="0">
              <a:buNone/>
            </a:pPr>
            <a:r>
              <a:rPr lang="de-DE" sz="1400" dirty="0"/>
              <a:t>        "</a:t>
            </a:r>
            <a:r>
              <a:rPr lang="de-DE" sz="1400" dirty="0" err="1"/>
              <a:t>gender</a:t>
            </a:r>
            <a:r>
              <a:rPr lang="de-DE" sz="1400" dirty="0"/>
              <a:t>": "NEUTRAL", </a:t>
            </a:r>
          </a:p>
          <a:p>
            <a:pPr marL="0" indent="0">
              <a:buNone/>
            </a:pPr>
            <a:r>
              <a:rPr lang="en-US" sz="1400" dirty="0"/>
              <a:t>        "position": [</a:t>
            </a:r>
            <a:r>
              <a:rPr lang="de-DE" sz="1400" dirty="0"/>
              <a:t>1,  2q], </a:t>
            </a:r>
          </a:p>
          <a:p>
            <a:pPr marL="0" indent="0">
              <a:buNone/>
            </a:pPr>
            <a:r>
              <a:rPr lang="en-US" sz="1400" dirty="0"/>
              <a:t>        "</a:t>
            </a:r>
            <a:r>
              <a:rPr lang="en-US" sz="1400" dirty="0" err="1"/>
              <a:t>headIndex</a:t>
            </a:r>
            <a:r>
              <a:rPr lang="en-US" sz="1400" dirty="0"/>
              <a:t>": 5, </a:t>
            </a:r>
          </a:p>
          <a:p>
            <a:pPr marL="0" indent="0">
              <a:buNone/>
            </a:pPr>
            <a:r>
              <a:rPr lang="de-DE" sz="1400" dirty="0"/>
              <a:t>        "type": "PROPER", </a:t>
            </a:r>
          </a:p>
          <a:p>
            <a:pPr marL="0" indent="0">
              <a:buNone/>
            </a:pPr>
            <a:r>
              <a:rPr lang="de-DE" sz="1400" dirty="0"/>
              <a:t>        "</a:t>
            </a:r>
            <a:r>
              <a:rPr lang="de-DE" sz="1400" dirty="0" err="1"/>
              <a:t>id</a:t>
            </a:r>
            <a:r>
              <a:rPr lang="de-DE" sz="1400" dirty="0"/>
              <a:t>": 1</a:t>
            </a:r>
          </a:p>
          <a:p>
            <a:pPr marL="0" indent="0">
              <a:buNone/>
            </a:pPr>
            <a:r>
              <a:rPr lang="de-DE" sz="1400" dirty="0"/>
              <a:t>      }, </a:t>
            </a:r>
          </a:p>
          <a:p>
            <a:pPr marL="0" indent="0">
              <a:buNone/>
            </a:pPr>
            <a:r>
              <a:rPr lang="de-DE" sz="1400" dirty="0"/>
              <a:t>      { ....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55512" y="1529053"/>
            <a:ext cx="4141259" cy="514817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19113" indent="-2889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96925" indent="-2190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##### :e_text1_1 LOCATION "Baltimore" #####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:e_text1_1	type	LOCATION</a:t>
            </a:r>
          </a:p>
          <a:p>
            <a:pPr marL="0" indent="0">
              <a:buNone/>
            </a:pPr>
            <a:r>
              <a:rPr lang="en-US" sz="1000" dirty="0"/>
              <a:t>:e_text1_1	canonical_mention   "Baltimore"	text1:20-29</a:t>
            </a:r>
          </a:p>
          <a:p>
            <a:pPr marL="0" indent="0">
              <a:buNone/>
            </a:pPr>
            <a:r>
              <a:rPr lang="en-US" sz="1000" dirty="0"/>
              <a:t>:e_text1_1	mention    "Baltimore"	text1:20-29</a:t>
            </a:r>
          </a:p>
          <a:p>
            <a:pPr marL="0" indent="0">
              <a:buNone/>
            </a:pPr>
            <a:r>
              <a:rPr lang="en-US" sz="1000" dirty="0"/>
              <a:t>:e_text1_1	mention  "Baltimore"	text1:151-160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##### :e_text1_2 ORGANIZATION "Loyola University" #####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:e_text1_2	type	ORGANIZATION</a:t>
            </a:r>
          </a:p>
          <a:p>
            <a:pPr marL="0" indent="0">
              <a:buNone/>
            </a:pPr>
            <a:r>
              <a:rPr lang="en-US" sz="1000" dirty="0"/>
              <a:t>:e_text1_2	canonical_mention   "Loyola University"	text1:85-102</a:t>
            </a:r>
          </a:p>
          <a:p>
            <a:pPr marL="0" indent="0">
              <a:buNone/>
            </a:pPr>
            <a:r>
              <a:rPr lang="en-US" sz="1000" dirty="0"/>
              <a:t>:e_text1_2	mention	"Loyola University"	text1:85-102</a:t>
            </a:r>
          </a:p>
          <a:p>
            <a:pPr marL="0" indent="0">
              <a:buNone/>
            </a:pPr>
            <a:r>
              <a:rPr lang="en-US" sz="1000" dirty="0"/>
              <a:t>:e_text1_2	mention	"The university"	text1:130-144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##### :e_text1_3 PERSON "John Smith" #####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:e_text1_3	type	PERSON</a:t>
            </a:r>
          </a:p>
          <a:p>
            <a:pPr marL="0" indent="0">
              <a:buNone/>
            </a:pPr>
            <a:r>
              <a:rPr lang="en-US" sz="1000" dirty="0"/>
              <a:t>:e_text1_3	canonical_mention   "John Smith"	text1:0-10</a:t>
            </a:r>
          </a:p>
          <a:p>
            <a:pPr marL="0" indent="0">
              <a:buNone/>
            </a:pPr>
            <a:r>
              <a:rPr lang="en-US" sz="1000" dirty="0"/>
              <a:t>:e_text1_3	mention	"John Smith"	text1:0-10</a:t>
            </a:r>
          </a:p>
          <a:p>
            <a:pPr marL="0" indent="0">
              <a:buNone/>
            </a:pPr>
            <a:r>
              <a:rPr lang="en-US" sz="1000" dirty="0"/>
              <a:t>:e_text1_3	mention	"He"	text1:42-44</a:t>
            </a:r>
          </a:p>
          <a:p>
            <a:pPr marL="0" indent="0">
              <a:buNone/>
            </a:pPr>
            <a:r>
              <a:rPr lang="en-US" sz="1000" dirty="0"/>
              <a:t>:e_text1_3	mention	"She"	text1:72-75</a:t>
            </a:r>
          </a:p>
          <a:p>
            <a:pPr marL="0" indent="0">
              <a:buNone/>
            </a:pPr>
            <a:r>
              <a:rPr lang="en-US" sz="1000" dirty="0"/>
              <a:t>:e_text1_3	mention	"she"	text1:109-112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openie:lives_in</a:t>
            </a:r>
            <a:r>
              <a:rPr lang="en-US" sz="1000" dirty="0"/>
              <a:t>	:e_text1_1	text1:0-3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per:spouse</a:t>
            </a:r>
            <a:r>
              <a:rPr lang="en-US" sz="1000" dirty="0"/>
              <a:t>	:e_text1_5	text1:42-43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openie:is_married_to</a:t>
            </a:r>
            <a:r>
              <a:rPr lang="en-US" sz="1000" dirty="0"/>
              <a:t>	:e_text1_5	text1:42-43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per:employee_of</a:t>
            </a:r>
            <a:r>
              <a:rPr lang="en-US" sz="1000" dirty="0"/>
              <a:t>	:e_text1_2	text1:72-74</a:t>
            </a:r>
          </a:p>
          <a:p>
            <a:pPr marL="0" indent="0">
              <a:buFont typeface="Arial" charset="0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5043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15 at 3.0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492125"/>
            <a:ext cx="9144000" cy="2860741"/>
          </a:xfrm>
          <a:prstGeom prst="rect">
            <a:avLst/>
          </a:prstGeom>
        </p:spPr>
      </p:pic>
      <p:pic>
        <p:nvPicPr>
          <p:cNvPr id="3" name="Picture 2" descr="Screen Shot 2017-05-15 at 3.0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3522807"/>
            <a:ext cx="9144000" cy="29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53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25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5" name="Picture 4" descr="Screen Shot 2017-05-15 at 3.0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772915"/>
            <a:ext cx="9144000" cy="46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43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26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2" name="Picture 1" descr="Screen Shot 2017-05-15 at 3.04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3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27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2" name="Picture 1" descr="Screen Shot 2017-05-15 at 3.0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00"/>
            <a:ext cx="9144000" cy="374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15 at 3.0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600"/>
            <a:ext cx="9144000" cy="30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83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CC535-6020-FC4A-A19F-978E8AC00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29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28B5129-7276-5247-98D1-212AFC70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65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95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ww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65125"/>
            <a:ext cx="8551863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 it has limitations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6445-89FB-EE4D-BF6B-8882331C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word meaning?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F342D-19C7-5E42-800F-7148A6BD5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57191" cy="4954588"/>
          </a:xfrm>
        </p:spPr>
        <p:txBody>
          <a:bodyPr/>
          <a:lstStyle/>
          <a:p>
            <a:r>
              <a:rPr lang="en-US" dirty="0"/>
              <a:t>How can we learn what a word means?</a:t>
            </a:r>
          </a:p>
          <a:p>
            <a:r>
              <a:rPr lang="en-US" dirty="0"/>
              <a:t>The linguist </a:t>
            </a:r>
            <a:r>
              <a:rPr lang="en-US" dirty="0">
                <a:hlinkClick r:id="rId2"/>
              </a:rPr>
              <a:t>John Rupert Firth</a:t>
            </a:r>
            <a:r>
              <a:rPr lang="en-US" dirty="0"/>
              <a:t> famously write in 1957</a:t>
            </a:r>
          </a:p>
          <a:p>
            <a:pPr marL="566737" lvl="2" indent="0">
              <a:buNone/>
            </a:pPr>
            <a:r>
              <a:rPr lang="en-US" sz="3200" dirty="0"/>
              <a:t>“You shall know a word by the company it keeps” </a:t>
            </a:r>
          </a:p>
          <a:p>
            <a:pPr marL="342900" indent="-342900"/>
            <a:r>
              <a:rPr lang="en-US" dirty="0"/>
              <a:t>A way to recognize that two words have similar meanings is to note that they occur in similar contexts</a:t>
            </a:r>
          </a:p>
          <a:p>
            <a:pPr marL="631825" lvl="1" indent="-342900"/>
            <a:r>
              <a:rPr lang="en-US" dirty="0"/>
              <a:t>E.g., physician &amp; doctor, nurse &amp; doctor, love &amp; hate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EB542-76BD-AD40-BBF8-0CF1AEAF5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30</a:t>
            </a:fld>
            <a:r>
              <a:rPr lang="en-US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919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3B18-D318-684A-87D1-728844BA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13"/>
            <a:ext cx="8229600" cy="1143000"/>
          </a:xfrm>
        </p:spPr>
        <p:txBody>
          <a:bodyPr/>
          <a:lstStyle/>
          <a:p>
            <a:r>
              <a:rPr lang="en-US" dirty="0"/>
              <a:t>Word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94FCA-0CC1-6340-BE8F-E5F440E99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2330"/>
            <a:ext cx="8229600" cy="2856650"/>
          </a:xfrm>
        </p:spPr>
        <p:txBody>
          <a:bodyPr/>
          <a:lstStyle/>
          <a:p>
            <a:r>
              <a:rPr lang="en-US" dirty="0">
                <a:hlinkClick r:id="rId2"/>
              </a:rPr>
              <a:t>Latent Semantic Analysis</a:t>
            </a:r>
            <a:r>
              <a:rPr lang="en-US" dirty="0"/>
              <a:t> (LSA) learns a vector (e.g., 300 reals 0..1) for each unique word in a corpus to represent its meaning</a:t>
            </a:r>
          </a:p>
          <a:p>
            <a:pPr lvl="1"/>
            <a:r>
              <a:rPr lang="en-US" dirty="0"/>
              <a:t>LSA also used for document </a:t>
            </a:r>
            <a:r>
              <a:rPr lang="en-US" dirty="0">
                <a:hlinkClick r:id="rId3"/>
              </a:rPr>
              <a:t>topic modelling</a:t>
            </a:r>
            <a:endParaRPr lang="en-US" dirty="0"/>
          </a:p>
          <a:p>
            <a:r>
              <a:rPr lang="en-US" dirty="0"/>
              <a:t>An example of </a:t>
            </a:r>
            <a:r>
              <a:rPr lang="en-US" dirty="0">
                <a:hlinkClick r:id="rId4"/>
              </a:rPr>
              <a:t>dimentionality reduction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FAD9B-AD84-8843-9D16-FA1DEF8B0049}"/>
              </a:ext>
            </a:extLst>
          </p:cNvPr>
          <p:cNvSpPr/>
          <p:nvPr/>
        </p:nvSpPr>
        <p:spPr>
          <a:xfrm>
            <a:off x="1031358" y="4015485"/>
            <a:ext cx="2317898" cy="23178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Frequency of</a:t>
            </a:r>
            <a:br>
              <a:rPr lang="en-US" dirty="0"/>
            </a:br>
            <a:r>
              <a:rPr lang="en-US" dirty="0"/>
              <a:t>co-occurrence of words in a 5-word window in a huge corpus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4E395-EB56-164C-B558-73D71499468F}"/>
              </a:ext>
            </a:extLst>
          </p:cNvPr>
          <p:cNvSpPr txBox="1"/>
          <p:nvPr/>
        </p:nvSpPr>
        <p:spPr>
          <a:xfrm>
            <a:off x="977283" y="3689404"/>
            <a:ext cx="242604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50k most common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66B800-2273-2A40-9F54-97703E1A68A1}"/>
              </a:ext>
            </a:extLst>
          </p:cNvPr>
          <p:cNvSpPr txBox="1"/>
          <p:nvPr/>
        </p:nvSpPr>
        <p:spPr>
          <a:xfrm rot="16200000">
            <a:off x="-401117" y="4970260"/>
            <a:ext cx="251100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50k most common words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46F6C-6BB2-9D4B-A960-8EDD15796A7F}"/>
              </a:ext>
            </a:extLst>
          </p:cNvPr>
          <p:cNvSpPr/>
          <p:nvPr/>
        </p:nvSpPr>
        <p:spPr>
          <a:xfrm>
            <a:off x="5741950" y="4015485"/>
            <a:ext cx="1764636" cy="23178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Each row is a vector of 300 reals for degree a word has of that topic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808B3E-DF6D-0C4B-85A8-9E0091D30730}"/>
              </a:ext>
            </a:extLst>
          </p:cNvPr>
          <p:cNvSpPr txBox="1"/>
          <p:nvPr/>
        </p:nvSpPr>
        <p:spPr>
          <a:xfrm>
            <a:off x="5676182" y="3676120"/>
            <a:ext cx="194540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300 semantic topics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D5238-23A7-D745-9DB4-12C84DF1F93E}"/>
              </a:ext>
            </a:extLst>
          </p:cNvPr>
          <p:cNvSpPr txBox="1"/>
          <p:nvPr/>
        </p:nvSpPr>
        <p:spPr>
          <a:xfrm rot="16200000">
            <a:off x="4351954" y="4970260"/>
            <a:ext cx="242604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50k most common words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9986EC6-04AF-444F-B83F-88D33B2B698B}"/>
              </a:ext>
            </a:extLst>
          </p:cNvPr>
          <p:cNvSpPr/>
          <p:nvPr/>
        </p:nvSpPr>
        <p:spPr>
          <a:xfrm>
            <a:off x="3998210" y="4630691"/>
            <a:ext cx="1127051" cy="8718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85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5087-48C4-BE47-B741-2B712DA5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158"/>
            <a:ext cx="8229600" cy="881541"/>
          </a:xfrm>
        </p:spPr>
        <p:txBody>
          <a:bodyPr/>
          <a:lstStyle/>
          <a:p>
            <a:r>
              <a:rPr lang="en-US" dirty="0"/>
              <a:t>Sentence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A9896-FA68-664D-8517-9F11ADDC3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67548"/>
            <a:ext cx="8229600" cy="10029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used this approach in 2013 to win in a sentence similarity task</a:t>
            </a:r>
          </a:p>
        </p:txBody>
      </p:sp>
      <p:pic>
        <p:nvPicPr>
          <p:cNvPr id="5" name="Picture 6" descr="Stylized Computer by mgsloan - A computer screen and keyboard.">
            <a:extLst>
              <a:ext uri="{FF2B5EF4-FFF2-40B4-BE49-F238E27FC236}">
                <a16:creationId xmlns:a16="http://schemas.microsoft.com/office/drawing/2014/main" id="{EE4DD198-6F45-B74C-9278-EDDBD0B4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41" y="1465252"/>
            <a:ext cx="1219200" cy="117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8925A8-7AD3-1440-9BD0-ADF106F161B6}"/>
              </a:ext>
            </a:extLst>
          </p:cNvPr>
          <p:cNvSpPr/>
          <p:nvPr/>
        </p:nvSpPr>
        <p:spPr>
          <a:xfrm>
            <a:off x="433227" y="25884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The mouse ate some cheese</a:t>
            </a:r>
          </a:p>
        </p:txBody>
      </p:sp>
      <p:pic>
        <p:nvPicPr>
          <p:cNvPr id="7" name="Picture 8" descr="https://encrypted-tbn2.gstatic.com/images?q=tbn:ANd9GcTHw85q3DAikfuEiPIwD2NSPHTimVGjzx4NToxm54zFWTlyuSgvmA">
            <a:extLst>
              <a:ext uri="{FF2B5EF4-FFF2-40B4-BE49-F238E27FC236}">
                <a16:creationId xmlns:a16="http://schemas.microsoft.com/office/drawing/2014/main" id="{A5F76C46-760F-EF47-AC83-A97FED193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2518"/>
            <a:ext cx="29051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A12999-F258-B54B-BF7E-CDA7DDC36552}"/>
              </a:ext>
            </a:extLst>
          </p:cNvPr>
          <p:cNvSpPr/>
          <p:nvPr/>
        </p:nvSpPr>
        <p:spPr>
          <a:xfrm>
            <a:off x="571058" y="3545645"/>
            <a:ext cx="18579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Cheddar was eaten by a rat</a:t>
            </a:r>
          </a:p>
        </p:txBody>
      </p:sp>
      <p:pic>
        <p:nvPicPr>
          <p:cNvPr id="9" name="Picture 10" descr="http://cdn.alltheragefaces.com/img/faces/png/happy-thumbs-up.png">
            <a:extLst>
              <a:ext uri="{FF2B5EF4-FFF2-40B4-BE49-F238E27FC236}">
                <a16:creationId xmlns:a16="http://schemas.microsoft.com/office/drawing/2014/main" id="{E82CC51C-1C01-3942-99F9-0C5BC3DF4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42" y="2238831"/>
            <a:ext cx="1351319" cy="10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0433F7-7C89-A04D-9CB5-70C2AE167353}"/>
              </a:ext>
            </a:extLst>
          </p:cNvPr>
          <p:cNvCxnSpPr/>
          <p:nvPr/>
        </p:nvCxnSpPr>
        <p:spPr>
          <a:xfrm flipV="1">
            <a:off x="2428993" y="2289540"/>
            <a:ext cx="1152407" cy="59779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AE76A9-372C-1447-BB64-C910CAE0C25D}"/>
              </a:ext>
            </a:extLst>
          </p:cNvPr>
          <p:cNvCxnSpPr>
            <a:stCxn id="8" idx="3"/>
          </p:cNvCxnSpPr>
          <p:nvPr/>
        </p:nvCxnSpPr>
        <p:spPr>
          <a:xfrm>
            <a:off x="2428993" y="3899588"/>
            <a:ext cx="1152407" cy="14255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2ABCA0-C147-E745-A26D-9C1B15FF1FA8}"/>
              </a:ext>
            </a:extLst>
          </p:cNvPr>
          <p:cNvCxnSpPr/>
          <p:nvPr/>
        </p:nvCxnSpPr>
        <p:spPr>
          <a:xfrm>
            <a:off x="2428993" y="3037007"/>
            <a:ext cx="1304807" cy="84551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3F598B-B0F6-8B41-9443-6D7FF70B2FAB}"/>
              </a:ext>
            </a:extLst>
          </p:cNvPr>
          <p:cNvCxnSpPr/>
          <p:nvPr/>
        </p:nvCxnSpPr>
        <p:spPr>
          <a:xfrm flipV="1">
            <a:off x="2428993" y="2635686"/>
            <a:ext cx="1152407" cy="111307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279782C8-DAC2-644C-A9F3-BC485B5240AA}"/>
              </a:ext>
            </a:extLst>
          </p:cNvPr>
          <p:cNvSpPr/>
          <p:nvPr/>
        </p:nvSpPr>
        <p:spPr>
          <a:xfrm>
            <a:off x="4398099" y="3128109"/>
            <a:ext cx="1545502" cy="816236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It’s a 4!</a:t>
            </a:r>
          </a:p>
        </p:txBody>
      </p:sp>
      <p:sp>
        <p:nvSpPr>
          <p:cNvPr id="15" name="Vertical Scroll 14">
            <a:extLst>
              <a:ext uri="{FF2B5EF4-FFF2-40B4-BE49-F238E27FC236}">
                <a16:creationId xmlns:a16="http://schemas.microsoft.com/office/drawing/2014/main" id="{32569BC2-939D-5F4E-9A35-54D6C6CF1203}"/>
              </a:ext>
            </a:extLst>
          </p:cNvPr>
          <p:cNvSpPr/>
          <p:nvPr/>
        </p:nvSpPr>
        <p:spPr>
          <a:xfrm>
            <a:off x="5305888" y="1705810"/>
            <a:ext cx="925496" cy="689316"/>
          </a:xfrm>
          <a:prstGeom prst="verticalScroll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3.824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6C7B63-EDFE-4B43-896F-176CB7A6E429}"/>
              </a:ext>
            </a:extLst>
          </p:cNvPr>
          <p:cNvSpPr txBox="1"/>
          <p:nvPr/>
        </p:nvSpPr>
        <p:spPr>
          <a:xfrm>
            <a:off x="7175377" y="342929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Close enough!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4CCAB0-9EBF-B142-977C-54BC2ACA8D59}"/>
              </a:ext>
            </a:extLst>
          </p:cNvPr>
          <p:cNvCxnSpPr/>
          <p:nvPr/>
        </p:nvCxnSpPr>
        <p:spPr>
          <a:xfrm flipV="1">
            <a:off x="4924841" y="2062569"/>
            <a:ext cx="458263" cy="272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FA3C0A-5A32-7245-984E-038A7A38B5C7}"/>
              </a:ext>
            </a:extLst>
          </p:cNvPr>
          <p:cNvCxnSpPr/>
          <p:nvPr/>
        </p:nvCxnSpPr>
        <p:spPr>
          <a:xfrm>
            <a:off x="5751987" y="2424307"/>
            <a:ext cx="479397" cy="21137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5EB715-7324-6B44-AA10-C82F07921B30}"/>
              </a:ext>
            </a:extLst>
          </p:cNvPr>
          <p:cNvCxnSpPr/>
          <p:nvPr/>
        </p:nvCxnSpPr>
        <p:spPr>
          <a:xfrm flipV="1">
            <a:off x="6006479" y="3221918"/>
            <a:ext cx="332915" cy="20737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E8CDC2B-0F45-FD43-9983-F60FBB305082}"/>
              </a:ext>
            </a:extLst>
          </p:cNvPr>
          <p:cNvSpPr txBox="1"/>
          <p:nvPr/>
        </p:nvSpPr>
        <p:spPr>
          <a:xfrm>
            <a:off x="6096645" y="2698698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Pearson’s Correlation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8997B2-2EB6-F944-B8BB-7C47FD570429}"/>
              </a:ext>
            </a:extLst>
          </p:cNvPr>
          <p:cNvSpPr txBox="1"/>
          <p:nvPr/>
        </p:nvSpPr>
        <p:spPr>
          <a:xfrm>
            <a:off x="466518" y="1141965"/>
            <a:ext cx="2067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similar are the two sentences semantically on a scale of 0-5?</a:t>
            </a:r>
          </a:p>
        </p:txBody>
      </p:sp>
    </p:spTree>
    <p:extLst>
      <p:ext uri="{BB962C8B-B14F-4D97-AF65-F5344CB8AC3E}">
        <p14:creationId xmlns:p14="http://schemas.microsoft.com/office/powerpoint/2010/main" val="39650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D3D91-66AF-8A4B-97A4-ABF199CC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288"/>
            <a:ext cx="8229600" cy="1143000"/>
          </a:xfrm>
        </p:spPr>
        <p:txBody>
          <a:bodyPr/>
          <a:lstStyle/>
          <a:p>
            <a:r>
              <a:rPr lang="en-US" dirty="0"/>
              <a:t>UMBC semantic similarity service</a:t>
            </a:r>
          </a:p>
        </p:txBody>
      </p:sp>
      <p:pic>
        <p:nvPicPr>
          <p:cNvPr id="7" name="Content Placeholder 6" descr="A screenshot of a cell phon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6BC0B34-D8C1-154C-9240-0790E0A2E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46138"/>
            <a:ext cx="8991600" cy="66213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A8F3D-D9B4-E048-9C63-F636FB703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33</a:t>
            </a:fld>
            <a:r>
              <a:rPr lang="en-US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00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4DD7-49C9-8441-ACAD-F2BCAB26A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54"/>
            <a:ext cx="8229600" cy="839216"/>
          </a:xfrm>
        </p:spPr>
        <p:txBody>
          <a:bodyPr/>
          <a:lstStyle/>
          <a:p>
            <a:r>
              <a:rPr lang="en-US" dirty="0"/>
              <a:t>word2vec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6D26D-5F9F-AC40-A203-22F5A31633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34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B738258-2517-024A-A2AD-B468FFBE1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9" y="1080145"/>
            <a:ext cx="7929231" cy="528615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232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19A0B-37B3-6C48-8E82-1C2831E9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Word2Vec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389D9-45A9-794F-8B6A-C9448191E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by Google also in 2013 using a neural network approach</a:t>
            </a:r>
          </a:p>
          <a:p>
            <a:r>
              <a:rPr lang="en-US" dirty="0"/>
              <a:t>Two models: CBOW and skip grams</a:t>
            </a:r>
          </a:p>
          <a:p>
            <a:r>
              <a:rPr lang="en-US" dirty="0"/>
              <a:t>Trained on a much larger corpus from the Web</a:t>
            </a:r>
          </a:p>
          <a:p>
            <a:r>
              <a:rPr lang="en-US" dirty="0"/>
              <a:t>Models can be downloaded and are still used today</a:t>
            </a:r>
          </a:p>
          <a:p>
            <a:pPr lvl="1"/>
            <a:r>
              <a:rPr lang="en-US" dirty="0"/>
              <a:t>E.g., the </a:t>
            </a:r>
            <a:r>
              <a:rPr lang="en-US" dirty="0" err="1"/>
              <a:t>spaCy</a:t>
            </a:r>
            <a:r>
              <a:rPr lang="en-US" dirty="0"/>
              <a:t> NLP system includes word2vec to measure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995DE-076B-3240-B4BD-57CD477F2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35</a:t>
            </a:fld>
            <a:r>
              <a:rPr lang="en-US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41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59A71-ADB3-684E-A458-B4CDA5237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A904D-4D61-0649-8502-DF0FF8A7DC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36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731F84C-8C85-D04B-80E2-DA3A96CA0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310220"/>
            <a:ext cx="9144000" cy="5547780"/>
          </a:xfrm>
          <a:prstGeom prst="rect">
            <a:avLst/>
          </a:prstGeom>
        </p:spPr>
      </p:pic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DDD104FF-24D1-4A4D-A81A-0740C8F45B1C}"/>
              </a:ext>
            </a:extLst>
          </p:cNvPr>
          <p:cNvSpPr txBox="1"/>
          <p:nvPr/>
        </p:nvSpPr>
        <p:spPr>
          <a:xfrm>
            <a:off x="7094722" y="2057400"/>
            <a:ext cx="95385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linkClick r:id="rId4"/>
              </a:rPr>
              <a:t>Click for</a:t>
            </a:r>
            <a:br>
              <a:rPr lang="en-US" b="1" dirty="0">
                <a:solidFill>
                  <a:srgbClr val="FF0000"/>
                </a:solidFill>
                <a:hlinkClick r:id="rId4"/>
              </a:rPr>
            </a:br>
            <a:r>
              <a:rPr lang="en-US" b="1" dirty="0">
                <a:solidFill>
                  <a:srgbClr val="FF0000"/>
                </a:solidFill>
                <a:hlinkClick r:id="rId4"/>
              </a:rPr>
              <a:t>demo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29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0835D-069D-264D-8E6F-2D8B57D98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37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4D666823-E4CF-0748-A14D-BA68C39C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95" y="1638272"/>
            <a:ext cx="7368362" cy="5037165"/>
          </a:xfrm>
          <a:prstGeom prst="rect">
            <a:avLst/>
          </a:prstGeom>
          <a:ln w="3175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C80ADB-805B-A142-888C-1B51B5B0D454}"/>
              </a:ext>
            </a:extLst>
          </p:cNvPr>
          <p:cNvSpPr txBox="1"/>
          <p:nvPr/>
        </p:nvSpPr>
        <p:spPr>
          <a:xfrm>
            <a:off x="909083" y="302010"/>
            <a:ext cx="7506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Scientists using fMRI to measure brain activity find locations associated with </a:t>
            </a:r>
            <a:r>
              <a:rPr lang="en-US" sz="2800" dirty="0" err="1"/>
              <a:t>smilar</a:t>
            </a:r>
            <a:r>
              <a:rPr lang="en-US" sz="2800" dirty="0"/>
              <a:t> concepts – brain embeddings!</a:t>
            </a: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FC04E1C6-931C-0A47-97A2-7CEAB088FAD9}"/>
              </a:ext>
            </a:extLst>
          </p:cNvPr>
          <p:cNvSpPr txBox="1"/>
          <p:nvPr/>
        </p:nvSpPr>
        <p:spPr>
          <a:xfrm>
            <a:off x="6935740" y="5661836"/>
            <a:ext cx="96358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</a:t>
            </a:r>
            <a:r>
              <a:rPr lang="en-US" b="1" dirty="0">
                <a:solidFill>
                  <a:srgbClr val="FF0000"/>
                </a:solidFill>
                <a:hlinkClick r:id="rId5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to read</a:t>
            </a:r>
          </a:p>
        </p:txBody>
      </p:sp>
    </p:spTree>
    <p:extLst>
      <p:ext uri="{BB962C8B-B14F-4D97-AF65-F5344CB8AC3E}">
        <p14:creationId xmlns:p14="http://schemas.microsoft.com/office/powerpoint/2010/main" val="575051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Conclusion</a:t>
            </a:r>
          </a:p>
        </p:txBody>
      </p:sp>
      <p:sp>
        <p:nvSpPr>
          <p:cNvPr id="1259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KGs help in extracting information from text</a:t>
            </a:r>
          </a:p>
          <a:p>
            <a:pPr eaLnBrk="1" hangingPunct="1"/>
            <a:r>
              <a:rPr lang="en-US" dirty="0">
                <a:latin typeface="Calibri" charset="0"/>
              </a:rPr>
              <a:t>The information extracted can update the KGs </a:t>
            </a:r>
          </a:p>
          <a:p>
            <a:pPr eaLnBrk="1" hangingPunct="1"/>
            <a:r>
              <a:rPr lang="en-US" dirty="0">
                <a:latin typeface="Calibri" charset="0"/>
              </a:rPr>
              <a:t>The KGs provide support for new tasks, such as question answering, speech interfaces and produce data useful in applications, like IDSs </a:t>
            </a:r>
          </a:p>
          <a:p>
            <a:pPr eaLnBrk="1" hangingPunct="1"/>
            <a:r>
              <a:rPr lang="en-US" dirty="0">
                <a:latin typeface="Calibri" charset="0"/>
              </a:rPr>
              <a:t>There use will grow and evolve in the future</a:t>
            </a:r>
          </a:p>
          <a:p>
            <a:pPr eaLnBrk="1" hangingPunct="1"/>
            <a:r>
              <a:rPr lang="en-US" dirty="0">
                <a:latin typeface="Calibri" charset="0"/>
              </a:rPr>
              <a:t>New machine learning frameworks will result in better accuracy</a:t>
            </a: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1259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36513"/>
            <a:ext cx="1423987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sudent_libr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65125"/>
            <a:ext cx="9144000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 was designed for people, not machines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sudent_libr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65125"/>
            <a:ext cx="9144000" cy="3416300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 was designed for people, not machines</a:t>
            </a:r>
          </a:p>
          <a:p>
            <a:pPr marL="741363" indent="-3397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Its content is mostly text, spoken language, images and videos</a:t>
            </a:r>
          </a:p>
          <a:p>
            <a:pPr marL="741363" indent="-3397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These are easy for people to understand</a:t>
            </a:r>
          </a:p>
          <a:p>
            <a:pPr marL="741363" indent="-3397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 hard for machines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Machines need access to this knowledge too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Vannevar-Bu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363" y="365125"/>
            <a:ext cx="8699500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Access is primarily via information retrieval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7500" y="6284913"/>
            <a:ext cx="7556500" cy="461962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Vannevar Bush envisioned a hypertext/IR system in 1945</a:t>
            </a:r>
          </a:p>
        </p:txBody>
      </p:sp>
    </p:spTree>
    <p:extLst>
      <p:ext uri="{BB962C8B-B14F-4D97-AF65-F5344CB8AC3E}">
        <p14:creationId xmlns:p14="http://schemas.microsoft.com/office/powerpoint/2010/main" val="2681028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Vannevar-Bu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363" y="365125"/>
            <a:ext cx="8699500" cy="3970318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Access is primarily via information retrieval</a:t>
            </a:r>
          </a:p>
          <a:p>
            <a:pPr marL="290513" indent="-290513"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bg1"/>
                </a:solidFill>
              </a:rPr>
              <a:t>Key-word queries</a:t>
            </a:r>
            <a:r>
              <a:rPr lang="is-IS" sz="3600" dirty="0">
                <a:solidFill>
                  <a:schemeClr val="bg1"/>
                </a:solidFill>
                <a:latin typeface="Wingdings" charset="0"/>
                <a:cs typeface="Wingdings" charset="0"/>
                <a:sym typeface="Wingdings" charset="0"/>
              </a:rPr>
              <a:t>→</a:t>
            </a:r>
            <a:r>
              <a:rPr lang="is-IS" sz="3600" dirty="0">
                <a:solidFill>
                  <a:schemeClr val="bg1"/>
                </a:solidFill>
                <a:cs typeface="Wingdings" charset="0"/>
                <a:sym typeface="Wingdings" charset="0"/>
              </a:rPr>
              <a:t>ranked document list</a:t>
            </a:r>
          </a:p>
          <a:p>
            <a:pPr marL="290513" indent="-290513">
              <a:buFont typeface="Arial" charset="0"/>
              <a:buChar char="•"/>
              <a:defRPr/>
            </a:pPr>
            <a:r>
              <a:rPr lang="is-IS" sz="3600" dirty="0">
                <a:solidFill>
                  <a:schemeClr val="bg1"/>
                </a:solidFill>
                <a:cs typeface="Wingdings" charset="0"/>
                <a:sym typeface="Wingdings" charset="0"/>
              </a:rPr>
              <a:t>We still need to read the documents or watch the videos </a:t>
            </a:r>
          </a:p>
          <a:p>
            <a:pPr marL="290513" indent="-290513">
              <a:buFont typeface="Arial" charset="0"/>
              <a:buChar char="•"/>
              <a:defRPr/>
            </a:pPr>
            <a:r>
              <a:rPr lang="is-IS" sz="3600" dirty="0">
                <a:solidFill>
                  <a:schemeClr val="bg1"/>
                </a:solidFill>
                <a:cs typeface="Wingdings" charset="0"/>
                <a:sym typeface="Wingdings" charset="0"/>
              </a:rPr>
              <a:t>We often want an answer to a question</a:t>
            </a:r>
          </a:p>
          <a:p>
            <a:pPr marL="290513" indent="-290513">
              <a:buFont typeface="Arial" charset="0"/>
              <a:buChar char="•"/>
              <a:defRPr/>
            </a:pPr>
            <a:endParaRPr lang="is-IS" sz="3600" i="1" dirty="0">
              <a:solidFill>
                <a:schemeClr val="bg1"/>
              </a:solidFill>
              <a:cs typeface="Wingdings" charset="0"/>
              <a:sym typeface="Wingdings" charset="0"/>
            </a:endParaRPr>
          </a:p>
          <a:p>
            <a:pPr>
              <a:defRPr/>
            </a:pPr>
            <a:r>
              <a:rPr lang="is-IS" sz="3600" b="1" dirty="0">
                <a:solidFill>
                  <a:schemeClr val="bg1"/>
                </a:solidFill>
                <a:cs typeface="Wingdings" charset="0"/>
                <a:sym typeface="Wingdings" charset="0"/>
              </a:rPr>
              <a:t>And so do our machines and apps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7500" y="6284913"/>
            <a:ext cx="7556500" cy="461962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Vannevar Bush envisioned a hypertext/IR system in 1945</a:t>
            </a:r>
          </a:p>
        </p:txBody>
      </p:sp>
    </p:spTree>
    <p:extLst>
      <p:ext uri="{BB962C8B-B14F-4D97-AF65-F5344CB8AC3E}">
        <p14:creationId xmlns:p14="http://schemas.microsoft.com/office/powerpoint/2010/main" val="242167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knowledge_graph.jpg"/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6305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363" y="365125"/>
            <a:ext cx="8699500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 need to add knowledge graphs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knowledge_graph.jpg"/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6305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363" y="682625"/>
            <a:ext cx="8699500" cy="3416320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 need to add knowledge graphs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High quality semi-structured information about entities, events and relations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Represented &amp; accessed via standard APIs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Easily integrated, fused and reasoned with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7480</TotalTime>
  <Words>1954</Words>
  <Application>Microsoft Macintosh PowerPoint</Application>
  <PresentationFormat>On-screen Show (4:3)</PresentationFormat>
  <Paragraphs>239</Paragraphs>
  <Slides>38</Slides>
  <Notes>6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Courier</vt:lpstr>
      <vt:lpstr>Wingdings</vt:lpstr>
      <vt:lpstr>Office Theme</vt:lpstr>
      <vt:lpstr>NLP* from Strings to Things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State of the Art?</vt:lpstr>
      <vt:lpstr>Wikidata Knowledge Graph</vt:lpstr>
      <vt:lpstr>Ask: When was Tom Sawyer written?</vt:lpstr>
      <vt:lpstr>PowerPoint Presentation</vt:lpstr>
      <vt:lpstr>PowerPoint Presentation</vt:lpstr>
      <vt:lpstr>Conversational Bots</vt:lpstr>
      <vt:lpstr>Where does the knowledge come from?</vt:lpstr>
      <vt:lpstr>NIST Text Analysis Conference</vt:lpstr>
      <vt:lpstr>2016 TAC Cold Start KBP</vt:lpstr>
      <vt:lpstr>2016 TAC Cold Start KBP</vt:lpstr>
      <vt:lpstr>Information extraction from text</vt:lpstr>
      <vt:lpstr>NLP Tools</vt:lpstr>
      <vt:lpstr>Stanford CoreNLP Tools</vt:lpstr>
      <vt:lpstr>JSON/XML =&gt; KG triples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word meaning?</vt:lpstr>
      <vt:lpstr>Word Embeddings</vt:lpstr>
      <vt:lpstr>Sentence similarity</vt:lpstr>
      <vt:lpstr>UMBC semantic similarity service</vt:lpstr>
      <vt:lpstr>word2vec</vt:lpstr>
      <vt:lpstr>Word2Vec</vt:lpstr>
      <vt:lpstr>Word2vec demo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Strings to Things: KELVIN in 2016 KBP and EDL</dc:title>
  <dc:creator>Microsoft Office User</dc:creator>
  <cp:lastModifiedBy>Tim Finin</cp:lastModifiedBy>
  <cp:revision>235</cp:revision>
  <cp:lastPrinted>2016-11-11T17:54:27Z</cp:lastPrinted>
  <dcterms:created xsi:type="dcterms:W3CDTF">2016-11-09T20:01:28Z</dcterms:created>
  <dcterms:modified xsi:type="dcterms:W3CDTF">2021-12-07T19:36:08Z</dcterms:modified>
</cp:coreProperties>
</file>