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89" r:id="rId3"/>
    <p:sldId id="367" r:id="rId4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00"/>
    <p:restoredTop sz="91429"/>
  </p:normalViewPr>
  <p:slideViewPr>
    <p:cSldViewPr showGuides="1">
      <p:cViewPr varScale="1">
        <p:scale>
          <a:sx n="35" d="100"/>
          <a:sy n="35" d="100"/>
        </p:scale>
        <p:origin x="168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0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0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fld id="{8EA78C69-2A36-FD4D-BD17-8F4B52CAE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145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21000" y="539750"/>
            <a:ext cx="3683000" cy="2762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8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55713" y="3482975"/>
            <a:ext cx="7115175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8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fld id="{1E554A76-017F-9F40-BBE4-084847EAA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469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9889D0-B684-F840-81EA-3856A6C38559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CCA1A29-4E01-FD44-9DC1-834C28176AA5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D42382C-82E2-1944-9C62-BBEC73EC95F4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B4B1DA9-AD78-6F44-9F62-266EF405D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608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CEDCCEC-A265-664E-9F98-23BDFE115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80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B2A117AD-90AF-3146-9C08-8EFAB33910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735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F78B1B0-416C-6240-BF94-9E57799699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85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1AFE236-3DA0-6745-903C-A5EF856270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94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089C1963-B206-3542-879F-D0C1AFD726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7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C9E370D-19CA-1F42-A5FB-FCF1C9D051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922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585A5D2-6E9F-2B4A-99D1-F43CB6812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63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B1D06F84-2545-0647-B96E-B7745E9DE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47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B8DD1F36-7196-CF4F-BB67-E3E0458F7A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17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4FDEF623-DF6D-BE41-8B4D-56954791C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2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8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-108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pitchFamily="-108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848600" cy="3505200"/>
          </a:xfrm>
        </p:spPr>
        <p:txBody>
          <a:bodyPr/>
          <a:lstStyle/>
          <a:p>
            <a:pPr>
              <a:defRPr/>
            </a:pPr>
            <a: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Logical</a:t>
            </a:r>
            <a:b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Inference 4</a:t>
            </a:r>
            <a:b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sz="8800" b="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wrap up</a:t>
            </a:r>
            <a:endParaRPr lang="en-US" sz="8800" b="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990600"/>
          </a:xfrm>
        </p:spPr>
        <p:txBody>
          <a:bodyPr/>
          <a:lstStyle/>
          <a:p>
            <a:r>
              <a:rPr lang="en-US" sz="4400">
                <a:latin typeface="Times New Roman" charset="0"/>
                <a:ea typeface="ＭＳ Ｐゴシック" charset="0"/>
                <a:cs typeface="ＭＳ Ｐゴシック" charset="0"/>
              </a:rPr>
              <a:t>Chapter 9</a:t>
            </a: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5638800" y="6335713"/>
            <a:ext cx="3505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/>
            <a:r>
              <a:rPr lang="en-US" sz="1400"/>
              <a:t>Some material adopted from notes by Andreas Geyer-Schulz,, Chuck Dyer, and Mary Getoor</a:t>
            </a:r>
          </a:p>
        </p:txBody>
      </p:sp>
      <p:pic>
        <p:nvPicPr>
          <p:cNvPr id="1536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955800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8F1A8AE-4AF9-094A-9435-EED07D75B1D7}"/>
              </a:ext>
            </a:extLst>
          </p:cNvPr>
          <p:cNvSpPr txBox="1"/>
          <p:nvPr/>
        </p:nvSpPr>
        <p:spPr>
          <a:xfrm>
            <a:off x="8229600" y="15240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9.4.4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609600"/>
          </a:xfrm>
        </p:spPr>
        <p:txBody>
          <a:bodyPr/>
          <a:lstStyle/>
          <a:p>
            <a:r>
              <a:rPr lang="en-US" sz="3600">
                <a:latin typeface="Times New Roman" charset="0"/>
                <a:ea typeface="ＭＳ Ｐゴシック" charset="0"/>
                <a:cs typeface="ＭＳ Ｐゴシック" charset="0"/>
              </a:rPr>
              <a:t>Prolog: logic programming language based on Horn clauses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079500"/>
            <a:ext cx="8483600" cy="4914900"/>
          </a:xfrm>
        </p:spPr>
        <p:txBody>
          <a:bodyPr/>
          <a:lstStyle/>
          <a:p>
            <a:pPr marL="228600" indent="-228600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Resolution refutation</a:t>
            </a:r>
          </a:p>
          <a:p>
            <a:pPr marL="228600" indent="-228600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Control strategy: goal-directed and depth-first</a:t>
            </a:r>
          </a:p>
          <a:p>
            <a:pPr marL="450850" lvl="1" indent="-163513"/>
            <a:r>
              <a:rPr lang="en-US" sz="2200">
                <a:latin typeface="Times New Roman" charset="0"/>
                <a:ea typeface="ＭＳ Ｐゴシック" charset="0"/>
              </a:rPr>
              <a:t>always start from the goal clause</a:t>
            </a:r>
          </a:p>
          <a:p>
            <a:pPr marL="450850" lvl="1" indent="-163513"/>
            <a:r>
              <a:rPr lang="en-US" sz="2200">
                <a:latin typeface="Times New Roman" charset="0"/>
                <a:ea typeface="ＭＳ Ｐゴシック" charset="0"/>
              </a:rPr>
              <a:t>always use new resolvent as one of parent clauses for resolution</a:t>
            </a:r>
          </a:p>
          <a:p>
            <a:pPr marL="450850" lvl="1" indent="-163513"/>
            <a:r>
              <a:rPr lang="en-US" sz="2200">
                <a:latin typeface="Times New Roman" charset="0"/>
                <a:ea typeface="ＭＳ Ｐゴシック" charset="0"/>
              </a:rPr>
              <a:t>backtracking when the current thread fails</a:t>
            </a:r>
          </a:p>
          <a:p>
            <a:pPr marL="450850" lvl="1" indent="-163513"/>
            <a:r>
              <a:rPr lang="en-US" sz="2200">
                <a:latin typeface="Times New Roman" charset="0"/>
                <a:ea typeface="ＭＳ Ｐゴシック" charset="0"/>
              </a:rPr>
              <a:t>complete for Horn clause KB</a:t>
            </a:r>
          </a:p>
          <a:p>
            <a:pPr marL="228600" indent="-228600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Supports answer extraction (can request single or all answers)</a:t>
            </a:r>
          </a:p>
          <a:p>
            <a:pPr marL="228600" indent="-228600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Orders clauses &amp; literals within a clause to resolve non-determinism</a:t>
            </a:r>
          </a:p>
          <a:p>
            <a:pPr marL="450850" lvl="1" indent="-163513"/>
            <a:r>
              <a:rPr lang="en-US" sz="2200">
                <a:latin typeface="Times New Roman" charset="0"/>
                <a:ea typeface="ＭＳ Ｐゴシック" charset="0"/>
              </a:rPr>
              <a:t>Q(a) may match both Q(x) &lt;= P(x) and Q(y) &lt;= R(y)</a:t>
            </a:r>
          </a:p>
          <a:p>
            <a:pPr marL="450850" lvl="1" indent="-163513"/>
            <a:r>
              <a:rPr lang="en-US" sz="2200">
                <a:latin typeface="Times New Roman" charset="0"/>
                <a:ea typeface="ＭＳ Ｐゴシック" charset="0"/>
              </a:rPr>
              <a:t>A (sub)goal clause may contain &gt;1 literals, i.e., &lt;= P1(a), P2(a)</a:t>
            </a:r>
          </a:p>
          <a:p>
            <a:pPr marL="228600" indent="-228600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Use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closed world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 assumption (negation as failure)</a:t>
            </a:r>
          </a:p>
          <a:p>
            <a:pPr marL="450850" lvl="1" indent="-163513"/>
            <a:r>
              <a:rPr lang="en-US" sz="2200">
                <a:latin typeface="Times New Roman" charset="0"/>
                <a:ea typeface="ＭＳ Ｐゴシック" charset="0"/>
              </a:rPr>
              <a:t>If it fails to derive P(a), then assume ~P(a)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Summary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077200" cy="4876800"/>
          </a:xfrm>
        </p:spPr>
        <p:txBody>
          <a:bodyPr/>
          <a:lstStyle/>
          <a:p>
            <a:pPr marL="342900" indent="-342900"/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Logical agents apply inference to KB to derive new information and make decisions</a:t>
            </a:r>
          </a:p>
          <a:p>
            <a:pPr marL="342900" indent="-342900"/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Basic concepts of logic:</a:t>
            </a:r>
          </a:p>
          <a:p>
            <a:pPr marL="576263" lvl="1" indent="-228600"/>
            <a:r>
              <a:rPr lang="en-US" sz="2400" dirty="0">
                <a:latin typeface="Times New Roman" charset="0"/>
                <a:ea typeface="ＭＳ Ｐゴシック" charset="0"/>
              </a:rPr>
              <a:t>Syntax: formal structure of sentences</a:t>
            </a:r>
          </a:p>
          <a:p>
            <a:pPr marL="576263" lvl="1" indent="-228600"/>
            <a:r>
              <a:rPr lang="en-US" sz="2400" dirty="0">
                <a:latin typeface="Times New Roman" charset="0"/>
                <a:ea typeface="ＭＳ Ｐゴシック" charset="0"/>
              </a:rPr>
              <a:t>Semantics: truth of sentences </a:t>
            </a:r>
            <a:r>
              <a:rPr lang="en-US" sz="2400" dirty="0" err="1">
                <a:latin typeface="Times New Roman" charset="0"/>
                <a:ea typeface="ＭＳ Ｐゴシック" charset="0"/>
              </a:rPr>
              <a:t>wrt</a:t>
            </a:r>
            <a:r>
              <a:rPr lang="en-US" sz="2400" dirty="0">
                <a:latin typeface="Times New Roman" charset="0"/>
                <a:ea typeface="ＭＳ Ｐゴシック" charset="0"/>
              </a:rPr>
              <a:t> models</a:t>
            </a:r>
          </a:p>
          <a:p>
            <a:pPr marL="576263" lvl="1" indent="-228600"/>
            <a:r>
              <a:rPr lang="en-US" sz="2400" dirty="0">
                <a:latin typeface="Times New Roman" charset="0"/>
                <a:ea typeface="ＭＳ Ｐゴシック" charset="0"/>
              </a:rPr>
              <a:t>Entailment: necessary truth of one sentence given another</a:t>
            </a:r>
          </a:p>
          <a:p>
            <a:pPr marL="576263" lvl="1" indent="-228600"/>
            <a:r>
              <a:rPr lang="en-US" sz="2400" dirty="0">
                <a:latin typeface="Times New Roman" charset="0"/>
                <a:ea typeface="ＭＳ Ｐゴシック" charset="0"/>
              </a:rPr>
              <a:t>Inference: deriving sentences from other sentences</a:t>
            </a:r>
          </a:p>
          <a:p>
            <a:pPr marL="576263" lvl="1" indent="-228600"/>
            <a:r>
              <a:rPr lang="en-US" sz="2400" dirty="0">
                <a:latin typeface="Times New Roman" charset="0"/>
                <a:ea typeface="ＭＳ Ｐゴシック" charset="0"/>
              </a:rPr>
              <a:t>Soundness: derivations produce only entailed sentences</a:t>
            </a:r>
          </a:p>
          <a:p>
            <a:pPr marL="576263" lvl="1" indent="-228600"/>
            <a:r>
              <a:rPr lang="en-US" sz="2400" dirty="0">
                <a:latin typeface="Times New Roman" charset="0"/>
                <a:ea typeface="ＭＳ Ｐゴシック" charset="0"/>
              </a:rPr>
              <a:t>Completeness: derivations produce all entailed sentences</a:t>
            </a:r>
          </a:p>
          <a:p>
            <a:pPr marL="342900" indent="-342900"/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FC and BC linear time, complete for Horn clauses</a:t>
            </a:r>
          </a:p>
          <a:p>
            <a:pPr marL="342900" indent="-342900"/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Resolution is sound and complete for propositional and first-order logic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2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0000FF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10343</TotalTime>
  <Words>254</Words>
  <Application>Microsoft Macintosh PowerPoint</Application>
  <PresentationFormat>On-screen Show (4:3)</PresentationFormat>
  <Paragraphs>31</Paragraphs>
  <Slides>3</Slides>
  <Notes>3</Notes>
  <HiddenSlides>1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Times New Roman</vt:lpstr>
      <vt:lpstr>Blank Presentation</vt:lpstr>
      <vt:lpstr>Logical Inference 4 wrap up</vt:lpstr>
      <vt:lpstr>Prolog: logic programming language based on Horn clauses</vt:lpstr>
      <vt:lpstr>Summary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Inference in First-Order Logic</dc:title>
  <dc:creator>COGITO</dc:creator>
  <cp:lastModifiedBy>Tim Finin</cp:lastModifiedBy>
  <cp:revision>575</cp:revision>
  <cp:lastPrinted>1998-03-31T23:11:09Z</cp:lastPrinted>
  <dcterms:created xsi:type="dcterms:W3CDTF">2009-11-09T21:10:24Z</dcterms:created>
  <dcterms:modified xsi:type="dcterms:W3CDTF">2021-03-30T18:51:32Z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