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22" r:id="rId2"/>
    <p:sldId id="327" r:id="rId3"/>
    <p:sldId id="423" r:id="rId4"/>
    <p:sldId id="426" r:id="rId5"/>
    <p:sldId id="427" r:id="rId6"/>
    <p:sldId id="332" r:id="rId7"/>
    <p:sldId id="333" r:id="rId8"/>
    <p:sldId id="424" r:id="rId9"/>
    <p:sldId id="420" r:id="rId10"/>
    <p:sldId id="425" r:id="rId11"/>
    <p:sldId id="370" r:id="rId12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32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14"/>
    <p:restoredTop sz="91429"/>
  </p:normalViewPr>
  <p:slideViewPr>
    <p:cSldViewPr showGuides="1">
      <p:cViewPr varScale="1">
        <p:scale>
          <a:sx n="124" d="100"/>
          <a:sy n="124" d="100"/>
        </p:scale>
        <p:origin x="1288" y="168"/>
      </p:cViewPr>
      <p:guideLst>
        <p:guide orient="horz" pos="2832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195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80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80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195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fld id="{A5BFA993-D60F-944C-BD12-6A1EF3B01F7E}" type="slidenum">
              <a:rPr lang="en-US">
                <a:latin typeface="Calibri"/>
              </a:rPr>
              <a:pPr>
                <a:defRPr/>
              </a:pPr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9760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4195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21000" y="539750"/>
            <a:ext cx="3683000" cy="2762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8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55713" y="3482975"/>
            <a:ext cx="7115175" cy="330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78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8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4195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>
                <a:latin typeface="Calibri"/>
              </a:defRPr>
            </a:lvl1pPr>
          </a:lstStyle>
          <a:p>
            <a:pPr>
              <a:defRPr/>
            </a:pPr>
            <a:fld id="{C0780BF9-E33C-A943-9041-96AA63642A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7503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A587BE8-F573-424E-962C-3D699D467244}" type="slidenum">
              <a:rPr lang="en-US" sz="1200">
                <a:latin typeface="Calibri"/>
              </a:rPr>
              <a:pPr/>
              <a:t>1</a:t>
            </a:fld>
            <a:endParaRPr lang="en-US" sz="1200" dirty="0">
              <a:latin typeface="Calibri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30379BF-5412-F04B-88DC-61DF1D59D61D}" type="slidenum">
              <a:rPr lang="en-US" sz="1200">
                <a:latin typeface="Calibri"/>
              </a:rPr>
              <a:pPr/>
              <a:t>2</a:t>
            </a:fld>
            <a:endParaRPr lang="en-US" sz="1200" dirty="0">
              <a:latin typeface="Calibri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686F88D-C2C4-144D-959C-67484C8E7071}" type="slidenum">
              <a:rPr lang="en-US" sz="1200">
                <a:latin typeface="Calibri"/>
              </a:rPr>
              <a:pPr/>
              <a:t>6</a:t>
            </a:fld>
            <a:endParaRPr lang="en-US" sz="1200" dirty="0">
              <a:latin typeface="Calibri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820E454-8496-8C4E-BC99-C2E85C3A0EA0}" type="slidenum">
              <a:rPr lang="en-US" sz="1200">
                <a:latin typeface="Calibri"/>
              </a:rPr>
              <a:pPr/>
              <a:t>7</a:t>
            </a:fld>
            <a:endParaRPr lang="en-US" sz="1200" dirty="0">
              <a:latin typeface="Calibri"/>
            </a:endParaRPr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5FC3994-1B00-AE44-87A1-4923A7DF1234}" type="slidenum">
              <a:rPr lang="en-US" sz="1200">
                <a:latin typeface="Calibri"/>
              </a:rPr>
              <a:pPr/>
              <a:t>9</a:t>
            </a:fld>
            <a:endParaRPr lang="en-US" sz="1200" dirty="0">
              <a:latin typeface="Calibri"/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FF11E026-1FF6-5442-8937-A2A124D5E4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284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5C185948-9DF7-3A47-B6AE-E3AA68D3646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362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476AF212-5557-A24F-B04C-B8ABE3EF452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88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B45D2AA0-979D-0C4E-981E-530738788A1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075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F3FE8CEF-0F69-044F-979F-116D3A423A3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49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367465C2-AAFB-B548-8461-EACDBB6FF20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381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DC26D2AD-5C6C-664D-99A2-15B4BFA7C90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615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A283988C-4CEE-4140-9A67-AB699A32D6C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19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5BE77435-0ECC-0142-B88F-084426A80D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604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7BA9CC41-3E5C-3947-A22E-E5D8250863D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925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3697935C-97B6-F946-84A0-D82BF3FA9BD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190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pitchFamily="-108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/>
          <a:ea typeface="ＭＳ Ｐゴシック" pitchFamily="-108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/>
          <a:ea typeface="ＭＳ Ｐゴシック" pitchFamily="-108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/>
          <a:ea typeface="ＭＳ Ｐゴシック" pitchFamily="-108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Davis%E2%80%93Putnam_algorith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Short-circuit_evaluation" TargetMode="External"/><Relationship Id="rId4" Type="http://schemas.openxmlformats.org/officeDocument/2006/relationships/hyperlink" Target="http://en.wikipedia.org/wiki/Trial_and_error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WalkSA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atcompetition.org/" TargetMode="External"/><Relationship Id="rId4" Type="http://schemas.openxmlformats.org/officeDocument/2006/relationships/hyperlink" Target="http://minisat.s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848600" cy="3505200"/>
          </a:xfrm>
        </p:spPr>
        <p:txBody>
          <a:bodyPr/>
          <a:lstStyle/>
          <a:p>
            <a:pPr>
              <a:defRPr/>
            </a:pPr>
            <a: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Logical</a:t>
            </a:r>
            <a:b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</a:br>
            <a: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Inference 1</a:t>
            </a:r>
            <a:b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</a:br>
            <a:r>
              <a:rPr lang="en-US" sz="8800" b="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introduction</a:t>
            </a:r>
            <a:endParaRPr lang="en-US" sz="8800" b="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05400"/>
            <a:ext cx="6400800" cy="9906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Chapter 9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5174673" y="6279362"/>
            <a:ext cx="3962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/>
            <a:r>
              <a:rPr lang="en-US" sz="1400" dirty="0">
                <a:latin typeface="Calibri"/>
              </a:rPr>
              <a:t>Some material adopted from notes by Andreas Geyer-Schulz,, Chuck Dyer, and Mary </a:t>
            </a:r>
            <a:r>
              <a:rPr lang="en-US" sz="1400" dirty="0" err="1">
                <a:latin typeface="Calibri"/>
              </a:rPr>
              <a:t>Getoor</a:t>
            </a:r>
            <a:endParaRPr lang="en-US" sz="1400" dirty="0">
              <a:latin typeface="Calibri"/>
            </a:endParaRPr>
          </a:p>
        </p:txBody>
      </p:sp>
      <p:pic>
        <p:nvPicPr>
          <p:cNvPr id="1536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955800" cy="167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6D27999-5170-3047-939C-E77CBB9418A7}"/>
              </a:ext>
            </a:extLst>
          </p:cNvPr>
          <p:cNvSpPr txBox="1"/>
          <p:nvPr/>
        </p:nvSpPr>
        <p:spPr>
          <a:xfrm>
            <a:off x="8229600" y="15240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9.4.1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914400"/>
          </a:xfrm>
        </p:spPr>
        <p:txBody>
          <a:bodyPr/>
          <a:lstStyle/>
          <a:p>
            <a:pPr algn="r"/>
            <a:r>
              <a:rPr lang="en-US" dirty="0">
                <a:ea typeface="ＭＳ Ｐゴシック" charset="0"/>
                <a:cs typeface="ＭＳ Ｐゴシック" charset="0"/>
              </a:rPr>
              <a:t>AIMA KB Class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7772400" cy="5334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&gt;&gt;&gt; kb1 = PropKB()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&gt;&gt;&gt; kb1.clauses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[]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&gt;&gt;&gt; kb1.tell(expr('P==&gt;Q &amp; ~P==&gt;R'))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&gt;&gt;&gt; kb1.clauses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[(Q | ~P), (R | P)]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&gt;&gt;&gt; kb1.ask(expr('Q'))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False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&gt;&gt;&gt; kb1.tell(expr('P'))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&gt;&gt;&gt; kb1.clauses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[(Q | ~P), (R | P), P]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&gt;&gt;&gt; kb1.ask(expr('Q'))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{}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&gt;&gt;&gt; kb1.retract(expr('P'))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&gt;&gt;&gt; kb1.clauses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[(Q | ~P), (R | P)]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&gt;&gt;&gt; kb1.ask(expr('Q'))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False</a:t>
            </a:r>
            <a:endParaRPr lang="en-US" sz="2000" dirty="0">
              <a:latin typeface="Courier" charset="0"/>
              <a:ea typeface="ＭＳ Ｐゴシック" charset="0"/>
              <a:cs typeface="Courier" charset="0"/>
            </a:endParaRPr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5943600" y="914400"/>
            <a:ext cx="3048000" cy="533400"/>
          </a:xfrm>
          <a:prstGeom prst="wedgeRoundRectCallout">
            <a:avLst>
              <a:gd name="adj1" fmla="val -147815"/>
              <a:gd name="adj2" fmla="val -82187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dirty="0" err="1">
                <a:latin typeface="Calibri"/>
              </a:rPr>
              <a:t>PropKB</a:t>
            </a:r>
            <a:r>
              <a:rPr lang="en-US" dirty="0">
                <a:latin typeface="Calibri"/>
              </a:rPr>
              <a:t> is a subclass</a:t>
            </a:r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6019800" y="2133600"/>
            <a:ext cx="3048000" cy="762000"/>
          </a:xfrm>
          <a:prstGeom prst="wedgeRoundRectCallout">
            <a:avLst>
              <a:gd name="adj1" fmla="val -79602"/>
              <a:gd name="adj2" fmla="val -121164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dirty="0">
                <a:latin typeface="Calibri"/>
              </a:rPr>
              <a:t>A sentence is converted to CNF and the clauses added</a:t>
            </a: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6019800" y="3505200"/>
            <a:ext cx="3048000" cy="457200"/>
          </a:xfrm>
          <a:prstGeom prst="wedgeRoundRectCallout">
            <a:avLst>
              <a:gd name="adj1" fmla="val -121636"/>
              <a:gd name="adj2" fmla="val -239640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dirty="0">
                <a:latin typeface="Calibri"/>
              </a:rPr>
              <a:t>The KB does not entail Q</a:t>
            </a:r>
          </a:p>
        </p:txBody>
      </p:sp>
      <p:sp>
        <p:nvSpPr>
          <p:cNvPr id="7" name="Rounded Rectangular Callout 6"/>
          <p:cNvSpPr/>
          <p:nvPr/>
        </p:nvSpPr>
        <p:spPr bwMode="auto">
          <a:xfrm>
            <a:off x="5943600" y="4419600"/>
            <a:ext cx="3048000" cy="685800"/>
          </a:xfrm>
          <a:prstGeom prst="wedgeRoundRectCallout">
            <a:avLst>
              <a:gd name="adj1" fmla="val -117580"/>
              <a:gd name="adj2" fmla="val -44638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dirty="0">
                <a:latin typeface="Calibri"/>
              </a:rPr>
              <a:t>After adding P the KB does entail Q</a:t>
            </a:r>
          </a:p>
        </p:txBody>
      </p:sp>
      <p:sp>
        <p:nvSpPr>
          <p:cNvPr id="8" name="Rounded Rectangular Callout 7"/>
          <p:cNvSpPr/>
          <p:nvPr/>
        </p:nvSpPr>
        <p:spPr bwMode="auto">
          <a:xfrm>
            <a:off x="5943600" y="5410200"/>
            <a:ext cx="3048000" cy="685800"/>
          </a:xfrm>
          <a:prstGeom prst="wedgeRoundRectCallout">
            <a:avLst>
              <a:gd name="adj1" fmla="val -117580"/>
              <a:gd name="adj2" fmla="val -44638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dirty="0">
                <a:latin typeface="Calibri"/>
              </a:rPr>
              <a:t>Retracting P removes it and the KB no longer entails 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65666-1A78-3C44-9434-A62A85424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81200"/>
            <a:ext cx="7772400" cy="2895600"/>
          </a:xfrm>
        </p:spPr>
        <p:txBody>
          <a:bodyPr/>
          <a:lstStyle/>
          <a:p>
            <a:r>
              <a:rPr lang="en-US" sz="19900" dirty="0">
                <a:latin typeface="Lucida Calligraphy" panose="03010101010101010101" pitchFamily="66" charset="77"/>
                <a:cs typeface="Blackadder ITC" panose="020F0502020204030204" pitchFamily="34" charset="0"/>
              </a:rPr>
              <a:t>Fin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8DE8B1-6662-674B-BF4A-11EAD2C30B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28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z="4800" dirty="0">
                <a:ea typeface="ＭＳ Ｐゴシック" charset="0"/>
                <a:cs typeface="ＭＳ Ｐゴシック" charset="0"/>
              </a:rPr>
              <a:t>Overview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953000"/>
          </a:xfrm>
        </p:spPr>
        <p:txBody>
          <a:bodyPr/>
          <a:lstStyle/>
          <a:p>
            <a:r>
              <a:rPr lang="en-US" sz="2800" dirty="0">
                <a:ea typeface="ＭＳ Ｐゴシック" charset="0"/>
                <a:cs typeface="ＭＳ Ｐゴシック" charset="0"/>
              </a:rPr>
              <a:t>A: Model checking for propositional logic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Rule based reasoning in first-order logic</a:t>
            </a:r>
          </a:p>
          <a:p>
            <a:pPr lvl="1"/>
            <a:r>
              <a:rPr lang="en-US" sz="2600" dirty="0">
                <a:ea typeface="ＭＳ Ｐゴシック" charset="0"/>
              </a:rPr>
              <a:t>Inference rules and generalized modes ponens</a:t>
            </a:r>
          </a:p>
          <a:p>
            <a:pPr lvl="1"/>
            <a:r>
              <a:rPr lang="en-US" sz="2600" dirty="0">
                <a:ea typeface="ＭＳ Ｐゴシック" charset="0"/>
              </a:rPr>
              <a:t>Forward chaining</a:t>
            </a:r>
          </a:p>
          <a:p>
            <a:pPr lvl="1"/>
            <a:r>
              <a:rPr lang="en-US" sz="2600" dirty="0">
                <a:ea typeface="ＭＳ Ｐゴシック" charset="0"/>
              </a:rPr>
              <a:t>Backward chaining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Resolution-based reasoning in first-order logic</a:t>
            </a:r>
          </a:p>
          <a:p>
            <a:pPr lvl="1"/>
            <a:r>
              <a:rPr lang="en-US" sz="2600" dirty="0">
                <a:ea typeface="ＭＳ Ｐゴシック" charset="0"/>
              </a:rPr>
              <a:t>Clausal form</a:t>
            </a:r>
          </a:p>
          <a:p>
            <a:pPr lvl="1"/>
            <a:r>
              <a:rPr lang="en-US" sz="2600" dirty="0">
                <a:ea typeface="ＭＳ Ｐゴシック" charset="0"/>
              </a:rPr>
              <a:t>Unification</a:t>
            </a:r>
          </a:p>
          <a:p>
            <a:pPr lvl="1"/>
            <a:r>
              <a:rPr lang="en-US" sz="2600" dirty="0">
                <a:ea typeface="ＭＳ Ｐゴシック" charset="0"/>
              </a:rPr>
              <a:t>Resolution as search</a:t>
            </a: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Inference wrap up</a:t>
            </a:r>
          </a:p>
          <a:p>
            <a:pPr lvl="1"/>
            <a:endParaRPr lang="en-US" sz="2400" dirty="0"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From Satisfiability to Proof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To see if a satisfiable KB entails sentence S, see if </a:t>
            </a:r>
            <a:r>
              <a:rPr lang="en-US" sz="3200" u="sng" dirty="0">
                <a:ea typeface="ＭＳ Ｐゴシック" charset="0"/>
                <a:cs typeface="ＭＳ Ｐゴシック" charset="0"/>
              </a:rPr>
              <a:t>KB </a:t>
            </a:r>
            <a:r>
              <a:rPr lang="en-US" sz="3200" u="sng" dirty="0">
                <a:ea typeface="ＭＳ Ｐゴシック" charset="0"/>
                <a:cs typeface="ＭＳ Ｐゴシック" charset="0"/>
                <a:sym typeface="Symbol" charset="0"/>
              </a:rPr>
              <a:t></a:t>
            </a:r>
            <a:r>
              <a:rPr lang="en-US" sz="3200" u="sng" dirty="0">
                <a:ea typeface="ＭＳ Ｐゴシック" charset="0"/>
                <a:cs typeface="ＭＳ Ｐゴシック" charset="0"/>
              </a:rPr>
              <a:t> </a:t>
            </a:r>
            <a:r>
              <a:rPr lang="en-US" sz="3200" u="sng" dirty="0">
                <a:ea typeface="ＭＳ Ｐゴシック" charset="0"/>
                <a:cs typeface="ＭＳ Ｐゴシック" charset="0"/>
                <a:sym typeface="Symbol" charset="0"/>
              </a:rPr>
              <a:t></a:t>
            </a:r>
            <a:r>
              <a:rPr lang="en-US" sz="3200" u="sng" dirty="0">
                <a:ea typeface="ＭＳ Ｐゴシック" charset="0"/>
                <a:cs typeface="ＭＳ Ｐゴシック" charset="0"/>
              </a:rPr>
              <a:t>S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is satisfiable</a:t>
            </a:r>
          </a:p>
          <a:p>
            <a:pPr lvl="1"/>
            <a:r>
              <a:rPr lang="en-US" sz="2800" dirty="0">
                <a:ea typeface="ＭＳ Ｐゴシック" charset="0"/>
              </a:rPr>
              <a:t>If it is not, then the KB entails S</a:t>
            </a:r>
          </a:p>
          <a:p>
            <a:pPr lvl="1"/>
            <a:r>
              <a:rPr lang="en-US" sz="2800" dirty="0">
                <a:ea typeface="ＭＳ Ｐゴシック" charset="0"/>
              </a:rPr>
              <a:t>If it is, then the KB does not entail S</a:t>
            </a:r>
          </a:p>
          <a:p>
            <a:pPr lvl="1"/>
            <a:r>
              <a:rPr lang="en-US" sz="2800" dirty="0">
                <a:ea typeface="ＭＳ Ｐゴシック" charset="0"/>
              </a:rPr>
              <a:t>This is a refutation proof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Consider the KB with (P, P=&gt;Q, ~P=&gt;R)</a:t>
            </a:r>
          </a:p>
          <a:p>
            <a:pPr lvl="1"/>
            <a:r>
              <a:rPr lang="en-US" sz="2800" dirty="0">
                <a:ea typeface="ＭＳ Ｐゴシック" charset="0"/>
              </a:rPr>
              <a:t>Does the KB it entail Q?  R?</a:t>
            </a:r>
          </a:p>
          <a:p>
            <a:endParaRPr lang="en-US" sz="3200" dirty="0">
              <a:ea typeface="ＭＳ Ｐゴシック" charset="0"/>
              <a:cs typeface="ＭＳ Ｐゴシック" charset="0"/>
            </a:endParaRPr>
          </a:p>
          <a:p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Does the KB entail Q?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0" y="304800"/>
            <a:ext cx="864339" cy="1200329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KB</a:t>
            </a:r>
          </a:p>
          <a:p>
            <a:r>
              <a:rPr lang="en-US" dirty="0"/>
              <a:t>P</a:t>
            </a:r>
            <a:br>
              <a:rPr lang="en-US" dirty="0"/>
            </a:br>
            <a:r>
              <a:rPr lang="en-US" dirty="0"/>
              <a:t>P=&gt;Q</a:t>
            </a:r>
            <a:br>
              <a:rPr lang="en-US" dirty="0"/>
            </a:br>
            <a:r>
              <a:rPr lang="en-US" dirty="0"/>
              <a:t>~P=&gt;R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47800" y="1752600"/>
            <a:ext cx="428322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67000" y="1752600"/>
            <a:ext cx="1469122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~P v Q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53000" y="1752600"/>
            <a:ext cx="1210588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P v R</a:t>
            </a:r>
          </a:p>
        </p:txBody>
      </p:sp>
      <p:sp>
        <p:nvSpPr>
          <p:cNvPr id="8" name="TextBox 7"/>
          <p:cNvSpPr txBox="1"/>
          <p:nvPr/>
        </p:nvSpPr>
        <p:spPr>
          <a:xfrm flipH="1">
            <a:off x="1447800" y="1371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9" name="TextBox 8"/>
          <p:cNvSpPr txBox="1"/>
          <p:nvPr/>
        </p:nvSpPr>
        <p:spPr>
          <a:xfrm flipH="1">
            <a:off x="2667000" y="1371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P=&gt;Q</a:t>
            </a:r>
          </a:p>
        </p:txBody>
      </p:sp>
      <p:sp>
        <p:nvSpPr>
          <p:cNvPr id="10" name="TextBox 9"/>
          <p:cNvSpPr txBox="1"/>
          <p:nvPr/>
        </p:nvSpPr>
        <p:spPr>
          <a:xfrm flipH="1">
            <a:off x="4953000" y="1371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~P =&gt; 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81800" y="1752600"/>
            <a:ext cx="767833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~Q</a:t>
            </a:r>
          </a:p>
        </p:txBody>
      </p:sp>
      <p:sp>
        <p:nvSpPr>
          <p:cNvPr id="12" name="TextBox 11"/>
          <p:cNvSpPr txBox="1"/>
          <p:nvPr/>
        </p:nvSpPr>
        <p:spPr>
          <a:xfrm flipH="1">
            <a:off x="6781800" y="1371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~Q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62200" y="3657600"/>
            <a:ext cx="518065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Q</a:t>
            </a:r>
          </a:p>
        </p:txBody>
      </p:sp>
      <p:cxnSp>
        <p:nvCxnSpPr>
          <p:cNvPr id="15" name="Straight Connector 14"/>
          <p:cNvCxnSpPr>
            <a:stCxn id="5" idx="2"/>
            <a:endCxn id="13" idx="0"/>
          </p:cNvCxnSpPr>
          <p:nvPr/>
        </p:nvCxnSpPr>
        <p:spPr bwMode="auto">
          <a:xfrm>
            <a:off x="1661961" y="2398931"/>
            <a:ext cx="959272" cy="12586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6" idx="2"/>
            <a:endCxn id="13" idx="0"/>
          </p:cNvCxnSpPr>
          <p:nvPr/>
        </p:nvCxnSpPr>
        <p:spPr bwMode="auto">
          <a:xfrm flipH="1">
            <a:off x="2621233" y="2398931"/>
            <a:ext cx="780328" cy="12586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029200" y="4876800"/>
            <a:ext cx="609600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600" dirty="0"/>
              <a:t>    </a:t>
            </a:r>
          </a:p>
        </p:txBody>
      </p:sp>
      <p:cxnSp>
        <p:nvCxnSpPr>
          <p:cNvPr id="22" name="Straight Connector 21"/>
          <p:cNvCxnSpPr>
            <a:stCxn id="13" idx="2"/>
            <a:endCxn id="20" idx="0"/>
          </p:cNvCxnSpPr>
          <p:nvPr/>
        </p:nvCxnSpPr>
        <p:spPr bwMode="auto">
          <a:xfrm>
            <a:off x="2621233" y="4303931"/>
            <a:ext cx="2712767" cy="5728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11" idx="2"/>
            <a:endCxn id="20" idx="0"/>
          </p:cNvCxnSpPr>
          <p:nvPr/>
        </p:nvCxnSpPr>
        <p:spPr bwMode="auto">
          <a:xfrm flipH="1">
            <a:off x="5334000" y="2398931"/>
            <a:ext cx="1831717" cy="24778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5791200" y="48768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 empty clause represents a contradiction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8600" y="5867400"/>
            <a:ext cx="86106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/>
              <a:t>We assume that every sentence in the KB is true. Adding ~Q to the KB yields a contradiction,  so ~Q must be false, so Q must be true.</a:t>
            </a:r>
          </a:p>
        </p:txBody>
      </p:sp>
    </p:spTree>
    <p:extLst>
      <p:ext uri="{BB962C8B-B14F-4D97-AF65-F5344CB8AC3E}">
        <p14:creationId xmlns:p14="http://schemas.microsoft.com/office/powerpoint/2010/main" val="1293480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Does the KB entail R?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0" y="304800"/>
            <a:ext cx="864339" cy="1200329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KB</a:t>
            </a:r>
          </a:p>
          <a:p>
            <a:r>
              <a:rPr lang="en-US" dirty="0"/>
              <a:t>P</a:t>
            </a:r>
            <a:br>
              <a:rPr lang="en-US" dirty="0"/>
            </a:br>
            <a:r>
              <a:rPr lang="en-US" dirty="0"/>
              <a:t>P=&gt;Q</a:t>
            </a:r>
            <a:br>
              <a:rPr lang="en-US" dirty="0"/>
            </a:br>
            <a:r>
              <a:rPr lang="en-US" dirty="0"/>
              <a:t>~P=&gt;R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47800" y="1752600"/>
            <a:ext cx="428322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67000" y="1752600"/>
            <a:ext cx="1469122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~P v Q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53000" y="1752600"/>
            <a:ext cx="1210588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P v R</a:t>
            </a:r>
          </a:p>
        </p:txBody>
      </p:sp>
      <p:sp>
        <p:nvSpPr>
          <p:cNvPr id="8" name="TextBox 7"/>
          <p:cNvSpPr txBox="1"/>
          <p:nvPr/>
        </p:nvSpPr>
        <p:spPr>
          <a:xfrm flipH="1">
            <a:off x="1447800" y="1371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9" name="TextBox 8"/>
          <p:cNvSpPr txBox="1"/>
          <p:nvPr/>
        </p:nvSpPr>
        <p:spPr>
          <a:xfrm flipH="1">
            <a:off x="2667000" y="1371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P=&gt;Q</a:t>
            </a:r>
          </a:p>
        </p:txBody>
      </p:sp>
      <p:sp>
        <p:nvSpPr>
          <p:cNvPr id="10" name="TextBox 9"/>
          <p:cNvSpPr txBox="1"/>
          <p:nvPr/>
        </p:nvSpPr>
        <p:spPr>
          <a:xfrm flipH="1">
            <a:off x="4953000" y="1371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~P =&gt; 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81800" y="1752600"/>
            <a:ext cx="748923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~R</a:t>
            </a:r>
          </a:p>
        </p:txBody>
      </p:sp>
      <p:sp>
        <p:nvSpPr>
          <p:cNvPr id="12" name="TextBox 11"/>
          <p:cNvSpPr txBox="1"/>
          <p:nvPr/>
        </p:nvSpPr>
        <p:spPr>
          <a:xfrm flipH="1">
            <a:off x="6781800" y="1371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~R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62200" y="3657600"/>
            <a:ext cx="518065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Q</a:t>
            </a:r>
          </a:p>
        </p:txBody>
      </p:sp>
      <p:cxnSp>
        <p:nvCxnSpPr>
          <p:cNvPr id="15" name="Straight Connector 14"/>
          <p:cNvCxnSpPr>
            <a:stCxn id="5" idx="2"/>
            <a:endCxn id="13" idx="0"/>
          </p:cNvCxnSpPr>
          <p:nvPr/>
        </p:nvCxnSpPr>
        <p:spPr bwMode="auto">
          <a:xfrm>
            <a:off x="1661961" y="2398931"/>
            <a:ext cx="959272" cy="12586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6" idx="2"/>
            <a:endCxn id="13" idx="0"/>
          </p:cNvCxnSpPr>
          <p:nvPr/>
        </p:nvCxnSpPr>
        <p:spPr bwMode="auto">
          <a:xfrm flipH="1">
            <a:off x="2621233" y="2398931"/>
            <a:ext cx="780328" cy="12586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11" idx="2"/>
            <a:endCxn id="21" idx="0"/>
          </p:cNvCxnSpPr>
          <p:nvPr/>
        </p:nvCxnSpPr>
        <p:spPr bwMode="auto">
          <a:xfrm flipH="1">
            <a:off x="6462561" y="2398931"/>
            <a:ext cx="693701" cy="12586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6248400" y="3657600"/>
            <a:ext cx="428322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P</a:t>
            </a:r>
          </a:p>
        </p:txBody>
      </p:sp>
      <p:cxnSp>
        <p:nvCxnSpPr>
          <p:cNvPr id="16" name="Straight Connector 15"/>
          <p:cNvCxnSpPr>
            <a:stCxn id="7" idx="2"/>
            <a:endCxn id="21" idx="0"/>
          </p:cNvCxnSpPr>
          <p:nvPr/>
        </p:nvCxnSpPr>
        <p:spPr bwMode="auto">
          <a:xfrm>
            <a:off x="5558294" y="2398931"/>
            <a:ext cx="904267" cy="12586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3810000" y="3657600"/>
            <a:ext cx="1300356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Q v R</a:t>
            </a:r>
          </a:p>
        </p:txBody>
      </p:sp>
      <p:cxnSp>
        <p:nvCxnSpPr>
          <p:cNvPr id="25" name="Straight Connector 24"/>
          <p:cNvCxnSpPr>
            <a:stCxn id="6" idx="2"/>
            <a:endCxn id="26" idx="0"/>
          </p:cNvCxnSpPr>
          <p:nvPr/>
        </p:nvCxnSpPr>
        <p:spPr bwMode="auto">
          <a:xfrm>
            <a:off x="3401561" y="2398931"/>
            <a:ext cx="1058617" cy="12586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7" idx="2"/>
            <a:endCxn id="26" idx="0"/>
          </p:cNvCxnSpPr>
          <p:nvPr/>
        </p:nvCxnSpPr>
        <p:spPr bwMode="auto">
          <a:xfrm flipH="1">
            <a:off x="4460178" y="2398931"/>
            <a:ext cx="1098116" cy="12586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5486400" y="5029200"/>
            <a:ext cx="518065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Q</a:t>
            </a:r>
          </a:p>
        </p:txBody>
      </p:sp>
      <p:cxnSp>
        <p:nvCxnSpPr>
          <p:cNvPr id="33" name="Straight Connector 32"/>
          <p:cNvCxnSpPr>
            <a:stCxn id="26" idx="2"/>
            <a:endCxn id="31" idx="0"/>
          </p:cNvCxnSpPr>
          <p:nvPr/>
        </p:nvCxnSpPr>
        <p:spPr bwMode="auto">
          <a:xfrm>
            <a:off x="4460178" y="4303931"/>
            <a:ext cx="1285255" cy="7252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Elbow Connector 34"/>
          <p:cNvCxnSpPr>
            <a:stCxn id="11" idx="2"/>
            <a:endCxn id="31" idx="0"/>
          </p:cNvCxnSpPr>
          <p:nvPr/>
        </p:nvCxnSpPr>
        <p:spPr bwMode="auto">
          <a:xfrm rot="5400000">
            <a:off x="5135714" y="3008651"/>
            <a:ext cx="2630269" cy="1410829"/>
          </a:xfrm>
          <a:prstGeom prst="bentConnector3">
            <a:avLst>
              <a:gd name="adj1" fmla="val 8109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228600" y="5867400"/>
            <a:ext cx="86106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/>
              <a:t>Adding ~R to KB does not produce a contradiction after drawing all possible conclusions, so it could be False, so KB doesn’t entail R.</a:t>
            </a:r>
          </a:p>
        </p:txBody>
      </p:sp>
    </p:spTree>
    <p:extLst>
      <p:ext uri="{BB962C8B-B14F-4D97-AF65-F5344CB8AC3E}">
        <p14:creationId xmlns:p14="http://schemas.microsoft.com/office/powerpoint/2010/main" val="3354251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Propositional logic model checking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153400" cy="5257800"/>
          </a:xfrm>
        </p:spPr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Given KB, does a sentence S hold?</a:t>
            </a:r>
          </a:p>
          <a:p>
            <a:pPr lvl="1"/>
            <a:r>
              <a:rPr lang="en-US" sz="2800" dirty="0">
                <a:ea typeface="ＭＳ Ｐゴシック" charset="0"/>
                <a:cs typeface="ＭＳ Ｐゴシック" charset="0"/>
              </a:rPr>
              <a:t>All the variables in S must be in the KB</a:t>
            </a:r>
          </a:p>
          <a:p>
            <a:pPr lvl="1"/>
            <a:r>
              <a:rPr lang="en-US" sz="2800" dirty="0">
                <a:ea typeface="ＭＳ Ｐゴシック" charset="0"/>
                <a:cs typeface="ＭＳ Ｐゴシック" charset="0"/>
              </a:rPr>
              <a:t>A candidate model is just an assignment of T|F to every variable in the KB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Basically generate and test:  </a:t>
            </a:r>
          </a:p>
          <a:p>
            <a:pPr lvl="1"/>
            <a:r>
              <a:rPr lang="en-US" sz="3000" dirty="0">
                <a:ea typeface="ＭＳ Ｐゴシック" charset="0"/>
              </a:rPr>
              <a:t>Consider candidate models M for the KB </a:t>
            </a:r>
          </a:p>
          <a:p>
            <a:pPr lvl="1"/>
            <a:r>
              <a:rPr lang="en-US" sz="3000" dirty="0">
                <a:ea typeface="ＭＳ Ｐゴシック" charset="0"/>
              </a:rPr>
              <a:t>If </a:t>
            </a:r>
            <a:r>
              <a:rPr lang="en-US" sz="3000" dirty="0">
                <a:ea typeface="ＭＳ Ｐゴシック" charset="0"/>
                <a:sym typeface="Symbol" charset="0"/>
              </a:rPr>
              <a:t></a:t>
            </a:r>
            <a:r>
              <a:rPr lang="en-US" sz="3000" dirty="0">
                <a:ea typeface="ＭＳ Ｐゴシック" charset="0"/>
              </a:rPr>
              <a:t>M S  is true, then S is </a:t>
            </a:r>
            <a:r>
              <a:rPr lang="en-US" sz="3000" b="1" dirty="0">
                <a:solidFill>
                  <a:schemeClr val="accent2"/>
                </a:solidFill>
                <a:ea typeface="ＭＳ Ｐゴシック" charset="0"/>
              </a:rPr>
              <a:t>provably true</a:t>
            </a:r>
          </a:p>
          <a:p>
            <a:pPr lvl="1"/>
            <a:r>
              <a:rPr lang="en-US" sz="3000" dirty="0">
                <a:ea typeface="ＭＳ Ｐゴシック" charset="0"/>
              </a:rPr>
              <a:t>If </a:t>
            </a:r>
            <a:r>
              <a:rPr lang="en-US" sz="3000" dirty="0">
                <a:ea typeface="ＭＳ Ｐゴシック" charset="0"/>
                <a:sym typeface="Symbol" charset="0"/>
              </a:rPr>
              <a:t>M S, then S is </a:t>
            </a:r>
            <a:r>
              <a:rPr lang="en-US" sz="3000" b="1" dirty="0">
                <a:solidFill>
                  <a:schemeClr val="accent2"/>
                </a:solidFill>
                <a:ea typeface="ＭＳ Ｐゴシック" charset="0"/>
                <a:sym typeface="Symbol" charset="0"/>
              </a:rPr>
              <a:t>provably false</a:t>
            </a:r>
          </a:p>
          <a:p>
            <a:pPr lvl="1"/>
            <a:r>
              <a:rPr lang="en-US" sz="3000" dirty="0">
                <a:ea typeface="ＭＳ Ｐゴシック" charset="0"/>
                <a:sym typeface="Symbol" charset="0"/>
              </a:rPr>
              <a:t>Otherwise (M1 S  M2 S): S is </a:t>
            </a:r>
            <a:r>
              <a:rPr lang="en-US" sz="3000" b="1" dirty="0">
                <a:solidFill>
                  <a:schemeClr val="accent2"/>
                </a:solidFill>
                <a:ea typeface="ＭＳ Ｐゴシック" charset="0"/>
                <a:sym typeface="Symbol" charset="0"/>
              </a:rPr>
              <a:t>satisfiable</a:t>
            </a:r>
            <a:r>
              <a:rPr lang="en-US" sz="3000" dirty="0">
                <a:ea typeface="ＭＳ Ｐゴシック" charset="0"/>
                <a:sym typeface="Symbol" charset="0"/>
              </a:rPr>
              <a:t> but neither provably true or provably false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Efficient PL model checking (1)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534400" cy="57150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3200" dirty="0">
                <a:ea typeface="ＭＳ Ｐゴシック" charset="0"/>
                <a:cs typeface="ＭＳ Ｐゴシック" charset="0"/>
                <a:hlinkClick r:id="rId3"/>
              </a:rPr>
              <a:t>Davis-Putnam algorithm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(DPLL) is </a:t>
            </a:r>
            <a:r>
              <a:rPr lang="en-US" sz="3200" dirty="0">
                <a:ea typeface="ＭＳ Ｐゴシック" charset="0"/>
                <a:cs typeface="ＭＳ Ｐゴシック" charset="0"/>
                <a:hlinkClick r:id="rId4"/>
              </a:rPr>
              <a:t>generate-and-</a:t>
            </a:r>
            <a:br>
              <a:rPr lang="en-US" sz="3200" dirty="0">
                <a:ea typeface="ＭＳ Ｐゴシック" charset="0"/>
                <a:cs typeface="ＭＳ Ｐゴシック" charset="0"/>
                <a:hlinkClick r:id="rId4"/>
              </a:rPr>
            </a:br>
            <a:r>
              <a:rPr lang="en-US" sz="3200" dirty="0">
                <a:ea typeface="ＭＳ Ｐゴシック" charset="0"/>
                <a:cs typeface="ＭＳ Ｐゴシック" charset="0"/>
                <a:hlinkClick r:id="rId4"/>
              </a:rPr>
              <a:t>test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model checking with several optimizations:</a:t>
            </a:r>
          </a:p>
          <a:p>
            <a:pPr marL="0" indent="0">
              <a:buFontTx/>
              <a:buNone/>
              <a:defRPr/>
            </a:pPr>
            <a:endParaRPr lang="en-US" sz="400" dirty="0">
              <a:ea typeface="ＭＳ Ｐゴシック" charset="0"/>
              <a:cs typeface="ＭＳ Ｐゴシック" charset="0"/>
            </a:endParaRPr>
          </a:p>
          <a:p>
            <a:pPr marL="279400" lvl="1" indent="-279400">
              <a:defRPr/>
            </a:pPr>
            <a:r>
              <a:rPr lang="en-US" sz="2800" i="1" dirty="0">
                <a:ea typeface="ＭＳ Ｐゴシック" charset="0"/>
              </a:rPr>
              <a:t>Early termination: </a:t>
            </a:r>
            <a:r>
              <a:rPr lang="en-US" sz="2800" dirty="0">
                <a:ea typeface="ＭＳ Ｐゴシック" charset="0"/>
                <a:hlinkClick r:id="rId5"/>
              </a:rPr>
              <a:t>short-circuiting</a:t>
            </a:r>
            <a:r>
              <a:rPr lang="en-US" sz="2800" dirty="0">
                <a:ea typeface="ＭＳ Ｐゴシック" charset="0"/>
              </a:rPr>
              <a:t> of disjunction or conjunction sentences</a:t>
            </a:r>
          </a:p>
          <a:p>
            <a:pPr marL="279400" lvl="1" indent="-279400">
              <a:defRPr/>
            </a:pPr>
            <a:r>
              <a:rPr lang="en-US" sz="2800" i="1" dirty="0">
                <a:ea typeface="ＭＳ Ｐゴシック" charset="0"/>
              </a:rPr>
              <a:t>Pure symbol heuristic</a:t>
            </a:r>
            <a:r>
              <a:rPr lang="en-US" sz="2800" dirty="0">
                <a:ea typeface="ＭＳ Ｐゴシック" charset="0"/>
              </a:rPr>
              <a:t>: symbols appearing only negated or un-negated must be FALSE/TRUE respectively</a:t>
            </a:r>
          </a:p>
          <a:p>
            <a:pPr marL="279400" lvl="1" indent="-279400">
              <a:lnSpc>
                <a:spcPct val="80000"/>
              </a:lnSpc>
              <a:buFontTx/>
              <a:buNone/>
              <a:defRPr/>
            </a:pPr>
            <a:endParaRPr lang="en-US" sz="400" dirty="0">
              <a:ea typeface="ＭＳ Ｐゴシック" charset="0"/>
            </a:endParaRPr>
          </a:p>
          <a:p>
            <a:pPr marL="341313" lvl="1" indent="0">
              <a:lnSpc>
                <a:spcPct val="80000"/>
              </a:lnSpc>
              <a:buFontTx/>
              <a:buNone/>
              <a:defRPr/>
            </a:pPr>
            <a:r>
              <a:rPr lang="en-US" sz="2600" dirty="0">
                <a:ea typeface="ＭＳ Ｐゴシック" charset="0"/>
              </a:rPr>
              <a:t>e.g., in [(A</a:t>
            </a:r>
            <a:r>
              <a:rPr lang="en-US" sz="2600" dirty="0">
                <a:ea typeface="ＭＳ Ｐゴシック" charset="0"/>
                <a:sym typeface="Symbol" charset="0"/>
              </a:rPr>
              <a:t></a:t>
            </a:r>
            <a:r>
              <a:rPr lang="en-US" sz="2600" dirty="0">
                <a:ea typeface="ＭＳ Ｐゴシック" charset="0"/>
              </a:rPr>
              <a:t>B), (</a:t>
            </a:r>
            <a:r>
              <a:rPr lang="en-US" sz="2600" dirty="0">
                <a:ea typeface="ＭＳ Ｐゴシック" charset="0"/>
                <a:sym typeface="Symbol" charset="0"/>
              </a:rPr>
              <a:t></a:t>
            </a:r>
            <a:r>
              <a:rPr lang="en-US" sz="2600" dirty="0">
                <a:ea typeface="ＭＳ Ｐゴシック" charset="0"/>
              </a:rPr>
              <a:t>B</a:t>
            </a:r>
            <a:r>
              <a:rPr lang="en-US" sz="2600" dirty="0">
                <a:ea typeface="ＭＳ Ｐゴシック" charset="0"/>
                <a:sym typeface="Symbol" charset="0"/>
              </a:rPr>
              <a:t></a:t>
            </a:r>
            <a:r>
              <a:rPr lang="en-US" sz="2600" dirty="0">
                <a:ea typeface="ＭＳ Ｐゴシック" charset="0"/>
              </a:rPr>
              <a:t>C), (C</a:t>
            </a:r>
            <a:r>
              <a:rPr lang="en-US" sz="2600" dirty="0">
                <a:ea typeface="ＭＳ Ｐゴシック" charset="0"/>
                <a:sym typeface="Symbol" charset="0"/>
              </a:rPr>
              <a:t></a:t>
            </a:r>
            <a:r>
              <a:rPr lang="en-US" sz="2600" dirty="0">
                <a:ea typeface="ＭＳ Ｐゴシック" charset="0"/>
              </a:rPr>
              <a:t>A)] A &amp; B are pure, C impure. Make pure symbol literal true: if there’s a model for S, making pure symbol true is also a model</a:t>
            </a:r>
          </a:p>
          <a:p>
            <a:pPr marL="279400" lvl="1" indent="-279400">
              <a:defRPr/>
            </a:pPr>
            <a:r>
              <a:rPr lang="en-US" sz="2800" i="1" dirty="0">
                <a:ea typeface="ＭＳ Ｐゴシック" charset="0"/>
              </a:rPr>
              <a:t>Unit clause heuristic</a:t>
            </a:r>
            <a:r>
              <a:rPr lang="en-US" sz="2800" dirty="0">
                <a:ea typeface="ＭＳ Ｐゴシック" charset="0"/>
              </a:rPr>
              <a:t>: Symbols in a clause by itself can immediately be set to TRUE or FALSE</a:t>
            </a:r>
          </a:p>
          <a:p>
            <a:pPr marL="339725" lvl="1" indent="0">
              <a:buNone/>
              <a:defRPr/>
            </a:pPr>
            <a:endParaRPr lang="en-US" sz="2800" dirty="0">
              <a:ea typeface="ＭＳ Ｐゴシック" charset="0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ea typeface="ＭＳ Ｐゴシック" charset="0"/>
                <a:cs typeface="ＭＳ Ｐゴシック" charset="0"/>
              </a:rPr>
              <a:t>Using the AIMA Code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05800" cy="5334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python&gt; </a:t>
            </a:r>
            <a:r>
              <a:rPr lang="en-US" sz="2000" i="1" dirty="0">
                <a:latin typeface="Courier" charset="0"/>
                <a:ea typeface="ＭＳ Ｐゴシック" charset="0"/>
                <a:cs typeface="Courier" charset="0"/>
              </a:rPr>
              <a:t>python</a:t>
            </a:r>
          </a:p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Python ...</a:t>
            </a:r>
          </a:p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&gt;&gt;&gt; </a:t>
            </a:r>
            <a:r>
              <a:rPr lang="en-US" sz="2000" i="1" dirty="0">
                <a:latin typeface="Courier" charset="0"/>
                <a:ea typeface="ＭＳ Ｐゴシック" charset="0"/>
                <a:cs typeface="Courier" charset="0"/>
              </a:rPr>
              <a:t>from logic import *</a:t>
            </a:r>
          </a:p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&gt;&gt;&gt; </a:t>
            </a:r>
            <a:r>
              <a:rPr lang="en-US" sz="2000" i="1" dirty="0" err="1">
                <a:latin typeface="Courier" charset="0"/>
                <a:ea typeface="ＭＳ Ｐゴシック" charset="0"/>
                <a:cs typeface="Courier" charset="0"/>
              </a:rPr>
              <a:t>expr</a:t>
            </a:r>
            <a:r>
              <a:rPr lang="en-US" sz="2000" i="1" dirty="0">
                <a:latin typeface="Courier" charset="0"/>
                <a:ea typeface="ＭＳ Ｐゴシック" charset="0"/>
                <a:cs typeface="Courier" charset="0"/>
              </a:rPr>
              <a:t>('P &amp; P==&gt;Q &amp; ~P==&gt;R')</a:t>
            </a:r>
          </a:p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((P &amp; (P &gt;&gt; Q)) &amp; (~P &gt;&gt; R))</a:t>
            </a:r>
          </a:p>
          <a:p>
            <a:pPr marL="0" indent="0">
              <a:buFontTx/>
              <a:buNone/>
            </a:pPr>
            <a:endParaRPr lang="en-US" sz="1200" dirty="0">
              <a:latin typeface="Courier" charset="0"/>
              <a:ea typeface="ＭＳ Ｐゴシック" charset="0"/>
              <a:cs typeface="Courier" charset="0"/>
            </a:endParaRPr>
          </a:p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&gt;&gt;&gt; </a:t>
            </a:r>
            <a:r>
              <a:rPr lang="en-US" sz="2000" i="1" dirty="0" err="1">
                <a:latin typeface="Courier" charset="0"/>
                <a:ea typeface="ＭＳ Ｐゴシック" charset="0"/>
                <a:cs typeface="Courier" charset="0"/>
              </a:rPr>
              <a:t>dpll_satisfiable</a:t>
            </a:r>
            <a:r>
              <a:rPr lang="en-US" sz="2000" i="1" dirty="0">
                <a:latin typeface="Courier" charset="0"/>
                <a:ea typeface="ＭＳ Ｐゴシック" charset="0"/>
                <a:cs typeface="Courier" charset="0"/>
              </a:rPr>
              <a:t>(</a:t>
            </a:r>
            <a:r>
              <a:rPr lang="en-US" sz="2000" i="1" dirty="0" err="1">
                <a:latin typeface="Courier" charset="0"/>
                <a:ea typeface="ＭＳ Ｐゴシック" charset="0"/>
                <a:cs typeface="Courier" charset="0"/>
              </a:rPr>
              <a:t>expr</a:t>
            </a:r>
            <a:r>
              <a:rPr lang="en-US" sz="2000" i="1" dirty="0">
                <a:latin typeface="Courier" charset="0"/>
                <a:ea typeface="ＭＳ Ｐゴシック" charset="0"/>
                <a:cs typeface="Courier" charset="0"/>
              </a:rPr>
              <a:t>('P &amp; P==&gt;Q &amp; ~P==&gt;R'))</a:t>
            </a:r>
          </a:p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{R: True, P: True, Q: True}</a:t>
            </a:r>
          </a:p>
          <a:p>
            <a:pPr marL="0" indent="0">
              <a:buFontTx/>
              <a:buNone/>
            </a:pPr>
            <a:endParaRPr lang="en-US" sz="1200" dirty="0">
              <a:latin typeface="Courier" charset="0"/>
              <a:ea typeface="ＭＳ Ｐゴシック" charset="0"/>
              <a:cs typeface="Courier" charset="0"/>
            </a:endParaRPr>
          </a:p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&gt;&gt;&gt; </a:t>
            </a:r>
            <a:r>
              <a:rPr lang="en-US" sz="2000" i="1" dirty="0" err="1">
                <a:latin typeface="Courier" charset="0"/>
                <a:ea typeface="ＭＳ Ｐゴシック" charset="0"/>
                <a:cs typeface="Courier" charset="0"/>
              </a:rPr>
              <a:t>dpll_satisfiable</a:t>
            </a:r>
            <a:r>
              <a:rPr lang="en-US" sz="2000" i="1" dirty="0">
                <a:latin typeface="Courier" charset="0"/>
                <a:ea typeface="ＭＳ Ｐゴシック" charset="0"/>
                <a:cs typeface="Courier" charset="0"/>
              </a:rPr>
              <a:t>(</a:t>
            </a:r>
            <a:r>
              <a:rPr lang="en-US" sz="2000" i="1" dirty="0" err="1">
                <a:latin typeface="Courier" charset="0"/>
                <a:ea typeface="ＭＳ Ｐゴシック" charset="0"/>
                <a:cs typeface="Courier" charset="0"/>
              </a:rPr>
              <a:t>expr</a:t>
            </a:r>
            <a:r>
              <a:rPr lang="en-US" sz="2000" i="1" dirty="0">
                <a:latin typeface="Courier" charset="0"/>
                <a:ea typeface="ＭＳ Ｐゴシック" charset="0"/>
                <a:cs typeface="Courier" charset="0"/>
              </a:rPr>
              <a:t>('P &amp; P==&gt;Q &amp; ~P==&gt;R &amp; ~R'))</a:t>
            </a:r>
          </a:p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{R: False, P: True, Q: True}</a:t>
            </a:r>
          </a:p>
          <a:p>
            <a:pPr marL="0" indent="0">
              <a:buFontTx/>
              <a:buNone/>
            </a:pPr>
            <a:endParaRPr lang="en-US" sz="1200" dirty="0">
              <a:latin typeface="Courier" charset="0"/>
              <a:ea typeface="ＭＳ Ｐゴシック" charset="0"/>
              <a:cs typeface="Courier" charset="0"/>
            </a:endParaRPr>
          </a:p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&gt;&gt;&gt; </a:t>
            </a:r>
            <a:r>
              <a:rPr lang="en-US" sz="2000" i="1" dirty="0" err="1">
                <a:latin typeface="Courier" charset="0"/>
                <a:ea typeface="ＭＳ Ｐゴシック" charset="0"/>
                <a:cs typeface="Courier" charset="0"/>
              </a:rPr>
              <a:t>dpll_satisfiable</a:t>
            </a:r>
            <a:r>
              <a:rPr lang="en-US" sz="2000" i="1" dirty="0">
                <a:latin typeface="Courier" charset="0"/>
                <a:ea typeface="ＭＳ Ｐゴシック" charset="0"/>
                <a:cs typeface="Courier" charset="0"/>
              </a:rPr>
              <a:t>(</a:t>
            </a:r>
            <a:r>
              <a:rPr lang="en-US" sz="2000" i="1" dirty="0" err="1">
                <a:latin typeface="Courier" charset="0"/>
                <a:ea typeface="ＭＳ Ｐゴシック" charset="0"/>
                <a:cs typeface="Courier" charset="0"/>
              </a:rPr>
              <a:t>expr</a:t>
            </a:r>
            <a:r>
              <a:rPr lang="en-US" sz="2000" i="1" dirty="0">
                <a:latin typeface="Courier" charset="0"/>
                <a:ea typeface="ＭＳ Ｐゴシック" charset="0"/>
                <a:cs typeface="Courier" charset="0"/>
              </a:rPr>
              <a:t>('P &amp; P==&gt;Q &amp; ~P==&gt;R &amp; ~Q'))</a:t>
            </a:r>
          </a:p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False</a:t>
            </a:r>
          </a:p>
          <a:p>
            <a:pPr marL="0" indent="0">
              <a:buFontTx/>
              <a:buNone/>
            </a:pPr>
            <a:endParaRPr lang="en-US" sz="1200" dirty="0">
              <a:latin typeface="Courier" charset="0"/>
              <a:ea typeface="ＭＳ Ｐゴシック" charset="0"/>
              <a:cs typeface="Courier" charset="0"/>
            </a:endParaRPr>
          </a:p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&gt;&gt;&gt; </a:t>
            </a:r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5943600" y="228600"/>
            <a:ext cx="3048000" cy="838200"/>
          </a:xfrm>
          <a:prstGeom prst="wedgeRoundRectCallout">
            <a:avLst>
              <a:gd name="adj1" fmla="val -82183"/>
              <a:gd name="adj2" fmla="val 192663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dirty="0" err="1">
                <a:latin typeface="Calibri"/>
              </a:rPr>
              <a:t>expr</a:t>
            </a:r>
            <a:r>
              <a:rPr lang="en-US" dirty="0">
                <a:latin typeface="Calibri"/>
              </a:rPr>
              <a:t> parses a string, and returns a logical expression</a:t>
            </a:r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5943600" y="1447800"/>
            <a:ext cx="3048000" cy="685800"/>
          </a:xfrm>
          <a:prstGeom prst="wedgeRoundRectCallout">
            <a:avLst>
              <a:gd name="adj1" fmla="val -82212"/>
              <a:gd name="adj2" fmla="val 203837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dirty="0" err="1">
                <a:latin typeface="Calibri"/>
                <a:cs typeface="Courier"/>
              </a:rPr>
              <a:t>dpll_satisfiable</a:t>
            </a:r>
            <a:r>
              <a:rPr lang="en-US" dirty="0">
                <a:latin typeface="Calibri"/>
                <a:cs typeface="Courier"/>
              </a:rPr>
              <a:t> returns a model if satisfiable else False</a:t>
            </a:r>
            <a:endParaRPr lang="en-US" dirty="0">
              <a:latin typeface="Calibri"/>
            </a:endParaRP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5943600" y="6019800"/>
            <a:ext cx="3048000" cy="685800"/>
          </a:xfrm>
          <a:prstGeom prst="wedgeRoundRectCallout">
            <a:avLst>
              <a:gd name="adj1" fmla="val -42300"/>
              <a:gd name="adj2" fmla="val -132091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dirty="0">
                <a:latin typeface="Calibri"/>
                <a:cs typeface="Courier"/>
              </a:rPr>
              <a:t>The KB entails Q but does not entail R</a:t>
            </a:r>
            <a:endParaRPr lang="en-US" dirty="0"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Efficient PL model checking (2)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534400" cy="5410200"/>
          </a:xfrm>
        </p:spPr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  <a:hlinkClick r:id="rId3"/>
              </a:rPr>
              <a:t>WalkSAT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: a local search for satisfiability: Pick a symbol to flip (toggle TRUE/FALSE), either using min-conflicts </a:t>
            </a:r>
            <a:r>
              <a:rPr lang="en-US" sz="3200" i="1" dirty="0">
                <a:ea typeface="ＭＳ Ｐゴシック" charset="0"/>
                <a:cs typeface="ＭＳ Ｐゴシック" charset="0"/>
              </a:rPr>
              <a:t>or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choosing randomly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…or use </a:t>
            </a:r>
            <a:r>
              <a:rPr lang="en-US" sz="3200" i="1" dirty="0">
                <a:ea typeface="ＭＳ Ｐゴシック" charset="0"/>
                <a:cs typeface="ＭＳ Ｐゴシック" charset="0"/>
              </a:rPr>
              <a:t>any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local or global search algorithm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Many model checking algorithms &amp; systems:</a:t>
            </a:r>
          </a:p>
          <a:p>
            <a:pPr marL="347663" lvl="1" indent="-222250"/>
            <a:r>
              <a:rPr lang="en-US" sz="2800" dirty="0">
                <a:ea typeface="ＭＳ Ｐゴシック" charset="0"/>
                <a:cs typeface="ＭＳ Ｐゴシック" charset="0"/>
              </a:rPr>
              <a:t>E.g.: </a:t>
            </a:r>
            <a:r>
              <a:rPr lang="en-US" sz="2800" dirty="0">
                <a:ea typeface="ＭＳ Ｐゴシック" charset="0"/>
                <a:cs typeface="ＭＳ Ｐゴシック" charset="0"/>
                <a:hlinkClick r:id="rId4"/>
              </a:rPr>
              <a:t>MiniSat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: minimalistic, open-source SAT solver developed to help researchers &amp; developers use SAT”</a:t>
            </a:r>
          </a:p>
          <a:p>
            <a:pPr marL="347663" lvl="1" indent="-222250"/>
            <a:r>
              <a:rPr lang="en-US" sz="2800" dirty="0">
                <a:ea typeface="ＭＳ Ｐゴシック" charset="0"/>
                <a:cs typeface="ＭＳ Ｐゴシック" charset="0"/>
              </a:rPr>
              <a:t>E.g.: </a:t>
            </a:r>
            <a:r>
              <a:rPr lang="en-US" sz="2800" dirty="0">
                <a:ea typeface="ＭＳ Ｐゴシック" charset="0"/>
                <a:cs typeface="ＭＳ Ｐゴシック" charset="0"/>
                <a:hlinkClick r:id="rId5"/>
              </a:rPr>
              <a:t>International SAT Competition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(2002…2020): </a:t>
            </a:r>
            <a:r>
              <a:rPr lang="en-US" sz="2800" dirty="0"/>
              <a:t>identify new challenging </a:t>
            </a:r>
            <a:r>
              <a:rPr lang="en-US" sz="2800" b="1" dirty="0"/>
              <a:t>benchmarks</a:t>
            </a:r>
            <a:r>
              <a:rPr lang="en-US" sz="2800" dirty="0"/>
              <a:t> to promote new </a:t>
            </a:r>
            <a:r>
              <a:rPr lang="en-US" sz="2800" b="1" dirty="0"/>
              <a:t>solvers </a:t>
            </a:r>
            <a:r>
              <a:rPr lang="en-US" sz="2800" dirty="0"/>
              <a:t>for  Boolean SAT”</a:t>
            </a:r>
            <a:endParaRPr lang="en-US" sz="2800" dirty="0">
              <a:ea typeface="ＭＳ Ｐゴシック" charset="0"/>
              <a:cs typeface="ＭＳ Ｐゴシック" charset="0"/>
            </a:endParaRPr>
          </a:p>
          <a:p>
            <a:endParaRPr lang="en-US" sz="3200" dirty="0">
              <a:ea typeface="ＭＳ Ｐゴシック" charset="0"/>
              <a:cs typeface="ＭＳ Ｐゴシック" charset="0"/>
            </a:endParaRPr>
          </a:p>
          <a:p>
            <a:pPr lvl="1"/>
            <a:endParaRPr lang="en-US" sz="2800" dirty="0">
              <a:ea typeface="ＭＳ Ｐゴシック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Blank Presentation">
  <a:themeElements>
    <a:clrScheme name="Custom 2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0000FF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8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16143</TotalTime>
  <Words>916</Words>
  <Application>Microsoft Macintosh PowerPoint</Application>
  <PresentationFormat>On-screen Show (4:3)</PresentationFormat>
  <Paragraphs>127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Courier</vt:lpstr>
      <vt:lpstr>Lucida Calligraphy</vt:lpstr>
      <vt:lpstr>Times New Roman</vt:lpstr>
      <vt:lpstr>Blank Presentation</vt:lpstr>
      <vt:lpstr>Logical Inference 1 introduction</vt:lpstr>
      <vt:lpstr>Overview</vt:lpstr>
      <vt:lpstr>From Satisfiability to Proof</vt:lpstr>
      <vt:lpstr>Does the KB entail Q? </vt:lpstr>
      <vt:lpstr>Does the KB entail R? </vt:lpstr>
      <vt:lpstr>Propositional logic model checking</vt:lpstr>
      <vt:lpstr>Efficient PL model checking (1)</vt:lpstr>
      <vt:lpstr>Using the AIMA Code</vt:lpstr>
      <vt:lpstr>Efficient PL model checking (2)</vt:lpstr>
      <vt:lpstr>AIMA KB Class</vt:lpstr>
      <vt:lpstr>Fin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Inference in First-Order Logic</dc:title>
  <dc:creator>COGITO</dc:creator>
  <cp:lastModifiedBy>Tim Finin</cp:lastModifiedBy>
  <cp:revision>619</cp:revision>
  <cp:lastPrinted>1998-03-31T23:11:09Z</cp:lastPrinted>
  <dcterms:created xsi:type="dcterms:W3CDTF">2009-11-09T21:10:24Z</dcterms:created>
  <dcterms:modified xsi:type="dcterms:W3CDTF">2021-10-26T14:10:02Z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C:\Users\finin\teaching\AI\RN\</vt:lpwstr>
  </property>
</Properties>
</file>