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300" r:id="rId3"/>
    <p:sldId id="302" r:id="rId4"/>
    <p:sldId id="258" r:id="rId5"/>
    <p:sldId id="260" r:id="rId6"/>
    <p:sldId id="282" r:id="rId7"/>
    <p:sldId id="283" r:id="rId8"/>
    <p:sldId id="301" r:id="rId9"/>
    <p:sldId id="303" r:id="rId10"/>
    <p:sldId id="262" r:id="rId11"/>
    <p:sldId id="291" r:id="rId12"/>
    <p:sldId id="263" r:id="rId13"/>
    <p:sldId id="267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285" r:id="rId22"/>
    <p:sldId id="279" r:id="rId23"/>
    <p:sldId id="281" r:id="rId24"/>
    <p:sldId id="286" r:id="rId25"/>
    <p:sldId id="280" r:id="rId26"/>
    <p:sldId id="311" r:id="rId27"/>
    <p:sldId id="312" r:id="rId28"/>
    <p:sldId id="288" r:id="rId29"/>
    <p:sldId id="313" r:id="rId30"/>
    <p:sldId id="296" r:id="rId31"/>
    <p:sldId id="297" r:id="rId32"/>
    <p:sldId id="299" r:id="rId33"/>
    <p:sldId id="290" r:id="rId34"/>
  </p:sldIdLst>
  <p:sldSz cx="9144000" cy="6858000" type="screen4x3"/>
  <p:notesSz cx="9282113" cy="69913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EAEAEA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22"/>
    <p:restoredTop sz="92521"/>
  </p:normalViewPr>
  <p:slideViewPr>
    <p:cSldViewPr showGuides="1">
      <p:cViewPr varScale="1">
        <p:scale>
          <a:sx n="31" d="100"/>
          <a:sy n="31" d="100"/>
        </p:scale>
        <p:origin x="184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23063C2-7FB8-9043-B863-3EC6DFAE0F5E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5769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43213" y="515938"/>
            <a:ext cx="3519487" cy="2640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4438" y="3328988"/>
            <a:ext cx="687863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41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715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/>
              <a:t>Set of </a:t>
            </a:r>
            <a:r>
              <a:rPr lang="en-US" sz="3200" b="1" dirty="0"/>
              <a:t>nodes </a:t>
            </a:r>
            <a:r>
              <a:rPr lang="en-US" sz="3200" dirty="0"/>
              <a:t> </a:t>
            </a:r>
          </a:p>
          <a:p>
            <a:pPr lvl="1"/>
            <a:r>
              <a:rPr lang="en-US" sz="2800" dirty="0"/>
              <a:t>Node have inputs and outputs</a:t>
            </a:r>
          </a:p>
          <a:p>
            <a:pPr lvl="1"/>
            <a:r>
              <a:rPr lang="en-US" sz="2800" dirty="0"/>
              <a:t>Nodes performs computation via its </a:t>
            </a:r>
            <a:r>
              <a:rPr lang="en-US" sz="2800" b="1" dirty="0"/>
              <a:t>activation function</a:t>
            </a:r>
          </a:p>
          <a:p>
            <a:r>
              <a:rPr lang="en-US" sz="3200" b="1" dirty="0"/>
              <a:t>Weighted</a:t>
            </a:r>
            <a:r>
              <a:rPr lang="en-US" sz="3200" dirty="0"/>
              <a:t> </a:t>
            </a:r>
            <a:r>
              <a:rPr lang="en-US" sz="3200" b="1" dirty="0"/>
              <a:t>connections</a:t>
            </a:r>
            <a:r>
              <a:rPr lang="en-US" sz="3200" dirty="0"/>
              <a:t> between nodes</a:t>
            </a:r>
          </a:p>
          <a:p>
            <a:pPr lvl="1"/>
            <a:r>
              <a:rPr lang="en-US" sz="2800" dirty="0"/>
              <a:t>Connectivity gives structure/architecture of net</a:t>
            </a:r>
          </a:p>
          <a:p>
            <a:pPr lvl="1"/>
            <a:r>
              <a:rPr lang="en-US" sz="2800" dirty="0"/>
              <a:t>What can be computed by a NN determined by the connections and their weights</a:t>
            </a:r>
          </a:p>
          <a:p>
            <a:r>
              <a:rPr lang="en-US" sz="3200" dirty="0"/>
              <a:t>Simplified version of networks of neurons in animal nerve systems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211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496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Demo: MNIST CNN</a:t>
            </a:r>
          </a:p>
          <a:p>
            <a:r>
              <a:rPr lang="en-US" sz="1200" dirty="0"/>
              <a:t>Demo: RNN sentiment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573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224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692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941B1-5B04-C343-8973-999E035FA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266B6-0F7A-9F46-B60C-84F7B3E2A4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6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B791E-88D2-5545-B9AC-A5710BD8C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1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09348-41AA-B14A-80C2-68C443067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1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136B1-AE2F-2148-B18F-C02AEC536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37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6DC9E-26EA-F340-912C-3EC33178A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8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E7B2A-4353-C44B-B34F-B92601C3E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0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EE47-38F9-8045-BD3B-D50DAB21D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7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385F5-FEAD-D845-8616-45CEF13344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8718F-DD3B-0A4A-9044-98E0738C3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0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EAF1-F2C7-6046-95E1-2FB0C2B92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7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0C249-820C-2748-8104-756FFDFAC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5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/>
              </a:defRPr>
            </a:lvl1pPr>
          </a:lstStyle>
          <a:p>
            <a:pPr>
              <a:defRPr/>
            </a:pPr>
            <a:fld id="{5297025D-2A41-894A-AF3D-DD7EC42C64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en.wikipedia.org/wiki/Perceptrons_(book)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toronto.edu/~hinton/absps/naturebp.pdf" TargetMode="External"/><Relationship Id="rId2" Type="http://schemas.openxmlformats.org/officeDocument/2006/relationships/hyperlink" Target="https://en.wikipedia.org/wiki/Backpropagation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ultilayer_perceptron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IMD" TargetMode="External"/><Relationship Id="rId2" Type="http://schemas.openxmlformats.org/officeDocument/2006/relationships/hyperlink" Target="https://en.wikipedia.org/wiki/Graphics_processing_uni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eep_learnin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eurohive.io/en/popular-networks/vgg16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hyperlink" Target="https://en.wikipedia.org/wiki/Feedforward_neural_network" TargetMode="Externa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NIST_database" TargetMode="External"/><Relationship Id="rId2" Type="http://schemas.openxmlformats.org/officeDocument/2006/relationships/hyperlink" Target="https://en.wikipedia.org/wiki/Convolutional_neural_networ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tiff"/><Relationship Id="rId4" Type="http://schemas.openxmlformats.org/officeDocument/2006/relationships/image" Target="../media/image21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hyperlink" Target="https://en.wikipedia.org/wiki/Recurrent_neural_networ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um.com/@ageitgey/machine-learning-is-fun-80ea3ec3c471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Generative_adversarial_network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ransformer_(machine_learning_model)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GPT-3" TargetMode="External"/><Relationship Id="rId4" Type="http://schemas.openxmlformats.org/officeDocument/2006/relationships/hyperlink" Target="https://en.wikipedia.org/wiki/BERT_(language_model)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omparison_of_deep-learning_software" TargetMode="External"/><Relationship Id="rId3" Type="http://schemas.openxmlformats.org/officeDocument/2006/relationships/hyperlink" Target="https://www.tensorflow.org/" TargetMode="External"/><Relationship Id="rId7" Type="http://schemas.openxmlformats.org/officeDocument/2006/relationships/hyperlink" Target="https://keras.io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affe_(software)" TargetMode="External"/><Relationship Id="rId5" Type="http://schemas.openxmlformats.org/officeDocument/2006/relationships/hyperlink" Target="https://en.wikipedia.org/wiki/Apache_MXNet" TargetMode="External"/><Relationship Id="rId4" Type="http://schemas.openxmlformats.org/officeDocument/2006/relationships/hyperlink" Target="https://pytorch.org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keras.io/" TargetMode="External"/><Relationship Id="rId2" Type="http://schemas.openxmlformats.org/officeDocument/2006/relationships/hyperlink" Target="https://en.wikipedia.org/wiki/Kera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ransfer_learning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der.io/transfer-learning/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atalog.umbc.edu/preview_course_nopop.php?catoid=15&amp;coid=44919" TargetMode="External"/><Relationship Id="rId7" Type="http://schemas.openxmlformats.org/officeDocument/2006/relationships/hyperlink" Target="https://github.com/MinerKasch/applied_deep_learn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velopers.google.com/machine-learning/crash-course/" TargetMode="External"/><Relationship Id="rId5" Type="http://schemas.openxmlformats.org/officeDocument/2006/relationships/hyperlink" Target="https://keras.io/" TargetMode="External"/><Relationship Id="rId4" Type="http://schemas.openxmlformats.org/officeDocument/2006/relationships/hyperlink" Target="https://scikit-learn.org/stable/modules/neural_networks_supervised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eur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n.wikipedia.org/wiki/Activation_functio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erceptron#Learning_algorith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Gradient_descent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e.umbc.edu/courses/undergraduate/471/spring18/01/resources/MBC-Rosenblatt-Perceptron-NYT-article.jpg.pdf" TargetMode="External"/><Relationship Id="rId2" Type="http://schemas.openxmlformats.org/officeDocument/2006/relationships/hyperlink" Target="https://en.wikipedia.org/wiki/Perceptr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4763" y="0"/>
            <a:ext cx="9144000" cy="3200400"/>
          </a:xfrm>
        </p:spPr>
        <p:txBody>
          <a:bodyPr/>
          <a:lstStyle/>
          <a:p>
            <a:r>
              <a:rPr lang="en-US" sz="6000" dirty="0">
                <a:ea typeface="ＭＳ Ｐゴシック" charset="0"/>
                <a:cs typeface="ＭＳ Ｐゴシック" charset="0"/>
              </a:rPr>
              <a:t>Neural Networks for Machine Learning</a:t>
            </a:r>
            <a:br>
              <a:rPr lang="en-US" sz="6600" dirty="0">
                <a:ea typeface="ＭＳ Ｐゴシック" charset="0"/>
                <a:cs typeface="ＭＳ Ｐゴシック" charset="0"/>
              </a:rPr>
            </a:br>
            <a:r>
              <a:rPr lang="en-US" sz="4800" dirty="0">
                <a:ea typeface="ＭＳ Ｐゴシック" charset="0"/>
                <a:cs typeface="ＭＳ Ｐゴシック" charset="0"/>
              </a:rPr>
              <a:t>History and Concepts</a:t>
            </a:r>
            <a:endParaRPr lang="en-US" sz="66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07AD-E472-7A41-A4FC-03390881A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3657601"/>
            <a:ext cx="7543800" cy="27723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pPr algn="l"/>
            <a:r>
              <a:rPr lang="en-US" dirty="0"/>
              <a:t>Setback in mid 60s – late 70s</a:t>
            </a:r>
            <a:endParaRPr lang="en-US" b="1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3578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>
                <a:hlinkClick r:id="rId2"/>
              </a:rPr>
              <a:t>Perceptrons</a:t>
            </a:r>
            <a:r>
              <a:rPr lang="en-US" sz="3200" dirty="0"/>
              <a:t>, Minsky and </a:t>
            </a:r>
            <a:r>
              <a:rPr lang="en-US" sz="3200" dirty="0" err="1"/>
              <a:t>Papert</a:t>
            </a:r>
            <a:r>
              <a:rPr lang="en-US" sz="3200" dirty="0"/>
              <a:t>, 1969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Described serious problems with</a:t>
            </a:r>
            <a:br>
              <a:rPr lang="en-US" sz="3200" dirty="0"/>
            </a:br>
            <a:r>
              <a:rPr lang="en-US" sz="3200" dirty="0"/>
              <a:t>perceptron model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Single-layer </a:t>
            </a:r>
            <a:r>
              <a:rPr lang="en-US" sz="2400" dirty="0" err="1"/>
              <a:t>perceptrons</a:t>
            </a:r>
            <a:r>
              <a:rPr lang="en-US" sz="2400" dirty="0"/>
              <a:t> cannot represent (learn) simple functions that are not linearly separable, such as XOR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Multi-layers of non-linear units may have greater power but there is no learning rule for such nets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Scaling problem: connection weights may grow infinitely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First two problems overcame by latter effort in 80s, but  scaling problem persists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Death of Rosenblatt (1964)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AI focused on programming intelligent systems on </a:t>
            </a:r>
            <a:r>
              <a:rPr lang="en-US" sz="3200" dirty="0" err="1"/>
              <a:t>tradional</a:t>
            </a:r>
            <a:r>
              <a:rPr lang="en-US" sz="3200" dirty="0"/>
              <a:t> von Neuman computers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463E68-F64C-404C-BD0E-A9C25A21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9394"/>
            <a:ext cx="1556309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062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/>
              <a:t>Not with a perceptron </a:t>
            </a:r>
            <a:r>
              <a:rPr lang="en-US" dirty="0">
                <a:sym typeface="Wingdings"/>
              </a:rPr>
              <a:t>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759" y="1542081"/>
            <a:ext cx="7696200" cy="9906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Consider Boolean operators (and, or, </a:t>
            </a:r>
            <a:r>
              <a:rPr lang="en-US" sz="3200" dirty="0" err="1"/>
              <a:t>xor</a:t>
            </a:r>
            <a:r>
              <a:rPr lang="en-US" sz="3200" dirty="0"/>
              <a:t>) with four possible inputs: 00 01 10 11</a:t>
            </a:r>
            <a:endParaRPr lang="en-US" sz="32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6" name="Picture 5" descr="perceptron-linear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819400"/>
            <a:ext cx="7740877" cy="27178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71C6094-464A-FF43-A10E-9C518D3B6343}"/>
              </a:ext>
            </a:extLst>
          </p:cNvPr>
          <p:cNvSpPr txBox="1">
            <a:spLocks/>
          </p:cNvSpPr>
          <p:nvPr/>
        </p:nvSpPr>
        <p:spPr bwMode="auto">
          <a:xfrm>
            <a:off x="806677" y="5658603"/>
            <a:ext cx="7696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/>
                <a:ea typeface="ＭＳ Ｐゴシック" charset="-128"/>
                <a:cs typeface="ＭＳ Ｐゴシック" charset="-128"/>
              </a:defRPr>
            </a:lvl1pPr>
            <a:lvl2pPr marL="5667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/>
                <a:ea typeface="ＭＳ Ｐゴシック" charset="-128"/>
              </a:defRPr>
            </a:lvl2pPr>
            <a:lvl3pPr marL="914400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Calibri"/>
                <a:ea typeface="ＭＳ Ｐゴシック" charset="-128"/>
              </a:defRPr>
            </a:lvl3pPr>
            <a:lvl4pPr marL="12541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/>
                <a:ea typeface="ＭＳ Ｐゴシック" charset="-128"/>
              </a:defRPr>
            </a:lvl4pPr>
            <a:lvl5pPr marL="16017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/>
                <a:ea typeface="ＭＳ Ｐゴシック" charset="-128"/>
              </a:defRPr>
            </a:lvl5pPr>
            <a:lvl6pPr marL="20589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5161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9733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4305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>
              <a:buFontTx/>
              <a:buNone/>
            </a:pPr>
            <a:r>
              <a:rPr lang="en-US" sz="3200" kern="0"/>
              <a:t>Training examples are not linearly separable for one case: </a:t>
            </a:r>
            <a:r>
              <a:rPr lang="en-US" sz="3200" i="1" kern="0"/>
              <a:t>sum=1 iff x1 xor x2 </a:t>
            </a:r>
            <a:endParaRPr lang="en-US" sz="3200" i="1" kern="0" dirty="0"/>
          </a:p>
        </p:txBody>
      </p:sp>
    </p:spTree>
    <p:extLst>
      <p:ext uri="{BB962C8B-B14F-4D97-AF65-F5344CB8AC3E}">
        <p14:creationId xmlns:p14="http://schemas.microsoft.com/office/powerpoint/2010/main" val="3807149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458200" cy="800100"/>
          </a:xfrm>
        </p:spPr>
        <p:txBody>
          <a:bodyPr/>
          <a:lstStyle/>
          <a:p>
            <a:r>
              <a:rPr lang="en-US" dirty="0"/>
              <a:t>Renewed enthusiasm 80s</a:t>
            </a:r>
            <a:r>
              <a:rPr lang="en-US" b="1" dirty="0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126" y="1271155"/>
            <a:ext cx="8499249" cy="52959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000" dirty="0"/>
              <a:t>Use multi-layer perceptron</a:t>
            </a:r>
          </a:p>
          <a:p>
            <a:pPr marL="127000" indent="-282575">
              <a:lnSpc>
                <a:spcPct val="90000"/>
              </a:lnSpc>
            </a:pPr>
            <a:r>
              <a:rPr lang="en-US" sz="3000" dirty="0">
                <a:hlinkClick r:id="rId2"/>
              </a:rPr>
              <a:t>Backpropagation</a:t>
            </a:r>
            <a:r>
              <a:rPr lang="en-US" sz="3000" dirty="0"/>
              <a:t> for multi-layer feed forward nets, with non-linear, differentiable node functions</a:t>
            </a:r>
          </a:p>
          <a:p>
            <a:pPr marL="468313" lvl="1" indent="-282575">
              <a:lnSpc>
                <a:spcPct val="90000"/>
              </a:lnSpc>
            </a:pPr>
            <a:r>
              <a:rPr lang="en-US" sz="2600" dirty="0" err="1"/>
              <a:t>Rumelhart</a:t>
            </a:r>
            <a:r>
              <a:rPr lang="en-US" sz="2600" dirty="0"/>
              <a:t>, Hinton, Williams, </a:t>
            </a:r>
            <a:r>
              <a:rPr lang="en-US" sz="2600" dirty="0">
                <a:hlinkClick r:id="rId3"/>
              </a:rPr>
              <a:t>Learning representations by back-propagating errors</a:t>
            </a:r>
            <a:r>
              <a:rPr lang="en-US" sz="2600" dirty="0"/>
              <a:t>, Nature, 1986. </a:t>
            </a:r>
          </a:p>
          <a:p>
            <a:pPr marL="127000" indent="-282575">
              <a:lnSpc>
                <a:spcPct val="90000"/>
              </a:lnSpc>
            </a:pPr>
            <a:r>
              <a:rPr lang="en-US" sz="3000" dirty="0"/>
              <a:t>Other ideas:</a:t>
            </a:r>
          </a:p>
          <a:p>
            <a:pPr marL="468313" lvl="1" indent="-282575">
              <a:lnSpc>
                <a:spcPct val="90000"/>
              </a:lnSpc>
            </a:pPr>
            <a:r>
              <a:rPr lang="en-US" sz="2600" dirty="0"/>
              <a:t>Thermodynamic models (Hopfield net, Boltzmann machine …) </a:t>
            </a:r>
          </a:p>
          <a:p>
            <a:pPr marL="468313" lvl="1" indent="-282575">
              <a:lnSpc>
                <a:spcPct val="90000"/>
              </a:lnSpc>
            </a:pPr>
            <a:r>
              <a:rPr lang="en-US" sz="2600" dirty="0"/>
              <a:t>Unsupervised learning</a:t>
            </a:r>
          </a:p>
          <a:p>
            <a:pPr>
              <a:lnSpc>
                <a:spcPct val="90000"/>
              </a:lnSpc>
            </a:pPr>
            <a:r>
              <a:rPr lang="en-US" sz="3000" dirty="0"/>
              <a:t>Applications to character recognition, speech recognition, text-to-speech, etc.</a:t>
            </a:r>
          </a:p>
        </p:txBody>
      </p:sp>
    </p:spTree>
    <p:extLst>
      <p:ext uri="{BB962C8B-B14F-4D97-AF65-F5344CB8AC3E}">
        <p14:creationId xmlns:p14="http://schemas.microsoft.com/office/powerpoint/2010/main" val="3408616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D2498DF-E759-974C-80B9-E7CA582E7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39" y="203638"/>
            <a:ext cx="6372383" cy="37133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0" y="203638"/>
            <a:ext cx="3026764" cy="2302641"/>
          </a:xfrm>
        </p:spPr>
        <p:txBody>
          <a:bodyPr/>
          <a:lstStyle/>
          <a:p>
            <a:pPr algn="r"/>
            <a:r>
              <a:rPr lang="en-US" sz="4400" dirty="0">
                <a:hlinkClick r:id="rId3"/>
              </a:rPr>
              <a:t>MLP</a:t>
            </a:r>
            <a:r>
              <a:rPr lang="en-US" sz="4400" dirty="0"/>
              <a:t>:</a:t>
            </a:r>
            <a:br>
              <a:rPr lang="en-US" sz="4400" dirty="0"/>
            </a:br>
            <a:r>
              <a:rPr lang="en-US" sz="4400" dirty="0"/>
              <a:t>Multilayer</a:t>
            </a:r>
            <a:br>
              <a:rPr lang="en-US" sz="4400" dirty="0"/>
            </a:br>
            <a:r>
              <a:rPr lang="en-US" sz="4400" dirty="0"/>
              <a:t>Perceptron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679A37-F7E4-E24B-BC40-5544E33E7B0B}"/>
              </a:ext>
            </a:extLst>
          </p:cNvPr>
          <p:cNvSpPr txBox="1"/>
          <p:nvPr/>
        </p:nvSpPr>
        <p:spPr>
          <a:xfrm>
            <a:off x="419100" y="4099817"/>
            <a:ext cx="830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 ≥ 1 “hidden layers” between inputs &amp; output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Can compute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non-linear functions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(why?)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Training: adjust weights slightly to reduce error between output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and target value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t;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repeat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Introduced in 1980s, still used today</a:t>
            </a:r>
          </a:p>
        </p:txBody>
      </p:sp>
    </p:spTree>
    <p:extLst>
      <p:ext uri="{BB962C8B-B14F-4D97-AF65-F5344CB8AC3E}">
        <p14:creationId xmlns:p14="http://schemas.microsoft.com/office/powerpoint/2010/main" val="2807691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1FFCA-4005-6F4A-8183-4E1DCF137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FCFB6-D11C-7448-8D90-4FBEB52FA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DD48B-EFD3-E44C-9CFF-AF94A5561A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2466" name="Picture 2" descr="Feed Forward Neural Network">
            <a:extLst>
              <a:ext uri="{FF2B5EF4-FFF2-40B4-BE49-F238E27FC236}">
                <a16:creationId xmlns:a16="http://schemas.microsoft.com/office/drawing/2014/main" id="{8AC67EFB-E486-6541-AFBE-E238D9983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64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7BE9-0E46-684B-BE58-6881B29B2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0458B-6EE5-5B4F-8F0E-83EACF4C7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533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64E22-7D2A-7F45-9E18-FA22CB2740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63490" name="Picture 2" descr="Backpropagation">
            <a:extLst>
              <a:ext uri="{FF2B5EF4-FFF2-40B4-BE49-F238E27FC236}">
                <a16:creationId xmlns:a16="http://schemas.microsoft.com/office/drawing/2014/main" id="{D33EF8E0-612D-0446-B65F-695498962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056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E2F85-C01C-AF41-AF90-16421096C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22564"/>
            <a:ext cx="7772400" cy="1143000"/>
          </a:xfrm>
        </p:spPr>
        <p:txBody>
          <a:bodyPr/>
          <a:lstStyle/>
          <a:p>
            <a:r>
              <a:rPr lang="en-US" sz="4400" dirty="0"/>
              <a:t>But problems remain…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B0F76-3A98-D44E-8F17-A47CEE7C3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5081155"/>
          </a:xfrm>
        </p:spPr>
        <p:txBody>
          <a:bodyPr/>
          <a:lstStyle/>
          <a:p>
            <a:r>
              <a:rPr lang="en-US" sz="3200" dirty="0"/>
              <a:t>It’s often the case that solving a problem just reveals a new one that needs solving</a:t>
            </a:r>
          </a:p>
          <a:p>
            <a:r>
              <a:rPr lang="en-US" sz="3200" dirty="0"/>
              <a:t>For a large MLPs, backpropagation takes forever to converge!</a:t>
            </a:r>
          </a:p>
          <a:p>
            <a:r>
              <a:rPr lang="en-US" sz="3200" dirty="0"/>
              <a:t>Two issues:</a:t>
            </a:r>
          </a:p>
          <a:p>
            <a:pPr lvl="1"/>
            <a:r>
              <a:rPr lang="en-US" sz="2800" dirty="0"/>
              <a:t>Not enough compute power to train the model</a:t>
            </a:r>
          </a:p>
          <a:p>
            <a:pPr lvl="1"/>
            <a:r>
              <a:rPr lang="en-US" sz="2800" dirty="0"/>
              <a:t>Not enough labeled data to train the neural net</a:t>
            </a:r>
          </a:p>
          <a:p>
            <a:r>
              <a:rPr lang="en-US" sz="3200" dirty="0"/>
              <a:t>SVMs dominate, since they converge to global optimum in O(n^2)</a:t>
            </a:r>
          </a:p>
          <a:p>
            <a:pPr marL="339725" lvl="1" indent="0">
              <a:buNone/>
            </a:pPr>
            <a:endParaRPr lang="en-US" sz="3200" dirty="0"/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7655D-FBAC-6240-BF61-82A2263E72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80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127C7-EBAC-3F4F-906C-240722E0B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18655"/>
            <a:ext cx="8305800" cy="1143000"/>
          </a:xfrm>
        </p:spPr>
        <p:txBody>
          <a:bodyPr/>
          <a:lstStyle/>
          <a:p>
            <a:pPr algn="l"/>
            <a:r>
              <a:rPr lang="en-US" sz="4400" dirty="0"/>
              <a:t>GPUs solve compute</a:t>
            </a:r>
            <a:br>
              <a:rPr lang="en-US" sz="4400" dirty="0"/>
            </a:br>
            <a:r>
              <a:rPr lang="en-US" sz="4400" dirty="0"/>
              <a:t>power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382AF-1A49-5A48-A513-5226095EF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828800"/>
            <a:ext cx="8686800" cy="4800600"/>
          </a:xfrm>
        </p:spPr>
        <p:txBody>
          <a:bodyPr/>
          <a:lstStyle/>
          <a:p>
            <a:r>
              <a:rPr lang="en-US" sz="3200" dirty="0">
                <a:hlinkClick r:id="rId2"/>
              </a:rPr>
              <a:t>GPUs</a:t>
            </a:r>
            <a:r>
              <a:rPr lang="en-US" sz="3200" dirty="0"/>
              <a:t> (Graphical Processing</a:t>
            </a:r>
            <a:br>
              <a:rPr lang="en-US" sz="3200" dirty="0"/>
            </a:br>
            <a:r>
              <a:rPr lang="en-US" sz="3200" dirty="0"/>
              <a:t>Units) became popular in</a:t>
            </a:r>
            <a:br>
              <a:rPr lang="en-US" sz="3200" dirty="0"/>
            </a:br>
            <a:r>
              <a:rPr lang="en-US" sz="3200" dirty="0"/>
              <a:t>the 1990s to handle computing needed for better computer graphics</a:t>
            </a:r>
          </a:p>
          <a:p>
            <a:r>
              <a:rPr lang="en-US" sz="3200" dirty="0"/>
              <a:t>GPUs are </a:t>
            </a:r>
            <a:r>
              <a:rPr lang="en-US" sz="3200" dirty="0">
                <a:hlinkClick r:id="rId3"/>
              </a:rPr>
              <a:t>SIMD</a:t>
            </a:r>
            <a:r>
              <a:rPr lang="en-US" sz="3200" dirty="0"/>
              <a:t> (single instruction, multiple data) processors</a:t>
            </a:r>
          </a:p>
          <a:p>
            <a:r>
              <a:rPr lang="en-US" sz="3200" dirty="0"/>
              <a:t>Cheap, fast, and easy to program</a:t>
            </a:r>
          </a:p>
          <a:p>
            <a:r>
              <a:rPr lang="en-US" sz="3200" dirty="0"/>
              <a:t>GPUs can do matrix multiplication vary fast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FEAC4-2A94-DA4C-A5C9-8588AFA137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7" name="Google Shape;212;p36">
            <a:extLst>
              <a:ext uri="{FF2B5EF4-FFF2-40B4-BE49-F238E27FC236}">
                <a16:creationId xmlns:a16="http://schemas.microsoft.com/office/drawing/2014/main" id="{F4427916-BF92-C94C-B137-2221A498563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6988" y="165389"/>
            <a:ext cx="3880812" cy="218295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1440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9D345-EE00-2744-8FE1-6758B16BB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3" y="266700"/>
            <a:ext cx="4398819" cy="1143000"/>
          </a:xfrm>
        </p:spPr>
        <p:txBody>
          <a:bodyPr/>
          <a:lstStyle/>
          <a:p>
            <a:pPr algn="l"/>
            <a:r>
              <a:rPr lang="en-US" dirty="0"/>
              <a:t>Need lots of data!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C75AA-15C1-D04F-89C3-DD8BF39A1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63" y="1409700"/>
            <a:ext cx="7772400" cy="4114800"/>
          </a:xfrm>
        </p:spPr>
        <p:txBody>
          <a:bodyPr/>
          <a:lstStyle/>
          <a:p>
            <a:r>
              <a:rPr lang="en-US" sz="3200" dirty="0"/>
              <a:t>2000s introduced big</a:t>
            </a:r>
            <a:br>
              <a:rPr lang="en-US" sz="3200" dirty="0"/>
            </a:br>
            <a:r>
              <a:rPr lang="en-US" sz="3200" dirty="0"/>
              <a:t>data</a:t>
            </a:r>
          </a:p>
          <a:p>
            <a:r>
              <a:rPr lang="en-US" sz="3200" dirty="0"/>
              <a:t>Cheaper storage</a:t>
            </a:r>
          </a:p>
          <a:p>
            <a:r>
              <a:rPr lang="en-US" sz="3200" dirty="0"/>
              <a:t>Parallel processing</a:t>
            </a:r>
            <a:br>
              <a:rPr lang="en-US" sz="3200" dirty="0"/>
            </a:br>
            <a:r>
              <a:rPr lang="en-US" sz="3200" dirty="0"/>
              <a:t>(e.g., MapReduce, Hadoop, Spark)</a:t>
            </a:r>
          </a:p>
          <a:p>
            <a:r>
              <a:rPr lang="en-US" sz="3200" dirty="0"/>
              <a:t>Data sharing via the Web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6CD1C-EDAB-BA4D-B788-438699203F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3767A1F1-256A-8C46-9A72-70AD17391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437" y="245918"/>
            <a:ext cx="4419600" cy="331470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1859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84C5A-8F49-694F-8790-DDAF9D7AB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4400" dirty="0"/>
              <a:t>New problems are surfaced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F1E40-683A-B84D-95E1-AA5915C54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24000"/>
            <a:ext cx="8001000" cy="4800600"/>
          </a:xfrm>
        </p:spPr>
        <p:txBody>
          <a:bodyPr/>
          <a:lstStyle/>
          <a:p>
            <a:pPr marL="293688" indent="-293688"/>
            <a:r>
              <a:rPr lang="en" sz="3200" dirty="0"/>
              <a:t>2010s was a decade of domain applications</a:t>
            </a:r>
          </a:p>
          <a:p>
            <a:pPr marL="293688" indent="-293688"/>
            <a:r>
              <a:rPr lang="en" sz="3200" dirty="0"/>
              <a:t>These came with new problems, e.g.,</a:t>
            </a:r>
          </a:p>
          <a:p>
            <a:pPr marL="463550" lvl="1" indent="-231775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800" dirty="0"/>
              <a:t>Images are too high dimensional!</a:t>
            </a:r>
          </a:p>
          <a:p>
            <a:pPr marL="463550" lvl="1" indent="-231775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800" dirty="0"/>
              <a:t>Variable-length problems cause gradient problems</a:t>
            </a:r>
          </a:p>
          <a:p>
            <a:pPr marL="463550" lvl="1" indent="-231775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800" dirty="0"/>
              <a:t>Training data is rarely labeled</a:t>
            </a:r>
          </a:p>
          <a:p>
            <a:pPr marL="463550" lvl="1" indent="-231775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800" dirty="0"/>
              <a:t>Neural nets are uninterpretable</a:t>
            </a:r>
          </a:p>
          <a:p>
            <a:pPr marL="463550" lvl="1" indent="-231775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en-US" sz="2800" dirty="0"/>
              <a:t>Training complex models required days or weeks</a:t>
            </a:r>
          </a:p>
          <a:p>
            <a:pPr marL="293688" indent="-2794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3200" dirty="0"/>
              <a:t>This led to many new “deep learning” neural network models</a:t>
            </a:r>
          </a:p>
          <a:p>
            <a:pPr marL="0" indent="-109538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7114D-D83F-3A4B-A701-AB61D3228E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60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90426-E7DA-BA4C-96B1-490D962B9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59" y="284136"/>
            <a:ext cx="7772400" cy="1143000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77D1B-EE08-7C4E-A567-799097C84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841" y="1423262"/>
            <a:ext cx="7772400" cy="5105400"/>
          </a:xfrm>
        </p:spPr>
        <p:txBody>
          <a:bodyPr/>
          <a:lstStyle/>
          <a:p>
            <a:r>
              <a:rPr lang="en-US" sz="3200" dirty="0"/>
              <a:t>The neural network computing model has a long history</a:t>
            </a:r>
          </a:p>
          <a:p>
            <a:r>
              <a:rPr lang="en-US" sz="3200" dirty="0"/>
              <a:t>Evolved over 75 years to solve its inherent problems, becoming </a:t>
            </a:r>
            <a:r>
              <a:rPr lang="en-US" sz="3200" dirty="0" err="1"/>
              <a:t>thje</a:t>
            </a:r>
            <a:r>
              <a:rPr lang="en-US" sz="3200" dirty="0"/>
              <a:t> dominant model for machine learning in the 2010s</a:t>
            </a:r>
          </a:p>
          <a:p>
            <a:r>
              <a:rPr lang="en-US" sz="3200" dirty="0"/>
              <a:t>Neural network models typically give better results than all earlier ML models</a:t>
            </a:r>
          </a:p>
          <a:p>
            <a:r>
              <a:rPr lang="en-US" sz="3200" dirty="0"/>
              <a:t>But they are expensive to train and apply</a:t>
            </a:r>
          </a:p>
          <a:p>
            <a:r>
              <a:rPr lang="en-US" sz="3200" dirty="0"/>
              <a:t>The field is still evolving rapidly</a:t>
            </a:r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3B4BA-AC8F-1C46-AAAB-2DADA1CD7B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90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The architecture of VGG-16 model. To represent different depth levels,... |  Download Scientific Diagram">
            <a:extLst>
              <a:ext uri="{FF2B5EF4-FFF2-40B4-BE49-F238E27FC236}">
                <a16:creationId xmlns:a16="http://schemas.microsoft.com/office/drawing/2014/main" id="{CC1CF72B-F2E8-3D4F-9B5E-49210E21E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379470"/>
            <a:ext cx="7543800" cy="347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EDA310-4524-5C47-8D39-EF812DAE6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dirty="0">
                <a:hlinkClick r:id="rId3"/>
              </a:rPr>
              <a:t>Deep Learning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86FA7-69AF-2D41-A5CC-9A7AA245A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90600"/>
            <a:ext cx="8305800" cy="2715492"/>
          </a:xfrm>
        </p:spPr>
        <p:txBody>
          <a:bodyPr/>
          <a:lstStyle/>
          <a:p>
            <a:r>
              <a:rPr lang="en-US" sz="3200" dirty="0"/>
              <a:t>Deep learning refers to models going beyond simple feed-forward multi-level perceptron</a:t>
            </a:r>
          </a:p>
          <a:p>
            <a:pPr lvl="1"/>
            <a:r>
              <a:rPr lang="en-US" sz="2800" dirty="0"/>
              <a:t>Though it was used in a ML context as early as 1986</a:t>
            </a:r>
          </a:p>
          <a:p>
            <a:r>
              <a:rPr lang="en-US" sz="3200" dirty="0"/>
              <a:t> “deep” refers to the models having many layers (e.g., 10-20) that do different things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F2119-27E5-9642-BBFD-4C327E61C8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88F9F9-E5FA-7149-844E-EE8AEC5C7E98}"/>
              </a:ext>
            </a:extLst>
          </p:cNvPr>
          <p:cNvSpPr txBox="1"/>
          <p:nvPr/>
        </p:nvSpPr>
        <p:spPr>
          <a:xfrm>
            <a:off x="228600" y="6322367"/>
            <a:ext cx="6015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</a:t>
            </a:r>
            <a:r>
              <a:rPr lang="en-US" dirty="0">
                <a:hlinkClick r:id="rId4"/>
              </a:rPr>
              <a:t>VGG16 CNN model </a:t>
            </a:r>
            <a:r>
              <a:rPr lang="en-US" dirty="0"/>
              <a:t>for image processing</a:t>
            </a:r>
          </a:p>
        </p:txBody>
      </p:sp>
    </p:spTree>
    <p:extLst>
      <p:ext uri="{BB962C8B-B14F-4D97-AF65-F5344CB8AC3E}">
        <p14:creationId xmlns:p14="http://schemas.microsoft.com/office/powerpoint/2010/main" val="2163616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0E030-A5B4-6944-8F14-3451F1A91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/>
              <a:t>Neural Network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63B8A-CB46-1043-8DC5-9BD91E57A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7772400" cy="54102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Current focus on large networks with different “architectures” suited for different kinds of tasks</a:t>
            </a:r>
          </a:p>
          <a:p>
            <a:pPr marL="347663" indent="-222250"/>
            <a:r>
              <a:rPr lang="en-US" sz="3200" dirty="0"/>
              <a:t>Feedforward Neural Network</a:t>
            </a:r>
          </a:p>
          <a:p>
            <a:pPr marL="347663" indent="-222250"/>
            <a:r>
              <a:rPr lang="en-US" sz="3200" dirty="0"/>
              <a:t>CNN: Convolutional Neural Network</a:t>
            </a:r>
          </a:p>
          <a:p>
            <a:pPr marL="347663" indent="-222250"/>
            <a:r>
              <a:rPr lang="en-US" sz="3200" dirty="0"/>
              <a:t>RNN: Recurrent Neural Network</a:t>
            </a:r>
          </a:p>
          <a:p>
            <a:pPr marL="347663" indent="-222250"/>
            <a:r>
              <a:rPr lang="en-US" sz="3200" dirty="0"/>
              <a:t>LSTM: Long Short Term Memory</a:t>
            </a:r>
          </a:p>
          <a:p>
            <a:pPr marL="347663" indent="-222250"/>
            <a:r>
              <a:rPr lang="en-US" sz="3200" dirty="0"/>
              <a:t>GAN: Generative Adversarial Network</a:t>
            </a:r>
          </a:p>
          <a:p>
            <a:pPr marL="347663" indent="-222250"/>
            <a:r>
              <a:rPr lang="en-US" sz="3200" dirty="0"/>
              <a:t>Transformers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33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6569" y="1143000"/>
            <a:ext cx="8170862" cy="2212975"/>
          </a:xfrm>
          <a:ln/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3200" dirty="0"/>
              <a:t>Connections allowed from a node in layer </a:t>
            </a:r>
            <a:r>
              <a:rPr lang="en-US" sz="3200" i="1" dirty="0"/>
              <a:t>i</a:t>
            </a:r>
            <a:r>
              <a:rPr lang="en-US" sz="3200" dirty="0"/>
              <a:t> only to nodes in layer </a:t>
            </a:r>
            <a:r>
              <a:rPr lang="en-US" sz="3200" i="1" dirty="0"/>
              <a:t>i</a:t>
            </a:r>
            <a:r>
              <a:rPr lang="en-US" sz="3200" dirty="0"/>
              <a:t>+1</a:t>
            </a:r>
          </a:p>
          <a:p>
            <a:pPr marL="341313" lvl="1" indent="0">
              <a:lnSpc>
                <a:spcPct val="95000"/>
              </a:lnSpc>
              <a:buNone/>
            </a:pPr>
            <a:r>
              <a:rPr lang="en-US" sz="3200" dirty="0">
                <a:sym typeface="Symbol" charset="0"/>
              </a:rPr>
              <a:t>i.e., no cycles or loops</a:t>
            </a:r>
          </a:p>
          <a:p>
            <a:pPr>
              <a:lnSpc>
                <a:spcPct val="95000"/>
              </a:lnSpc>
            </a:pPr>
            <a:r>
              <a:rPr lang="en-US" sz="3200" dirty="0">
                <a:sym typeface="Symbol" charset="0"/>
              </a:rPr>
              <a:t>Simple, widely used architecture.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5895402" y="3800475"/>
            <a:ext cx="3092449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14288" indent="-14288"/>
            <a:r>
              <a:rPr lang="en-US" dirty="0">
                <a:latin typeface="Calibri Regular"/>
                <a:sym typeface="Symbol" charset="0"/>
              </a:rPr>
              <a:t>downstream nodes tend to successively abstract features from preceding layers</a:t>
            </a:r>
          </a:p>
        </p:txBody>
      </p:sp>
      <p:graphicFrame>
        <p:nvGraphicFramePr>
          <p:cNvPr id="81927" name="Object 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52604825"/>
              </p:ext>
            </p:extLst>
          </p:nvPr>
        </p:nvGraphicFramePr>
        <p:xfrm>
          <a:off x="447675" y="3355975"/>
          <a:ext cx="5451475" cy="296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31" name="Bitmap Image" r:id="rId3" imgW="4266667" imgH="2324424" progId="Paint.Picture">
                  <p:embed/>
                </p:oleObj>
              </mc:Choice>
              <mc:Fallback>
                <p:oleObj name="Bitmap Image" r:id="rId3" imgW="4266667" imgH="232442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675" y="3355975"/>
                        <a:ext cx="5451475" cy="296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1" name="Rectangle 11"/>
          <p:cNvSpPr>
            <a:spLocks noGrp="1" noChangeArrowheads="1"/>
          </p:cNvSpPr>
          <p:nvPr>
            <p:ph type="title"/>
          </p:nvPr>
        </p:nvSpPr>
        <p:spPr>
          <a:xfrm>
            <a:off x="752475" y="76200"/>
            <a:ext cx="7772400" cy="1150937"/>
          </a:xfrm>
          <a:noFill/>
          <a:ln/>
        </p:spPr>
        <p:txBody>
          <a:bodyPr/>
          <a:lstStyle/>
          <a:p>
            <a:r>
              <a:rPr lang="en-US" sz="4400" b="1" dirty="0">
                <a:hlinkClick r:id="rId5"/>
              </a:rPr>
              <a:t>Feedforward Neural Network </a:t>
            </a:r>
            <a:endParaRPr lang="en-US" sz="4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35FDF4-E094-B646-8A1F-85990241ED03}"/>
              </a:ext>
            </a:extLst>
          </p:cNvPr>
          <p:cNvSpPr txBox="1"/>
          <p:nvPr/>
        </p:nvSpPr>
        <p:spPr>
          <a:xfrm>
            <a:off x="1447800" y="6278612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</a:rPr>
              <a:t>http://</a:t>
            </a:r>
            <a:r>
              <a:rPr lang="en-US" sz="2800" b="1" cap="small" dirty="0" err="1">
                <a:latin typeface="Calibri Regular"/>
              </a:rPr>
              <a:t>playground.tensorflow.org</a:t>
            </a:r>
            <a:r>
              <a:rPr lang="en-US" sz="2800" b="1" cap="small" dirty="0">
                <a:latin typeface="Calibri Regular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687640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0" y="-226369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490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245272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EFC56-6B6E-9C43-BC4C-0518D74B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4582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CNN: Convolutional Neural Network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103C6-3B07-3742-8261-06512570A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42" y="3871156"/>
            <a:ext cx="7914958" cy="1828800"/>
          </a:xfrm>
        </p:spPr>
        <p:txBody>
          <a:bodyPr/>
          <a:lstStyle/>
          <a:p>
            <a:r>
              <a:rPr lang="en-US" dirty="0"/>
              <a:t>Good for image processing: classification, object recognition, automobile lane tracking, etc.</a:t>
            </a:r>
          </a:p>
          <a:p>
            <a:r>
              <a:rPr lang="en-US" dirty="0"/>
              <a:t>Classic demo: learn to recognize hand-written digits from </a:t>
            </a:r>
            <a:r>
              <a:rPr lang="en-US" dirty="0">
                <a:hlinkClick r:id="rId3"/>
              </a:rPr>
              <a:t>MNIST</a:t>
            </a:r>
            <a:r>
              <a:rPr lang="en-US" dirty="0"/>
              <a:t> data with 70K examples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FBDD18-35C0-364B-95F5-74E87FF29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5699956"/>
            <a:ext cx="4038600" cy="1003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76A62B-87C5-EF43-9EBC-BF598EEB44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371600"/>
            <a:ext cx="70358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02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228600"/>
            <a:ext cx="83058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RNN: Recurrent Neural Networks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1327371"/>
            <a:ext cx="777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3200" dirty="0">
                <a:latin typeface="Calibri Regular"/>
              </a:rPr>
              <a:t>Good for learning over sequences of data, e.g., a sentence </a:t>
            </a:r>
            <a:r>
              <a:rPr lang="en-US" sz="3200" dirty="0" err="1">
                <a:latin typeface="Calibri Regular"/>
              </a:rPr>
              <a:t>orf</a:t>
            </a:r>
            <a:r>
              <a:rPr lang="en-US" sz="3200" dirty="0">
                <a:latin typeface="Calibri Regular"/>
              </a:rPr>
              <a:t> words</a:t>
            </a:r>
          </a:p>
          <a:p>
            <a:pPr marL="342900" indent="-342900">
              <a:buFont typeface="Arial"/>
              <a:buChar char="•"/>
            </a:pPr>
            <a:r>
              <a:rPr lang="en-US" sz="3200" dirty="0">
                <a:latin typeface="Calibri Regular"/>
              </a:rPr>
              <a:t>LSTM (Long Short Term Memory) a popular architecture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5BCD6-6441-A44D-A542-D4BC5D1F1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950" y="3389474"/>
            <a:ext cx="5626100" cy="3365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EB2CAC-5426-2E48-A54A-37C3A2CC7F60}"/>
              </a:ext>
            </a:extLst>
          </p:cNvPr>
          <p:cNvSpPr txBox="1"/>
          <p:nvPr/>
        </p:nvSpPr>
        <p:spPr>
          <a:xfrm>
            <a:off x="5853701" y="6293309"/>
            <a:ext cx="3062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gif from </a:t>
            </a:r>
            <a:r>
              <a:rPr lang="en-US" dirty="0">
                <a:hlinkClick r:id="rId4"/>
              </a:rPr>
              <a:t>Adam Geitgey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7188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8A0F2-44C9-8E40-ACDD-F3078D5B8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25464"/>
            <a:ext cx="8534400" cy="1143000"/>
          </a:xfrm>
        </p:spPr>
        <p:txBody>
          <a:bodyPr/>
          <a:lstStyle/>
          <a:p>
            <a:r>
              <a:rPr lang="en-US" dirty="0"/>
              <a:t>GAN: </a:t>
            </a:r>
            <a:r>
              <a:rPr lang="en-US" dirty="0">
                <a:hlinkClick r:id="rId2"/>
              </a:rPr>
              <a:t>Generative Adversarial Network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4DF16-01CB-FF43-B54F-91ABE5CBF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52600"/>
            <a:ext cx="8001000" cy="4800600"/>
          </a:xfrm>
        </p:spPr>
        <p:txBody>
          <a:bodyPr/>
          <a:lstStyle/>
          <a:p>
            <a:r>
              <a:rPr lang="en-US" sz="3200" dirty="0"/>
              <a:t>System of two neural networks competing against each other in a zero-sum game framework.</a:t>
            </a:r>
          </a:p>
          <a:p>
            <a:r>
              <a:rPr lang="en-US" sz="3200" dirty="0"/>
              <a:t>Provides a kind of unsupervised learning that improves the network</a:t>
            </a:r>
          </a:p>
          <a:p>
            <a:r>
              <a:rPr lang="en-US" sz="3200" dirty="0"/>
              <a:t>Introduced by Ian Goodfellow et al. in 2014</a:t>
            </a:r>
          </a:p>
          <a:p>
            <a:r>
              <a:rPr lang="en-US" sz="3200" dirty="0"/>
              <a:t>Can learn to draw samples from a model that is similar to data that we give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84C36-B548-EF48-B1C1-BBB71199D7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092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Use Transformer Neural Nets: New in Wolfram Language 12">
            <a:extLst>
              <a:ext uri="{FF2B5EF4-FFF2-40B4-BE49-F238E27FC236}">
                <a16:creationId xmlns:a16="http://schemas.microsoft.com/office/drawing/2014/main" id="{7B89F127-E5AC-6F44-8EF0-5F4E1CF8F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1219200"/>
            <a:ext cx="3352800" cy="483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B89895-43D6-3B43-BE08-84224B067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2695"/>
            <a:ext cx="7772400" cy="1143000"/>
          </a:xfrm>
        </p:spPr>
        <p:txBody>
          <a:bodyPr/>
          <a:lstStyle/>
          <a:p>
            <a:r>
              <a:rPr lang="en-US" dirty="0">
                <a:hlinkClick r:id="rId3"/>
              </a:rPr>
              <a:t>Transformer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2C752-4394-174F-AED5-91E970019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32190"/>
            <a:ext cx="7772400" cy="4876800"/>
          </a:xfrm>
        </p:spPr>
        <p:txBody>
          <a:bodyPr/>
          <a:lstStyle/>
          <a:p>
            <a:r>
              <a:rPr lang="en-US" sz="2800" dirty="0"/>
              <a:t>Introduced in 2017</a:t>
            </a:r>
          </a:p>
          <a:p>
            <a:r>
              <a:rPr lang="en-US" sz="2800" dirty="0"/>
              <a:t>Used primarily for natural language</a:t>
            </a:r>
            <a:br>
              <a:rPr lang="en-US" sz="2800" dirty="0"/>
            </a:br>
            <a:r>
              <a:rPr lang="en-US" sz="2800" dirty="0"/>
              <a:t>processing tasks</a:t>
            </a:r>
          </a:p>
          <a:p>
            <a:r>
              <a:rPr lang="en-US" sz="2800" dirty="0"/>
              <a:t>NLP applications ”transform” an</a:t>
            </a:r>
            <a:br>
              <a:rPr lang="en-US" sz="2800" dirty="0"/>
            </a:br>
            <a:r>
              <a:rPr lang="en-US" sz="2800" dirty="0"/>
              <a:t>input text into an output text</a:t>
            </a:r>
          </a:p>
          <a:p>
            <a:pPr lvl="1"/>
            <a:r>
              <a:rPr lang="en-US" sz="2400" dirty="0"/>
              <a:t>E.g., translation, text summarization,</a:t>
            </a:r>
            <a:br>
              <a:rPr lang="en-US" sz="2400" dirty="0"/>
            </a:br>
            <a:r>
              <a:rPr lang="en-US" sz="2400" dirty="0"/>
              <a:t>question answering</a:t>
            </a:r>
          </a:p>
          <a:p>
            <a:r>
              <a:rPr lang="en-US" sz="2800" dirty="0"/>
              <a:t>Uses encoder-decoder architecture</a:t>
            </a:r>
          </a:p>
          <a:p>
            <a:r>
              <a:rPr lang="en-US" sz="2800" dirty="0"/>
              <a:t>Popular </a:t>
            </a:r>
            <a:r>
              <a:rPr lang="en-US" sz="2800" dirty="0" err="1"/>
              <a:t>pretrainted</a:t>
            </a:r>
            <a:r>
              <a:rPr lang="en-US" sz="2800" dirty="0"/>
              <a:t> models available,</a:t>
            </a:r>
            <a:br>
              <a:rPr lang="en-US" sz="2800" dirty="0"/>
            </a:br>
            <a:r>
              <a:rPr lang="en-US" sz="2800" dirty="0"/>
              <a:t>e.g. </a:t>
            </a:r>
            <a:r>
              <a:rPr lang="en-US" sz="2800" dirty="0">
                <a:hlinkClick r:id="rId4"/>
              </a:rPr>
              <a:t>BERT</a:t>
            </a:r>
            <a:r>
              <a:rPr lang="en-US" sz="2800" dirty="0"/>
              <a:t> and </a:t>
            </a:r>
            <a:r>
              <a:rPr lang="en-US" sz="2800" dirty="0">
                <a:hlinkClick r:id="rId5"/>
              </a:rPr>
              <a:t>GPT</a:t>
            </a:r>
            <a:r>
              <a:rPr lang="en-US" sz="2800" dirty="0"/>
              <a:t> </a:t>
            </a:r>
          </a:p>
          <a:p>
            <a:pPr marL="339725" lvl="1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3764C-4837-EC4F-AC54-38033257F1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07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46D1-3521-2048-849A-EBCF1321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45989"/>
            <a:ext cx="7772400" cy="1143000"/>
          </a:xfrm>
        </p:spPr>
        <p:txBody>
          <a:bodyPr/>
          <a:lstStyle/>
          <a:p>
            <a:r>
              <a:rPr lang="en-US" sz="4400" dirty="0"/>
              <a:t>Deep Learning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21C25-38EB-0D48-BFBC-10D2BE56C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71600"/>
            <a:ext cx="8229600" cy="4953000"/>
          </a:xfrm>
        </p:spPr>
        <p:txBody>
          <a:bodyPr/>
          <a:lstStyle/>
          <a:p>
            <a:r>
              <a:rPr lang="en-US" sz="3200" dirty="0"/>
              <a:t>Popular open-source deep learning frame-works use Python at top-level; C++ in backend</a:t>
            </a:r>
          </a:p>
          <a:p>
            <a:pPr lvl="1"/>
            <a:r>
              <a:rPr lang="en-US" sz="2800" dirty="0">
                <a:hlinkClick r:id="rId3"/>
              </a:rPr>
              <a:t>TensorFlow</a:t>
            </a:r>
            <a:r>
              <a:rPr lang="en-US" sz="2800" dirty="0"/>
              <a:t> (via Google)</a:t>
            </a:r>
          </a:p>
          <a:p>
            <a:pPr lvl="1"/>
            <a:r>
              <a:rPr lang="en-US" sz="2800" dirty="0">
                <a:hlinkClick r:id="rId4"/>
              </a:rPr>
              <a:t>PyTorch</a:t>
            </a:r>
            <a:r>
              <a:rPr lang="en-US" sz="2800" dirty="0"/>
              <a:t> (via Facebook)</a:t>
            </a:r>
          </a:p>
          <a:p>
            <a:pPr lvl="1"/>
            <a:r>
              <a:rPr lang="en-US" sz="2800" dirty="0">
                <a:hlinkClick r:id="rId5"/>
              </a:rPr>
              <a:t>MxNet</a:t>
            </a:r>
            <a:r>
              <a:rPr lang="en-US" sz="2800" dirty="0"/>
              <a:t> (Apache)</a:t>
            </a:r>
          </a:p>
          <a:p>
            <a:pPr lvl="1"/>
            <a:r>
              <a:rPr lang="en-US" sz="2800" dirty="0">
                <a:hlinkClick r:id="rId6"/>
              </a:rPr>
              <a:t>Caffe</a:t>
            </a:r>
            <a:r>
              <a:rPr lang="en-US" sz="2800" dirty="0"/>
              <a:t> (Berkeley) </a:t>
            </a:r>
          </a:p>
          <a:p>
            <a:r>
              <a:rPr lang="en-US" sz="3200" dirty="0">
                <a:hlinkClick r:id="rId7"/>
              </a:rPr>
              <a:t>Keras</a:t>
            </a:r>
            <a:r>
              <a:rPr lang="en-US" sz="3200" dirty="0"/>
              <a:t>: popular API works with TensorFlow, provides good support at architecture level</a:t>
            </a:r>
          </a:p>
          <a:p>
            <a:r>
              <a:rPr lang="en-US" sz="3200" dirty="0"/>
              <a:t>See </a:t>
            </a:r>
            <a:r>
              <a:rPr lang="en-US" sz="3200" dirty="0">
                <a:hlinkClick r:id="rId8"/>
              </a:rPr>
              <a:t>Comparison of deep-learning software</a:t>
            </a:r>
            <a:r>
              <a:rPr lang="en-US" sz="3200" dirty="0"/>
              <a:t> for more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530370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3CD95-0D1B-4147-9C0D-3AD59C2D9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dirty="0" err="1">
                <a:hlinkClick r:id="rId2"/>
              </a:rPr>
              <a:t>Keras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9DAB5-A7BA-704E-8162-F9EB0211D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120" y="1524000"/>
            <a:ext cx="7772400" cy="4876800"/>
          </a:xfrm>
        </p:spPr>
        <p:txBody>
          <a:bodyPr/>
          <a:lstStyle/>
          <a:p>
            <a:r>
              <a:rPr lang="en-US" sz="3200" dirty="0"/>
              <a:t>“Deep learning for humans”</a:t>
            </a:r>
          </a:p>
          <a:p>
            <a:r>
              <a:rPr lang="en-US" sz="3200" dirty="0" err="1"/>
              <a:t>Keras</a:t>
            </a:r>
            <a:r>
              <a:rPr lang="en-US" sz="3200" dirty="0"/>
              <a:t> </a:t>
            </a:r>
            <a:r>
              <a:rPr lang="en-US" sz="3200" dirty="0" err="1"/>
              <a:t>npw</a:t>
            </a:r>
            <a:r>
              <a:rPr lang="en-US" sz="3200" dirty="0"/>
              <a:t> (v2.4) only supports </a:t>
            </a:r>
            <a:r>
              <a:rPr lang="en-US" sz="3200" dirty="0" err="1"/>
              <a:t>TensorFLow</a:t>
            </a:r>
            <a:endParaRPr lang="en-US" sz="3200" dirty="0"/>
          </a:p>
          <a:p>
            <a:r>
              <a:rPr lang="en-US" sz="3200" dirty="0"/>
              <a:t>Supports CNNs and RNNs and common utility </a:t>
            </a:r>
            <a:r>
              <a:rPr lang="en-US" sz="3200" dirty="0" err="1"/>
              <a:t>layerslike</a:t>
            </a:r>
            <a:r>
              <a:rPr lang="en-US" sz="3200" dirty="0"/>
              <a:t> dropout, batch normalization and pooling</a:t>
            </a:r>
          </a:p>
          <a:p>
            <a:r>
              <a:rPr lang="en-US" sz="3200" dirty="0"/>
              <a:t>Coding neural networks used to be a LOT harder: </a:t>
            </a:r>
            <a:r>
              <a:rPr lang="en-US" sz="3200" dirty="0" err="1"/>
              <a:t>Keras</a:t>
            </a:r>
            <a:r>
              <a:rPr lang="en-US" sz="3200" dirty="0"/>
              <a:t> makes it easy and accessible!</a:t>
            </a:r>
          </a:p>
          <a:p>
            <a:r>
              <a:rPr lang="en-US" sz="3200" dirty="0"/>
              <a:t>Documentation: </a:t>
            </a:r>
            <a:r>
              <a:rPr lang="en-US" sz="3200" dirty="0">
                <a:hlinkClick r:id="rId3"/>
              </a:rPr>
              <a:t>https://keras.io/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64BAF-7BA8-7942-BE82-C1AEA3BEE6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pic>
        <p:nvPicPr>
          <p:cNvPr id="60418" name="Picture 2" descr="Keras - Wikipedia">
            <a:extLst>
              <a:ext uri="{FF2B5EF4-FFF2-40B4-BE49-F238E27FC236}">
                <a16:creationId xmlns:a16="http://schemas.microsoft.com/office/drawing/2014/main" id="{FE286723-8350-614F-B307-94A9DC6AC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8600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646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2ED79-3E7E-B54A-A21F-A5B7781319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60418" name="Picture 2" descr="Image for post">
            <a:extLst>
              <a:ext uri="{FF2B5EF4-FFF2-40B4-BE49-F238E27FC236}">
                <a16:creationId xmlns:a16="http://schemas.microsoft.com/office/drawing/2014/main" id="{0DDAAFA9-8615-C742-B0DC-EEEE92FF8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5158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7A85B31-E688-C748-B898-36774FEC3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434" y="3446033"/>
            <a:ext cx="4949132" cy="34630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5A947F-8B23-8C4A-9600-DE8C3E99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704" y="316992"/>
            <a:ext cx="7772400" cy="1143000"/>
          </a:xfrm>
        </p:spPr>
        <p:txBody>
          <a:bodyPr/>
          <a:lstStyle/>
          <a:p>
            <a:r>
              <a:rPr lang="en-US" dirty="0"/>
              <a:t>Good at Transfer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3B043-58EB-8F4E-9AF3-0C6C436A3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1459992"/>
            <a:ext cx="8153400" cy="2209800"/>
          </a:xfrm>
        </p:spPr>
        <p:txBody>
          <a:bodyPr/>
          <a:lstStyle/>
          <a:p>
            <a:r>
              <a:rPr lang="en-US" sz="3200" dirty="0"/>
              <a:t>Neural networks effective for </a:t>
            </a:r>
            <a:r>
              <a:rPr lang="en-US" sz="3200" dirty="0">
                <a:hlinkClick r:id="rId3"/>
              </a:rPr>
              <a:t>transfer learning</a:t>
            </a:r>
            <a:endParaRPr lang="en-US" sz="3200" dirty="0"/>
          </a:p>
          <a:p>
            <a:pPr marL="339725" lvl="1" indent="0">
              <a:buNone/>
            </a:pPr>
            <a:r>
              <a:rPr lang="en-US" sz="2800" dirty="0"/>
              <a:t>Using parts of a model trained on a task as an initial model to train on a different task</a:t>
            </a:r>
          </a:p>
          <a:p>
            <a:r>
              <a:rPr lang="en-US" sz="3200" dirty="0"/>
              <a:t>Particularly effective for image recognition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A7F14-B28C-B945-B772-546A36F530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796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A947F-8B23-8C4A-9600-DE8C3E99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704" y="316992"/>
            <a:ext cx="7772400" cy="1143000"/>
          </a:xfrm>
        </p:spPr>
        <p:txBody>
          <a:bodyPr/>
          <a:lstStyle/>
          <a:p>
            <a:r>
              <a:rPr lang="en-US" dirty="0"/>
              <a:t>Good at Transfer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3B043-58EB-8F4E-9AF3-0C6C436A3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896" y="1219200"/>
            <a:ext cx="8528304" cy="2209800"/>
          </a:xfrm>
        </p:spPr>
        <p:txBody>
          <a:bodyPr/>
          <a:lstStyle/>
          <a:p>
            <a:r>
              <a:rPr lang="en-US" sz="3000" dirty="0"/>
              <a:t>For images,  the initial stages of a model  learn high-level visual features (lines, edges) from pixels</a:t>
            </a:r>
          </a:p>
          <a:p>
            <a:r>
              <a:rPr lang="en-US" sz="3000" dirty="0"/>
              <a:t>Final stages predict task-specific labels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A7F14-B28C-B945-B772-546A36F530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F8A903-51E0-6741-B727-DCD597C56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82" y="2807208"/>
            <a:ext cx="8893443" cy="36240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7361B3-1282-2345-969D-74BDC8030E48}"/>
              </a:ext>
            </a:extLst>
          </p:cNvPr>
          <p:cNvSpPr txBox="1"/>
          <p:nvPr/>
        </p:nvSpPr>
        <p:spPr>
          <a:xfrm>
            <a:off x="3886200" y="6383790"/>
            <a:ext cx="5042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source:</a:t>
            </a:r>
            <a:r>
              <a:rPr lang="en-US" dirty="0" err="1">
                <a:hlinkClick r:id="rId4"/>
              </a:rPr>
              <a:t>http</a:t>
            </a:r>
            <a:r>
              <a:rPr lang="en-US" dirty="0">
                <a:hlinkClick r:id="rId4"/>
              </a:rPr>
              <a:t>://ruder.io/transfer-learning/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668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9CC41-6D63-8340-93C6-3F7D3E01E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algn="l"/>
            <a:r>
              <a:rPr lang="en-US" dirty="0"/>
              <a:t>Fine Tuning a NN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B17B2-F3EA-A644-B4D7-710067161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42720"/>
            <a:ext cx="8077200" cy="4953000"/>
          </a:xfrm>
        </p:spPr>
        <p:txBody>
          <a:bodyPr/>
          <a:lstStyle/>
          <a:p>
            <a:r>
              <a:rPr lang="en-US" sz="3200" dirty="0"/>
              <a:t>Special kind of transfer learning</a:t>
            </a:r>
          </a:p>
          <a:p>
            <a:pPr lvl="1"/>
            <a:r>
              <a:rPr lang="en-US" sz="2600" dirty="0"/>
              <a:t>Start with a pre-trained model</a:t>
            </a:r>
          </a:p>
          <a:p>
            <a:pPr lvl="1"/>
            <a:r>
              <a:rPr lang="en-US" sz="2600" dirty="0"/>
              <a:t>Replace last output layer with a new one</a:t>
            </a:r>
          </a:p>
          <a:p>
            <a:pPr lvl="1"/>
            <a:r>
              <a:rPr lang="en-US" sz="2600" dirty="0"/>
              <a:t>Fix all but last layer by marking as </a:t>
            </a:r>
            <a:r>
              <a:rPr lang="en-US" sz="2600" dirty="0" err="1"/>
              <a:t>trainable:false</a:t>
            </a:r>
            <a:endParaRPr lang="en-US" sz="2600" dirty="0"/>
          </a:p>
          <a:p>
            <a:r>
              <a:rPr lang="en-US" sz="3200" dirty="0"/>
              <a:t>Retraining on new task and data very fast</a:t>
            </a:r>
          </a:p>
          <a:p>
            <a:pPr lvl="1"/>
            <a:r>
              <a:rPr lang="en-US" sz="2600" dirty="0"/>
              <a:t>Only the weights for the last layer are adjusted</a:t>
            </a:r>
          </a:p>
          <a:p>
            <a:r>
              <a:rPr lang="en-US" sz="3200" dirty="0"/>
              <a:t>Example</a:t>
            </a:r>
          </a:p>
          <a:p>
            <a:pPr lvl="1"/>
            <a:r>
              <a:rPr lang="en-US" sz="2600" dirty="0"/>
              <a:t>Start: NN to classify animal pix with 100s of categories</a:t>
            </a:r>
          </a:p>
          <a:p>
            <a:pPr lvl="1"/>
            <a:r>
              <a:rPr lang="en-US" sz="2600" dirty="0"/>
              <a:t>Finetune on new task to classify pix of 15 common pets</a:t>
            </a:r>
          </a:p>
          <a:p>
            <a:pPr lvl="1"/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43365C-6A02-244C-84BE-54ADA816EB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pic>
        <p:nvPicPr>
          <p:cNvPr id="59394" name="Picture 2" descr="Transfering knowledge through finetuning — The Straight Dope 0.1  documentation">
            <a:extLst>
              <a:ext uri="{FF2B5EF4-FFF2-40B4-BE49-F238E27FC236}">
                <a16:creationId xmlns:a16="http://schemas.microsoft.com/office/drawing/2014/main" id="{862A8B7E-3F5D-0640-8161-094E01986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399" y="146448"/>
            <a:ext cx="2777401" cy="168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8371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1C020-2052-8F44-AB94-3E553527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634" y="228600"/>
            <a:ext cx="7772400" cy="1143000"/>
          </a:xfrm>
        </p:spPr>
        <p:txBody>
          <a:bodyPr/>
          <a:lstStyle/>
          <a:p>
            <a:r>
              <a:rPr lang="en-US" sz="4400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66284-183D-F349-BF2B-7ECFAEBB7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5105400"/>
          </a:xfrm>
        </p:spPr>
        <p:txBody>
          <a:bodyPr/>
          <a:lstStyle/>
          <a:p>
            <a:r>
              <a:rPr lang="en-US" sz="3200" dirty="0"/>
              <a:t>Quick intro to neural networks &amp; deep learning</a:t>
            </a:r>
          </a:p>
          <a:p>
            <a:r>
              <a:rPr lang="en-US" sz="3200" dirty="0"/>
              <a:t>Learn more by </a:t>
            </a:r>
          </a:p>
          <a:p>
            <a:pPr lvl="1"/>
            <a:r>
              <a:rPr lang="en-US" sz="2800" dirty="0"/>
              <a:t>Take UMBC’s </a:t>
            </a:r>
            <a:r>
              <a:rPr lang="en-US" sz="2800" dirty="0">
                <a:hlinkClick r:id="rId3"/>
              </a:rPr>
              <a:t>CMSC 478 </a:t>
            </a:r>
            <a:r>
              <a:rPr lang="en-US" sz="2800" dirty="0"/>
              <a:t>machine learning class</a:t>
            </a:r>
          </a:p>
          <a:p>
            <a:pPr lvl="1"/>
            <a:r>
              <a:rPr lang="en-US" sz="2800" dirty="0"/>
              <a:t>Try scikit-</a:t>
            </a:r>
            <a:r>
              <a:rPr lang="en-US" sz="2800" dirty="0" err="1"/>
              <a:t>learn’s</a:t>
            </a:r>
            <a:r>
              <a:rPr lang="en-US" sz="2800" dirty="0"/>
              <a:t> </a:t>
            </a:r>
            <a:r>
              <a:rPr lang="en-US" sz="2800" dirty="0">
                <a:hlinkClick r:id="rId4"/>
              </a:rPr>
              <a:t>neural network models</a:t>
            </a:r>
            <a:endParaRPr lang="en-US" sz="2800" dirty="0"/>
          </a:p>
          <a:p>
            <a:pPr lvl="1"/>
            <a:r>
              <a:rPr lang="en-US" sz="2800" dirty="0"/>
              <a:t>Explore </a:t>
            </a:r>
            <a:r>
              <a:rPr lang="en-US" sz="2800" dirty="0" err="1"/>
              <a:t>Keras</a:t>
            </a:r>
            <a:r>
              <a:rPr lang="en-US" sz="2800" dirty="0"/>
              <a:t> as : </a:t>
            </a:r>
            <a:r>
              <a:rPr lang="en-US" sz="2800" dirty="0">
                <a:hlinkClick r:id="rId5"/>
              </a:rPr>
              <a:t>https://keras.io/</a:t>
            </a:r>
            <a:endParaRPr lang="en-US" sz="2800" dirty="0"/>
          </a:p>
          <a:p>
            <a:pPr lvl="1"/>
            <a:r>
              <a:rPr lang="en-US" sz="2800" dirty="0"/>
              <a:t>Explore Google’s </a:t>
            </a:r>
            <a:r>
              <a:rPr lang="en-US" sz="2800" dirty="0">
                <a:hlinkClick r:id="rId6"/>
              </a:rPr>
              <a:t>Machine Learning Crash Course</a:t>
            </a:r>
            <a:endParaRPr lang="en-US" sz="2800" dirty="0"/>
          </a:p>
          <a:p>
            <a:pPr lvl="1"/>
            <a:r>
              <a:rPr lang="en-US" sz="2800" dirty="0"/>
              <a:t>Try Miner/</a:t>
            </a:r>
            <a:r>
              <a:rPr lang="en-US" sz="2800" dirty="0" err="1"/>
              <a:t>Kasch</a:t>
            </a:r>
            <a:r>
              <a:rPr lang="en-US" sz="2800" dirty="0"/>
              <a:t> tutorial on </a:t>
            </a:r>
            <a:r>
              <a:rPr lang="en-US" sz="2800" dirty="0">
                <a:hlinkClick r:id="rId7"/>
              </a:rPr>
              <a:t>applied deep learning</a:t>
            </a:r>
            <a:endParaRPr lang="en-US" sz="2800" dirty="0"/>
          </a:p>
          <a:p>
            <a:pPr lvl="1"/>
            <a:r>
              <a:rPr lang="en-US" sz="2800" dirty="0"/>
              <a:t>Work through examples</a:t>
            </a:r>
          </a:p>
          <a:p>
            <a:r>
              <a:rPr lang="en-US" sz="3200" dirty="0"/>
              <a:t>and then try your own project idea</a:t>
            </a:r>
          </a:p>
        </p:txBody>
      </p:sp>
    </p:spTree>
    <p:extLst>
      <p:ext uri="{BB962C8B-B14F-4D97-AF65-F5344CB8AC3E}">
        <p14:creationId xmlns:p14="http://schemas.microsoft.com/office/powerpoint/2010/main" val="2823249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6" name="Rectangle 8"/>
          <p:cNvSpPr>
            <a:spLocks noGrp="1" noChangeArrowheads="1"/>
          </p:cNvSpPr>
          <p:nvPr>
            <p:ph type="title"/>
          </p:nvPr>
        </p:nvSpPr>
        <p:spPr>
          <a:xfrm>
            <a:off x="304800" y="257536"/>
            <a:ext cx="7772400" cy="2438400"/>
          </a:xfrm>
        </p:spPr>
        <p:txBody>
          <a:bodyPr/>
          <a:lstStyle/>
          <a:p>
            <a:pPr algn="l"/>
            <a:r>
              <a:rPr lang="en-US" sz="4400" b="1" dirty="0"/>
              <a:t>How do</a:t>
            </a:r>
            <a:br>
              <a:rPr lang="en-US" sz="4400" b="1" dirty="0"/>
            </a:br>
            <a:r>
              <a:rPr lang="en-US" sz="4400" b="1" dirty="0"/>
              <a:t>animal brains</a:t>
            </a:r>
            <a:br>
              <a:rPr lang="en-US" sz="4400" b="1" dirty="0"/>
            </a:br>
            <a:r>
              <a:rPr lang="en-US" sz="4400" b="1" dirty="0"/>
              <a:t>work?</a:t>
            </a:r>
          </a:p>
        </p:txBody>
      </p:sp>
      <p:sp>
        <p:nvSpPr>
          <p:cNvPr id="58380" name="Rectangle 12"/>
          <p:cNvSpPr>
            <a:spLocks noChangeArrowheads="1"/>
          </p:cNvSpPr>
          <p:nvPr/>
        </p:nvSpPr>
        <p:spPr bwMode="auto">
          <a:xfrm>
            <a:off x="457199" y="3298892"/>
            <a:ext cx="8229600" cy="3330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dirty="0">
                <a:latin typeface="Calibri Regular"/>
                <a:hlinkClick r:id="rId3"/>
              </a:rPr>
              <a:t>Neurons</a:t>
            </a:r>
            <a:r>
              <a:rPr lang="en-US" sz="3200" dirty="0">
                <a:latin typeface="Calibri Regular"/>
              </a:rPr>
              <a:t> have body, axon and many dendrites</a:t>
            </a:r>
          </a:p>
          <a:p>
            <a:pPr marL="292100" lvl="1" indent="-176213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/>
              </a:rPr>
              <a:t>In one of two states: firing and rest</a:t>
            </a:r>
          </a:p>
          <a:p>
            <a:pPr marL="292100" lvl="1" indent="-176213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/>
              </a:rPr>
              <a:t>They fire if total incoming stimulus &gt; threshold</a:t>
            </a:r>
          </a:p>
          <a:p>
            <a:pPr>
              <a:spcBef>
                <a:spcPct val="20000"/>
              </a:spcBef>
            </a:pPr>
            <a:r>
              <a:rPr lang="en-US" sz="3200" dirty="0">
                <a:latin typeface="Calibri Regular"/>
              </a:rPr>
              <a:t>Synapse: thin gap between axon of one neuron and dendrite of another</a:t>
            </a:r>
          </a:p>
          <a:p>
            <a:pPr marL="350838" lvl="1" indent="-176213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alibri Regular"/>
              </a:rPr>
              <a:t>Signal exchange</a:t>
            </a:r>
          </a:p>
        </p:txBody>
      </p:sp>
      <p:pic>
        <p:nvPicPr>
          <p:cNvPr id="59394" name="Picture 2">
            <a:extLst>
              <a:ext uri="{FF2B5EF4-FFF2-40B4-BE49-F238E27FC236}">
                <a16:creationId xmlns:a16="http://schemas.microsoft.com/office/drawing/2014/main" id="{33832097-8B58-234D-A722-57EFEBF6E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76200"/>
            <a:ext cx="4953000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FF584B-05CE-A94D-B5BD-B5C202BFD182}"/>
              </a:ext>
            </a:extLst>
          </p:cNvPr>
          <p:cNvSpPr txBox="1"/>
          <p:nvPr/>
        </p:nvSpPr>
        <p:spPr>
          <a:xfrm>
            <a:off x="4038600" y="2743200"/>
            <a:ext cx="4533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Neuron and myelinated axon, with signal flow from inputs at dendrites to outputs at axon terminals</a:t>
            </a:r>
          </a:p>
        </p:txBody>
      </p:sp>
    </p:spTree>
    <p:extLst>
      <p:ext uri="{BB962C8B-B14F-4D97-AF65-F5344CB8AC3E}">
        <p14:creationId xmlns:p14="http://schemas.microsoft.com/office/powerpoint/2010/main" val="2353020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4495800" cy="1295400"/>
          </a:xfrm>
        </p:spPr>
        <p:txBody>
          <a:bodyPr/>
          <a:lstStyle/>
          <a:p>
            <a:pPr algn="l"/>
            <a:r>
              <a:rPr lang="en-US" sz="4400" dirty="0"/>
              <a:t>McCulloch &amp; Pitts</a:t>
            </a:r>
            <a:endParaRPr lang="en-US" sz="4400" b="1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87335"/>
            <a:ext cx="7810500" cy="4762500"/>
          </a:xfrm>
        </p:spPr>
        <p:txBody>
          <a:bodyPr/>
          <a:lstStyle/>
          <a:p>
            <a:pPr marL="0" indent="0">
              <a:buNone/>
            </a:pPr>
            <a:endParaRPr lang="en-US" sz="3200" b="1" dirty="0"/>
          </a:p>
          <a:p>
            <a:r>
              <a:rPr lang="en-US" sz="3200" dirty="0"/>
              <a:t>First mathematical model of biological neurons, </a:t>
            </a:r>
            <a:r>
              <a:rPr lang="en-US" sz="3200" b="1" dirty="0"/>
              <a:t>1943</a:t>
            </a:r>
          </a:p>
          <a:p>
            <a:r>
              <a:rPr lang="en-US" sz="3200" dirty="0"/>
              <a:t>All Boolean operations can be implemented by these neuron-like nodes</a:t>
            </a:r>
          </a:p>
          <a:p>
            <a:r>
              <a:rPr lang="en-US" sz="3200" dirty="0"/>
              <a:t>Competitor to Von Neumann model for general purpose computing device </a:t>
            </a:r>
          </a:p>
          <a:p>
            <a:r>
              <a:rPr lang="en-US" sz="3200" dirty="0"/>
              <a:t>Origin of automata theory</a:t>
            </a:r>
          </a:p>
        </p:txBody>
      </p:sp>
      <p:pic>
        <p:nvPicPr>
          <p:cNvPr id="3074" name="Picture 2" descr="2.3.1 The McCulloch-Pitts Model of Neuron">
            <a:extLst>
              <a:ext uri="{FF2B5EF4-FFF2-40B4-BE49-F238E27FC236}">
                <a16:creationId xmlns:a16="http://schemas.microsoft.com/office/drawing/2014/main" id="{AE022C76-6679-CB40-9583-E636DA78C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304800"/>
            <a:ext cx="3632200" cy="162455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0222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0380D5-71D8-3941-9A22-447E8D9CC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0"/>
            <a:ext cx="7315200" cy="36576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76200"/>
            <a:ext cx="6019800" cy="1066800"/>
          </a:xfrm>
        </p:spPr>
        <p:txBody>
          <a:bodyPr/>
          <a:lstStyle/>
          <a:p>
            <a:pPr algn="r"/>
            <a:r>
              <a:rPr lang="en-US" sz="4400" dirty="0"/>
              <a:t>Artificial neural network</a:t>
            </a:r>
            <a:endParaRPr lang="en-US" sz="4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3703D5-D9EF-AF48-9526-D4B1BAAF2BD3}"/>
              </a:ext>
            </a:extLst>
          </p:cNvPr>
          <p:cNvSpPr txBox="1"/>
          <p:nvPr/>
        </p:nvSpPr>
        <p:spPr>
          <a:xfrm>
            <a:off x="133350" y="3733800"/>
            <a:ext cx="885825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Model still used today!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Set of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nodes 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with inputs and outputs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Node performs computation via an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activation function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Weighted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9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connections</a:t>
            </a: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 between nodes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Connectivity gives network architecture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900" dirty="0">
                <a:latin typeface="Calibri" panose="020F0502020204030204" pitchFamily="34" charset="0"/>
                <a:cs typeface="Calibri" panose="020F0502020204030204" pitchFamily="34" charset="0"/>
              </a:rPr>
              <a:t>NN computations depend on connections, weights, and activation function</a:t>
            </a:r>
          </a:p>
        </p:txBody>
      </p:sp>
    </p:spTree>
    <p:extLst>
      <p:ext uri="{BB962C8B-B14F-4D97-AF65-F5344CB8AC3E}">
        <p14:creationId xmlns:p14="http://schemas.microsoft.com/office/powerpoint/2010/main" val="3107295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E1FDC-07DC-2647-B784-65FB9F6A3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7809"/>
            <a:ext cx="7772400" cy="1143000"/>
          </a:xfrm>
        </p:spPr>
        <p:txBody>
          <a:bodyPr/>
          <a:lstStyle/>
          <a:p>
            <a:r>
              <a:rPr lang="en-US" dirty="0"/>
              <a:t>Common </a:t>
            </a:r>
            <a:r>
              <a:rPr lang="en-US" dirty="0">
                <a:hlinkClick r:id="rId2"/>
              </a:rPr>
              <a:t>Activation Functions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B031AE0-88D6-FC4A-AF6E-C1C075C878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3811" y="2590800"/>
            <a:ext cx="8076377" cy="23622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13A73A-B8E6-8743-BC45-89E85A9F2DDA}"/>
              </a:ext>
            </a:extLst>
          </p:cNvPr>
          <p:cNvSpPr txBox="1"/>
          <p:nvPr/>
        </p:nvSpPr>
        <p:spPr>
          <a:xfrm>
            <a:off x="544108" y="5193196"/>
            <a:ext cx="8066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Choice of activation function depends on problem and available computational power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10072-6A68-0E48-B65C-B925995C5600}"/>
              </a:ext>
            </a:extLst>
          </p:cNvPr>
          <p:cNvSpPr txBox="1"/>
          <p:nvPr/>
        </p:nvSpPr>
        <p:spPr>
          <a:xfrm>
            <a:off x="533811" y="1542711"/>
            <a:ext cx="8066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defines the output of that node given an input</a:t>
            </a:r>
          </a:p>
        </p:txBody>
      </p:sp>
    </p:spTree>
    <p:extLst>
      <p:ext uri="{BB962C8B-B14F-4D97-AF65-F5344CB8AC3E}">
        <p14:creationId xmlns:p14="http://schemas.microsoft.com/office/powerpoint/2010/main" val="1090552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" y="334962"/>
            <a:ext cx="9144000" cy="533400"/>
          </a:xfrm>
        </p:spPr>
        <p:txBody>
          <a:bodyPr/>
          <a:lstStyle/>
          <a:p>
            <a:pPr algn="l"/>
            <a:r>
              <a:rPr lang="en-US" dirty="0"/>
              <a:t>Rosenblatt’s </a:t>
            </a:r>
            <a:r>
              <a:rPr lang="en-US" dirty="0">
                <a:hlinkClick r:id="rId3"/>
              </a:rPr>
              <a:t>perceptron</a:t>
            </a:r>
            <a:r>
              <a:rPr lang="en-US" dirty="0"/>
              <a:t> (1958-60)</a:t>
            </a:r>
            <a:endParaRPr lang="en-US" b="1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339" y="1043793"/>
            <a:ext cx="4876800" cy="2080407"/>
          </a:xfrm>
        </p:spPr>
        <p:txBody>
          <a:bodyPr/>
          <a:lstStyle/>
          <a:p>
            <a:pPr marL="290513" indent="-274638"/>
            <a:r>
              <a:rPr lang="en-US" sz="2800" dirty="0"/>
              <a:t>Single layer network of nodes </a:t>
            </a:r>
          </a:p>
          <a:p>
            <a:pPr marL="290513" indent="-274638"/>
            <a:r>
              <a:rPr lang="en-US" sz="2800" dirty="0"/>
              <a:t>Real valued weights +/-</a:t>
            </a:r>
          </a:p>
          <a:p>
            <a:pPr marL="290513" indent="-274638"/>
            <a:r>
              <a:rPr lang="en-US" sz="2800" dirty="0"/>
              <a:t>Supervised learning using a simple learning rule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19CC8-3D1C-0447-B8C4-89CA55E20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8709" y="1143000"/>
            <a:ext cx="3822699" cy="477837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186AEA-2213-9548-A6E9-47D8B757E5B7}"/>
              </a:ext>
            </a:extLst>
          </p:cNvPr>
          <p:cNvSpPr txBox="1"/>
          <p:nvPr/>
        </p:nvSpPr>
        <p:spPr>
          <a:xfrm>
            <a:off x="5100609" y="6059269"/>
            <a:ext cx="3919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Mark 1 perceptron computer,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Cornell Aeronautical Lab, 1960</a:t>
            </a:r>
            <a:endParaRPr lang="en-US" sz="1800" dirty="0"/>
          </a:p>
        </p:txBody>
      </p:sp>
      <p:pic>
        <p:nvPicPr>
          <p:cNvPr id="61442" name="Picture 2" descr="Image for post">
            <a:extLst>
              <a:ext uri="{FF2B5EF4-FFF2-40B4-BE49-F238E27FC236}">
                <a16:creationId xmlns:a16="http://schemas.microsoft.com/office/drawing/2014/main" id="{E3DCA123-71EF-E849-BBA7-8B151A559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60" y="3048001"/>
            <a:ext cx="4724400" cy="16764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E4D7552C-F663-B44D-9407-FC02B760D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24" y="4724400"/>
            <a:ext cx="4876800" cy="5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/>
                <a:ea typeface="ＭＳ Ｐゴシック" charset="-128"/>
                <a:cs typeface="ＭＳ Ｐゴシック" charset="-128"/>
              </a:defRPr>
            </a:lvl1pPr>
            <a:lvl2pPr marL="5667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/>
                <a:ea typeface="ＭＳ Ｐゴシック" charset="-128"/>
              </a:defRPr>
            </a:lvl2pPr>
            <a:lvl3pPr marL="914400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Calibri"/>
                <a:ea typeface="ＭＳ Ｐゴシック" charset="-128"/>
              </a:defRPr>
            </a:lvl3pPr>
            <a:lvl4pPr marL="12541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/>
                <a:ea typeface="ＭＳ Ｐゴシック" charset="-128"/>
              </a:defRPr>
            </a:lvl4pPr>
            <a:lvl5pPr marL="16017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/>
                <a:ea typeface="ＭＳ Ｐゴシック" charset="-128"/>
              </a:defRPr>
            </a:lvl5pPr>
            <a:lvl6pPr marL="20589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5161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9733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4305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239713" indent="-223838"/>
            <a:r>
              <a:rPr lang="en-US" sz="2800" kern="0" dirty="0"/>
              <a:t>Essentially a linear classifier</a:t>
            </a:r>
          </a:p>
          <a:p>
            <a:pPr marL="239713" indent="-223838"/>
            <a:r>
              <a:rPr lang="en-US" sz="2800" dirty="0" err="1"/>
              <a:t>Widrow</a:t>
            </a:r>
            <a:r>
              <a:rPr lang="en-US" sz="2800" dirty="0"/>
              <a:t> &amp; Hoff (1960-62) added better learning rule using </a:t>
            </a:r>
            <a:r>
              <a:rPr lang="en-US" sz="2800" dirty="0">
                <a:hlinkClick r:id="rId6"/>
              </a:rPr>
              <a:t>gradient descent </a:t>
            </a:r>
            <a:endParaRPr lang="en-US" sz="2800" dirty="0"/>
          </a:p>
          <a:p>
            <a:pPr marL="9525"/>
            <a:endParaRPr lang="en-US" sz="2800" kern="0" dirty="0"/>
          </a:p>
        </p:txBody>
      </p:sp>
    </p:spTree>
    <p:extLst>
      <p:ext uri="{BB962C8B-B14F-4D97-AF65-F5344CB8AC3E}">
        <p14:creationId xmlns:p14="http://schemas.microsoft.com/office/powerpoint/2010/main" val="1381435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9F74E-172D-D341-B2AE-6B374217A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4400" dirty="0"/>
              <a:t>Single Layer </a:t>
            </a:r>
            <a:r>
              <a:rPr lang="en-US" sz="4400" dirty="0">
                <a:hlinkClick r:id="rId2"/>
              </a:rPr>
              <a:t>Perceptron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83B8E-D784-EB4A-8CCA-3D9E89AFF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766" y="4534498"/>
            <a:ext cx="8278467" cy="2044700"/>
          </a:xfrm>
        </p:spPr>
        <p:txBody>
          <a:bodyPr/>
          <a:lstStyle/>
          <a:p>
            <a:r>
              <a:rPr lang="en-US" sz="3200" dirty="0"/>
              <a:t>See the full 1958 NYT article above </a:t>
            </a:r>
            <a:r>
              <a:rPr lang="en-US" sz="3200" dirty="0">
                <a:hlinkClick r:id="rId3"/>
              </a:rPr>
              <a:t>here</a:t>
            </a:r>
            <a:endParaRPr lang="en-US" sz="3200" dirty="0"/>
          </a:p>
          <a:p>
            <a:r>
              <a:rPr lang="en-US" sz="3200" dirty="0"/>
              <a:t>Rosenblatt: it can </a:t>
            </a:r>
            <a:r>
              <a:rPr lang="en-US" sz="3200" b="1" dirty="0"/>
              <a:t>learn</a:t>
            </a:r>
            <a:r>
              <a:rPr lang="en-US" sz="3200" dirty="0"/>
              <a:t> to compute functions by learning weights on inputs from examples</a:t>
            </a:r>
          </a:p>
        </p:txBody>
      </p:sp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DAFF9F53-1C43-6840-870C-0C1CF8C96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303" y="1325594"/>
            <a:ext cx="6041334" cy="241653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35CF9F-54B6-A646-A4B5-C847419665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82" y="1324156"/>
            <a:ext cx="2461563" cy="241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457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3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14098</TotalTime>
  <Words>1492</Words>
  <Application>Microsoft Macintosh PowerPoint</Application>
  <PresentationFormat>On-screen Show (4:3)</PresentationFormat>
  <Paragraphs>203</Paragraphs>
  <Slides>33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Regular</vt:lpstr>
      <vt:lpstr>Times New Roman</vt:lpstr>
      <vt:lpstr>Blank Presentation</vt:lpstr>
      <vt:lpstr>Bitmap Image</vt:lpstr>
      <vt:lpstr>Neural Networks for Machine Learning History and Concepts</vt:lpstr>
      <vt:lpstr>Overview</vt:lpstr>
      <vt:lpstr>PowerPoint Presentation</vt:lpstr>
      <vt:lpstr>How do animal brains work?</vt:lpstr>
      <vt:lpstr>McCulloch &amp; Pitts</vt:lpstr>
      <vt:lpstr>Artificial neural network</vt:lpstr>
      <vt:lpstr>Common Activation Functions</vt:lpstr>
      <vt:lpstr>Rosenblatt’s perceptron (1958-60)</vt:lpstr>
      <vt:lpstr>Single Layer Perceptron</vt:lpstr>
      <vt:lpstr>Setback in mid 60s – late 70s</vt:lpstr>
      <vt:lpstr>Not with a perceptron </vt:lpstr>
      <vt:lpstr>Renewed enthusiasm 80s </vt:lpstr>
      <vt:lpstr>MLP: Multilayer Perceptron</vt:lpstr>
      <vt:lpstr>PowerPoint Presentation</vt:lpstr>
      <vt:lpstr>PowerPoint Presentation</vt:lpstr>
      <vt:lpstr>But problems remain…</vt:lpstr>
      <vt:lpstr>GPUs solve compute power problem</vt:lpstr>
      <vt:lpstr>Need lots of data!</vt:lpstr>
      <vt:lpstr>New problems are surfaced</vt:lpstr>
      <vt:lpstr>Deep Learning</vt:lpstr>
      <vt:lpstr>Neural Network Architectures</vt:lpstr>
      <vt:lpstr>Feedforward Neural Network </vt:lpstr>
      <vt:lpstr>PowerPoint Presentation</vt:lpstr>
      <vt:lpstr>CNN: Convolutional Neural Network</vt:lpstr>
      <vt:lpstr>RNN: Recurrent Neural Networks</vt:lpstr>
      <vt:lpstr>GAN: Generative Adversarial Network</vt:lpstr>
      <vt:lpstr>Transformer</vt:lpstr>
      <vt:lpstr>Deep Learning Frameworks</vt:lpstr>
      <vt:lpstr>Keras</vt:lpstr>
      <vt:lpstr>Good at Transfer Learning</vt:lpstr>
      <vt:lpstr>Good at Transfer Learning</vt:lpstr>
      <vt:lpstr>Fine Tuning a NN Model</vt:lpstr>
      <vt:lpstr>Conclusions</vt:lpstr>
    </vt:vector>
  </TitlesOfParts>
  <Manager/>
  <Company>UMBC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II: k-NN / Bayesian</dc:title>
  <dc:subject/>
  <dc:creator>COGITO</dc:creator>
  <cp:keywords/>
  <dc:description/>
  <cp:lastModifiedBy>Tim Finin</cp:lastModifiedBy>
  <cp:revision>586</cp:revision>
  <cp:lastPrinted>2012-12-05T20:53:30Z</cp:lastPrinted>
  <dcterms:created xsi:type="dcterms:W3CDTF">2009-12-09T21:37:40Z</dcterms:created>
  <dcterms:modified xsi:type="dcterms:W3CDTF">2020-12-03T17:40:56Z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