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</p:sldMasterIdLst>
  <p:notesMasterIdLst>
    <p:notesMasterId r:id="rId69"/>
  </p:notesMasterIdLst>
  <p:handoutMasterIdLst>
    <p:handoutMasterId r:id="rId70"/>
  </p:handoutMasterIdLst>
  <p:sldIdLst>
    <p:sldId id="257" r:id="rId2"/>
    <p:sldId id="258" r:id="rId3"/>
    <p:sldId id="308" r:id="rId4"/>
    <p:sldId id="311" r:id="rId5"/>
    <p:sldId id="260" r:id="rId6"/>
    <p:sldId id="328" r:id="rId7"/>
    <p:sldId id="310" r:id="rId8"/>
    <p:sldId id="261" r:id="rId9"/>
    <p:sldId id="326" r:id="rId10"/>
    <p:sldId id="327" r:id="rId11"/>
    <p:sldId id="262" r:id="rId12"/>
    <p:sldId id="263" r:id="rId13"/>
    <p:sldId id="264" r:id="rId14"/>
    <p:sldId id="325" r:id="rId15"/>
    <p:sldId id="323" r:id="rId16"/>
    <p:sldId id="265" r:id="rId17"/>
    <p:sldId id="314" r:id="rId18"/>
    <p:sldId id="330" r:id="rId19"/>
    <p:sldId id="331" r:id="rId20"/>
    <p:sldId id="267" r:id="rId21"/>
    <p:sldId id="271" r:id="rId22"/>
    <p:sldId id="317" r:id="rId23"/>
    <p:sldId id="275" r:id="rId24"/>
    <p:sldId id="272" r:id="rId25"/>
    <p:sldId id="273" r:id="rId26"/>
    <p:sldId id="274" r:id="rId27"/>
    <p:sldId id="277" r:id="rId28"/>
    <p:sldId id="278" r:id="rId29"/>
    <p:sldId id="320" r:id="rId30"/>
    <p:sldId id="322" r:id="rId31"/>
    <p:sldId id="279" r:id="rId32"/>
    <p:sldId id="319" r:id="rId33"/>
    <p:sldId id="318" r:id="rId34"/>
    <p:sldId id="280" r:id="rId35"/>
    <p:sldId id="312" r:id="rId36"/>
    <p:sldId id="316" r:id="rId37"/>
    <p:sldId id="315" r:id="rId38"/>
    <p:sldId id="281" r:id="rId39"/>
    <p:sldId id="282" r:id="rId40"/>
    <p:sldId id="283" r:id="rId41"/>
    <p:sldId id="284" r:id="rId42"/>
    <p:sldId id="285" r:id="rId43"/>
    <p:sldId id="286" r:id="rId44"/>
    <p:sldId id="287" r:id="rId45"/>
    <p:sldId id="288" r:id="rId46"/>
    <p:sldId id="289" r:id="rId47"/>
    <p:sldId id="291" r:id="rId48"/>
    <p:sldId id="290" r:id="rId49"/>
    <p:sldId id="293" r:id="rId50"/>
    <p:sldId id="292" r:id="rId51"/>
    <p:sldId id="295" r:id="rId52"/>
    <p:sldId id="321" r:id="rId53"/>
    <p:sldId id="294" r:id="rId54"/>
    <p:sldId id="297" r:id="rId55"/>
    <p:sldId id="296" r:id="rId56"/>
    <p:sldId id="298" r:id="rId57"/>
    <p:sldId id="299" r:id="rId58"/>
    <p:sldId id="300" r:id="rId59"/>
    <p:sldId id="301" r:id="rId60"/>
    <p:sldId id="302" r:id="rId61"/>
    <p:sldId id="309" r:id="rId62"/>
    <p:sldId id="303" r:id="rId63"/>
    <p:sldId id="304" r:id="rId64"/>
    <p:sldId id="305" r:id="rId65"/>
    <p:sldId id="306" r:id="rId66"/>
    <p:sldId id="307" r:id="rId67"/>
    <p:sldId id="329" r:id="rId68"/>
  </p:sldIdLst>
  <p:sldSz cx="9144000" cy="6858000" type="screen4x3"/>
  <p:notesSz cx="9601200" cy="7315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9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hiddenSlides="1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98"/>
    <p:restoredTop sz="91285"/>
  </p:normalViewPr>
  <p:slideViewPr>
    <p:cSldViewPr>
      <p:cViewPr varScale="1">
        <p:scale>
          <a:sx n="139" d="100"/>
          <a:sy n="139" d="100"/>
        </p:scale>
        <p:origin x="1008" y="168"/>
      </p:cViewPr>
      <p:guideLst>
        <p:guide orient="horz" pos="2160"/>
        <p:guide pos="29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30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B3C879E4-2652-694C-8528-C32182BB63D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8623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47" tIns="47523" rIns="95047" bIns="47523" numCol="1" anchor="t" anchorCtr="0" compatLnSpc="1">
            <a:prstTxWarp prst="textNoShape">
              <a:avLst/>
            </a:prstTxWarp>
          </a:bodyPr>
          <a:lstStyle>
            <a:lvl1pPr defTabSz="949325">
              <a:defRPr sz="13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507AB10E-8497-A84C-8F2F-3C1F1E306E7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40363" y="0"/>
            <a:ext cx="41878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47" tIns="47523" rIns="95047" bIns="47523" numCol="1" anchor="t" anchorCtr="0" compatLnSpc="1">
            <a:prstTxWarp prst="textNoShape">
              <a:avLst/>
            </a:prstTxWarp>
          </a:bodyPr>
          <a:lstStyle>
            <a:lvl1pPr algn="r" defTabSz="949325">
              <a:defRPr sz="13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4" name="Rectangle 4">
            <a:extLst>
              <a:ext uri="{FF2B5EF4-FFF2-40B4-BE49-F238E27FC236}">
                <a16:creationId xmlns:a16="http://schemas.microsoft.com/office/drawing/2014/main" id="{FFF5E57F-523F-0A42-A7FF-4183E9D31162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65950"/>
            <a:ext cx="418623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47" tIns="47523" rIns="95047" bIns="47523" numCol="1" anchor="b" anchorCtr="0" compatLnSpc="1">
            <a:prstTxWarp prst="textNoShape">
              <a:avLst/>
            </a:prstTxWarp>
          </a:bodyPr>
          <a:lstStyle>
            <a:lvl1pPr defTabSz="949325">
              <a:defRPr sz="13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5" name="Rectangle 5">
            <a:extLst>
              <a:ext uri="{FF2B5EF4-FFF2-40B4-BE49-F238E27FC236}">
                <a16:creationId xmlns:a16="http://schemas.microsoft.com/office/drawing/2014/main" id="{E12DBF6A-0147-1E4D-9331-080FD79A4709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40363" y="6965950"/>
            <a:ext cx="41878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47" tIns="47523" rIns="95047" bIns="47523" numCol="1" anchor="b" anchorCtr="0" compatLnSpc="1">
            <a:prstTxWarp prst="textNoShape">
              <a:avLst/>
            </a:prstTxWarp>
          </a:bodyPr>
          <a:lstStyle>
            <a:lvl1pPr algn="r" defTabSz="949325">
              <a:defRPr sz="1300"/>
            </a:lvl1pPr>
          </a:lstStyle>
          <a:p>
            <a:fld id="{DDACBF0A-5DFE-BF4D-9EAE-7BB36042CEB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>
            <a:extLst>
              <a:ext uri="{FF2B5EF4-FFF2-40B4-BE49-F238E27FC236}">
                <a16:creationId xmlns:a16="http://schemas.microsoft.com/office/drawing/2014/main" id="{BF24347B-4251-7C42-B810-605729E6CB7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0899" name="Rectangle 3">
            <a:extLst>
              <a:ext uri="{FF2B5EF4-FFF2-40B4-BE49-F238E27FC236}">
                <a16:creationId xmlns:a16="http://schemas.microsoft.com/office/drawing/2014/main" id="{8A7237AF-9270-CA46-BA82-93DE5515466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5438775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A0DE30E9-0FD2-2340-BF47-A8B8595064D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1800" y="549275"/>
            <a:ext cx="3657600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901" name="Rectangle 5">
            <a:extLst>
              <a:ext uri="{FF2B5EF4-FFF2-40B4-BE49-F238E27FC236}">
                <a16:creationId xmlns:a16="http://schemas.microsoft.com/office/drawing/2014/main" id="{3F203AD7-B418-E042-8D77-FF544D6BD3F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438" y="3475038"/>
            <a:ext cx="7680325" cy="329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0902" name="Rectangle 6">
            <a:extLst>
              <a:ext uri="{FF2B5EF4-FFF2-40B4-BE49-F238E27FC236}">
                <a16:creationId xmlns:a16="http://schemas.microsoft.com/office/drawing/2014/main" id="{AE8B9DD2-8810-F44E-A2AA-78B99927915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0903" name="Rectangle 7">
            <a:extLst>
              <a:ext uri="{FF2B5EF4-FFF2-40B4-BE49-F238E27FC236}">
                <a16:creationId xmlns:a16="http://schemas.microsoft.com/office/drawing/2014/main" id="{A3C81DE5-E28F-9E4E-9FCA-3561BA762F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fld id="{8703B50C-B8B6-7C48-88BE-C55D13ACC82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>
            <a:extLst>
              <a:ext uri="{FF2B5EF4-FFF2-40B4-BE49-F238E27FC236}">
                <a16:creationId xmlns:a16="http://schemas.microsoft.com/office/drawing/2014/main" id="{0B2F6C0A-6FC7-D947-826C-EA04F9E54A5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B88A38EE-A3F8-DE43-A261-79E0A9110A81}" type="slidenum">
              <a:rPr lang="en-US" altLang="en-US" sz="1300"/>
              <a:pPr/>
              <a:t>1</a:t>
            </a:fld>
            <a:endParaRPr lang="en-US" altLang="en-US" sz="1300"/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201809FB-DB33-D347-B168-30EE0CD6404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D6759FB1-49AB-BD4F-A06E-0C278188F6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>
            <a:extLst>
              <a:ext uri="{FF2B5EF4-FFF2-40B4-BE49-F238E27FC236}">
                <a16:creationId xmlns:a16="http://schemas.microsoft.com/office/drawing/2014/main" id="{01B721BB-0F09-2249-9D7E-70D470D4B3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171C8BE7-62B8-ED43-BB93-FBFA2B60692B}" type="slidenum">
              <a:rPr lang="en-US" altLang="en-US" sz="1300"/>
              <a:pPr/>
              <a:t>14</a:t>
            </a:fld>
            <a:endParaRPr lang="en-US" altLang="en-US" sz="1300"/>
          </a:p>
        </p:txBody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5D2F6F7E-9F10-B845-939C-1EE19994F6E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02964B1C-DF8C-9140-8664-17C3FEB3A2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787919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>
            <a:extLst>
              <a:ext uri="{FF2B5EF4-FFF2-40B4-BE49-F238E27FC236}">
                <a16:creationId xmlns:a16="http://schemas.microsoft.com/office/drawing/2014/main" id="{01B721BB-0F09-2249-9D7E-70D470D4B3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171C8BE7-62B8-ED43-BB93-FBFA2B60692B}" type="slidenum">
              <a:rPr lang="en-US" altLang="en-US" sz="1300"/>
              <a:pPr/>
              <a:t>15</a:t>
            </a:fld>
            <a:endParaRPr lang="en-US" altLang="en-US" sz="1300"/>
          </a:p>
        </p:txBody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5D2F6F7E-9F10-B845-939C-1EE19994F6E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02964B1C-DF8C-9140-8664-17C3FEB3A2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906412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>
            <a:extLst>
              <a:ext uri="{FF2B5EF4-FFF2-40B4-BE49-F238E27FC236}">
                <a16:creationId xmlns:a16="http://schemas.microsoft.com/office/drawing/2014/main" id="{722F11F6-9256-D44B-BDE6-F24FD1CACD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D7DDE8B9-9791-D949-BEE0-23B6C20CE970}" type="slidenum">
              <a:rPr lang="en-US" altLang="en-US" sz="1300"/>
              <a:pPr/>
              <a:t>16</a:t>
            </a:fld>
            <a:endParaRPr lang="en-US" altLang="en-US" sz="1300"/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550576F4-9A5B-0745-B98C-A13EFC12A5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95090E8C-9462-2944-A921-02AFB662BF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>
            <a:extLst>
              <a:ext uri="{FF2B5EF4-FFF2-40B4-BE49-F238E27FC236}">
                <a16:creationId xmlns:a16="http://schemas.microsoft.com/office/drawing/2014/main" id="{722F11F6-9256-D44B-BDE6-F24FD1CACD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D7DDE8B9-9791-D949-BEE0-23B6C20CE970}" type="slidenum">
              <a:rPr lang="en-US" altLang="en-US" sz="1300"/>
              <a:pPr/>
              <a:t>17</a:t>
            </a:fld>
            <a:endParaRPr lang="en-US" altLang="en-US" sz="1300"/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550576F4-9A5B-0745-B98C-A13EFC12A5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95090E8C-9462-2944-A921-02AFB662BF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683449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>
            <a:extLst>
              <a:ext uri="{FF2B5EF4-FFF2-40B4-BE49-F238E27FC236}">
                <a16:creationId xmlns:a16="http://schemas.microsoft.com/office/drawing/2014/main" id="{E2EA1299-6160-9C44-B4CE-FAD2B9BBFE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C42BD531-7F7D-A843-B33B-620F1BAC7D25}" type="slidenum">
              <a:rPr lang="en-US" altLang="en-US" sz="1300"/>
              <a:pPr/>
              <a:t>20</a:t>
            </a:fld>
            <a:endParaRPr lang="en-US" altLang="en-US" sz="1300"/>
          </a:p>
        </p:txBody>
      </p:sp>
      <p:sp>
        <p:nvSpPr>
          <p:cNvPr id="38914" name="Rectangle 2">
            <a:extLst>
              <a:ext uri="{FF2B5EF4-FFF2-40B4-BE49-F238E27FC236}">
                <a16:creationId xmlns:a16="http://schemas.microsoft.com/office/drawing/2014/main" id="{4751DD4F-51B9-BC46-8256-B364CC807E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ABAD7E6F-EF4B-ED49-889C-744A1AFA77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>
            <a:extLst>
              <a:ext uri="{FF2B5EF4-FFF2-40B4-BE49-F238E27FC236}">
                <a16:creationId xmlns:a16="http://schemas.microsoft.com/office/drawing/2014/main" id="{C22B6A37-63EC-ED49-A4BA-7D7F9521C43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EDFD949-242F-FA4B-B424-1766B9304C7D}" type="slidenum">
              <a:rPr lang="en-US" altLang="en-US" sz="1300"/>
              <a:pPr/>
              <a:t>21</a:t>
            </a:fld>
            <a:endParaRPr lang="en-US" altLang="en-US" sz="1300"/>
          </a:p>
        </p:txBody>
      </p:sp>
      <p:sp>
        <p:nvSpPr>
          <p:cNvPr id="47106" name="Rectangle 2">
            <a:extLst>
              <a:ext uri="{FF2B5EF4-FFF2-40B4-BE49-F238E27FC236}">
                <a16:creationId xmlns:a16="http://schemas.microsoft.com/office/drawing/2014/main" id="{17E3BC58-3201-A64A-8B62-EAF642B7697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62904876-A6BA-0E47-8453-63151ED473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>
            <a:extLst>
              <a:ext uri="{FF2B5EF4-FFF2-40B4-BE49-F238E27FC236}">
                <a16:creationId xmlns:a16="http://schemas.microsoft.com/office/drawing/2014/main" id="{A226820C-1859-C547-B6D3-63D8EEF55A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D870B305-9097-4147-964C-B084768DB247}" type="slidenum">
              <a:rPr lang="en-US" altLang="en-US" sz="1300"/>
              <a:pPr/>
              <a:t>23</a:t>
            </a:fld>
            <a:endParaRPr lang="en-US" altLang="en-US" sz="1300"/>
          </a:p>
        </p:txBody>
      </p:sp>
      <p:sp>
        <p:nvSpPr>
          <p:cNvPr id="55298" name="Rectangle 2">
            <a:extLst>
              <a:ext uri="{FF2B5EF4-FFF2-40B4-BE49-F238E27FC236}">
                <a16:creationId xmlns:a16="http://schemas.microsoft.com/office/drawing/2014/main" id="{E138BA05-86BA-0240-9D02-F2C1A4907AA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ACD6D414-296B-ED44-A11B-EB0BEFED9D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>
            <a:extLst>
              <a:ext uri="{FF2B5EF4-FFF2-40B4-BE49-F238E27FC236}">
                <a16:creationId xmlns:a16="http://schemas.microsoft.com/office/drawing/2014/main" id="{912D5054-B3FA-3F49-B1E1-284262EBEC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6B48384A-E630-304D-8A1F-C7506877973B}" type="slidenum">
              <a:rPr lang="en-US" altLang="en-US" sz="1300"/>
              <a:pPr/>
              <a:t>24</a:t>
            </a:fld>
            <a:endParaRPr lang="en-US" altLang="en-US" sz="1300"/>
          </a:p>
        </p:txBody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id="{F0E1A4FF-11F1-7A43-849E-852E5C2259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4253D4EF-0485-3A4E-96F0-BD93AC4DC7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>
            <a:extLst>
              <a:ext uri="{FF2B5EF4-FFF2-40B4-BE49-F238E27FC236}">
                <a16:creationId xmlns:a16="http://schemas.microsoft.com/office/drawing/2014/main" id="{85594E31-2FCA-0046-A2DC-2067C50E65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BC10E0B3-903F-244B-B94F-9B48AA904AEE}" type="slidenum">
              <a:rPr lang="en-US" altLang="en-US" sz="1300"/>
              <a:pPr/>
              <a:t>25</a:t>
            </a:fld>
            <a:endParaRPr lang="en-US" altLang="en-US" sz="1300"/>
          </a:p>
        </p:txBody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id="{2AA95204-61D6-444B-98A0-F5A4AC3685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908A08F5-C259-904B-9F95-5B0FE758CB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>
            <a:extLst>
              <a:ext uri="{FF2B5EF4-FFF2-40B4-BE49-F238E27FC236}">
                <a16:creationId xmlns:a16="http://schemas.microsoft.com/office/drawing/2014/main" id="{B1390641-58F9-7449-A4E2-DBBBE7DD06F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47187627-04E8-5A44-ACD6-D0D48336D8E6}" type="slidenum">
              <a:rPr lang="en-US" altLang="en-US" sz="1300"/>
              <a:pPr/>
              <a:t>26</a:t>
            </a:fld>
            <a:endParaRPr lang="en-US" altLang="en-US" sz="1300"/>
          </a:p>
        </p:txBody>
      </p:sp>
      <p:sp>
        <p:nvSpPr>
          <p:cNvPr id="53250" name="Rectangle 2">
            <a:extLst>
              <a:ext uri="{FF2B5EF4-FFF2-40B4-BE49-F238E27FC236}">
                <a16:creationId xmlns:a16="http://schemas.microsoft.com/office/drawing/2014/main" id="{0A57547C-E24D-0448-9986-61FB6B95AE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3CBD49CF-89EE-644C-A9DA-915C57C4E4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03B50C-B8B6-7C48-88BE-C55D13ACC822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58905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>
            <a:extLst>
              <a:ext uri="{FF2B5EF4-FFF2-40B4-BE49-F238E27FC236}">
                <a16:creationId xmlns:a16="http://schemas.microsoft.com/office/drawing/2014/main" id="{B853047C-765D-AA4C-BFF7-1D20786500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AE09F651-B199-7746-8470-73B62A79177C}" type="slidenum">
              <a:rPr lang="en-US" altLang="en-US" sz="1300"/>
              <a:pPr/>
              <a:t>27</a:t>
            </a:fld>
            <a:endParaRPr lang="en-US" altLang="en-US" sz="1300"/>
          </a:p>
        </p:txBody>
      </p:sp>
      <p:sp>
        <p:nvSpPr>
          <p:cNvPr id="59394" name="Rectangle 2">
            <a:extLst>
              <a:ext uri="{FF2B5EF4-FFF2-40B4-BE49-F238E27FC236}">
                <a16:creationId xmlns:a16="http://schemas.microsoft.com/office/drawing/2014/main" id="{DC4C3DC6-E7C9-EB40-B395-68E7294F677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F03F7D12-A75F-5C46-8569-6BDF335E3F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>
            <a:extLst>
              <a:ext uri="{FF2B5EF4-FFF2-40B4-BE49-F238E27FC236}">
                <a16:creationId xmlns:a16="http://schemas.microsoft.com/office/drawing/2014/main" id="{BA442A0B-40D7-3046-A1BA-05198CB0A3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E7653C4C-92EC-074D-BE85-801BBBEFA6B4}" type="slidenum">
              <a:rPr lang="en-US" altLang="en-US" sz="1300"/>
              <a:pPr/>
              <a:t>28</a:t>
            </a:fld>
            <a:endParaRPr lang="en-US" altLang="en-US" sz="1300"/>
          </a:p>
        </p:txBody>
      </p:sp>
      <p:sp>
        <p:nvSpPr>
          <p:cNvPr id="61442" name="Rectangle 2">
            <a:extLst>
              <a:ext uri="{FF2B5EF4-FFF2-40B4-BE49-F238E27FC236}">
                <a16:creationId xmlns:a16="http://schemas.microsoft.com/office/drawing/2014/main" id="{8E5DBD80-91BF-D649-87AD-9DA1A5D632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BE5278AE-8F93-AE49-BF5B-0E49EF3A7D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7">
            <a:extLst>
              <a:ext uri="{FF2B5EF4-FFF2-40B4-BE49-F238E27FC236}">
                <a16:creationId xmlns:a16="http://schemas.microsoft.com/office/drawing/2014/main" id="{46BDC6CB-E428-E945-A7D5-A1C0F49CDB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B3A5C2E8-C80A-ED43-8F5B-C2FB892EC06D}" type="slidenum">
              <a:rPr lang="en-US" altLang="en-US" sz="1300"/>
              <a:pPr/>
              <a:t>29</a:t>
            </a:fld>
            <a:endParaRPr lang="en-US" altLang="en-US" sz="1300"/>
          </a:p>
        </p:txBody>
      </p:sp>
      <p:sp>
        <p:nvSpPr>
          <p:cNvPr id="67586" name="Rectangle 2">
            <a:extLst>
              <a:ext uri="{FF2B5EF4-FFF2-40B4-BE49-F238E27FC236}">
                <a16:creationId xmlns:a16="http://schemas.microsoft.com/office/drawing/2014/main" id="{7343C848-CCB3-EC42-93C1-4951A79D72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16F78DC1-4338-7048-B266-52E1A35146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649146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>
            <a:extLst>
              <a:ext uri="{FF2B5EF4-FFF2-40B4-BE49-F238E27FC236}">
                <a16:creationId xmlns:a16="http://schemas.microsoft.com/office/drawing/2014/main" id="{C48C0DFB-1B5B-F945-B45F-C5D6263014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DD935671-79E4-264A-AD7D-C1BC96C7B63C}" type="slidenum">
              <a:rPr lang="en-US" altLang="en-US" sz="1300"/>
              <a:pPr/>
              <a:t>31</a:t>
            </a:fld>
            <a:endParaRPr lang="en-US" altLang="en-US" sz="1300"/>
          </a:p>
        </p:txBody>
      </p:sp>
      <p:sp>
        <p:nvSpPr>
          <p:cNvPr id="63490" name="Rectangle 2">
            <a:extLst>
              <a:ext uri="{FF2B5EF4-FFF2-40B4-BE49-F238E27FC236}">
                <a16:creationId xmlns:a16="http://schemas.microsoft.com/office/drawing/2014/main" id="{5FBC8C90-EBFE-0C4F-9D75-C51BBA3E3DB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C623447B-715E-C148-9F25-5B6A3A2CFE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>
            <a:extLst>
              <a:ext uri="{FF2B5EF4-FFF2-40B4-BE49-F238E27FC236}">
                <a16:creationId xmlns:a16="http://schemas.microsoft.com/office/drawing/2014/main" id="{C48C0DFB-1B5B-F945-B45F-C5D6263014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DD935671-79E4-264A-AD7D-C1BC96C7B63C}" type="slidenum">
              <a:rPr lang="en-US" altLang="en-US" sz="1300"/>
              <a:pPr/>
              <a:t>33</a:t>
            </a:fld>
            <a:endParaRPr lang="en-US" altLang="en-US" sz="1300"/>
          </a:p>
        </p:txBody>
      </p:sp>
      <p:sp>
        <p:nvSpPr>
          <p:cNvPr id="63490" name="Rectangle 2">
            <a:extLst>
              <a:ext uri="{FF2B5EF4-FFF2-40B4-BE49-F238E27FC236}">
                <a16:creationId xmlns:a16="http://schemas.microsoft.com/office/drawing/2014/main" id="{5FBC8C90-EBFE-0C4F-9D75-C51BBA3E3DB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C623447B-715E-C148-9F25-5B6A3A2CFE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271895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7">
            <a:extLst>
              <a:ext uri="{FF2B5EF4-FFF2-40B4-BE49-F238E27FC236}">
                <a16:creationId xmlns:a16="http://schemas.microsoft.com/office/drawing/2014/main" id="{327B837E-FCE4-2E45-87CC-904BF29E7DC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9A9F3B56-283F-3140-8640-FCD846F05C79}" type="slidenum">
              <a:rPr lang="en-US" altLang="en-US" sz="1300"/>
              <a:pPr/>
              <a:t>34</a:t>
            </a:fld>
            <a:endParaRPr lang="en-US" altLang="en-US" sz="1300"/>
          </a:p>
        </p:txBody>
      </p:sp>
      <p:sp>
        <p:nvSpPr>
          <p:cNvPr id="65538" name="Rectangle 2">
            <a:extLst>
              <a:ext uri="{FF2B5EF4-FFF2-40B4-BE49-F238E27FC236}">
                <a16:creationId xmlns:a16="http://schemas.microsoft.com/office/drawing/2014/main" id="{2F097CDA-DC6A-6640-BD52-0F51BDE0E9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id="{FAF47B2D-EDBC-2643-BB85-4CB2F42EA9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7">
            <a:extLst>
              <a:ext uri="{FF2B5EF4-FFF2-40B4-BE49-F238E27FC236}">
                <a16:creationId xmlns:a16="http://schemas.microsoft.com/office/drawing/2014/main" id="{46BDC6CB-E428-E945-A7D5-A1C0F49CDB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B3A5C2E8-C80A-ED43-8F5B-C2FB892EC06D}" type="slidenum">
              <a:rPr lang="en-US" altLang="en-US" sz="1300"/>
              <a:pPr/>
              <a:t>35</a:t>
            </a:fld>
            <a:endParaRPr lang="en-US" altLang="en-US" sz="1300"/>
          </a:p>
        </p:txBody>
      </p:sp>
      <p:sp>
        <p:nvSpPr>
          <p:cNvPr id="67586" name="Rectangle 2">
            <a:extLst>
              <a:ext uri="{FF2B5EF4-FFF2-40B4-BE49-F238E27FC236}">
                <a16:creationId xmlns:a16="http://schemas.microsoft.com/office/drawing/2014/main" id="{7343C848-CCB3-EC42-93C1-4951A79D72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16F78DC1-4338-7048-B266-52E1A35146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7">
            <a:extLst>
              <a:ext uri="{FF2B5EF4-FFF2-40B4-BE49-F238E27FC236}">
                <a16:creationId xmlns:a16="http://schemas.microsoft.com/office/drawing/2014/main" id="{46BDC6CB-E428-E945-A7D5-A1C0F49CDB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B3A5C2E8-C80A-ED43-8F5B-C2FB892EC06D}" type="slidenum">
              <a:rPr lang="en-US" altLang="en-US" sz="1300"/>
              <a:pPr/>
              <a:t>36</a:t>
            </a:fld>
            <a:endParaRPr lang="en-US" altLang="en-US" sz="1300"/>
          </a:p>
        </p:txBody>
      </p:sp>
      <p:sp>
        <p:nvSpPr>
          <p:cNvPr id="67586" name="Rectangle 2">
            <a:extLst>
              <a:ext uri="{FF2B5EF4-FFF2-40B4-BE49-F238E27FC236}">
                <a16:creationId xmlns:a16="http://schemas.microsoft.com/office/drawing/2014/main" id="{7343C848-CCB3-EC42-93C1-4951A79D72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16F78DC1-4338-7048-B266-52E1A35146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8482627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7">
            <a:extLst>
              <a:ext uri="{FF2B5EF4-FFF2-40B4-BE49-F238E27FC236}">
                <a16:creationId xmlns:a16="http://schemas.microsoft.com/office/drawing/2014/main" id="{46BDC6CB-E428-E945-A7D5-A1C0F49CDB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B3A5C2E8-C80A-ED43-8F5B-C2FB892EC06D}" type="slidenum">
              <a:rPr lang="en-US" altLang="en-US" sz="1300"/>
              <a:pPr/>
              <a:t>37</a:t>
            </a:fld>
            <a:endParaRPr lang="en-US" altLang="en-US" sz="1300"/>
          </a:p>
        </p:txBody>
      </p:sp>
      <p:sp>
        <p:nvSpPr>
          <p:cNvPr id="67586" name="Rectangle 2">
            <a:extLst>
              <a:ext uri="{FF2B5EF4-FFF2-40B4-BE49-F238E27FC236}">
                <a16:creationId xmlns:a16="http://schemas.microsoft.com/office/drawing/2014/main" id="{7343C848-CCB3-EC42-93C1-4951A79D72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16F78DC1-4338-7048-B266-52E1A35146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3913173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7">
            <a:extLst>
              <a:ext uri="{FF2B5EF4-FFF2-40B4-BE49-F238E27FC236}">
                <a16:creationId xmlns:a16="http://schemas.microsoft.com/office/drawing/2014/main" id="{D6F44AEA-2220-AC44-BCE4-B982FE0FD8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618CFEB8-55AF-B847-9245-6039A6E5CFF6}" type="slidenum">
              <a:rPr lang="en-US" altLang="en-US" sz="1300"/>
              <a:pPr/>
              <a:t>38</a:t>
            </a:fld>
            <a:endParaRPr lang="en-US" altLang="en-US" sz="1300"/>
          </a:p>
        </p:txBody>
      </p:sp>
      <p:sp>
        <p:nvSpPr>
          <p:cNvPr id="69634" name="Rectangle 2">
            <a:extLst>
              <a:ext uri="{FF2B5EF4-FFF2-40B4-BE49-F238E27FC236}">
                <a16:creationId xmlns:a16="http://schemas.microsoft.com/office/drawing/2014/main" id="{752E1757-531E-2645-8043-61E3495CDC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id="{FE3F83D1-5F05-2044-9D43-CB6C1049B1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A0F24864-636E-1D46-8D77-E06534F3F5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3D8CB81D-3C13-A348-8D13-A636ADFD5F81}" type="slidenum">
              <a:rPr lang="en-US" altLang="en-US" sz="1300"/>
              <a:pPr/>
              <a:t>5</a:t>
            </a:fld>
            <a:endParaRPr lang="en-US" altLang="en-US" sz="1300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74BDB370-1980-0E49-BF9D-95DC0091B89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78625B5E-3610-3F44-A7BD-77640354AB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7">
            <a:extLst>
              <a:ext uri="{FF2B5EF4-FFF2-40B4-BE49-F238E27FC236}">
                <a16:creationId xmlns:a16="http://schemas.microsoft.com/office/drawing/2014/main" id="{60063DB6-104D-2047-8874-B23CD35122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1654FC48-DA46-294F-A864-2DFB6C41582A}" type="slidenum">
              <a:rPr lang="en-US" altLang="en-US" sz="1300"/>
              <a:pPr/>
              <a:t>39</a:t>
            </a:fld>
            <a:endParaRPr lang="en-US" altLang="en-US" sz="1300"/>
          </a:p>
        </p:txBody>
      </p:sp>
      <p:sp>
        <p:nvSpPr>
          <p:cNvPr id="71682" name="Rectangle 2">
            <a:extLst>
              <a:ext uri="{FF2B5EF4-FFF2-40B4-BE49-F238E27FC236}">
                <a16:creationId xmlns:a16="http://schemas.microsoft.com/office/drawing/2014/main" id="{1F00FEEC-3DFB-4D45-B748-CD639FB8A1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id="{D14AC5AD-A883-9B4D-A090-2CCA9C4EF8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7">
            <a:extLst>
              <a:ext uri="{FF2B5EF4-FFF2-40B4-BE49-F238E27FC236}">
                <a16:creationId xmlns:a16="http://schemas.microsoft.com/office/drawing/2014/main" id="{75006145-3882-5F44-BE70-F462C0E107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5F9A78C7-FE25-8347-ADB6-7AEC19741EF2}" type="slidenum">
              <a:rPr lang="en-US" altLang="en-US" sz="1300"/>
              <a:pPr/>
              <a:t>40</a:t>
            </a:fld>
            <a:endParaRPr lang="en-US" altLang="en-US" sz="1300"/>
          </a:p>
        </p:txBody>
      </p:sp>
      <p:sp>
        <p:nvSpPr>
          <p:cNvPr id="73730" name="Rectangle 2">
            <a:extLst>
              <a:ext uri="{FF2B5EF4-FFF2-40B4-BE49-F238E27FC236}">
                <a16:creationId xmlns:a16="http://schemas.microsoft.com/office/drawing/2014/main" id="{DCBDE4BF-A20A-C743-B70A-F8390E6492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1F7A29C0-AE48-854F-9B21-BA88C86A36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7">
            <a:extLst>
              <a:ext uri="{FF2B5EF4-FFF2-40B4-BE49-F238E27FC236}">
                <a16:creationId xmlns:a16="http://schemas.microsoft.com/office/drawing/2014/main" id="{D8111B46-82D3-7840-BC97-80D8975DBD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7BCC20AB-32C8-FE49-85BE-711562050F98}" type="slidenum">
              <a:rPr lang="en-US" altLang="en-US" sz="1300"/>
              <a:pPr/>
              <a:t>41</a:t>
            </a:fld>
            <a:endParaRPr lang="en-US" altLang="en-US" sz="1300"/>
          </a:p>
        </p:txBody>
      </p:sp>
      <p:sp>
        <p:nvSpPr>
          <p:cNvPr id="75778" name="Rectangle 2">
            <a:extLst>
              <a:ext uri="{FF2B5EF4-FFF2-40B4-BE49-F238E27FC236}">
                <a16:creationId xmlns:a16="http://schemas.microsoft.com/office/drawing/2014/main" id="{668A8DFB-FD1F-E142-8041-D8DDCDF7CA3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291D50B6-D5EF-BA4B-AC8F-BFC0097CC9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7">
            <a:extLst>
              <a:ext uri="{FF2B5EF4-FFF2-40B4-BE49-F238E27FC236}">
                <a16:creationId xmlns:a16="http://schemas.microsoft.com/office/drawing/2014/main" id="{2D07E0C5-AC9F-F343-87D9-16662499148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71E335D4-C2BB-8B4D-95B3-7E746A1C06CA}" type="slidenum">
              <a:rPr lang="en-US" altLang="en-US" sz="1300"/>
              <a:pPr/>
              <a:t>42</a:t>
            </a:fld>
            <a:endParaRPr lang="en-US" altLang="en-US" sz="1300"/>
          </a:p>
        </p:txBody>
      </p:sp>
      <p:sp>
        <p:nvSpPr>
          <p:cNvPr id="77826" name="Rectangle 2">
            <a:extLst>
              <a:ext uri="{FF2B5EF4-FFF2-40B4-BE49-F238E27FC236}">
                <a16:creationId xmlns:a16="http://schemas.microsoft.com/office/drawing/2014/main" id="{BC8DB44C-C185-A24B-905A-7008B0BDED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>
            <a:extLst>
              <a:ext uri="{FF2B5EF4-FFF2-40B4-BE49-F238E27FC236}">
                <a16:creationId xmlns:a16="http://schemas.microsoft.com/office/drawing/2014/main" id="{C0346E0E-2298-4043-BB9E-487B8FFCA6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7">
            <a:extLst>
              <a:ext uri="{FF2B5EF4-FFF2-40B4-BE49-F238E27FC236}">
                <a16:creationId xmlns:a16="http://schemas.microsoft.com/office/drawing/2014/main" id="{FC3FA0EA-4A3E-6841-9ACC-6CE77EB1998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08418E65-5018-4748-9A67-8675D5C19B8A}" type="slidenum">
              <a:rPr lang="en-US" altLang="en-US" sz="1300"/>
              <a:pPr/>
              <a:t>43</a:t>
            </a:fld>
            <a:endParaRPr lang="en-US" altLang="en-US" sz="1300"/>
          </a:p>
        </p:txBody>
      </p:sp>
      <p:sp>
        <p:nvSpPr>
          <p:cNvPr id="79874" name="Rectangle 2">
            <a:extLst>
              <a:ext uri="{FF2B5EF4-FFF2-40B4-BE49-F238E27FC236}">
                <a16:creationId xmlns:a16="http://schemas.microsoft.com/office/drawing/2014/main" id="{9ED65630-BF49-5246-AEAF-8C915892D2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>
            <a:extLst>
              <a:ext uri="{FF2B5EF4-FFF2-40B4-BE49-F238E27FC236}">
                <a16:creationId xmlns:a16="http://schemas.microsoft.com/office/drawing/2014/main" id="{E6983DF4-8F19-FB49-BC27-A386837B86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7">
            <a:extLst>
              <a:ext uri="{FF2B5EF4-FFF2-40B4-BE49-F238E27FC236}">
                <a16:creationId xmlns:a16="http://schemas.microsoft.com/office/drawing/2014/main" id="{8FA8E7CD-65E0-8A40-886B-3E1B30D5B30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5EF99C5A-B396-9C4B-BB5C-17B83A14BD4A}" type="slidenum">
              <a:rPr lang="en-US" altLang="en-US" sz="1300"/>
              <a:pPr/>
              <a:t>44</a:t>
            </a:fld>
            <a:endParaRPr lang="en-US" altLang="en-US" sz="1300"/>
          </a:p>
        </p:txBody>
      </p:sp>
      <p:sp>
        <p:nvSpPr>
          <p:cNvPr id="81922" name="Rectangle 2">
            <a:extLst>
              <a:ext uri="{FF2B5EF4-FFF2-40B4-BE49-F238E27FC236}">
                <a16:creationId xmlns:a16="http://schemas.microsoft.com/office/drawing/2014/main" id="{F36E8B57-2EF1-944B-BDF5-F2C868BBD40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BF22CE43-7EFA-1F4A-B5A7-A50C1AAEEE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7">
            <a:extLst>
              <a:ext uri="{FF2B5EF4-FFF2-40B4-BE49-F238E27FC236}">
                <a16:creationId xmlns:a16="http://schemas.microsoft.com/office/drawing/2014/main" id="{24FCABD7-8D3F-3444-8125-AEEC34EC99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3A031618-A68A-8A40-89BC-D00CA8CF0C63}" type="slidenum">
              <a:rPr lang="en-US" altLang="en-US" sz="1300"/>
              <a:pPr/>
              <a:t>45</a:t>
            </a:fld>
            <a:endParaRPr lang="en-US" altLang="en-US" sz="1300"/>
          </a:p>
        </p:txBody>
      </p:sp>
      <p:sp>
        <p:nvSpPr>
          <p:cNvPr id="83970" name="Rectangle 2">
            <a:extLst>
              <a:ext uri="{FF2B5EF4-FFF2-40B4-BE49-F238E27FC236}">
                <a16:creationId xmlns:a16="http://schemas.microsoft.com/office/drawing/2014/main" id="{6795E390-02DE-074D-B3EF-AAC2D51592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BF36DDBD-7102-934E-965C-3342D2F1B5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7">
            <a:extLst>
              <a:ext uri="{FF2B5EF4-FFF2-40B4-BE49-F238E27FC236}">
                <a16:creationId xmlns:a16="http://schemas.microsoft.com/office/drawing/2014/main" id="{594498ED-A947-7E49-96A4-17F936F9FAC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B848F5D-0B1A-934E-A7D7-F14B151934D5}" type="slidenum">
              <a:rPr lang="en-US" altLang="en-US" sz="1300"/>
              <a:pPr/>
              <a:t>46</a:t>
            </a:fld>
            <a:endParaRPr lang="en-US" altLang="en-US" sz="1300"/>
          </a:p>
        </p:txBody>
      </p:sp>
      <p:sp>
        <p:nvSpPr>
          <p:cNvPr id="86018" name="Rectangle 2">
            <a:extLst>
              <a:ext uri="{FF2B5EF4-FFF2-40B4-BE49-F238E27FC236}">
                <a16:creationId xmlns:a16="http://schemas.microsoft.com/office/drawing/2014/main" id="{98F11528-DFFE-624F-A3A9-E44299FB4A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>
            <a:extLst>
              <a:ext uri="{FF2B5EF4-FFF2-40B4-BE49-F238E27FC236}">
                <a16:creationId xmlns:a16="http://schemas.microsoft.com/office/drawing/2014/main" id="{6DA38F79-3DC6-F343-93D3-9737D54202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7">
            <a:extLst>
              <a:ext uri="{FF2B5EF4-FFF2-40B4-BE49-F238E27FC236}">
                <a16:creationId xmlns:a16="http://schemas.microsoft.com/office/drawing/2014/main" id="{458CFD54-9E59-ED46-8C78-AB9BEDECF84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3611929E-E613-F04A-BD6B-F226F18E61EA}" type="slidenum">
              <a:rPr lang="en-US" altLang="en-US" sz="1300"/>
              <a:pPr/>
              <a:t>47</a:t>
            </a:fld>
            <a:endParaRPr lang="en-US" altLang="en-US" sz="1300"/>
          </a:p>
        </p:txBody>
      </p:sp>
      <p:sp>
        <p:nvSpPr>
          <p:cNvPr id="90114" name="Rectangle 2">
            <a:extLst>
              <a:ext uri="{FF2B5EF4-FFF2-40B4-BE49-F238E27FC236}">
                <a16:creationId xmlns:a16="http://schemas.microsoft.com/office/drawing/2014/main" id="{53C90E7D-5A05-9140-90C1-DF14EDA2B6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>
            <a:extLst>
              <a:ext uri="{FF2B5EF4-FFF2-40B4-BE49-F238E27FC236}">
                <a16:creationId xmlns:a16="http://schemas.microsoft.com/office/drawing/2014/main" id="{3E097F74-906F-DF4F-BE45-C785B90A30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Heuristic = “rule of </a:t>
            </a:r>
            <a:r>
              <a:rPr lang="en-US" altLang="en-US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athumb</a:t>
            </a:r>
            <a:r>
              <a:rPr lang="en-US" altLang="en-US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”</a:t>
            </a: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7">
            <a:extLst>
              <a:ext uri="{FF2B5EF4-FFF2-40B4-BE49-F238E27FC236}">
                <a16:creationId xmlns:a16="http://schemas.microsoft.com/office/drawing/2014/main" id="{3E8AFE3F-2198-5D4C-B2D3-F3D438012BB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4D6885A8-8B87-354C-A471-EFAAB91BFE55}" type="slidenum">
              <a:rPr lang="en-US" altLang="en-US" sz="1300"/>
              <a:pPr/>
              <a:t>48</a:t>
            </a:fld>
            <a:endParaRPr lang="en-US" altLang="en-US" sz="1300"/>
          </a:p>
        </p:txBody>
      </p:sp>
      <p:sp>
        <p:nvSpPr>
          <p:cNvPr id="88066" name="Rectangle 2">
            <a:extLst>
              <a:ext uri="{FF2B5EF4-FFF2-40B4-BE49-F238E27FC236}">
                <a16:creationId xmlns:a16="http://schemas.microsoft.com/office/drawing/2014/main" id="{BD0E78AF-2648-6343-9B3B-700A22CBEA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63AB8026-3761-E941-AB7A-13599FC1D6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>
            <a:extLst>
              <a:ext uri="{FF2B5EF4-FFF2-40B4-BE49-F238E27FC236}">
                <a16:creationId xmlns:a16="http://schemas.microsoft.com/office/drawing/2014/main" id="{6694636F-9AD8-6744-BF98-6D0E308D15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2785D521-0006-CF44-9751-59AB79337E77}" type="slidenum">
              <a:rPr lang="en-US" altLang="en-US" sz="1300"/>
              <a:pPr/>
              <a:t>6</a:t>
            </a:fld>
            <a:endParaRPr lang="en-US" altLang="en-US" sz="1300"/>
          </a:p>
        </p:txBody>
      </p:sp>
      <p:sp>
        <p:nvSpPr>
          <p:cNvPr id="45058" name="Rectangle 2">
            <a:extLst>
              <a:ext uri="{FF2B5EF4-FFF2-40B4-BE49-F238E27FC236}">
                <a16:creationId xmlns:a16="http://schemas.microsoft.com/office/drawing/2014/main" id="{9D9C3EA6-A7FE-EC45-BCF6-0FA81D6EA6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48901511-BC06-D94A-B418-EC71261EB4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390200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7">
            <a:extLst>
              <a:ext uri="{FF2B5EF4-FFF2-40B4-BE49-F238E27FC236}">
                <a16:creationId xmlns:a16="http://schemas.microsoft.com/office/drawing/2014/main" id="{F9DA6729-AD6A-F24F-8D00-82C5E54B015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57075C1E-56F8-0942-9789-D607EA21C094}" type="slidenum">
              <a:rPr lang="en-US" altLang="en-US" sz="1300"/>
              <a:pPr/>
              <a:t>49</a:t>
            </a:fld>
            <a:endParaRPr lang="en-US" altLang="en-US" sz="1300"/>
          </a:p>
        </p:txBody>
      </p:sp>
      <p:sp>
        <p:nvSpPr>
          <p:cNvPr id="94210" name="Rectangle 2">
            <a:extLst>
              <a:ext uri="{FF2B5EF4-FFF2-40B4-BE49-F238E27FC236}">
                <a16:creationId xmlns:a16="http://schemas.microsoft.com/office/drawing/2014/main" id="{C46CC44C-0323-F840-8A23-8F3D6514EA6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>
            <a:extLst>
              <a:ext uri="{FF2B5EF4-FFF2-40B4-BE49-F238E27FC236}">
                <a16:creationId xmlns:a16="http://schemas.microsoft.com/office/drawing/2014/main" id="{7D97689D-250C-AD41-9D59-3C9F15B8FE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7">
            <a:extLst>
              <a:ext uri="{FF2B5EF4-FFF2-40B4-BE49-F238E27FC236}">
                <a16:creationId xmlns:a16="http://schemas.microsoft.com/office/drawing/2014/main" id="{5CB5BE26-02A4-B942-BE27-A154421126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091BBF92-30E7-F74B-9345-1ED1E3A33945}" type="slidenum">
              <a:rPr lang="en-US" altLang="en-US" sz="1300"/>
              <a:pPr/>
              <a:t>50</a:t>
            </a:fld>
            <a:endParaRPr lang="en-US" altLang="en-US" sz="1300"/>
          </a:p>
        </p:txBody>
      </p:sp>
      <p:sp>
        <p:nvSpPr>
          <p:cNvPr id="92162" name="Rectangle 2">
            <a:extLst>
              <a:ext uri="{FF2B5EF4-FFF2-40B4-BE49-F238E27FC236}">
                <a16:creationId xmlns:a16="http://schemas.microsoft.com/office/drawing/2014/main" id="{B7DCBFFD-5A7A-F44C-A9CE-E4A257B73F8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>
            <a:extLst>
              <a:ext uri="{FF2B5EF4-FFF2-40B4-BE49-F238E27FC236}">
                <a16:creationId xmlns:a16="http://schemas.microsoft.com/office/drawing/2014/main" id="{37338C1B-7F1D-344D-A465-2D9218958C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7">
            <a:extLst>
              <a:ext uri="{FF2B5EF4-FFF2-40B4-BE49-F238E27FC236}">
                <a16:creationId xmlns:a16="http://schemas.microsoft.com/office/drawing/2014/main" id="{C7C25C41-EFE3-9B4A-9FEE-2BD8783418F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DD1D822-26E4-3443-94A3-7D98A000EF56}" type="slidenum">
              <a:rPr lang="en-US" altLang="en-US" sz="1300"/>
              <a:pPr/>
              <a:t>51</a:t>
            </a:fld>
            <a:endParaRPr lang="en-US" altLang="en-US" sz="1300"/>
          </a:p>
        </p:txBody>
      </p:sp>
      <p:sp>
        <p:nvSpPr>
          <p:cNvPr id="98306" name="Rectangle 2">
            <a:extLst>
              <a:ext uri="{FF2B5EF4-FFF2-40B4-BE49-F238E27FC236}">
                <a16:creationId xmlns:a16="http://schemas.microsoft.com/office/drawing/2014/main" id="{E2C3BB02-9DA6-144C-8F75-96C95D2989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>
            <a:extLst>
              <a:ext uri="{FF2B5EF4-FFF2-40B4-BE49-F238E27FC236}">
                <a16:creationId xmlns:a16="http://schemas.microsoft.com/office/drawing/2014/main" id="{115AB7C7-0A58-0544-9FA0-5F5E59239A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7">
            <a:extLst>
              <a:ext uri="{FF2B5EF4-FFF2-40B4-BE49-F238E27FC236}">
                <a16:creationId xmlns:a16="http://schemas.microsoft.com/office/drawing/2014/main" id="{751F95F7-630E-C847-8B6F-3CA45A65D7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74B05F01-3DE6-E44B-BEC0-F7D1BCBA4D27}" type="slidenum">
              <a:rPr lang="en-US" altLang="en-US" sz="1300"/>
              <a:pPr/>
              <a:t>52</a:t>
            </a:fld>
            <a:endParaRPr lang="en-US" altLang="en-US" sz="1300"/>
          </a:p>
        </p:txBody>
      </p:sp>
      <p:sp>
        <p:nvSpPr>
          <p:cNvPr id="96258" name="Rectangle 2">
            <a:extLst>
              <a:ext uri="{FF2B5EF4-FFF2-40B4-BE49-F238E27FC236}">
                <a16:creationId xmlns:a16="http://schemas.microsoft.com/office/drawing/2014/main" id="{B5453737-284F-2845-9263-7D4D3035E8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>
            <a:extLst>
              <a:ext uri="{FF2B5EF4-FFF2-40B4-BE49-F238E27FC236}">
                <a16:creationId xmlns:a16="http://schemas.microsoft.com/office/drawing/2014/main" id="{A38502D3-4887-AB43-85AC-29153634B9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3906566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7">
            <a:extLst>
              <a:ext uri="{FF2B5EF4-FFF2-40B4-BE49-F238E27FC236}">
                <a16:creationId xmlns:a16="http://schemas.microsoft.com/office/drawing/2014/main" id="{751F95F7-630E-C847-8B6F-3CA45A65D7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74B05F01-3DE6-E44B-BEC0-F7D1BCBA4D27}" type="slidenum">
              <a:rPr lang="en-US" altLang="en-US" sz="1300"/>
              <a:pPr/>
              <a:t>53</a:t>
            </a:fld>
            <a:endParaRPr lang="en-US" altLang="en-US" sz="1300"/>
          </a:p>
        </p:txBody>
      </p:sp>
      <p:sp>
        <p:nvSpPr>
          <p:cNvPr id="96258" name="Rectangle 2">
            <a:extLst>
              <a:ext uri="{FF2B5EF4-FFF2-40B4-BE49-F238E27FC236}">
                <a16:creationId xmlns:a16="http://schemas.microsoft.com/office/drawing/2014/main" id="{B5453737-284F-2845-9263-7D4D3035E8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>
            <a:extLst>
              <a:ext uri="{FF2B5EF4-FFF2-40B4-BE49-F238E27FC236}">
                <a16:creationId xmlns:a16="http://schemas.microsoft.com/office/drawing/2014/main" id="{A38502D3-4887-AB43-85AC-29153634B9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7">
            <a:extLst>
              <a:ext uri="{FF2B5EF4-FFF2-40B4-BE49-F238E27FC236}">
                <a16:creationId xmlns:a16="http://schemas.microsoft.com/office/drawing/2014/main" id="{679F085A-6EF7-9C41-ACE6-3534D08646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4985A44-2364-824F-A3D4-CB89C28B5C3A}" type="slidenum">
              <a:rPr lang="en-US" altLang="en-US" sz="1300"/>
              <a:pPr/>
              <a:t>54</a:t>
            </a:fld>
            <a:endParaRPr lang="en-US" altLang="en-US" sz="1300"/>
          </a:p>
        </p:txBody>
      </p:sp>
      <p:sp>
        <p:nvSpPr>
          <p:cNvPr id="102402" name="Rectangle 2">
            <a:extLst>
              <a:ext uri="{FF2B5EF4-FFF2-40B4-BE49-F238E27FC236}">
                <a16:creationId xmlns:a16="http://schemas.microsoft.com/office/drawing/2014/main" id="{1ACD4956-2271-8F46-A521-6E66A94881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>
            <a:extLst>
              <a:ext uri="{FF2B5EF4-FFF2-40B4-BE49-F238E27FC236}">
                <a16:creationId xmlns:a16="http://schemas.microsoft.com/office/drawing/2014/main" id="{918BAB76-9EFD-5842-AD5B-D4242EA332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Rectangle 7">
            <a:extLst>
              <a:ext uri="{FF2B5EF4-FFF2-40B4-BE49-F238E27FC236}">
                <a16:creationId xmlns:a16="http://schemas.microsoft.com/office/drawing/2014/main" id="{6FBB0408-E142-2045-B872-72162F4AC33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379AD855-BFC4-F943-8022-A2B03DFEA6DF}" type="slidenum">
              <a:rPr lang="en-US" altLang="en-US" sz="1300"/>
              <a:pPr/>
              <a:t>55</a:t>
            </a:fld>
            <a:endParaRPr lang="en-US" altLang="en-US" sz="1300"/>
          </a:p>
        </p:txBody>
      </p:sp>
      <p:sp>
        <p:nvSpPr>
          <p:cNvPr id="100354" name="Rectangle 2">
            <a:extLst>
              <a:ext uri="{FF2B5EF4-FFF2-40B4-BE49-F238E27FC236}">
                <a16:creationId xmlns:a16="http://schemas.microsoft.com/office/drawing/2014/main" id="{BA0565CD-3287-154B-8A0B-6AB2F51FE6C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830B0975-90B9-0947-B8D4-108D36F714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7">
            <a:extLst>
              <a:ext uri="{FF2B5EF4-FFF2-40B4-BE49-F238E27FC236}">
                <a16:creationId xmlns:a16="http://schemas.microsoft.com/office/drawing/2014/main" id="{F2A92B79-CC84-5D4B-AF5A-267451B847B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E6B90907-FEC3-2C44-93A0-C30E9A8C1F20}" type="slidenum">
              <a:rPr lang="en-US" altLang="en-US" sz="1300"/>
              <a:pPr/>
              <a:t>56</a:t>
            </a:fld>
            <a:endParaRPr lang="en-US" altLang="en-US" sz="1300"/>
          </a:p>
        </p:txBody>
      </p:sp>
      <p:sp>
        <p:nvSpPr>
          <p:cNvPr id="104450" name="Rectangle 2">
            <a:extLst>
              <a:ext uri="{FF2B5EF4-FFF2-40B4-BE49-F238E27FC236}">
                <a16:creationId xmlns:a16="http://schemas.microsoft.com/office/drawing/2014/main" id="{9C9974DD-AF55-9E4F-B6EA-8488CDFBC0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id="{29769E7B-41EC-084B-BC7D-36EF9457FE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Rectangle 7">
            <a:extLst>
              <a:ext uri="{FF2B5EF4-FFF2-40B4-BE49-F238E27FC236}">
                <a16:creationId xmlns:a16="http://schemas.microsoft.com/office/drawing/2014/main" id="{824BD710-DB1B-E74C-B625-9C5FA9FE093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9FA57506-7EC4-5B4C-8C00-EBF8DD6FBE98}" type="slidenum">
              <a:rPr lang="en-US" altLang="en-US" sz="1300"/>
              <a:pPr/>
              <a:t>57</a:t>
            </a:fld>
            <a:endParaRPr lang="en-US" altLang="en-US" sz="1300"/>
          </a:p>
        </p:txBody>
      </p:sp>
      <p:sp>
        <p:nvSpPr>
          <p:cNvPr id="106498" name="Rectangle 2">
            <a:extLst>
              <a:ext uri="{FF2B5EF4-FFF2-40B4-BE49-F238E27FC236}">
                <a16:creationId xmlns:a16="http://schemas.microsoft.com/office/drawing/2014/main" id="{F7DB0B75-BE25-3A4A-9345-D86416064DB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>
            <a:extLst>
              <a:ext uri="{FF2B5EF4-FFF2-40B4-BE49-F238E27FC236}">
                <a16:creationId xmlns:a16="http://schemas.microsoft.com/office/drawing/2014/main" id="{C47745CF-89EF-8A49-B773-DEC3BDE1AC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7">
            <a:extLst>
              <a:ext uri="{FF2B5EF4-FFF2-40B4-BE49-F238E27FC236}">
                <a16:creationId xmlns:a16="http://schemas.microsoft.com/office/drawing/2014/main" id="{AE13E137-A7B9-674C-AF63-85E95DA75C0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5AA3EDFC-ED61-CA47-A488-B065E6439615}" type="slidenum">
              <a:rPr lang="en-US" altLang="en-US" sz="1300"/>
              <a:pPr/>
              <a:t>58</a:t>
            </a:fld>
            <a:endParaRPr lang="en-US" altLang="en-US" sz="1300"/>
          </a:p>
        </p:txBody>
      </p:sp>
      <p:sp>
        <p:nvSpPr>
          <p:cNvPr id="108546" name="Rectangle 2">
            <a:extLst>
              <a:ext uri="{FF2B5EF4-FFF2-40B4-BE49-F238E27FC236}">
                <a16:creationId xmlns:a16="http://schemas.microsoft.com/office/drawing/2014/main" id="{4FD6FDED-F4D4-1B4D-89BE-268FD2AAF82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>
            <a:extLst>
              <a:ext uri="{FF2B5EF4-FFF2-40B4-BE49-F238E27FC236}">
                <a16:creationId xmlns:a16="http://schemas.microsoft.com/office/drawing/2014/main" id="{9C142074-E44A-3F49-808B-46C45A26B3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>
            <a:extLst>
              <a:ext uri="{FF2B5EF4-FFF2-40B4-BE49-F238E27FC236}">
                <a16:creationId xmlns:a16="http://schemas.microsoft.com/office/drawing/2014/main" id="{5866974B-7706-9E4B-8823-06D7EC0787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967359CE-B02A-C448-97A6-11F442E21CAD}" type="slidenum">
              <a:rPr lang="en-US" altLang="en-US" sz="1300"/>
              <a:pPr/>
              <a:t>7</a:t>
            </a:fld>
            <a:endParaRPr lang="en-US" altLang="en-US" sz="1300"/>
          </a:p>
        </p:txBody>
      </p:sp>
      <p:sp>
        <p:nvSpPr>
          <p:cNvPr id="24578" name="Rectangle 2">
            <a:extLst>
              <a:ext uri="{FF2B5EF4-FFF2-40B4-BE49-F238E27FC236}">
                <a16:creationId xmlns:a16="http://schemas.microsoft.com/office/drawing/2014/main" id="{EE0CB205-D105-3442-BC54-2FF874A1D8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C85F47A8-3AB8-7848-9A92-3FCBE9B726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Rectangle 7">
            <a:extLst>
              <a:ext uri="{FF2B5EF4-FFF2-40B4-BE49-F238E27FC236}">
                <a16:creationId xmlns:a16="http://schemas.microsoft.com/office/drawing/2014/main" id="{1D3FAC37-B167-244B-80D9-FF50B28D28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B7A0FCE4-89AD-454E-8AD6-A0A5A9A70DA0}" type="slidenum">
              <a:rPr lang="en-US" altLang="en-US" sz="1300"/>
              <a:pPr/>
              <a:t>59</a:t>
            </a:fld>
            <a:endParaRPr lang="en-US" altLang="en-US" sz="1300"/>
          </a:p>
        </p:txBody>
      </p:sp>
      <p:sp>
        <p:nvSpPr>
          <p:cNvPr id="110594" name="Rectangle 2">
            <a:extLst>
              <a:ext uri="{FF2B5EF4-FFF2-40B4-BE49-F238E27FC236}">
                <a16:creationId xmlns:a16="http://schemas.microsoft.com/office/drawing/2014/main" id="{F322DEF3-5AA2-EF48-8D6D-A8574D9DA9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>
            <a:extLst>
              <a:ext uri="{FF2B5EF4-FFF2-40B4-BE49-F238E27FC236}">
                <a16:creationId xmlns:a16="http://schemas.microsoft.com/office/drawing/2014/main" id="{8D7620CE-EB55-6C4B-9E81-41CB61B2ED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7">
            <a:extLst>
              <a:ext uri="{FF2B5EF4-FFF2-40B4-BE49-F238E27FC236}">
                <a16:creationId xmlns:a16="http://schemas.microsoft.com/office/drawing/2014/main" id="{4FCD5FA7-3F42-C447-9753-0E75CA20D1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A2C44754-3935-F749-BABF-9503FAC0E11D}" type="slidenum">
              <a:rPr lang="en-US" altLang="en-US" sz="1300"/>
              <a:pPr/>
              <a:t>60</a:t>
            </a:fld>
            <a:endParaRPr lang="en-US" altLang="en-US" sz="1300"/>
          </a:p>
        </p:txBody>
      </p:sp>
      <p:sp>
        <p:nvSpPr>
          <p:cNvPr id="112642" name="Rectangle 2">
            <a:extLst>
              <a:ext uri="{FF2B5EF4-FFF2-40B4-BE49-F238E27FC236}">
                <a16:creationId xmlns:a16="http://schemas.microsoft.com/office/drawing/2014/main" id="{5B3E13E7-3995-7542-9F62-E673F10034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id="{A68AE39F-AFD1-DE44-A659-69F1D9572F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7">
            <a:extLst>
              <a:ext uri="{FF2B5EF4-FFF2-40B4-BE49-F238E27FC236}">
                <a16:creationId xmlns:a16="http://schemas.microsoft.com/office/drawing/2014/main" id="{C771F3D2-44E3-0A46-AD80-28DCD682979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A3B6EED8-1224-5A4B-962F-806475330C63}" type="slidenum">
              <a:rPr lang="en-US" altLang="en-US" sz="1300"/>
              <a:pPr/>
              <a:t>62</a:t>
            </a:fld>
            <a:endParaRPr lang="en-US" altLang="en-US" sz="1300"/>
          </a:p>
        </p:txBody>
      </p:sp>
      <p:sp>
        <p:nvSpPr>
          <p:cNvPr id="115714" name="Rectangle 2">
            <a:extLst>
              <a:ext uri="{FF2B5EF4-FFF2-40B4-BE49-F238E27FC236}">
                <a16:creationId xmlns:a16="http://schemas.microsoft.com/office/drawing/2014/main" id="{B32CAC18-4221-E84C-AB19-A4F5D27E92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>
            <a:extLst>
              <a:ext uri="{FF2B5EF4-FFF2-40B4-BE49-F238E27FC236}">
                <a16:creationId xmlns:a16="http://schemas.microsoft.com/office/drawing/2014/main" id="{397A686F-BF43-8C4C-90F7-40A34FCD07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Rectangle 7">
            <a:extLst>
              <a:ext uri="{FF2B5EF4-FFF2-40B4-BE49-F238E27FC236}">
                <a16:creationId xmlns:a16="http://schemas.microsoft.com/office/drawing/2014/main" id="{1676E609-ADB1-6943-97E5-899344FD4BA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6C3E2DF-01BD-9747-89F4-4DEF4797A626}" type="slidenum">
              <a:rPr lang="en-US" altLang="en-US" sz="1300"/>
              <a:pPr/>
              <a:t>63</a:t>
            </a:fld>
            <a:endParaRPr lang="en-US" altLang="en-US" sz="1300"/>
          </a:p>
        </p:txBody>
      </p:sp>
      <p:sp>
        <p:nvSpPr>
          <p:cNvPr id="117762" name="Rectangle 2">
            <a:extLst>
              <a:ext uri="{FF2B5EF4-FFF2-40B4-BE49-F238E27FC236}">
                <a16:creationId xmlns:a16="http://schemas.microsoft.com/office/drawing/2014/main" id="{C25728A8-8338-3346-B5DB-7574CA6D20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3" name="Rectangle 3">
            <a:extLst>
              <a:ext uri="{FF2B5EF4-FFF2-40B4-BE49-F238E27FC236}">
                <a16:creationId xmlns:a16="http://schemas.microsoft.com/office/drawing/2014/main" id="{61E24499-338D-6D45-9332-29CF5804BC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Rectangle 7">
            <a:extLst>
              <a:ext uri="{FF2B5EF4-FFF2-40B4-BE49-F238E27FC236}">
                <a16:creationId xmlns:a16="http://schemas.microsoft.com/office/drawing/2014/main" id="{A535ABC6-BF80-1A49-9A96-1216ED076C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1B3873A1-0BB3-9D40-B7BD-D0ACA70D4101}" type="slidenum">
              <a:rPr lang="en-US" altLang="en-US" sz="1300"/>
              <a:pPr/>
              <a:t>64</a:t>
            </a:fld>
            <a:endParaRPr lang="en-US" altLang="en-US" sz="1300"/>
          </a:p>
        </p:txBody>
      </p:sp>
      <p:sp>
        <p:nvSpPr>
          <p:cNvPr id="119810" name="Rectangle 2">
            <a:extLst>
              <a:ext uri="{FF2B5EF4-FFF2-40B4-BE49-F238E27FC236}">
                <a16:creationId xmlns:a16="http://schemas.microsoft.com/office/drawing/2014/main" id="{596B8125-3B2E-D24A-96F6-E8E9BB7EF6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>
            <a:extLst>
              <a:ext uri="{FF2B5EF4-FFF2-40B4-BE49-F238E27FC236}">
                <a16:creationId xmlns:a16="http://schemas.microsoft.com/office/drawing/2014/main" id="{55563ADE-1966-6B45-967D-3985B0496C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Rectangle 7">
            <a:extLst>
              <a:ext uri="{FF2B5EF4-FFF2-40B4-BE49-F238E27FC236}">
                <a16:creationId xmlns:a16="http://schemas.microsoft.com/office/drawing/2014/main" id="{3DB9A2AC-95F7-6C48-A4C1-3B1A941CFF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EB67648-B78D-CF4A-BC1D-2B4DDE630244}" type="slidenum">
              <a:rPr lang="en-US" altLang="en-US" sz="1300"/>
              <a:pPr/>
              <a:t>65</a:t>
            </a:fld>
            <a:endParaRPr lang="en-US" altLang="en-US" sz="1300"/>
          </a:p>
        </p:txBody>
      </p:sp>
      <p:sp>
        <p:nvSpPr>
          <p:cNvPr id="121858" name="Rectangle 2">
            <a:extLst>
              <a:ext uri="{FF2B5EF4-FFF2-40B4-BE49-F238E27FC236}">
                <a16:creationId xmlns:a16="http://schemas.microsoft.com/office/drawing/2014/main" id="{82645A9C-72EF-4A4E-8186-46AC31CA8C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9" name="Rectangle 3">
            <a:extLst>
              <a:ext uri="{FF2B5EF4-FFF2-40B4-BE49-F238E27FC236}">
                <a16:creationId xmlns:a16="http://schemas.microsoft.com/office/drawing/2014/main" id="{982FFA66-2072-A144-9638-54ACEDB8F3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Rectangle 7">
            <a:extLst>
              <a:ext uri="{FF2B5EF4-FFF2-40B4-BE49-F238E27FC236}">
                <a16:creationId xmlns:a16="http://schemas.microsoft.com/office/drawing/2014/main" id="{3DC06C3D-4B65-0D4A-BC18-24B9BD6195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360E2A25-594F-0A4F-B439-2487ABDC6BAF}" type="slidenum">
              <a:rPr lang="en-US" altLang="en-US" sz="1300"/>
              <a:pPr/>
              <a:t>66</a:t>
            </a:fld>
            <a:endParaRPr lang="en-US" altLang="en-US" sz="1300"/>
          </a:p>
        </p:txBody>
      </p:sp>
      <p:sp>
        <p:nvSpPr>
          <p:cNvPr id="123906" name="Rectangle 2">
            <a:extLst>
              <a:ext uri="{FF2B5EF4-FFF2-40B4-BE49-F238E27FC236}">
                <a16:creationId xmlns:a16="http://schemas.microsoft.com/office/drawing/2014/main" id="{8C95DD8E-3FF3-9A4A-98AF-3FA28DEF8CA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7" name="Rectangle 3">
            <a:extLst>
              <a:ext uri="{FF2B5EF4-FFF2-40B4-BE49-F238E27FC236}">
                <a16:creationId xmlns:a16="http://schemas.microsoft.com/office/drawing/2014/main" id="{00C457A0-33D5-284A-889E-FFB7ABA344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>
            <a:extLst>
              <a:ext uri="{FF2B5EF4-FFF2-40B4-BE49-F238E27FC236}">
                <a16:creationId xmlns:a16="http://schemas.microsoft.com/office/drawing/2014/main" id="{F484FB66-1D6D-7741-90CB-DD978890BC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0C31826E-191A-794C-97C3-D7CC7E2CDBC4}" type="slidenum">
              <a:rPr lang="en-US" altLang="en-US" sz="1300"/>
              <a:pPr/>
              <a:t>8</a:t>
            </a:fld>
            <a:endParaRPr lang="en-US" altLang="en-US" sz="1300"/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66A852A9-D2E6-DF46-B1AF-763A3B7105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849D4975-2418-7A49-887B-04D53B41E8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>
            <a:extLst>
              <a:ext uri="{FF2B5EF4-FFF2-40B4-BE49-F238E27FC236}">
                <a16:creationId xmlns:a16="http://schemas.microsoft.com/office/drawing/2014/main" id="{31338F7C-6BE9-A048-A3A5-03301B1A08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26013588-D5F9-F142-A2A2-7F0A1A33B4ED}" type="slidenum">
              <a:rPr lang="en-US" altLang="en-US" sz="1300"/>
              <a:pPr/>
              <a:t>11</a:t>
            </a:fld>
            <a:endParaRPr lang="en-US" altLang="en-US" sz="1300"/>
          </a:p>
        </p:txBody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267F4E45-B82B-B04A-A6EF-E5B43110980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CFDC5631-D9DD-3942-BFBB-5467A0FC0E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>
            <a:extLst>
              <a:ext uri="{FF2B5EF4-FFF2-40B4-BE49-F238E27FC236}">
                <a16:creationId xmlns:a16="http://schemas.microsoft.com/office/drawing/2014/main" id="{02A1C4D2-E464-6B46-A62B-D22BFB2D8B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D2CAE4F8-81BA-384C-8658-6401AD3F9DFD}" type="slidenum">
              <a:rPr lang="en-US" altLang="en-US" sz="1300"/>
              <a:pPr/>
              <a:t>12</a:t>
            </a:fld>
            <a:endParaRPr lang="en-US" altLang="en-US" sz="1300"/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4FF54F48-8A84-5C46-890F-8DB7126CA8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29BF32EB-715D-6747-9357-55CA5E2B5F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>
            <a:extLst>
              <a:ext uri="{FF2B5EF4-FFF2-40B4-BE49-F238E27FC236}">
                <a16:creationId xmlns:a16="http://schemas.microsoft.com/office/drawing/2014/main" id="{01B721BB-0F09-2249-9D7E-70D470D4B3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171C8BE7-62B8-ED43-BB93-FBFA2B60692B}" type="slidenum">
              <a:rPr lang="en-US" altLang="en-US" sz="1300"/>
              <a:pPr/>
              <a:t>13</a:t>
            </a:fld>
            <a:endParaRPr lang="en-US" altLang="en-US" sz="1300"/>
          </a:p>
        </p:txBody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5D2F6F7E-9F10-B845-939C-1EE19994F6E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02964B1C-DF8C-9140-8664-17C3FEB3A2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59BDF2-EB23-DA4C-B312-53EC8105E9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D60EA03-F46E-8148-8BCC-B9EFC08D0E26}" type="datetime1">
              <a:rPr lang="en-US" altLang="en-US"/>
              <a:pPr/>
              <a:t>9/7/20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E48D5A-BB56-C54C-A25A-64BF348D0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732174-F836-5B48-B270-167F3FCF6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86B1965-CF24-B24B-8C41-7EF1DFBE9D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1529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45C386-2464-D341-9E6E-AAFECECA71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67B9B9A-204C-B746-875C-7D17176C3A7E}" type="datetime1">
              <a:rPr lang="en-US" altLang="en-US"/>
              <a:pPr/>
              <a:t>9/7/20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28C22F-4083-CF45-A400-328FDDFB1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56F6C0-85B9-2B4B-83EB-266356F6A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B7A2D32-2763-D646-AE12-EB58A04B4F6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784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66E654-9E64-4142-B56F-0E49967DD6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F34E738D-9C61-DE4C-A1D5-24AD3742D620}" type="datetime1">
              <a:rPr lang="en-US" altLang="en-US"/>
              <a:pPr/>
              <a:t>9/7/20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BD5277-1404-3C40-8CF6-A1CF09049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995DB6-43B7-8F49-A7BB-8283F3158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D5E0316-5187-8848-81ED-602DA2B139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7230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6C95A91-D2D4-014D-831C-5EFDF7A7245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2587C8D-790D-E743-A241-8E57288689C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9159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83A366-2481-8941-A13C-4C0111AAA8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03BD893-9B19-FB4A-99B6-05DFADF8C727}" type="datetime1">
              <a:rPr lang="en-US" altLang="en-US"/>
              <a:pPr/>
              <a:t>9/7/20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170A5C-7C2F-CE4B-9A2C-7DC54BC5F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709F33-9E01-F84E-8DE5-E3EEAB0EE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ECE18CC-4C09-184A-9BFF-E49CA62568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5204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813FA3-1961-B140-A8B8-3EE6CF4D65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B18EE26-FBF9-4944-8387-686761FDDDB9}" type="datetime1">
              <a:rPr lang="en-US" altLang="en-US"/>
              <a:pPr/>
              <a:t>9/7/20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0DEF95-0D59-CF4B-9CBA-689E517DC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F0730A-5BAB-3249-B918-1C8A198F5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A2B8C3B-48F0-F14B-876B-57E4BD960D6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565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AF9FB6-810F-C641-A56C-1A392FF4C9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910E11-724C-CA46-A4A6-C628BEF1D96E}" type="datetime1">
              <a:rPr lang="en-US" altLang="en-US"/>
              <a:pPr/>
              <a:t>9/7/20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899AC3-63E5-A645-B080-78A93445A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15475E-7BB7-1845-B93C-A93180FA9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E1FAF07-4ED3-1341-820A-9D1A03260D5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3754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62809D-7D96-3D42-8A6C-F36E6B9E33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8EAEB24-08FB-A046-94B8-EBCF2FE0FE1C}" type="datetime1">
              <a:rPr lang="en-US" altLang="en-US"/>
              <a:pPr/>
              <a:t>9/7/20</a:t>
            </a:fld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2428F7-83A4-6F49-A053-D9D76A966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390787-483A-D049-AAB3-29721A29B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6FC4DB1-2E46-A44C-A2AD-CC902F3357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325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6416C3-29DD-0D4D-B3A6-D873C65CFC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D097292-FB15-8A49-8696-BC49D3019F5D}" type="datetime1">
              <a:rPr lang="en-US" altLang="en-US"/>
              <a:pPr/>
              <a:t>9/7/20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4D0AC5-73F8-2D49-86CB-086443388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42F81E-F639-9843-88B6-35913FE3F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D07B3FB-9B63-F040-AECB-29B9BEDEAAE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3578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321AD6-0342-B641-978A-5B3722891E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3FA37AA7-2AB0-7B4F-8151-8B281024F67E}" type="datetime1">
              <a:rPr lang="en-US" altLang="en-US"/>
              <a:pPr/>
              <a:t>9/7/20</a:t>
            </a:fld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7A1DA6-6295-804E-BCD4-82AB1E7E2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4D0F92-AE61-FB46-A1B0-F95054AD3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38C44DC5-BA52-2343-AD88-829A1E1568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2835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12AC37-EAD5-2C41-BBC4-4BAD7CCA0E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A6175A7-39F1-FE49-93DA-12AD8CAF12D3}" type="datetime1">
              <a:rPr lang="en-US" altLang="en-US"/>
              <a:pPr/>
              <a:t>9/7/20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278DFF-D4F8-7643-9A75-6C3626C8F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84F04F-9100-944F-AAF1-AD1E771F6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69BE87D-EF5E-9D47-827E-A1DF1828424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7972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036481-1F8D-9341-9166-84A5CB457B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2724DFF-BF6A-154A-BCE4-BD8F6D3BA50E}" type="datetime1">
              <a:rPr lang="en-US" altLang="en-US"/>
              <a:pPr/>
              <a:t>9/7/20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8F79B2-7A59-AB4F-80C5-A3A0BDED4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2CAFE9-9F96-5B41-A849-369313203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372358-0CE7-CD45-A3D6-5CB0D06623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8696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9F7C369-0396-D240-ADD6-49DABA2B17E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11C99C54-1AAD-A346-86DB-35A5286D25F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95400"/>
            <a:ext cx="82296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4" r:id="rId1"/>
    <p:sldLayoutId id="2147483975" r:id="rId2"/>
    <p:sldLayoutId id="2147483976" r:id="rId3"/>
    <p:sldLayoutId id="2147483977" r:id="rId4"/>
    <p:sldLayoutId id="2147483978" r:id="rId5"/>
    <p:sldLayoutId id="2147483979" r:id="rId6"/>
    <p:sldLayoutId id="2147483980" r:id="rId7"/>
    <p:sldLayoutId id="2147483981" r:id="rId8"/>
    <p:sldLayoutId id="2147483982" r:id="rId9"/>
    <p:sldLayoutId id="2147483983" r:id="rId10"/>
    <p:sldLayoutId id="2147483984" r:id="rId11"/>
    <p:sldLayoutId id="2147483985" r:id="rId1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Eight_queens_puzzle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Missionaries_and_cannibals_problem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Cryptarithmetic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Water_pouring_puzzle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Herbert_A._Simon" TargetMode="External"/><Relationship Id="rId2" Type="http://schemas.openxmlformats.org/officeDocument/2006/relationships/hyperlink" Target="https://en.wikipedia.org/wiki/Allen_Newel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en.wikipedia.org/wiki/Herbert_A._Simon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Sudoku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Heuristic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tif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Admissible_heuristic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Dijkstra%27s_algorithm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Branch_and_bound" TargetMode="Externa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Priority_queue" TargetMode="Externa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15_puzzle" TargetMode="Externa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hyperlink" Target="http://www.indiana.edu/~liblilly/collections/overview/puzzle_docs/Sam_Loyd_Successful_Hoax.pdf" TargetMode="External"/><Relationship Id="rId4" Type="http://schemas.openxmlformats.org/officeDocument/2006/relationships/hyperlink" Target="http://en.wikipedia.org/wiki/Sam_Loyd" TargetMode="Externa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4">
            <a:extLst>
              <a:ext uri="{FF2B5EF4-FFF2-40B4-BE49-F238E27FC236}">
                <a16:creationId xmlns:a16="http://schemas.microsoft.com/office/drawing/2014/main" id="{E5228318-29E9-8548-AC56-6401C75EAB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51138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0" name="Rectangle 2">
            <a:extLst>
              <a:ext uri="{FF2B5EF4-FFF2-40B4-BE49-F238E27FC236}">
                <a16:creationId xmlns:a16="http://schemas.microsoft.com/office/drawing/2014/main" id="{815F4194-CF33-A945-8634-FBD8E7D90C2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1447800"/>
            <a:ext cx="7772400" cy="2819400"/>
          </a:xfrm>
        </p:spPr>
        <p:txBody>
          <a:bodyPr/>
          <a:lstStyle/>
          <a:p>
            <a:pPr eaLnBrk="1" hangingPunct="1">
              <a:defRPr/>
            </a:pPr>
            <a:r>
              <a:rPr lang="en-US" sz="96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Uninformed Search</a:t>
            </a:r>
            <a:endParaRPr lang="en-US" sz="6600" dirty="0">
              <a:effectLst>
                <a:outerShdw blurRad="38100" dist="38100" dir="2700000" algn="tl">
                  <a:srgbClr val="DDDDDD"/>
                </a:outerShdw>
              </a:effectLst>
              <a:ea typeface="ＭＳ Ｐゴシック" charset="0"/>
              <a:cs typeface="ＭＳ Ｐゴシック" charset="0"/>
            </a:endParaRP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2979DD41-9DB2-3B49-92FE-63E09B41E15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676400" y="4419600"/>
            <a:ext cx="6400800" cy="1752600"/>
          </a:xfrm>
        </p:spPr>
        <p:txBody>
          <a:bodyPr/>
          <a:lstStyle/>
          <a:p>
            <a:pPr eaLnBrk="1" hangingPunct="1"/>
            <a:r>
              <a:rPr lang="en-US" altLang="en-US" sz="4400">
                <a:solidFill>
                  <a:srgbClr val="898989"/>
                </a:solidFill>
                <a:ea typeface="ＭＳ Ｐゴシック" panose="020B0600070205080204" pitchFamily="34" charset="-128"/>
              </a:rPr>
              <a:t>Chapter 3</a:t>
            </a:r>
            <a:endParaRPr lang="en-US" altLang="en-US">
              <a:solidFill>
                <a:srgbClr val="898989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16388" name="Text Box 4">
            <a:extLst>
              <a:ext uri="{FF2B5EF4-FFF2-40B4-BE49-F238E27FC236}">
                <a16:creationId xmlns:a16="http://schemas.microsoft.com/office/drawing/2014/main" id="{F92B79AC-C1CE-A749-BA3F-6ABA81B055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5667375"/>
            <a:ext cx="35052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en-US" sz="1800"/>
              <a:t>Some material adopted from notes by Charles R. Dyer, University of Wisconsin-Madison</a:t>
            </a:r>
          </a:p>
          <a:p>
            <a:pPr algn="r"/>
            <a:endParaRPr lang="en-US" altLang="en-US"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1E50E-3B21-6044-807C-CA1BC12FB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Representing states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168080-A438-6842-AE2A-1022E560E0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State of an 8-puzzle?</a:t>
            </a:r>
          </a:p>
          <a:p>
            <a:r>
              <a:rPr lang="en-US" dirty="0"/>
              <a:t>A 3x3 array of integer in {0..8}</a:t>
            </a:r>
          </a:p>
          <a:p>
            <a:r>
              <a:rPr lang="en-US" dirty="0"/>
              <a:t>No integer appears twice</a:t>
            </a:r>
          </a:p>
          <a:p>
            <a:r>
              <a:rPr lang="en-US" dirty="0"/>
              <a:t>0 represents the empty space</a:t>
            </a:r>
          </a:p>
          <a:p>
            <a:endParaRPr lang="en-US" dirty="0"/>
          </a:p>
          <a:p>
            <a:r>
              <a:rPr lang="en-US" dirty="0"/>
              <a:t>In Python, we might implement this using a nine-character string: </a:t>
            </a:r>
            <a:r>
              <a:rPr lang="en-US" dirty="0">
                <a:latin typeface="Courier" pitchFamily="2" charset="0"/>
              </a:rPr>
              <a:t>“540681732”</a:t>
            </a:r>
          </a:p>
          <a:p>
            <a:r>
              <a:rPr lang="en-US" dirty="0"/>
              <a:t>And write functions to male the 2D coordinates to an index</a:t>
            </a:r>
          </a:p>
          <a:p>
            <a:endParaRPr lang="en-US" dirty="0"/>
          </a:p>
        </p:txBody>
      </p:sp>
      <p:pic>
        <p:nvPicPr>
          <p:cNvPr id="5" name="Picture 4" descr="8">
            <a:extLst>
              <a:ext uri="{FF2B5EF4-FFF2-40B4-BE49-F238E27FC236}">
                <a16:creationId xmlns:a16="http://schemas.microsoft.com/office/drawing/2014/main" id="{B9BEAC38-C47C-C348-9D83-311E43D417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488" b="12743"/>
          <a:stretch/>
        </p:blipFill>
        <p:spPr bwMode="auto">
          <a:xfrm>
            <a:off x="7239000" y="990600"/>
            <a:ext cx="1377790" cy="1348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6842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1">
            <a:extLst>
              <a:ext uri="{FF2B5EF4-FFF2-40B4-BE49-F238E27FC236}">
                <a16:creationId xmlns:a16="http://schemas.microsoft.com/office/drawing/2014/main" id="{D7C5B79A-DE6D-CC4E-9093-56C3582DC3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000" y="28575"/>
            <a:ext cx="139700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0" name="Rectangle 2">
            <a:extLst>
              <a:ext uri="{FF2B5EF4-FFF2-40B4-BE49-F238E27FC236}">
                <a16:creationId xmlns:a16="http://schemas.microsoft.com/office/drawing/2014/main" id="{BC4BC102-B51D-E04B-94B7-02C9182EE4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305800" cy="1143000"/>
          </a:xfrm>
        </p:spPr>
        <p:txBody>
          <a:bodyPr/>
          <a:lstStyle/>
          <a:p>
            <a:pPr algn="l" eaLnBrk="1" hangingPunct="1"/>
            <a:r>
              <a:rPr lang="en-US" altLang="en-US" dirty="0">
                <a:ea typeface="ＭＳ Ｐゴシック" panose="020B0600070205080204" pitchFamily="34" charset="-128"/>
              </a:rPr>
              <a:t>What’s the goal to be achieved?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DE52727A-6191-D542-B33B-814B646728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153400" cy="5410200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Describe situation we want to achieve, a set of properties that we want to hold, etc. </a:t>
            </a: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Defining a </a:t>
            </a:r>
            <a:r>
              <a:rPr lang="en-US" altLang="ja-JP" b="1" dirty="0">
                <a:ea typeface="ＭＳ Ｐゴシック" panose="020B0600070205080204" pitchFamily="34" charset="-128"/>
              </a:rPr>
              <a:t>goal test </a:t>
            </a:r>
            <a:r>
              <a:rPr lang="en-US" altLang="ja-JP" dirty="0">
                <a:ea typeface="ＭＳ Ｐゴシック" panose="020B0600070205080204" pitchFamily="34" charset="-128"/>
              </a:rPr>
              <a:t>function that when applied to a state returns True or False</a:t>
            </a: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For our problem:</a:t>
            </a:r>
          </a:p>
          <a:p>
            <a:pPr marL="457200" lvl="1" indent="0" eaLnBrk="1" hangingPunct="1">
              <a:buNone/>
            </a:pPr>
            <a:r>
              <a:rPr lang="en-US" altLang="en-US" dirty="0">
                <a:latin typeface="Courier" pitchFamily="2" charset="0"/>
                <a:ea typeface="ＭＳ Ｐゴシック" panose="020B0600070205080204" pitchFamily="34" charset="-128"/>
              </a:rPr>
              <a:t>def </a:t>
            </a:r>
            <a:r>
              <a:rPr lang="en-US" altLang="en-US" dirty="0" err="1">
                <a:latin typeface="Courier" pitchFamily="2" charset="0"/>
                <a:ea typeface="ＭＳ Ｐゴシック" panose="020B0600070205080204" pitchFamily="34" charset="-128"/>
              </a:rPr>
              <a:t>isGoal</a:t>
            </a:r>
            <a:r>
              <a:rPr lang="en-US" altLang="en-US" dirty="0">
                <a:latin typeface="Courier" pitchFamily="2" charset="0"/>
                <a:ea typeface="ＭＳ Ｐゴシック" panose="020B0600070205080204" pitchFamily="34" charset="-128"/>
              </a:rPr>
              <a:t>(state):</a:t>
            </a:r>
          </a:p>
          <a:p>
            <a:pPr marL="457200" lvl="1" indent="0" eaLnBrk="1" hangingPunct="1">
              <a:buNone/>
            </a:pPr>
            <a:r>
              <a:rPr lang="en-US" altLang="en-US" dirty="0">
                <a:latin typeface="Courier" pitchFamily="2" charset="0"/>
                <a:ea typeface="ＭＳ Ｐゴシック" panose="020B0600070205080204" pitchFamily="34" charset="-128"/>
              </a:rPr>
              <a:t>    return state == “123405678”</a:t>
            </a:r>
          </a:p>
          <a:p>
            <a:pPr eaLnBrk="1" hangingPunct="1"/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>
            <a:extLst>
              <a:ext uri="{FF2B5EF4-FFF2-40B4-BE49-F238E27FC236}">
                <a16:creationId xmlns:a16="http://schemas.microsoft.com/office/drawing/2014/main" id="{D2E6717F-8793-3C42-8FA0-F9849CD9E9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What are the actions?</a:t>
            </a:r>
          </a:p>
        </p:txBody>
      </p:sp>
      <p:sp>
        <p:nvSpPr>
          <p:cNvPr id="29698" name="Rectangle 3">
            <a:extLst>
              <a:ext uri="{FF2B5EF4-FFF2-40B4-BE49-F238E27FC236}">
                <a16:creationId xmlns:a16="http://schemas.microsoft.com/office/drawing/2014/main" id="{ADB45765-5860-7441-801E-C564818066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2000" y="1066800"/>
            <a:ext cx="7848600" cy="5562600"/>
          </a:xfrm>
        </p:spPr>
        <p:txBody>
          <a:bodyPr/>
          <a:lstStyle/>
          <a:p>
            <a:pPr marL="234950" indent="-234950" eaLnBrk="1" hangingPunct="1"/>
            <a:r>
              <a:rPr lang="en-US" altLang="en-US" b="1" dirty="0">
                <a:ea typeface="ＭＳ Ｐゴシック" panose="020B0600070205080204" pitchFamily="34" charset="-128"/>
              </a:rPr>
              <a:t>Primitive actions</a:t>
            </a:r>
            <a:r>
              <a:rPr lang="en-US" altLang="en-US" dirty="0">
                <a:ea typeface="ＭＳ Ｐゴシック" panose="020B0600070205080204" pitchFamily="34" charset="-128"/>
              </a:rPr>
              <a:t> for changing the state</a:t>
            </a:r>
          </a:p>
          <a:p>
            <a:pPr marL="400050" lvl="1" indent="0" eaLnBrk="1" hangingPunct="1"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In a </a:t>
            </a:r>
            <a:r>
              <a:rPr lang="en-US" altLang="en-US" b="1" dirty="0">
                <a:ea typeface="ＭＳ Ｐゴシック" panose="020B0600070205080204" pitchFamily="34" charset="-128"/>
              </a:rPr>
              <a:t>deterministic</a:t>
            </a:r>
            <a:r>
              <a:rPr lang="en-US" altLang="en-US" dirty="0">
                <a:ea typeface="ＭＳ Ｐゴシック" panose="020B0600070205080204" pitchFamily="34" charset="-128"/>
              </a:rPr>
              <a:t> world: no uncertainty in an action’</a:t>
            </a:r>
            <a:r>
              <a:rPr lang="en-US" altLang="ja-JP" dirty="0">
                <a:ea typeface="ＭＳ Ｐゴシック" panose="020B0600070205080204" pitchFamily="34" charset="-128"/>
              </a:rPr>
              <a:t>s effects (simple model)</a:t>
            </a:r>
          </a:p>
          <a:p>
            <a:pPr marL="234950" indent="-234950" eaLnBrk="1" hangingPunct="1"/>
            <a:r>
              <a:rPr lang="en-US" altLang="ja-JP" dirty="0">
                <a:ea typeface="ＭＳ Ｐゴシック" panose="020B0600070205080204" pitchFamily="34" charset="-128"/>
              </a:rPr>
              <a:t>Given action and description of </a:t>
            </a:r>
            <a:r>
              <a:rPr lang="en-US" altLang="ja-JP" b="1" dirty="0">
                <a:ea typeface="ＭＳ Ｐゴシック" panose="020B0600070205080204" pitchFamily="34" charset="-128"/>
              </a:rPr>
              <a:t>current world state</a:t>
            </a:r>
            <a:r>
              <a:rPr lang="en-US" altLang="ja-JP" dirty="0">
                <a:ea typeface="ＭＳ Ｐゴシック" panose="020B0600070205080204" pitchFamily="34" charset="-128"/>
              </a:rPr>
              <a:t>, action completely specifies </a:t>
            </a:r>
          </a:p>
          <a:p>
            <a:pPr marL="514350" lvl="1" indent="-287338" eaLnBrk="1" hangingPunct="1"/>
            <a:r>
              <a:rPr lang="en-US" altLang="en-US" dirty="0">
                <a:ea typeface="ＭＳ Ｐゴシック" panose="020B0600070205080204" pitchFamily="34" charset="-128"/>
              </a:rPr>
              <a:t>Whether action </a:t>
            </a:r>
            <a:r>
              <a:rPr lang="en-US" altLang="en-US" b="1" i="1" dirty="0">
                <a:ea typeface="ＭＳ Ｐゴシック" panose="020B0600070205080204" pitchFamily="34" charset="-128"/>
              </a:rPr>
              <a:t>can</a:t>
            </a:r>
            <a:r>
              <a:rPr lang="en-US" altLang="en-US" dirty="0">
                <a:ea typeface="ＭＳ Ｐゴシック" panose="020B0600070205080204" pitchFamily="34" charset="-128"/>
              </a:rPr>
              <a:t> be applied to the current world (i.e., is it applicable and legal?) and </a:t>
            </a:r>
          </a:p>
          <a:p>
            <a:pPr marL="514350" lvl="1" indent="-287338" eaLnBrk="1" hangingPunct="1"/>
            <a:r>
              <a:rPr lang="en-US" altLang="en-US" dirty="0">
                <a:ea typeface="ＭＳ Ｐゴシック" panose="020B0600070205080204" pitchFamily="34" charset="-128"/>
              </a:rPr>
              <a:t>What state </a:t>
            </a:r>
            <a:r>
              <a:rPr lang="en-US" altLang="en-US" b="1" i="1" dirty="0">
                <a:ea typeface="ＭＳ Ｐゴシック" panose="020B0600070205080204" pitchFamily="34" charset="-128"/>
              </a:rPr>
              <a:t>results</a:t>
            </a:r>
            <a:r>
              <a:rPr lang="en-US" altLang="en-US" dirty="0">
                <a:ea typeface="ＭＳ Ｐゴシック" panose="020B0600070205080204" pitchFamily="34" charset="-128"/>
              </a:rPr>
              <a:t> after action is performed in the current world (i.e., no need  for</a:t>
            </a:r>
            <a:r>
              <a:rPr lang="en-US" altLang="en-US" i="1" dirty="0">
                <a:ea typeface="ＭＳ Ｐゴシック" panose="020B0600070205080204" pitchFamily="34" charset="-128"/>
              </a:rPr>
              <a:t> </a:t>
            </a:r>
            <a:r>
              <a:rPr lang="en-US" altLang="ja-JP" i="1" dirty="0">
                <a:ea typeface="ＭＳ Ｐゴシック" panose="020B0600070205080204" pitchFamily="34" charset="-128"/>
              </a:rPr>
              <a:t>history </a:t>
            </a:r>
            <a:r>
              <a:rPr lang="en-US" altLang="ja-JP" dirty="0">
                <a:ea typeface="ＭＳ Ｐゴシック" panose="020B0600070205080204" pitchFamily="34" charset="-128"/>
              </a:rPr>
              <a:t>information to compute  the next state)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pic>
        <p:nvPicPr>
          <p:cNvPr id="29699" name="Picture 2">
            <a:extLst>
              <a:ext uri="{FF2B5EF4-FFF2-40B4-BE49-F238E27FC236}">
                <a16:creationId xmlns:a16="http://schemas.microsoft.com/office/drawing/2014/main" id="{ABFCF67A-8323-9343-805A-5B89EB87E5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152400"/>
            <a:ext cx="13081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>
            <a:extLst>
              <a:ext uri="{FF2B5EF4-FFF2-40B4-BE49-F238E27FC236}">
                <a16:creationId xmlns:a16="http://schemas.microsoft.com/office/drawing/2014/main" id="{F718611E-91BC-7A4B-BB1E-6F9D3DDF26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Representing actions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7C1AE59F-A233-6147-A077-A252A10DEA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42900" y="1600200"/>
            <a:ext cx="8458200" cy="3810000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Actions ideally considered as </a:t>
            </a:r>
            <a:r>
              <a:rPr lang="en-US" altLang="en-US" b="1" dirty="0">
                <a:ea typeface="ＭＳ Ｐゴシック" panose="020B0600070205080204" pitchFamily="34" charset="-128"/>
              </a:rPr>
              <a:t>discrete events</a:t>
            </a:r>
            <a:r>
              <a:rPr lang="en-US" altLang="en-US" dirty="0">
                <a:ea typeface="ＭＳ Ｐゴシック" panose="020B0600070205080204" pitchFamily="34" charset="-128"/>
              </a:rPr>
              <a:t> that occur at an </a:t>
            </a:r>
            <a:r>
              <a:rPr lang="en-US" altLang="en-US" b="1" dirty="0">
                <a:ea typeface="ＭＳ Ｐゴシック" panose="020B0600070205080204" pitchFamily="34" charset="-128"/>
              </a:rPr>
              <a:t>instant of time</a:t>
            </a: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Example, in a planning context</a:t>
            </a:r>
          </a:p>
          <a:p>
            <a:pPr marL="690563" lvl="1" indent="-287338" eaLnBrk="1" hangingPunct="1"/>
            <a:r>
              <a:rPr lang="en-US" altLang="en-US" dirty="0">
                <a:ea typeface="ＭＳ Ｐゴシック" panose="020B0600070205080204" pitchFamily="34" charset="-128"/>
              </a:rPr>
              <a:t>If  </a:t>
            </a:r>
            <a:r>
              <a:rPr lang="en-US" altLang="en-US" dirty="0" err="1">
                <a:ea typeface="ＭＳ Ｐゴシック" panose="020B0600070205080204" pitchFamily="34" charset="-128"/>
              </a:rPr>
              <a:t>state:inClass</a:t>
            </a:r>
            <a:r>
              <a:rPr lang="en-US" altLang="ja-JP" dirty="0">
                <a:ea typeface="ＭＳ Ｐゴシック" panose="020B0600070205080204" pitchFamily="34" charset="-128"/>
              </a:rPr>
              <a:t> and perform </a:t>
            </a:r>
            <a:r>
              <a:rPr lang="en-US" altLang="ja-JP" dirty="0" err="1">
                <a:ea typeface="ＭＳ Ｐゴシック" panose="020B0600070205080204" pitchFamily="34" charset="-128"/>
              </a:rPr>
              <a:t>action:goHome</a:t>
            </a:r>
            <a:r>
              <a:rPr lang="en-US" altLang="ja-JP" dirty="0">
                <a:ea typeface="ＭＳ Ｐゴシック" panose="020B0600070205080204" pitchFamily="34" charset="-128"/>
              </a:rPr>
              <a:t>, then next state is </a:t>
            </a:r>
            <a:r>
              <a:rPr lang="en-US" altLang="ja-JP" dirty="0" err="1">
                <a:ea typeface="ＭＳ Ｐゴシック" panose="020B0600070205080204" pitchFamily="34" charset="-128"/>
              </a:rPr>
              <a:t>state:atHome</a:t>
            </a:r>
            <a:r>
              <a:rPr lang="en-US" altLang="ja-JP" dirty="0">
                <a:ea typeface="ＭＳ Ｐゴシック" panose="020B0600070205080204" pitchFamily="34" charset="-128"/>
              </a:rPr>
              <a:t> </a:t>
            </a:r>
          </a:p>
          <a:p>
            <a:pPr marL="690563" lvl="1" indent="-287338" eaLnBrk="1" hangingPunct="1"/>
            <a:r>
              <a:rPr lang="en-US" altLang="ja-JP" dirty="0">
                <a:ea typeface="ＭＳ Ｐゴシック" panose="020B0600070205080204" pitchFamily="34" charset="-128"/>
              </a:rPr>
              <a:t>There</a:t>
            </a:r>
            <a:r>
              <a:rPr lang="en-US" altLang="en-US" dirty="0">
                <a:ea typeface="ＭＳ Ｐゴシック" panose="020B0600070205080204" pitchFamily="34" charset="-128"/>
              </a:rPr>
              <a:t>’</a:t>
            </a:r>
            <a:r>
              <a:rPr lang="en-US" altLang="ja-JP" dirty="0">
                <a:ea typeface="ＭＳ Ｐゴシック" panose="020B0600070205080204" pitchFamily="34" charset="-128"/>
              </a:rPr>
              <a:t>s no time where you</a:t>
            </a:r>
            <a:r>
              <a:rPr lang="en-US" altLang="en-US" dirty="0">
                <a:ea typeface="ＭＳ Ｐゴシック" panose="020B0600070205080204" pitchFamily="34" charset="-128"/>
              </a:rPr>
              <a:t>’</a:t>
            </a:r>
            <a:r>
              <a:rPr lang="en-US" altLang="ja-JP" dirty="0">
                <a:ea typeface="ＭＳ Ｐゴシック" panose="020B0600070205080204" pitchFamily="34" charset="-128"/>
              </a:rPr>
              <a:t>re neither in class nor at home (i.e., in the state of </a:t>
            </a:r>
            <a:r>
              <a:rPr lang="ja-JP" altLang="en-US" dirty="0">
                <a:ea typeface="ＭＳ Ｐゴシック" panose="020B0600070205080204" pitchFamily="34" charset="-128"/>
              </a:rPr>
              <a:t>“</a:t>
            </a:r>
            <a:r>
              <a:rPr lang="en-US" altLang="ja-JP" dirty="0">
                <a:ea typeface="ＭＳ Ｐゴシック" panose="020B0600070205080204" pitchFamily="34" charset="-128"/>
              </a:rPr>
              <a:t>going home</a:t>
            </a:r>
            <a:r>
              <a:rPr lang="ja-JP" altLang="en-US">
                <a:ea typeface="ＭＳ Ｐゴシック" panose="020B0600070205080204" pitchFamily="34" charset="-128"/>
              </a:rPr>
              <a:t>”</a:t>
            </a:r>
            <a:r>
              <a:rPr lang="en-US" altLang="ja-JP" dirty="0">
                <a:ea typeface="ＭＳ Ｐゴシック" panose="020B0600070205080204" pitchFamily="34" charset="-128"/>
              </a:rPr>
              <a:t>)</a:t>
            </a:r>
          </a:p>
        </p:txBody>
      </p:sp>
      <p:pic>
        <p:nvPicPr>
          <p:cNvPr id="31747" name="Picture 2">
            <a:extLst>
              <a:ext uri="{FF2B5EF4-FFF2-40B4-BE49-F238E27FC236}">
                <a16:creationId xmlns:a16="http://schemas.microsoft.com/office/drawing/2014/main" id="{F375CF80-0E87-3749-A5A4-A59E3B0EA5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152400"/>
            <a:ext cx="13081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>
            <a:extLst>
              <a:ext uri="{FF2B5EF4-FFF2-40B4-BE49-F238E27FC236}">
                <a16:creationId xmlns:a16="http://schemas.microsoft.com/office/drawing/2014/main" id="{F718611E-91BC-7A4B-BB1E-6F9D3DDF26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Representing actions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7C1AE59F-A233-6147-A077-A252A10DEA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42900" y="1600200"/>
            <a:ext cx="8458200" cy="3810000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Actions for 8-puzzle?</a:t>
            </a:r>
          </a:p>
          <a:p>
            <a:pPr marL="0" indent="0" eaLnBrk="1" hangingPunct="1"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  <p:pic>
        <p:nvPicPr>
          <p:cNvPr id="6" name="Picture 5" descr="8">
            <a:extLst>
              <a:ext uri="{FF2B5EF4-FFF2-40B4-BE49-F238E27FC236}">
                <a16:creationId xmlns:a16="http://schemas.microsoft.com/office/drawing/2014/main" id="{9BDDAD4E-755F-A745-B0BA-569F95CC39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488" b="12743"/>
          <a:stretch/>
        </p:blipFill>
        <p:spPr bwMode="auto">
          <a:xfrm>
            <a:off x="7239000" y="926023"/>
            <a:ext cx="1377790" cy="1348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71964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>
            <a:extLst>
              <a:ext uri="{FF2B5EF4-FFF2-40B4-BE49-F238E27FC236}">
                <a16:creationId xmlns:a16="http://schemas.microsoft.com/office/drawing/2014/main" id="{F718611E-91BC-7A4B-BB1E-6F9D3DDF26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Representing actions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7C1AE59F-A233-6147-A077-A252A10DEA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42900" y="1676400"/>
            <a:ext cx="8458200" cy="4572000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Actions for 8-puzzle?</a:t>
            </a:r>
          </a:p>
          <a:p>
            <a:pPr eaLnBrk="1" hangingPunct="1"/>
            <a:endParaRPr lang="en-US" altLang="en-US" sz="1600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Number of actions/operators depends on the </a:t>
            </a:r>
            <a:r>
              <a:rPr lang="en-US" altLang="en-US" b="1" dirty="0">
                <a:ea typeface="ＭＳ Ｐゴシック" panose="020B0600070205080204" pitchFamily="34" charset="-128"/>
              </a:rPr>
              <a:t>representation </a:t>
            </a:r>
            <a:r>
              <a:rPr lang="en-US" altLang="en-US" dirty="0">
                <a:ea typeface="ＭＳ Ｐゴシック" panose="020B0600070205080204" pitchFamily="34" charset="-128"/>
              </a:rPr>
              <a:t>used in describing a state</a:t>
            </a:r>
          </a:p>
          <a:p>
            <a:pPr marL="862013" lvl="1" indent="-296863" eaLnBrk="1" hangingPunct="1"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Specify 4 possible moves for each of the 8 tiles, resulting in a total of </a:t>
            </a:r>
            <a:r>
              <a:rPr lang="en-US" altLang="en-US" b="1" dirty="0">
                <a:ea typeface="ＭＳ Ｐゴシック" panose="020B0600070205080204" pitchFamily="34" charset="-128"/>
              </a:rPr>
              <a:t>4*8=32 actions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marL="862013" lvl="1" indent="-296863" eaLnBrk="1" hangingPunct="1"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Or, Specify four moves for </a:t>
            </a:r>
            <a:r>
              <a:rPr lang="ja-JP" altLang="en-US">
                <a:ea typeface="ＭＳ Ｐゴシック" panose="020B0600070205080204" pitchFamily="34" charset="-128"/>
              </a:rPr>
              <a:t>“</a:t>
            </a:r>
            <a:r>
              <a:rPr lang="en-US" altLang="ja-JP" dirty="0">
                <a:ea typeface="ＭＳ Ｐゴシック" panose="020B0600070205080204" pitchFamily="34" charset="-128"/>
              </a:rPr>
              <a:t>blank</a:t>
            </a:r>
            <a:r>
              <a:rPr lang="ja-JP" altLang="en-US">
                <a:ea typeface="ＭＳ Ｐゴシック" panose="020B0600070205080204" pitchFamily="34" charset="-128"/>
              </a:rPr>
              <a:t>”</a:t>
            </a:r>
            <a:r>
              <a:rPr lang="en-US" altLang="ja-JP" dirty="0">
                <a:ea typeface="ＭＳ Ｐゴシック" panose="020B0600070205080204" pitchFamily="34" charset="-128"/>
              </a:rPr>
              <a:t> square and we only need </a:t>
            </a:r>
            <a:r>
              <a:rPr lang="en-US" altLang="ja-JP" b="1" dirty="0">
                <a:ea typeface="ＭＳ Ｐゴシック" panose="020B0600070205080204" pitchFamily="34" charset="-128"/>
              </a:rPr>
              <a:t>4 actions</a:t>
            </a:r>
          </a:p>
          <a:p>
            <a:pPr marL="565150" lvl="1" indent="0" eaLnBrk="1" hangingPunct="1">
              <a:lnSpc>
                <a:spcPct val="90000"/>
              </a:lnSpc>
              <a:buNone/>
            </a:pPr>
            <a:endParaRPr lang="en-US" altLang="ja-JP" sz="1400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b="1" dirty="0">
                <a:ea typeface="ＭＳ Ｐゴシック" panose="020B0600070205080204" pitchFamily="34" charset="-128"/>
              </a:rPr>
              <a:t>Representational shift can simplify a problem!</a:t>
            </a:r>
          </a:p>
        </p:txBody>
      </p:sp>
      <p:pic>
        <p:nvPicPr>
          <p:cNvPr id="5" name="Picture 4" descr="8">
            <a:extLst>
              <a:ext uri="{FF2B5EF4-FFF2-40B4-BE49-F238E27FC236}">
                <a16:creationId xmlns:a16="http://schemas.microsoft.com/office/drawing/2014/main" id="{221D565D-F509-1240-8CA0-1D84B4B2B0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488" b="12743"/>
          <a:stretch/>
        </p:blipFill>
        <p:spPr bwMode="auto">
          <a:xfrm>
            <a:off x="7239000" y="926023"/>
            <a:ext cx="1377790" cy="1348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37601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>
            <a:extLst>
              <a:ext uri="{FF2B5EF4-FFF2-40B4-BE49-F238E27FC236}">
                <a16:creationId xmlns:a16="http://schemas.microsoft.com/office/drawing/2014/main" id="{38FC291F-2097-5C45-81BB-21A59C233C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Representing states</a:t>
            </a:r>
          </a:p>
        </p:txBody>
      </p:sp>
      <p:sp>
        <p:nvSpPr>
          <p:cNvPr id="33794" name="Rectangle 3">
            <a:extLst>
              <a:ext uri="{FF2B5EF4-FFF2-40B4-BE49-F238E27FC236}">
                <a16:creationId xmlns:a16="http://schemas.microsoft.com/office/drawing/2014/main" id="{9CD38797-386C-6A46-BD77-83FF762451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5105400"/>
          </a:xfrm>
        </p:spPr>
        <p:txBody>
          <a:bodyPr/>
          <a:lstStyle/>
          <a:p>
            <a:pPr eaLnBrk="1" hangingPunct="1"/>
            <a:r>
              <a:rPr lang="en-US" altLang="en-US" b="1" dirty="0">
                <a:ea typeface="ＭＳ Ｐゴシック" panose="020B0600070205080204" pitchFamily="34" charset="-128"/>
              </a:rPr>
              <a:t>Size of a problem</a:t>
            </a:r>
            <a:r>
              <a:rPr lang="en-US" altLang="en-US" dirty="0">
                <a:ea typeface="ＭＳ Ｐゴシック" panose="020B0600070205080204" pitchFamily="34" charset="-128"/>
              </a:rPr>
              <a:t> usually described in terms of possible </a:t>
            </a:r>
            <a:r>
              <a:rPr lang="en-US" altLang="en-US" b="1" dirty="0">
                <a:ea typeface="ＭＳ Ｐゴシック" panose="020B0600070205080204" pitchFamily="34" charset="-128"/>
              </a:rPr>
              <a:t>number of states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sz="1200" dirty="0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Tic-Tac-Toe has about 3</a:t>
            </a:r>
            <a:r>
              <a:rPr lang="en-US" altLang="en-US" baseline="30000" dirty="0">
                <a:ea typeface="ＭＳ Ｐゴシック" panose="020B0600070205080204" pitchFamily="34" charset="-128"/>
              </a:rPr>
              <a:t>9</a:t>
            </a:r>
            <a:r>
              <a:rPr lang="en-US" altLang="en-US" dirty="0">
                <a:ea typeface="ＭＳ Ｐゴシック" panose="020B0600070205080204" pitchFamily="34" charset="-128"/>
              </a:rPr>
              <a:t> states (19,683≈2*10</a:t>
            </a:r>
            <a:r>
              <a:rPr lang="en-US" altLang="en-US" baseline="30000" dirty="0">
                <a:ea typeface="ＭＳ Ｐゴシック" panose="020B0600070205080204" pitchFamily="34" charset="-128"/>
              </a:rPr>
              <a:t>4</a:t>
            </a:r>
            <a:r>
              <a:rPr lang="en-US" altLang="en-US" dirty="0">
                <a:ea typeface="ＭＳ Ｐゴシック" panose="020B0600070205080204" pitchFamily="34" charset="-128"/>
              </a:rPr>
              <a:t>)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Checkers has about 10</a:t>
            </a:r>
            <a:r>
              <a:rPr lang="en-US" altLang="en-US" baseline="30000" dirty="0">
                <a:ea typeface="ＭＳ Ｐゴシック" panose="020B0600070205080204" pitchFamily="34" charset="-128"/>
              </a:rPr>
              <a:t>40</a:t>
            </a:r>
            <a:r>
              <a:rPr lang="en-US" altLang="en-US" dirty="0">
                <a:ea typeface="ＭＳ Ｐゴシック" panose="020B0600070205080204" pitchFamily="34" charset="-128"/>
              </a:rPr>
              <a:t> states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Rubik’</a:t>
            </a:r>
            <a:r>
              <a:rPr lang="en-US" altLang="ja-JP" dirty="0">
                <a:ea typeface="ＭＳ Ｐゴシック" panose="020B0600070205080204" pitchFamily="34" charset="-128"/>
              </a:rPr>
              <a:t>s Cube has about 10</a:t>
            </a:r>
            <a:r>
              <a:rPr lang="en-US" altLang="ja-JP" baseline="30000" dirty="0">
                <a:ea typeface="ＭＳ Ｐゴシック" panose="020B0600070205080204" pitchFamily="34" charset="-128"/>
              </a:rPr>
              <a:t>19</a:t>
            </a:r>
            <a:r>
              <a:rPr lang="en-US" altLang="ja-JP" dirty="0">
                <a:ea typeface="ＭＳ Ｐゴシック" panose="020B0600070205080204" pitchFamily="34" charset="-128"/>
              </a:rPr>
              <a:t> states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Chess has about 10</a:t>
            </a:r>
            <a:r>
              <a:rPr lang="en-US" altLang="en-US" baseline="30000" dirty="0">
                <a:ea typeface="ＭＳ Ｐゴシック" panose="020B0600070205080204" pitchFamily="34" charset="-128"/>
              </a:rPr>
              <a:t>120</a:t>
            </a:r>
            <a:r>
              <a:rPr lang="en-US" altLang="en-US" dirty="0">
                <a:ea typeface="ＭＳ Ｐゴシック" panose="020B0600070205080204" pitchFamily="34" charset="-128"/>
              </a:rPr>
              <a:t> states in a typical game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Go has 2*10</a:t>
            </a:r>
            <a:r>
              <a:rPr lang="en-US" altLang="en-US" baseline="30000" dirty="0">
                <a:ea typeface="ＭＳ Ｐゴシック" panose="020B0600070205080204" pitchFamily="34" charset="-128"/>
              </a:rPr>
              <a:t>170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</a:p>
          <a:p>
            <a:pPr marL="457200" lvl="1" indent="0" eaLnBrk="1" hangingPunct="1">
              <a:buNone/>
            </a:pPr>
            <a:endParaRPr lang="en-US" altLang="en-US" sz="2000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State space size ≈ solution difficulty</a:t>
            </a:r>
          </a:p>
        </p:txBody>
      </p:sp>
      <p:pic>
        <p:nvPicPr>
          <p:cNvPr id="33795" name="Picture 1">
            <a:extLst>
              <a:ext uri="{FF2B5EF4-FFF2-40B4-BE49-F238E27FC236}">
                <a16:creationId xmlns:a16="http://schemas.microsoft.com/office/drawing/2014/main" id="{C97024B0-C4AA-C443-B977-67E8053B13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-25400"/>
            <a:ext cx="1473200" cy="147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>
            <a:extLst>
              <a:ext uri="{FF2B5EF4-FFF2-40B4-BE49-F238E27FC236}">
                <a16:creationId xmlns:a16="http://schemas.microsoft.com/office/drawing/2014/main" id="{38FC291F-2097-5C45-81BB-21A59C233C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Representing states</a:t>
            </a:r>
          </a:p>
        </p:txBody>
      </p:sp>
      <p:sp>
        <p:nvSpPr>
          <p:cNvPr id="33794" name="Rectangle 3">
            <a:extLst>
              <a:ext uri="{FF2B5EF4-FFF2-40B4-BE49-F238E27FC236}">
                <a16:creationId xmlns:a16="http://schemas.microsoft.com/office/drawing/2014/main" id="{9CD38797-386C-6A46-BD77-83FF762451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5105400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Our estimates were loose upper bounds</a:t>
            </a: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How many </a:t>
            </a:r>
            <a:r>
              <a:rPr lang="en-US" altLang="en-US" b="1" dirty="0">
                <a:ea typeface="ＭＳ Ｐゴシック" panose="020B0600070205080204" pitchFamily="34" charset="-128"/>
              </a:rPr>
              <a:t>possible, legal</a:t>
            </a:r>
            <a:r>
              <a:rPr lang="en-US" altLang="en-US" dirty="0">
                <a:ea typeface="ＭＳ Ｐゴシック" panose="020B0600070205080204" pitchFamily="34" charset="-128"/>
              </a:rPr>
              <a:t> states does tic-tac-toe really have?</a:t>
            </a: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Simple upper bound: nine board cells, each of which can be empty, O or X, so 3</a:t>
            </a:r>
            <a:r>
              <a:rPr lang="en-US" altLang="en-US" baseline="30000" dirty="0">
                <a:ea typeface="ＭＳ Ｐゴシック" panose="020B0600070205080204" pitchFamily="34" charset="-128"/>
              </a:rPr>
              <a:t>9</a:t>
            </a:r>
          </a:p>
          <a:p>
            <a:pPr eaLnBrk="1" hangingPunct="1"/>
            <a:r>
              <a:rPr lang="en-US" dirty="0"/>
              <a:t>Only 593 states a</a:t>
            </a:r>
            <a:r>
              <a:rPr lang="en-US" altLang="en-US" dirty="0">
                <a:ea typeface="ＭＳ Ｐゴシック" panose="020B0600070205080204" pitchFamily="34" charset="-128"/>
              </a:rPr>
              <a:t>fter eliminating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impossible states</a:t>
            </a:r>
          </a:p>
          <a:p>
            <a:pPr marL="457200" lvl="1" indent="0" eaLnBrk="1" hangingPunct="1"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Rotations and reflections</a:t>
            </a:r>
          </a:p>
          <a:p>
            <a:pPr eaLnBrk="1" hangingPunct="1"/>
            <a:endParaRPr lang="en-US" altLang="en-US" dirty="0">
              <a:ea typeface="ＭＳ Ｐゴシック" panose="020B0600070205080204" pitchFamily="34" charset="-128"/>
            </a:endParaRPr>
          </a:p>
        </p:txBody>
      </p:sp>
      <p:pic>
        <p:nvPicPr>
          <p:cNvPr id="33795" name="Picture 1">
            <a:extLst>
              <a:ext uri="{FF2B5EF4-FFF2-40B4-BE49-F238E27FC236}">
                <a16:creationId xmlns:a16="http://schemas.microsoft.com/office/drawing/2014/main" id="{C97024B0-C4AA-C443-B977-67E8053B13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-25400"/>
            <a:ext cx="1473200" cy="147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D99EF893-6121-1D4F-AD47-E1EC54FE7473}"/>
              </a:ext>
            </a:extLst>
          </p:cNvPr>
          <p:cNvGrpSpPr/>
          <p:nvPr/>
        </p:nvGrpSpPr>
        <p:grpSpPr>
          <a:xfrm>
            <a:off x="5334000" y="5528230"/>
            <a:ext cx="1748025" cy="796370"/>
            <a:chOff x="1508448" y="2701346"/>
            <a:chExt cx="1748025" cy="79637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D15DDC8-8C40-124C-B63E-E48A23908262}"/>
                </a:ext>
              </a:extLst>
            </p:cNvPr>
            <p:cNvGrpSpPr/>
            <p:nvPr/>
          </p:nvGrpSpPr>
          <p:grpSpPr>
            <a:xfrm>
              <a:off x="1508448" y="2701346"/>
              <a:ext cx="723900" cy="743205"/>
              <a:chOff x="1508448" y="2701346"/>
              <a:chExt cx="723900" cy="743205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7A164BD4-9CE4-1545-A3F0-D46B98F89FB5}"/>
                  </a:ext>
                </a:extLst>
              </p:cNvPr>
              <p:cNvGrpSpPr/>
              <p:nvPr/>
            </p:nvGrpSpPr>
            <p:grpSpPr>
              <a:xfrm>
                <a:off x="1539550" y="2744755"/>
                <a:ext cx="692798" cy="699796"/>
                <a:chOff x="1059801" y="1219200"/>
                <a:chExt cx="692798" cy="699796"/>
              </a:xfrm>
            </p:grpSpPr>
            <p:cxnSp>
              <p:nvCxnSpPr>
                <p:cNvPr id="16" name="Straight Connector 15">
                  <a:extLst>
                    <a:ext uri="{FF2B5EF4-FFF2-40B4-BE49-F238E27FC236}">
                      <a16:creationId xmlns:a16="http://schemas.microsoft.com/office/drawing/2014/main" id="{230F22E3-63E7-5841-AA1C-99B0B8F4C5ED}"/>
                    </a:ext>
                  </a:extLst>
                </p:cNvPr>
                <p:cNvCxnSpPr/>
                <p:nvPr/>
              </p:nvCxnSpPr>
              <p:spPr>
                <a:xfrm>
                  <a:off x="1062134" y="1447800"/>
                  <a:ext cx="690465" cy="0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>
                  <a:extLst>
                    <a:ext uri="{FF2B5EF4-FFF2-40B4-BE49-F238E27FC236}">
                      <a16:creationId xmlns:a16="http://schemas.microsoft.com/office/drawing/2014/main" id="{E6BF29BE-C935-FE49-ACD9-E07C9A055BFE}"/>
                    </a:ext>
                  </a:extLst>
                </p:cNvPr>
                <p:cNvCxnSpPr/>
                <p:nvPr/>
              </p:nvCxnSpPr>
              <p:spPr>
                <a:xfrm>
                  <a:off x="1059801" y="1676400"/>
                  <a:ext cx="690465" cy="0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>
                  <a:extLst>
                    <a:ext uri="{FF2B5EF4-FFF2-40B4-BE49-F238E27FC236}">
                      <a16:creationId xmlns:a16="http://schemas.microsoft.com/office/drawing/2014/main" id="{48816D9B-0650-F54C-9516-D5CC1CC5DE94}"/>
                    </a:ext>
                  </a:extLst>
                </p:cNvPr>
                <p:cNvCxnSpPr/>
                <p:nvPr/>
              </p:nvCxnSpPr>
              <p:spPr>
                <a:xfrm>
                  <a:off x="1290734" y="1219200"/>
                  <a:ext cx="0" cy="685800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>
                  <a:extLst>
                    <a:ext uri="{FF2B5EF4-FFF2-40B4-BE49-F238E27FC236}">
                      <a16:creationId xmlns:a16="http://schemas.microsoft.com/office/drawing/2014/main" id="{966685FB-6F08-ED4A-8B12-8B730501A35D}"/>
                    </a:ext>
                  </a:extLst>
                </p:cNvPr>
                <p:cNvCxnSpPr/>
                <p:nvPr/>
              </p:nvCxnSpPr>
              <p:spPr>
                <a:xfrm>
                  <a:off x="1519334" y="1233196"/>
                  <a:ext cx="0" cy="685800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790878A-3473-3246-9705-B1E8E8F55BB3}"/>
                  </a:ext>
                </a:extLst>
              </p:cNvPr>
              <p:cNvSpPr txBox="1"/>
              <p:nvPr/>
            </p:nvSpPr>
            <p:spPr>
              <a:xfrm>
                <a:off x="1508448" y="2701346"/>
                <a:ext cx="30489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Helvetica" pitchFamily="2" charset="0"/>
                  </a:rPr>
                  <a:t>X</a:t>
                </a: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40778ED-7CC5-5A46-843A-D7244B491B09}"/>
                </a:ext>
              </a:extLst>
            </p:cNvPr>
            <p:cNvGrpSpPr/>
            <p:nvPr/>
          </p:nvGrpSpPr>
          <p:grpSpPr>
            <a:xfrm>
              <a:off x="2492050" y="2746734"/>
              <a:ext cx="764423" cy="750982"/>
              <a:chOff x="3200400" y="2788298"/>
              <a:chExt cx="764423" cy="750982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CD1D58EA-D03B-EE46-AA65-BB4F95F513A2}"/>
                  </a:ext>
                </a:extLst>
              </p:cNvPr>
              <p:cNvGrpSpPr/>
              <p:nvPr/>
            </p:nvGrpSpPr>
            <p:grpSpPr>
              <a:xfrm>
                <a:off x="3200400" y="2788298"/>
                <a:ext cx="692798" cy="699796"/>
                <a:chOff x="1059801" y="1219200"/>
                <a:chExt cx="692798" cy="699796"/>
              </a:xfrm>
            </p:grpSpPr>
            <p:cxnSp>
              <p:nvCxnSpPr>
                <p:cNvPr id="10" name="Straight Connector 9">
                  <a:extLst>
                    <a:ext uri="{FF2B5EF4-FFF2-40B4-BE49-F238E27FC236}">
                      <a16:creationId xmlns:a16="http://schemas.microsoft.com/office/drawing/2014/main" id="{717F7354-9ADC-A044-8B68-A3B759541884}"/>
                    </a:ext>
                  </a:extLst>
                </p:cNvPr>
                <p:cNvCxnSpPr/>
                <p:nvPr/>
              </p:nvCxnSpPr>
              <p:spPr>
                <a:xfrm>
                  <a:off x="1062134" y="1447800"/>
                  <a:ext cx="690465" cy="0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Straight Connector 10">
                  <a:extLst>
                    <a:ext uri="{FF2B5EF4-FFF2-40B4-BE49-F238E27FC236}">
                      <a16:creationId xmlns:a16="http://schemas.microsoft.com/office/drawing/2014/main" id="{F76D7DC2-B7CA-0749-880A-A6228DABBA8E}"/>
                    </a:ext>
                  </a:extLst>
                </p:cNvPr>
                <p:cNvCxnSpPr/>
                <p:nvPr/>
              </p:nvCxnSpPr>
              <p:spPr>
                <a:xfrm>
                  <a:off x="1059801" y="1676400"/>
                  <a:ext cx="690465" cy="0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11">
                  <a:extLst>
                    <a:ext uri="{FF2B5EF4-FFF2-40B4-BE49-F238E27FC236}">
                      <a16:creationId xmlns:a16="http://schemas.microsoft.com/office/drawing/2014/main" id="{B1E0C3B5-BB66-5541-AB50-287F88A73CFA}"/>
                    </a:ext>
                  </a:extLst>
                </p:cNvPr>
                <p:cNvCxnSpPr/>
                <p:nvPr/>
              </p:nvCxnSpPr>
              <p:spPr>
                <a:xfrm>
                  <a:off x="1290734" y="1219200"/>
                  <a:ext cx="0" cy="685800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>
                  <a:extLst>
                    <a:ext uri="{FF2B5EF4-FFF2-40B4-BE49-F238E27FC236}">
                      <a16:creationId xmlns:a16="http://schemas.microsoft.com/office/drawing/2014/main" id="{05EA6EDD-CDEC-0840-9A5C-94E87F1DD485}"/>
                    </a:ext>
                  </a:extLst>
                </p:cNvPr>
                <p:cNvCxnSpPr/>
                <p:nvPr/>
              </p:nvCxnSpPr>
              <p:spPr>
                <a:xfrm>
                  <a:off x="1519334" y="1233196"/>
                  <a:ext cx="0" cy="685800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D948AE5-5EBF-B841-8A1D-C7EE1FAAAE0D}"/>
                  </a:ext>
                </a:extLst>
              </p:cNvPr>
              <p:cNvSpPr txBox="1"/>
              <p:nvPr/>
            </p:nvSpPr>
            <p:spPr>
              <a:xfrm>
                <a:off x="3659931" y="3231503"/>
                <a:ext cx="30489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Helvetica" pitchFamily="2" charset="0"/>
                  </a:rPr>
                  <a:t>X</a:t>
                </a:r>
              </a:p>
            </p:txBody>
          </p: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A0626779-7FB3-364B-870C-66D2FE94DEC7}"/>
              </a:ext>
            </a:extLst>
          </p:cNvPr>
          <p:cNvGrpSpPr/>
          <p:nvPr/>
        </p:nvGrpSpPr>
        <p:grpSpPr>
          <a:xfrm>
            <a:off x="4224435" y="4572000"/>
            <a:ext cx="695130" cy="712238"/>
            <a:chOff x="6353370" y="4614568"/>
            <a:chExt cx="695130" cy="712238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FEB011CB-39FA-5C4B-863C-3E9CA8BAABF6}"/>
                </a:ext>
              </a:extLst>
            </p:cNvPr>
            <p:cNvGrpSpPr/>
            <p:nvPr/>
          </p:nvGrpSpPr>
          <p:grpSpPr>
            <a:xfrm>
              <a:off x="6355702" y="4627010"/>
              <a:ext cx="692798" cy="699796"/>
              <a:chOff x="1059801" y="1219200"/>
              <a:chExt cx="692798" cy="699796"/>
            </a:xfrm>
          </p:grpSpPr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E5011B86-19FD-7B47-9771-81202D515802}"/>
                  </a:ext>
                </a:extLst>
              </p:cNvPr>
              <p:cNvCxnSpPr/>
              <p:nvPr/>
            </p:nvCxnSpPr>
            <p:spPr>
              <a:xfrm>
                <a:off x="1062134" y="1447800"/>
                <a:ext cx="690465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CE6174FF-F01E-3A43-8A9B-C5ECAFD7E73E}"/>
                  </a:ext>
                </a:extLst>
              </p:cNvPr>
              <p:cNvCxnSpPr/>
              <p:nvPr/>
            </p:nvCxnSpPr>
            <p:spPr>
              <a:xfrm>
                <a:off x="1059801" y="1676400"/>
                <a:ext cx="690465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18413DC1-2BC2-314F-8462-78C1EA2A5CEB}"/>
                  </a:ext>
                </a:extLst>
              </p:cNvPr>
              <p:cNvCxnSpPr/>
              <p:nvPr/>
            </p:nvCxnSpPr>
            <p:spPr>
              <a:xfrm>
                <a:off x="1290734" y="1219200"/>
                <a:ext cx="0" cy="68580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8FC61767-701E-F349-8A8C-34AB14D5FB73}"/>
                  </a:ext>
                </a:extLst>
              </p:cNvPr>
              <p:cNvCxnSpPr/>
              <p:nvPr/>
            </p:nvCxnSpPr>
            <p:spPr>
              <a:xfrm>
                <a:off x="1519334" y="1233196"/>
                <a:ext cx="0" cy="68580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85EAEC1-DE90-064B-86A8-BD8C7F4FF32C}"/>
                </a:ext>
              </a:extLst>
            </p:cNvPr>
            <p:cNvSpPr txBox="1"/>
            <p:nvPr/>
          </p:nvSpPr>
          <p:spPr>
            <a:xfrm>
              <a:off x="6353370" y="4614569"/>
              <a:ext cx="30489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Helvetica" pitchFamily="2" charset="0"/>
                </a:rPr>
                <a:t>X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682A768-BD00-B441-8DA8-69BB80F84068}"/>
                </a:ext>
              </a:extLst>
            </p:cNvPr>
            <p:cNvSpPr txBox="1"/>
            <p:nvPr/>
          </p:nvSpPr>
          <p:spPr>
            <a:xfrm>
              <a:off x="6548488" y="4614568"/>
              <a:ext cx="30489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Helvetica" pitchFamily="2" charset="0"/>
                </a:rPr>
                <a:t>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5643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EAEAD2BE-B51D-5A49-904E-C1D98FA2A8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4343400"/>
            <a:ext cx="2700967" cy="133119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5DAF03-6E9F-1F48-BF7F-4ADA9024E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a Problem space be infinite?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33B710-0026-8948-B5A5-C829B9549E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Yes, examples include theorem proving and this simple example from Knuth (1964)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Starting with the number 4, a sequence of square root, floor, and factorial operations can reach any desired positive integer</a:t>
            </a:r>
          </a:p>
          <a:p>
            <a:r>
              <a:rPr lang="en-US" dirty="0">
                <a:ea typeface="ＭＳ Ｐゴシック" panose="020B0600070205080204" pitchFamily="34" charset="-128"/>
              </a:rPr>
              <a:t>To get to 5 from 4, do</a:t>
            </a:r>
          </a:p>
          <a:p>
            <a:endParaRPr lang="en-US" dirty="0">
              <a:ea typeface="ＭＳ Ｐゴシック" panose="020B0600070205080204" pitchFamily="34" charset="-128"/>
            </a:endParaRPr>
          </a:p>
          <a:p>
            <a:endParaRPr lang="en-US" dirty="0">
              <a:ea typeface="ＭＳ Ｐゴシック" panose="020B0600070205080204" pitchFamily="34" charset="-128"/>
            </a:endParaRPr>
          </a:p>
          <a:p>
            <a:r>
              <a:rPr lang="en-US" sz="2800" dirty="0">
                <a:ea typeface="ＭＳ Ｐゴシック" panose="020B0600070205080204" pitchFamily="34" charset="-128"/>
              </a:rPr>
              <a:t>floor(sqrt (sqrt (sqrt (sqrt (sqrt (fact (fact 4)))))))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21361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FB8DD-5509-284F-8CC7-13034ADFC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 they infinitely hard to solve?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27D48E-6058-A441-87E8-5A6E839D89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</a:t>
            </a:r>
          </a:p>
          <a:p>
            <a:r>
              <a:rPr lang="en-US" dirty="0"/>
              <a:t>But you must be more careful in searching a space that may be infinite</a:t>
            </a:r>
          </a:p>
          <a:p>
            <a:r>
              <a:rPr lang="en-US" dirty="0"/>
              <a:t>Some approaches (e.g. breadth first search) may be better than others (e.g., depth first search)</a:t>
            </a:r>
          </a:p>
        </p:txBody>
      </p:sp>
    </p:spTree>
    <p:extLst>
      <p:ext uri="{BB962C8B-B14F-4D97-AF65-F5344CB8AC3E}">
        <p14:creationId xmlns:p14="http://schemas.microsoft.com/office/powerpoint/2010/main" val="3609223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026">
            <a:extLst>
              <a:ext uri="{FF2B5EF4-FFF2-40B4-BE49-F238E27FC236}">
                <a16:creationId xmlns:a16="http://schemas.microsoft.com/office/drawing/2014/main" id="{6219707E-FCA3-AA4D-B04D-FAE9FFEB56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Today’</a:t>
            </a:r>
            <a:r>
              <a:rPr lang="en-US" altLang="ja-JP">
                <a:ea typeface="ＭＳ Ｐゴシック" panose="020B0600070205080204" pitchFamily="34" charset="-128"/>
              </a:rPr>
              <a:t>s topics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8434" name="Rectangle 1027">
            <a:extLst>
              <a:ext uri="{FF2B5EF4-FFF2-40B4-BE49-F238E27FC236}">
                <a16:creationId xmlns:a16="http://schemas.microsoft.com/office/drawing/2014/main" id="{758C62FE-A44A-EA4F-82BB-2FCD5D61E2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1143000"/>
            <a:ext cx="8077200" cy="5257800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Goal-based agents</a:t>
            </a: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Representing states and actions</a:t>
            </a: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Example problems</a:t>
            </a: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Generic state-space search algorithm</a:t>
            </a: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Specific algorithms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Breadth-first search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Depth-first search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Uniform cost search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Depth-first iterative deepening</a:t>
            </a: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Example problems revisited</a:t>
            </a: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>
            <a:extLst>
              <a:ext uri="{FF2B5EF4-FFF2-40B4-BE49-F238E27FC236}">
                <a16:creationId xmlns:a16="http://schemas.microsoft.com/office/drawing/2014/main" id="{C70CDFA4-ACC6-C740-A669-558278E58B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Some example problems</a:t>
            </a:r>
          </a:p>
        </p:txBody>
      </p:sp>
      <p:sp>
        <p:nvSpPr>
          <p:cNvPr id="37890" name="Rectangle 3">
            <a:extLst>
              <a:ext uri="{FF2B5EF4-FFF2-40B4-BE49-F238E27FC236}">
                <a16:creationId xmlns:a16="http://schemas.microsoft.com/office/drawing/2014/main" id="{3B667BEF-86AC-034C-A70A-F9BFB73F7C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62100" y="1828800"/>
            <a:ext cx="6019800" cy="4114800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Toy problems and micro-worlds</a:t>
            </a:r>
          </a:p>
          <a:p>
            <a:pPr lvl="1" eaLnBrk="1" hangingPunct="1"/>
            <a:r>
              <a:rPr lang="en-US" altLang="en-US" sz="3200" dirty="0">
                <a:ea typeface="ＭＳ Ｐゴシック" panose="020B0600070205080204" pitchFamily="34" charset="-128"/>
              </a:rPr>
              <a:t>8-Puzzle</a:t>
            </a:r>
          </a:p>
          <a:p>
            <a:pPr lvl="1" eaLnBrk="1" hangingPunct="1"/>
            <a:r>
              <a:rPr lang="en-US" altLang="en-US" sz="3200" dirty="0">
                <a:ea typeface="ＭＳ Ｐゴシック" panose="020B0600070205080204" pitchFamily="34" charset="-128"/>
              </a:rPr>
              <a:t>Missionaries and Cannibals</a:t>
            </a:r>
          </a:p>
          <a:p>
            <a:pPr lvl="1" eaLnBrk="1" hangingPunct="1"/>
            <a:r>
              <a:rPr lang="en-US" altLang="en-US" sz="3200" dirty="0">
                <a:ea typeface="ＭＳ Ｐゴシック" panose="020B0600070205080204" pitchFamily="34" charset="-128"/>
              </a:rPr>
              <a:t>Cryptarithmetic</a:t>
            </a:r>
          </a:p>
          <a:p>
            <a:pPr lvl="1" eaLnBrk="1" hangingPunct="1"/>
            <a:r>
              <a:rPr lang="en-US" altLang="en-US" sz="3200" dirty="0">
                <a:ea typeface="ＭＳ Ｐゴシック" panose="020B0600070205080204" pitchFamily="34" charset="-128"/>
              </a:rPr>
              <a:t>Remove 5 Sticks</a:t>
            </a:r>
          </a:p>
          <a:p>
            <a:pPr lvl="1" eaLnBrk="1" hangingPunct="1"/>
            <a:r>
              <a:rPr lang="en-US" altLang="en-US" sz="3200" dirty="0">
                <a:ea typeface="ＭＳ Ｐゴシック" panose="020B0600070205080204" pitchFamily="34" charset="-128"/>
              </a:rPr>
              <a:t>Water Jug Problem</a:t>
            </a: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Real-world problems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>
            <a:extLst>
              <a:ext uri="{FF2B5EF4-FFF2-40B4-BE49-F238E27FC236}">
                <a16:creationId xmlns:a16="http://schemas.microsoft.com/office/drawing/2014/main" id="{0693FF3A-C6BD-6641-8508-5E79742FD1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The </a:t>
            </a:r>
            <a:r>
              <a:rPr lang="en-US" altLang="en-US">
                <a:ea typeface="ＭＳ Ｐゴシック" panose="020B0600070205080204" pitchFamily="34" charset="-128"/>
                <a:hlinkClick r:id="rId3"/>
              </a:rPr>
              <a:t>8-Queens Puzzle 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46082" name="Rectangle 3">
            <a:extLst>
              <a:ext uri="{FF2B5EF4-FFF2-40B4-BE49-F238E27FC236}">
                <a16:creationId xmlns:a16="http://schemas.microsoft.com/office/drawing/2014/main" id="{76C261E8-7670-6942-9409-EBCFDE663D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524000"/>
            <a:ext cx="3429000" cy="44958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Place eight queens on a chessboard such that no queen attacks any other</a:t>
            </a:r>
          </a:p>
          <a:p>
            <a:pPr marL="0" indent="0" eaLnBrk="1" hangingPunct="1">
              <a:buFontTx/>
              <a:buNone/>
            </a:pPr>
            <a:endParaRPr lang="en-US" altLang="en-US" sz="1600" dirty="0">
              <a:ea typeface="ＭＳ Ｐゴシック" panose="020B0600070205080204" pitchFamily="34" charset="-128"/>
            </a:endParaRPr>
          </a:p>
          <a:p>
            <a:pPr marL="0" indent="0" eaLnBrk="1" hangingPunct="1">
              <a:buFontTx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We can generalize the problem to a </a:t>
            </a:r>
            <a:r>
              <a:rPr lang="en-US" altLang="en-US" dirty="0" err="1">
                <a:ea typeface="ＭＳ Ｐゴシック" panose="020B0600070205080204" pitchFamily="34" charset="-128"/>
              </a:rPr>
              <a:t>NxN</a:t>
            </a:r>
            <a:r>
              <a:rPr lang="en-US" altLang="en-US" dirty="0">
                <a:ea typeface="ＭＳ Ｐゴシック" panose="020B0600070205080204" pitchFamily="34" charset="-128"/>
              </a:rPr>
              <a:t> chessboard</a:t>
            </a:r>
          </a:p>
          <a:p>
            <a:pPr marL="0" indent="0" eaLnBrk="1" hangingPunct="1">
              <a:buFontTx/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marL="0" indent="0" eaLnBrk="1" hangingPunct="1">
              <a:buFontTx/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  <p:pic>
        <p:nvPicPr>
          <p:cNvPr id="46083" name="Picture 4" descr="i8queens">
            <a:extLst>
              <a:ext uri="{FF2B5EF4-FFF2-40B4-BE49-F238E27FC236}">
                <a16:creationId xmlns:a16="http://schemas.microsoft.com/office/drawing/2014/main" id="{C955FD4C-3771-2E40-AAF9-BC15A08F4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524000"/>
            <a:ext cx="449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5BB01C6-8D61-B345-9D55-FAB34F46F5E8}"/>
              </a:ext>
            </a:extLst>
          </p:cNvPr>
          <p:cNvSpPr txBox="1"/>
          <p:nvPr/>
        </p:nvSpPr>
        <p:spPr>
          <a:xfrm>
            <a:off x="1981200" y="6319838"/>
            <a:ext cx="5148263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i="1" dirty="0">
                <a:latin typeface="+mj-lt"/>
                <a:ea typeface="ＭＳ Ｐゴシック" charset="0"/>
                <a:cs typeface="ＭＳ Ｐゴシック" charset="0"/>
              </a:rPr>
              <a:t>What are the states, goal test, actions?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map&#13;&#10;&#13;&#10;Description automatically generated">
            <a:extLst>
              <a:ext uri="{FF2B5EF4-FFF2-40B4-BE49-F238E27FC236}">
                <a16:creationId xmlns:a16="http://schemas.microsoft.com/office/drawing/2014/main" id="{FC3CB65B-7324-374D-8B7C-2982C6F327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129" y="1630100"/>
            <a:ext cx="7282541" cy="48005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B4664D-F99F-554D-ABC4-330A6B7FE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2441"/>
            <a:ext cx="8229600" cy="990600"/>
          </a:xfrm>
        </p:spPr>
        <p:txBody>
          <a:bodyPr/>
          <a:lstStyle/>
          <a:p>
            <a:r>
              <a:rPr lang="en-US" dirty="0"/>
              <a:t>Route Planning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CC4FAA-6012-0448-8BB2-8DDA77FF6A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33400"/>
          </a:xfrm>
        </p:spPr>
        <p:txBody>
          <a:bodyPr/>
          <a:lstStyle/>
          <a:p>
            <a:pPr marL="0" indent="0" algn="ctr">
              <a:buNone/>
            </a:pPr>
            <a:r>
              <a:rPr lang="en-US" sz="3600" dirty="0"/>
              <a:t>Find a route from Arad to Bucharest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7D05D9A-337A-9E46-B7A7-2BCE6AE11EED}"/>
              </a:ext>
            </a:extLst>
          </p:cNvPr>
          <p:cNvSpPr txBox="1">
            <a:spLocks/>
          </p:cNvSpPr>
          <p:nvPr/>
        </p:nvSpPr>
        <p:spPr bwMode="auto">
          <a:xfrm>
            <a:off x="609600" y="6324600"/>
            <a:ext cx="8229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400" dirty="0"/>
              <a:t>A simplified map of major roads in Romania used in our text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7BE40F3-140F-0A48-83EF-7C52FC55BA30}"/>
              </a:ext>
            </a:extLst>
          </p:cNvPr>
          <p:cNvSpPr/>
          <p:nvPr/>
        </p:nvSpPr>
        <p:spPr>
          <a:xfrm>
            <a:off x="1447800" y="3048000"/>
            <a:ext cx="457200" cy="457200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3C602BD-12EF-7248-AF15-C0F0E743D776}"/>
              </a:ext>
            </a:extLst>
          </p:cNvPr>
          <p:cNvSpPr/>
          <p:nvPr/>
        </p:nvSpPr>
        <p:spPr>
          <a:xfrm>
            <a:off x="5562600" y="5181600"/>
            <a:ext cx="457200" cy="457200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1459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026">
            <a:extLst>
              <a:ext uri="{FF2B5EF4-FFF2-40B4-BE49-F238E27FC236}">
                <a16:creationId xmlns:a16="http://schemas.microsoft.com/office/drawing/2014/main" id="{66CB21A6-CF6E-D343-BA51-00BDB37FE6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Remove 5 Sticks</a:t>
            </a:r>
          </a:p>
        </p:txBody>
      </p:sp>
      <p:sp>
        <p:nvSpPr>
          <p:cNvPr id="54274" name="Rectangle 1027">
            <a:extLst>
              <a:ext uri="{FF2B5EF4-FFF2-40B4-BE49-F238E27FC236}">
                <a16:creationId xmlns:a16="http://schemas.microsoft.com/office/drawing/2014/main" id="{2D7201CB-6174-9144-A5D7-192BEE973C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1943100"/>
            <a:ext cx="4724400" cy="278130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Given this configuration of sticks, remove exactly five sticks so that the remaining ones form exactly three squares</a:t>
            </a:r>
          </a:p>
        </p:txBody>
      </p:sp>
      <p:sp>
        <p:nvSpPr>
          <p:cNvPr id="49156" name="Line 1028">
            <a:extLst>
              <a:ext uri="{FF2B5EF4-FFF2-40B4-BE49-F238E27FC236}">
                <a16:creationId xmlns:a16="http://schemas.microsoft.com/office/drawing/2014/main" id="{256633BD-9841-2740-9016-2E8845861523}"/>
              </a:ext>
            </a:extLst>
          </p:cNvPr>
          <p:cNvSpPr>
            <a:spLocks noChangeShapeType="1"/>
          </p:cNvSpPr>
          <p:nvPr/>
        </p:nvSpPr>
        <p:spPr bwMode="auto">
          <a:xfrm>
            <a:off x="5867400" y="2057400"/>
            <a:ext cx="75723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6" name="Line 1029">
            <a:extLst>
              <a:ext uri="{FF2B5EF4-FFF2-40B4-BE49-F238E27FC236}">
                <a16:creationId xmlns:a16="http://schemas.microsoft.com/office/drawing/2014/main" id="{CF1B14F2-A841-9046-B7CF-6AFC010B30C9}"/>
              </a:ext>
            </a:extLst>
          </p:cNvPr>
          <p:cNvSpPr>
            <a:spLocks noChangeShapeType="1"/>
          </p:cNvSpPr>
          <p:nvPr/>
        </p:nvSpPr>
        <p:spPr bwMode="auto">
          <a:xfrm>
            <a:off x="6875463" y="2057400"/>
            <a:ext cx="757237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8" name="Line 1030">
            <a:extLst>
              <a:ext uri="{FF2B5EF4-FFF2-40B4-BE49-F238E27FC236}">
                <a16:creationId xmlns:a16="http://schemas.microsoft.com/office/drawing/2014/main" id="{8F250B47-0C06-0C43-9ED2-02493BF8CCA3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5488781" y="2688432"/>
            <a:ext cx="757237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8" name="Line 1031">
            <a:extLst>
              <a:ext uri="{FF2B5EF4-FFF2-40B4-BE49-F238E27FC236}">
                <a16:creationId xmlns:a16="http://schemas.microsoft.com/office/drawing/2014/main" id="{1F3A5C0B-8FCB-FE46-B73E-12D4BC082835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7254081" y="2688432"/>
            <a:ext cx="757237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9" name="Line 1032">
            <a:extLst>
              <a:ext uri="{FF2B5EF4-FFF2-40B4-BE49-F238E27FC236}">
                <a16:creationId xmlns:a16="http://schemas.microsoft.com/office/drawing/2014/main" id="{96EC70E1-798C-B741-99FB-35A7DE4E7374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6371431" y="2688432"/>
            <a:ext cx="757237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4" name="Line 1036">
            <a:extLst>
              <a:ext uri="{FF2B5EF4-FFF2-40B4-BE49-F238E27FC236}">
                <a16:creationId xmlns:a16="http://schemas.microsoft.com/office/drawing/2014/main" id="{AE107046-115F-E349-9E0C-88A27E3CD5CE}"/>
              </a:ext>
            </a:extLst>
          </p:cNvPr>
          <p:cNvSpPr>
            <a:spLocks noChangeShapeType="1"/>
          </p:cNvSpPr>
          <p:nvPr/>
        </p:nvSpPr>
        <p:spPr bwMode="auto">
          <a:xfrm>
            <a:off x="5867400" y="5715000"/>
            <a:ext cx="75723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1" name="Line 1037">
            <a:extLst>
              <a:ext uri="{FF2B5EF4-FFF2-40B4-BE49-F238E27FC236}">
                <a16:creationId xmlns:a16="http://schemas.microsoft.com/office/drawing/2014/main" id="{F398F05A-223A-6948-9A83-41A478166555}"/>
              </a:ext>
            </a:extLst>
          </p:cNvPr>
          <p:cNvSpPr>
            <a:spLocks noChangeShapeType="1"/>
          </p:cNvSpPr>
          <p:nvPr/>
        </p:nvSpPr>
        <p:spPr bwMode="auto">
          <a:xfrm>
            <a:off x="6875463" y="5715000"/>
            <a:ext cx="757237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2" name="Line 1039">
            <a:extLst>
              <a:ext uri="{FF2B5EF4-FFF2-40B4-BE49-F238E27FC236}">
                <a16:creationId xmlns:a16="http://schemas.microsoft.com/office/drawing/2014/main" id="{3FBD4EA3-B6ED-4344-8B1C-5A000FCAD6F3}"/>
              </a:ext>
            </a:extLst>
          </p:cNvPr>
          <p:cNvSpPr>
            <a:spLocks noChangeShapeType="1"/>
          </p:cNvSpPr>
          <p:nvPr/>
        </p:nvSpPr>
        <p:spPr bwMode="auto">
          <a:xfrm>
            <a:off x="5867400" y="4454525"/>
            <a:ext cx="75723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3" name="Line 1040">
            <a:extLst>
              <a:ext uri="{FF2B5EF4-FFF2-40B4-BE49-F238E27FC236}">
                <a16:creationId xmlns:a16="http://schemas.microsoft.com/office/drawing/2014/main" id="{EF3B17D3-BECB-804B-9964-4A86D371FB10}"/>
              </a:ext>
            </a:extLst>
          </p:cNvPr>
          <p:cNvSpPr>
            <a:spLocks noChangeShapeType="1"/>
          </p:cNvSpPr>
          <p:nvPr/>
        </p:nvSpPr>
        <p:spPr bwMode="auto">
          <a:xfrm>
            <a:off x="6875463" y="4454525"/>
            <a:ext cx="757237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4" name="Line 1042">
            <a:extLst>
              <a:ext uri="{FF2B5EF4-FFF2-40B4-BE49-F238E27FC236}">
                <a16:creationId xmlns:a16="http://schemas.microsoft.com/office/drawing/2014/main" id="{4C749A54-84CB-524B-8437-C800C0775B4E}"/>
              </a:ext>
            </a:extLst>
          </p:cNvPr>
          <p:cNvSpPr>
            <a:spLocks noChangeShapeType="1"/>
          </p:cNvSpPr>
          <p:nvPr/>
        </p:nvSpPr>
        <p:spPr bwMode="auto">
          <a:xfrm>
            <a:off x="5867400" y="3192463"/>
            <a:ext cx="75723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5" name="Line 1043">
            <a:extLst>
              <a:ext uri="{FF2B5EF4-FFF2-40B4-BE49-F238E27FC236}">
                <a16:creationId xmlns:a16="http://schemas.microsoft.com/office/drawing/2014/main" id="{226FFF78-A9B7-5C44-B702-D250E895625D}"/>
              </a:ext>
            </a:extLst>
          </p:cNvPr>
          <p:cNvSpPr>
            <a:spLocks noChangeShapeType="1"/>
          </p:cNvSpPr>
          <p:nvPr/>
        </p:nvSpPr>
        <p:spPr bwMode="auto">
          <a:xfrm>
            <a:off x="6875463" y="3192463"/>
            <a:ext cx="757237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3" name="Line 1045">
            <a:extLst>
              <a:ext uri="{FF2B5EF4-FFF2-40B4-BE49-F238E27FC236}">
                <a16:creationId xmlns:a16="http://schemas.microsoft.com/office/drawing/2014/main" id="{144243EA-C9A9-2E4D-8B70-1D9744606428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5488781" y="5083969"/>
            <a:ext cx="75723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7" name="Line 1046">
            <a:extLst>
              <a:ext uri="{FF2B5EF4-FFF2-40B4-BE49-F238E27FC236}">
                <a16:creationId xmlns:a16="http://schemas.microsoft.com/office/drawing/2014/main" id="{90CAF1B9-8E63-9F4F-8848-485889B9E4B5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7254081" y="5083969"/>
            <a:ext cx="75723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8" name="Line 1047">
            <a:extLst>
              <a:ext uri="{FF2B5EF4-FFF2-40B4-BE49-F238E27FC236}">
                <a16:creationId xmlns:a16="http://schemas.microsoft.com/office/drawing/2014/main" id="{B03FC9F1-E806-7543-93C3-EF11F32F0F29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6371431" y="5083969"/>
            <a:ext cx="75723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9" name="Line 1049">
            <a:extLst>
              <a:ext uri="{FF2B5EF4-FFF2-40B4-BE49-F238E27FC236}">
                <a16:creationId xmlns:a16="http://schemas.microsoft.com/office/drawing/2014/main" id="{10194026-CF63-E74A-B290-C6E5B198C1A4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5488781" y="3823494"/>
            <a:ext cx="75723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8" name="Line 1050">
            <a:extLst>
              <a:ext uri="{FF2B5EF4-FFF2-40B4-BE49-F238E27FC236}">
                <a16:creationId xmlns:a16="http://schemas.microsoft.com/office/drawing/2014/main" id="{D47CF23B-CA11-1240-AC75-95C7180E6B93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7254081" y="3823494"/>
            <a:ext cx="75723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91" name="Line 1051">
            <a:extLst>
              <a:ext uri="{FF2B5EF4-FFF2-40B4-BE49-F238E27FC236}">
                <a16:creationId xmlns:a16="http://schemas.microsoft.com/office/drawing/2014/main" id="{E9B9F6CE-0A11-5B4E-9F28-C52F5D5A2B02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6371431" y="3823494"/>
            <a:ext cx="75723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20" name="TextBox 20">
            <a:extLst>
              <a:ext uri="{FF2B5EF4-FFF2-40B4-BE49-F238E27FC236}">
                <a16:creationId xmlns:a16="http://schemas.microsoft.com/office/drawing/2014/main" id="{1F475F58-1B2F-A145-BE3E-6DD3C57DD5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4953000"/>
            <a:ext cx="422592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dirty="0"/>
              <a:t>Other tasks:</a:t>
            </a:r>
          </a:p>
          <a:p>
            <a:pPr marL="288925" indent="-173038">
              <a:buFont typeface="Arial" charset="0"/>
              <a:buChar char="•"/>
              <a:defRPr/>
            </a:pPr>
            <a:r>
              <a:rPr lang="en-US" sz="2000" dirty="0"/>
              <a:t>Remove 4 sticks and leave 4 squares</a:t>
            </a:r>
          </a:p>
          <a:p>
            <a:pPr marL="288925" indent="-173038">
              <a:buFont typeface="Arial" charset="0"/>
              <a:buChar char="•"/>
              <a:defRPr/>
            </a:pPr>
            <a:r>
              <a:rPr lang="en-US" sz="2000" dirty="0"/>
              <a:t>Remove 3 sticks and leave 4 squares</a:t>
            </a:r>
          </a:p>
          <a:p>
            <a:pPr marL="288925" indent="-173038">
              <a:buFont typeface="Arial" charset="0"/>
              <a:buChar char="•"/>
              <a:defRPr/>
            </a:pPr>
            <a:r>
              <a:rPr lang="en-US" sz="2000" dirty="0"/>
              <a:t>Remove 4 sticks and leave 3 squares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decel="100000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9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49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decel="100000"/>
                                        <p:tgtEl>
                                          <p:spTgt spid="49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9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49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49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decel="100000"/>
                                        <p:tgtEl>
                                          <p:spTgt spid="49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9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491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49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decel="100000"/>
                                        <p:tgtEl>
                                          <p:spTgt spid="49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9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>
            <a:extLst>
              <a:ext uri="{FF2B5EF4-FFF2-40B4-BE49-F238E27FC236}">
                <a16:creationId xmlns:a16="http://schemas.microsoft.com/office/drawing/2014/main" id="{430686F8-F208-2F44-BA48-51CECC7768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  <a:hlinkClick r:id="rId3"/>
              </a:rPr>
              <a:t>Missionaries and Cannibals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48130" name="Rectangle 3">
            <a:extLst>
              <a:ext uri="{FF2B5EF4-FFF2-40B4-BE49-F238E27FC236}">
                <a16:creationId xmlns:a16="http://schemas.microsoft.com/office/drawing/2014/main" id="{A2E25698-6D9B-EF48-8893-89FC311F32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990600"/>
            <a:ext cx="5486400" cy="55626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altLang="en-US" sz="2800" dirty="0">
                <a:ea typeface="ＭＳ Ｐゴシック" panose="020B0600070205080204" pitchFamily="34" charset="-128"/>
              </a:rPr>
              <a:t>There are 3 missionaries, 3 </a:t>
            </a:r>
            <a:r>
              <a:rPr lang="en-US" altLang="en-US" sz="2800" dirty="0" err="1">
                <a:ea typeface="ＭＳ Ｐゴシック" panose="020B0600070205080204" pitchFamily="34" charset="-128"/>
              </a:rPr>
              <a:t>canni-bals</a:t>
            </a:r>
            <a:r>
              <a:rPr lang="en-US" altLang="en-US" sz="2800" dirty="0">
                <a:ea typeface="ＭＳ Ｐゴシック" panose="020B0600070205080204" pitchFamily="34" charset="-128"/>
              </a:rPr>
              <a:t>, and 1 boat that can carry up to two people on one side of a river</a:t>
            </a:r>
          </a:p>
          <a:p>
            <a:pPr marL="282575" lvl="1" indent="-282575" eaLnBrk="1" hangingPunct="1"/>
            <a:r>
              <a:rPr lang="en-US" altLang="en-US" sz="2400" b="1" dirty="0">
                <a:ea typeface="ＭＳ Ｐゴシック" panose="020B0600070205080204" pitchFamily="34" charset="-128"/>
              </a:rPr>
              <a:t>Goal</a:t>
            </a:r>
            <a:r>
              <a:rPr lang="en-US" altLang="en-US" sz="2400" dirty="0">
                <a:ea typeface="ＭＳ Ｐゴシック" panose="020B0600070205080204" pitchFamily="34" charset="-128"/>
              </a:rPr>
              <a:t>: Move all the missionaries and cannibals across the river</a:t>
            </a:r>
          </a:p>
          <a:p>
            <a:pPr marL="282575" lvl="1" indent="-282575" eaLnBrk="1" hangingPunct="1"/>
            <a:r>
              <a:rPr lang="en-US" altLang="en-US" sz="2400" b="1" dirty="0">
                <a:ea typeface="ＭＳ Ｐゴシック" panose="020B0600070205080204" pitchFamily="34" charset="-128"/>
              </a:rPr>
              <a:t>Constraint:</a:t>
            </a:r>
            <a:r>
              <a:rPr lang="en-US" altLang="en-US" sz="2400" dirty="0">
                <a:ea typeface="ＭＳ Ｐゴシック" panose="020B0600070205080204" pitchFamily="34" charset="-128"/>
              </a:rPr>
              <a:t> Missionaries can’</a:t>
            </a:r>
            <a:r>
              <a:rPr lang="en-US" altLang="ja-JP" sz="2400" dirty="0">
                <a:ea typeface="ＭＳ Ｐゴシック" panose="020B0600070205080204" pitchFamily="34" charset="-128"/>
              </a:rPr>
              <a:t>t be out-numbered by cannibals on either side of river, or the missionaries are killed</a:t>
            </a:r>
          </a:p>
          <a:p>
            <a:pPr marL="282575" lvl="1" indent="-282575" eaLnBrk="1" hangingPunct="1"/>
            <a:r>
              <a:rPr lang="en-US" altLang="en-US" sz="2400" b="1" dirty="0">
                <a:ea typeface="ＭＳ Ｐゴシック" panose="020B0600070205080204" pitchFamily="34" charset="-128"/>
              </a:rPr>
              <a:t>State:</a:t>
            </a:r>
            <a:r>
              <a:rPr lang="en-US" altLang="en-US" sz="2400" dirty="0">
                <a:ea typeface="ＭＳ Ｐゴシック" panose="020B0600070205080204" pitchFamily="34" charset="-128"/>
              </a:rPr>
              <a:t> configuration of missionaries and cannibals and boat on each side of river </a:t>
            </a:r>
          </a:p>
          <a:p>
            <a:pPr marL="282575" lvl="1" indent="-282575" eaLnBrk="1" hangingPunct="1"/>
            <a:r>
              <a:rPr lang="en-US" altLang="en-US" sz="2400" b="1" dirty="0">
                <a:ea typeface="ＭＳ Ｐゴシック" panose="020B0600070205080204" pitchFamily="34" charset="-128"/>
              </a:rPr>
              <a:t>Operators:</a:t>
            </a:r>
            <a:r>
              <a:rPr lang="en-US" altLang="en-US" sz="2400" dirty="0">
                <a:ea typeface="ＭＳ Ｐゴシック" panose="020B0600070205080204" pitchFamily="34" charset="-128"/>
              </a:rPr>
              <a:t> Move boat containing some set of occupants across the river (in either direction) to the other side</a:t>
            </a:r>
          </a:p>
          <a:p>
            <a:pPr marL="0" indent="0" eaLnBrk="1" hangingPunct="1"/>
            <a:endParaRPr lang="en-US" altLang="en-US" sz="2800" dirty="0">
              <a:ea typeface="ＭＳ Ｐゴシック" panose="020B0600070205080204" pitchFamily="34" charset="-128"/>
            </a:endParaRPr>
          </a:p>
        </p:txBody>
      </p:sp>
      <p:pic>
        <p:nvPicPr>
          <p:cNvPr id="48131" name="Picture 4" descr="5-b">
            <a:extLst>
              <a:ext uri="{FF2B5EF4-FFF2-40B4-BE49-F238E27FC236}">
                <a16:creationId xmlns:a16="http://schemas.microsoft.com/office/drawing/2014/main" id="{211E76DD-1A3A-2D42-84C1-2D3981133C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752600"/>
            <a:ext cx="2943225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C131C6A-B133-9647-8FD9-5AA656C3B3A2}"/>
              </a:ext>
            </a:extLst>
          </p:cNvPr>
          <p:cNvSpPr txBox="1"/>
          <p:nvPr/>
        </p:nvSpPr>
        <p:spPr>
          <a:xfrm>
            <a:off x="1600200" y="6319838"/>
            <a:ext cx="525316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i="1" dirty="0">
                <a:latin typeface="+mj-lt"/>
                <a:ea typeface="ＭＳ Ｐゴシック" charset="0"/>
                <a:cs typeface="ＭＳ Ｐゴシック" charset="0"/>
              </a:rPr>
              <a:t>What are the states, goal test, actions?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>
            <a:extLst>
              <a:ext uri="{FF2B5EF4-FFF2-40B4-BE49-F238E27FC236}">
                <a16:creationId xmlns:a16="http://schemas.microsoft.com/office/drawing/2014/main" id="{CFCD7463-300D-0947-A3F5-44A53089D0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>
                <a:ea typeface="ＭＳ Ｐゴシック" panose="020B0600070205080204" pitchFamily="34" charset="-128"/>
              </a:rPr>
              <a:t>Missionaries and Cannibals Solution</a:t>
            </a:r>
          </a:p>
        </p:txBody>
      </p:sp>
      <p:sp>
        <p:nvSpPr>
          <p:cNvPr id="50178" name="Rectangle 3">
            <a:extLst>
              <a:ext uri="{FF2B5EF4-FFF2-40B4-BE49-F238E27FC236}">
                <a16:creationId xmlns:a16="http://schemas.microsoft.com/office/drawing/2014/main" id="{9947A684-7A9B-4842-9F8D-7853CED8FD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828800"/>
            <a:ext cx="8153400" cy="4724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1800" b="1">
                <a:latin typeface="Courier" pitchFamily="2" charset="0"/>
                <a:ea typeface="ＭＳ Ｐゴシック" panose="020B0600070205080204" pitchFamily="34" charset="-128"/>
              </a:rPr>
              <a:t>                                  </a:t>
            </a:r>
            <a:r>
              <a:rPr lang="en-US" altLang="en-US" sz="1800" b="1" i="1" u="sng">
                <a:latin typeface="Courier" pitchFamily="2" charset="0"/>
                <a:ea typeface="ＭＳ Ｐゴシック" panose="020B0600070205080204" pitchFamily="34" charset="-128"/>
              </a:rPr>
              <a:t>Near side</a:t>
            </a:r>
            <a:r>
              <a:rPr lang="en-US" altLang="en-US" sz="1800" b="1" i="1">
                <a:latin typeface="Courier" pitchFamily="2" charset="0"/>
                <a:ea typeface="ＭＳ Ｐゴシック" panose="020B0600070205080204" pitchFamily="34" charset="-128"/>
              </a:rPr>
              <a:t>     </a:t>
            </a:r>
            <a:r>
              <a:rPr lang="en-US" altLang="en-US" sz="1800" b="1" i="1" u="sng">
                <a:latin typeface="Courier" pitchFamily="2" charset="0"/>
                <a:ea typeface="ＭＳ Ｐゴシック" panose="020B0600070205080204" pitchFamily="34" charset="-128"/>
              </a:rPr>
              <a:t>Far side</a:t>
            </a:r>
            <a:endParaRPr lang="en-US" altLang="en-US" sz="1800" i="1">
              <a:latin typeface="Courier" pitchFamily="2" charset="0"/>
              <a:ea typeface="ＭＳ Ｐゴシック" panose="020B0600070205080204" pitchFamily="34" charset="-128"/>
            </a:endParaRPr>
          </a:p>
          <a:p>
            <a:pPr eaLnBrk="1" hangingPunct="1">
              <a:buFontTx/>
              <a:buNone/>
            </a:pPr>
            <a:r>
              <a:rPr lang="en-US" altLang="en-US" sz="1800">
                <a:latin typeface="Courier" pitchFamily="2" charset="0"/>
                <a:ea typeface="ＭＳ Ｐゴシック" panose="020B0600070205080204" pitchFamily="34" charset="-128"/>
              </a:rPr>
              <a:t>0 Initial setup:                   MMMCCC  B        -</a:t>
            </a:r>
          </a:p>
          <a:p>
            <a:pPr eaLnBrk="1" hangingPunct="1">
              <a:buFontTx/>
              <a:buNone/>
            </a:pPr>
            <a:r>
              <a:rPr lang="en-US" altLang="en-US" sz="1800">
                <a:latin typeface="Courier" pitchFamily="2" charset="0"/>
                <a:ea typeface="ＭＳ Ｐゴシック" panose="020B0600070205080204" pitchFamily="34" charset="-128"/>
              </a:rPr>
              <a:t>1 Two cannibals cross over:        MMMC          B  CC</a:t>
            </a:r>
          </a:p>
          <a:p>
            <a:pPr eaLnBrk="1" hangingPunct="1">
              <a:buFontTx/>
              <a:buNone/>
            </a:pPr>
            <a:r>
              <a:rPr lang="en-US" altLang="en-US" sz="1800">
                <a:latin typeface="Courier" pitchFamily="2" charset="0"/>
                <a:ea typeface="ＭＳ Ｐゴシック" panose="020B0600070205080204" pitchFamily="34" charset="-128"/>
              </a:rPr>
              <a:t>2 One comes back:                  MMMCC   B        C</a:t>
            </a:r>
          </a:p>
          <a:p>
            <a:pPr eaLnBrk="1" hangingPunct="1">
              <a:buFontTx/>
              <a:buNone/>
            </a:pPr>
            <a:r>
              <a:rPr lang="en-US" altLang="en-US" sz="1800">
                <a:latin typeface="Courier" pitchFamily="2" charset="0"/>
                <a:ea typeface="ＭＳ Ｐゴシック" panose="020B0600070205080204" pitchFamily="34" charset="-128"/>
              </a:rPr>
              <a:t>3 Two cannibals go over again:     MMM           B  CCC</a:t>
            </a:r>
          </a:p>
          <a:p>
            <a:pPr eaLnBrk="1" hangingPunct="1">
              <a:buFontTx/>
              <a:buNone/>
            </a:pPr>
            <a:r>
              <a:rPr lang="en-US" altLang="en-US" sz="1800">
                <a:latin typeface="Courier" pitchFamily="2" charset="0"/>
                <a:ea typeface="ＭＳ Ｐゴシック" panose="020B0600070205080204" pitchFamily="34" charset="-128"/>
              </a:rPr>
              <a:t>4 One comes back:                  MMMC    B        CC</a:t>
            </a:r>
          </a:p>
          <a:p>
            <a:pPr eaLnBrk="1" hangingPunct="1">
              <a:buFontTx/>
              <a:buNone/>
            </a:pPr>
            <a:r>
              <a:rPr lang="en-US" altLang="en-US" sz="1800">
                <a:latin typeface="Courier" pitchFamily="2" charset="0"/>
                <a:ea typeface="ＭＳ Ｐゴシック" panose="020B0600070205080204" pitchFamily="34" charset="-128"/>
              </a:rPr>
              <a:t>5 Two missionaries cross:          MC            B  MMCC</a:t>
            </a:r>
          </a:p>
          <a:p>
            <a:pPr eaLnBrk="1" hangingPunct="1">
              <a:buFontTx/>
              <a:buNone/>
            </a:pPr>
            <a:r>
              <a:rPr lang="en-US" altLang="en-US" sz="1800">
                <a:latin typeface="Courier" pitchFamily="2" charset="0"/>
                <a:ea typeface="ＭＳ Ｐゴシック" panose="020B0600070205080204" pitchFamily="34" charset="-128"/>
              </a:rPr>
              <a:t>6 A missionary &amp; cannibal return:  MMCC    B        MC</a:t>
            </a:r>
          </a:p>
          <a:p>
            <a:pPr eaLnBrk="1" hangingPunct="1">
              <a:buFontTx/>
              <a:buNone/>
            </a:pPr>
            <a:r>
              <a:rPr lang="en-US" altLang="en-US" sz="1800">
                <a:latin typeface="Courier" pitchFamily="2" charset="0"/>
                <a:ea typeface="ＭＳ Ｐゴシック" panose="020B0600070205080204" pitchFamily="34" charset="-128"/>
              </a:rPr>
              <a:t>7 Two missionaries cross again:    CC            B  MMMC</a:t>
            </a:r>
          </a:p>
          <a:p>
            <a:pPr eaLnBrk="1" hangingPunct="1">
              <a:buFontTx/>
              <a:buNone/>
            </a:pPr>
            <a:r>
              <a:rPr lang="en-US" altLang="en-US" sz="1800">
                <a:latin typeface="Courier" pitchFamily="2" charset="0"/>
                <a:ea typeface="ＭＳ Ｐゴシック" panose="020B0600070205080204" pitchFamily="34" charset="-128"/>
              </a:rPr>
              <a:t>8 A cannibal returns:              CCC     B        MMM</a:t>
            </a:r>
          </a:p>
          <a:p>
            <a:pPr eaLnBrk="1" hangingPunct="1">
              <a:buFontTx/>
              <a:buNone/>
            </a:pPr>
            <a:r>
              <a:rPr lang="en-US" altLang="en-US" sz="1800">
                <a:latin typeface="Courier" pitchFamily="2" charset="0"/>
                <a:ea typeface="ＭＳ Ｐゴシック" panose="020B0600070205080204" pitchFamily="34" charset="-128"/>
              </a:rPr>
              <a:t>9 Two cannibals cross:             C             B  MMMCC</a:t>
            </a:r>
          </a:p>
          <a:p>
            <a:pPr eaLnBrk="1" hangingPunct="1">
              <a:buFontTx/>
              <a:buNone/>
            </a:pPr>
            <a:r>
              <a:rPr lang="en-US" altLang="en-US" sz="1800">
                <a:latin typeface="Courier" pitchFamily="2" charset="0"/>
                <a:ea typeface="ＭＳ Ｐゴシック" panose="020B0600070205080204" pitchFamily="34" charset="-128"/>
              </a:rPr>
              <a:t>10 One returns:                    CC      B        MMMC</a:t>
            </a:r>
          </a:p>
          <a:p>
            <a:pPr eaLnBrk="1" hangingPunct="1">
              <a:buFontTx/>
              <a:buNone/>
            </a:pPr>
            <a:r>
              <a:rPr lang="en-US" altLang="en-US" sz="1800">
                <a:latin typeface="Courier" pitchFamily="2" charset="0"/>
                <a:ea typeface="ＭＳ Ｐゴシック" panose="020B0600070205080204" pitchFamily="34" charset="-128"/>
              </a:rPr>
              <a:t>11 And brings over the third:      -             B  MMMCCC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>
            <a:extLst>
              <a:ext uri="{FF2B5EF4-FFF2-40B4-BE49-F238E27FC236}">
                <a16:creationId xmlns:a16="http://schemas.microsoft.com/office/drawing/2014/main" id="{350A27AA-383E-D245-B734-2130B56B4A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  <a:hlinkClick r:id="rId3"/>
              </a:rPr>
              <a:t>Cryptarithmetic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52226" name="Rectangle 3">
            <a:extLst>
              <a:ext uri="{FF2B5EF4-FFF2-40B4-BE49-F238E27FC236}">
                <a16:creationId xmlns:a16="http://schemas.microsoft.com/office/drawing/2014/main" id="{042AE840-E37D-3D4C-A2F8-7B6AF233B9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181600"/>
          </a:xfrm>
        </p:spPr>
        <p:txBody>
          <a:bodyPr/>
          <a:lstStyle/>
          <a:p>
            <a:pPr marL="234950" indent="-234950" eaLnBrk="1" hangingPunct="1"/>
            <a:r>
              <a:rPr lang="en-US" altLang="en-US" sz="2800">
                <a:ea typeface="ＭＳ Ｐゴシック" panose="020B0600070205080204" pitchFamily="34" charset="-128"/>
              </a:rPr>
              <a:t>Find an assignment of digits (0..9) to letters so that a given arithmetic expression is true.  Examples:</a:t>
            </a:r>
            <a:br>
              <a:rPr lang="en-US" altLang="en-US" sz="2800">
                <a:ea typeface="ＭＳ Ｐゴシック" panose="020B0600070205080204" pitchFamily="34" charset="-128"/>
              </a:rPr>
            </a:br>
            <a:r>
              <a:rPr lang="en-US" altLang="en-US" sz="2800">
                <a:ea typeface="ＭＳ Ｐゴシック" panose="020B0600070205080204" pitchFamily="34" charset="-128"/>
              </a:rPr>
              <a:t>SEND + MORE = MONEY and</a:t>
            </a:r>
          </a:p>
          <a:p>
            <a:pPr lvl="2" eaLnBrk="1" hangingPunct="1">
              <a:buFontTx/>
              <a:buNone/>
            </a:pPr>
            <a:r>
              <a:rPr lang="en-US" altLang="en-US" sz="1400">
                <a:latin typeface="Courier" pitchFamily="2" charset="0"/>
                <a:ea typeface="ＭＳ Ｐゴシック" panose="020B0600070205080204" pitchFamily="34" charset="-128"/>
              </a:rPr>
              <a:t> </a:t>
            </a:r>
            <a:r>
              <a:rPr lang="en-US" altLang="en-US" sz="1400" b="1">
                <a:latin typeface="Courier" pitchFamily="2" charset="0"/>
                <a:ea typeface="ＭＳ Ｐゴシック" panose="020B0600070205080204" pitchFamily="34" charset="-128"/>
              </a:rPr>
              <a:t>FORTY     Solution:  29786    </a:t>
            </a:r>
          </a:p>
          <a:p>
            <a:pPr lvl="2" eaLnBrk="1" hangingPunct="1">
              <a:buFontTx/>
              <a:buNone/>
            </a:pPr>
            <a:r>
              <a:rPr lang="en-US" altLang="en-US" sz="1400" b="1">
                <a:latin typeface="Courier" pitchFamily="2" charset="0"/>
                <a:ea typeface="ＭＳ Ｐゴシック" panose="020B0600070205080204" pitchFamily="34" charset="-128"/>
              </a:rPr>
              <a:t>+  TEN                  850</a:t>
            </a:r>
          </a:p>
          <a:p>
            <a:pPr lvl="2" eaLnBrk="1" hangingPunct="1">
              <a:buFontTx/>
              <a:buNone/>
            </a:pPr>
            <a:r>
              <a:rPr lang="en-US" altLang="en-US" sz="1400" b="1">
                <a:latin typeface="Courier" pitchFamily="2" charset="0"/>
                <a:ea typeface="ＭＳ Ｐゴシック" panose="020B0600070205080204" pitchFamily="34" charset="-128"/>
              </a:rPr>
              <a:t>+  TEN                  850</a:t>
            </a:r>
          </a:p>
          <a:p>
            <a:pPr lvl="2" eaLnBrk="1" hangingPunct="1">
              <a:buFontTx/>
              <a:buNone/>
            </a:pPr>
            <a:r>
              <a:rPr lang="en-US" altLang="en-US" sz="1400" b="1">
                <a:latin typeface="Courier" pitchFamily="2" charset="0"/>
                <a:ea typeface="ＭＳ Ｐゴシック" panose="020B0600070205080204" pitchFamily="34" charset="-128"/>
              </a:rPr>
              <a:t> -----                -----</a:t>
            </a:r>
          </a:p>
          <a:p>
            <a:pPr lvl="2" eaLnBrk="1" hangingPunct="1">
              <a:buFontTx/>
              <a:buNone/>
            </a:pPr>
            <a:r>
              <a:rPr lang="en-US" altLang="en-US" sz="1400" b="1">
                <a:latin typeface="Courier" pitchFamily="2" charset="0"/>
                <a:ea typeface="ＭＳ Ｐゴシック" panose="020B0600070205080204" pitchFamily="34" charset="-128"/>
              </a:rPr>
              <a:t> SIXTY                31486</a:t>
            </a:r>
          </a:p>
          <a:p>
            <a:pPr lvl="2" eaLnBrk="1" hangingPunct="1">
              <a:buFontTx/>
              <a:buNone/>
            </a:pPr>
            <a:r>
              <a:rPr lang="en-US" altLang="en-US" sz="1400" b="1">
                <a:latin typeface="Courier" pitchFamily="2" charset="0"/>
                <a:ea typeface="ＭＳ Ｐゴシック" panose="020B0600070205080204" pitchFamily="34" charset="-128"/>
              </a:rPr>
              <a:t>F=2, O=9, R=7, etc.</a:t>
            </a:r>
            <a:endParaRPr lang="en-US" altLang="en-US" sz="2000" b="1">
              <a:ea typeface="ＭＳ Ｐゴシック" panose="020B0600070205080204" pitchFamily="34" charset="-128"/>
            </a:endParaRPr>
          </a:p>
          <a:p>
            <a:pPr marL="234950" indent="-234950" eaLnBrk="1" hangingPunct="1"/>
            <a:r>
              <a:rPr lang="en-US" altLang="en-US" sz="2800">
                <a:ea typeface="ＭＳ Ｐゴシック" panose="020B0600070205080204" pitchFamily="34" charset="-128"/>
              </a:rPr>
              <a:t>The solution is NOT a sequence of actions that transforms the initial state into the goal state</a:t>
            </a:r>
          </a:p>
          <a:p>
            <a:pPr marL="234950" indent="-234950" eaLnBrk="1" hangingPunct="1"/>
            <a:r>
              <a:rPr lang="en-US" altLang="en-US" sz="2800">
                <a:ea typeface="ＭＳ Ｐゴシック" panose="020B0600070205080204" pitchFamily="34" charset="-128"/>
              </a:rPr>
              <a:t>Solution is a node with an assignment of digits to each of the distinct letters in the given problem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05E169-9A95-A144-B811-4C188B9D2274}"/>
              </a:ext>
            </a:extLst>
          </p:cNvPr>
          <p:cNvSpPr txBox="1"/>
          <p:nvPr/>
        </p:nvSpPr>
        <p:spPr>
          <a:xfrm>
            <a:off x="1981200" y="6319838"/>
            <a:ext cx="5148263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i="1" dirty="0">
                <a:latin typeface="+mj-lt"/>
                <a:ea typeface="ＭＳ Ｐゴシック" charset="0"/>
                <a:cs typeface="ＭＳ Ｐゴシック" charset="0"/>
              </a:rPr>
              <a:t>What are the states, goal test, actions?</a:t>
            </a:r>
          </a:p>
        </p:txBody>
      </p:sp>
    </p:spTree>
  </p:cSld>
  <p:clrMapOvr>
    <a:masterClrMapping/>
  </p:clrMapOvr>
  <p:transition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>
            <a:extLst>
              <a:ext uri="{FF2B5EF4-FFF2-40B4-BE49-F238E27FC236}">
                <a16:creationId xmlns:a16="http://schemas.microsoft.com/office/drawing/2014/main" id="{DBB784D6-4539-9C45-A27F-4ECA2E1BAF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Some more real-world problems</a:t>
            </a:r>
          </a:p>
        </p:txBody>
      </p:sp>
      <p:sp>
        <p:nvSpPr>
          <p:cNvPr id="58370" name="Rectangle 3">
            <a:extLst>
              <a:ext uri="{FF2B5EF4-FFF2-40B4-BE49-F238E27FC236}">
                <a16:creationId xmlns:a16="http://schemas.microsoft.com/office/drawing/2014/main" id="{AB5E0134-ABB7-B94E-A4B5-50B90F46D3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2582" y="1828800"/>
            <a:ext cx="8229600" cy="3810000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Touring (traveling salesman)</a:t>
            </a: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Logistics</a:t>
            </a: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VLSI layout</a:t>
            </a: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Robot navigation</a:t>
            </a: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Theorem proving</a:t>
            </a: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Learning</a:t>
            </a:r>
          </a:p>
        </p:txBody>
      </p:sp>
    </p:spTree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>
            <a:extLst>
              <a:ext uri="{FF2B5EF4-FFF2-40B4-BE49-F238E27FC236}">
                <a16:creationId xmlns:a16="http://schemas.microsoft.com/office/drawing/2014/main" id="{0F69E4D2-BACB-8A43-9043-7799C5CF82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534400" cy="1143000"/>
          </a:xfrm>
        </p:spPr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Knowledge representation issues</a:t>
            </a:r>
          </a:p>
        </p:txBody>
      </p:sp>
      <p:sp>
        <p:nvSpPr>
          <p:cNvPr id="60418" name="Rectangle 3">
            <a:extLst>
              <a:ext uri="{FF2B5EF4-FFF2-40B4-BE49-F238E27FC236}">
                <a16:creationId xmlns:a16="http://schemas.microsoft.com/office/drawing/2014/main" id="{C9F0E2D9-98FE-A24B-B7FB-7A37B3BFDB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8153400" cy="5486400"/>
          </a:xfrm>
        </p:spPr>
        <p:txBody>
          <a:bodyPr/>
          <a:lstStyle/>
          <a:p>
            <a:pPr marL="234950" indent="-234950" eaLnBrk="1" hangingPunct="1"/>
            <a:r>
              <a:rPr lang="en-US" altLang="en-US" sz="2800">
                <a:ea typeface="ＭＳ Ｐゴシック" panose="020B0600070205080204" pitchFamily="34" charset="-128"/>
              </a:rPr>
              <a:t>What’s in a </a:t>
            </a:r>
            <a:r>
              <a:rPr lang="en-US" altLang="en-US" sz="2800" b="1">
                <a:ea typeface="ＭＳ Ｐゴシック" panose="020B0600070205080204" pitchFamily="34" charset="-128"/>
              </a:rPr>
              <a:t>state</a:t>
            </a:r>
            <a:r>
              <a:rPr lang="en-US" altLang="en-US" sz="2800">
                <a:ea typeface="ＭＳ Ｐゴシック" panose="020B0600070205080204" pitchFamily="34" charset="-128"/>
              </a:rPr>
              <a:t>? </a:t>
            </a:r>
          </a:p>
          <a:p>
            <a:pPr marL="282575" lvl="1" indent="-173038" eaLnBrk="1" hangingPunct="1"/>
            <a:r>
              <a:rPr lang="en-US" altLang="en-US" sz="2000">
                <a:ea typeface="ＭＳ Ｐゴシック" panose="020B0600070205080204" pitchFamily="34" charset="-128"/>
              </a:rPr>
              <a:t>Is boat color relevant to solving the M&amp;C problem? Is sunspot activity relevant to predicting the stock market? This a hard problem that’s usually left to a person.</a:t>
            </a:r>
          </a:p>
          <a:p>
            <a:pPr marL="234950" indent="-234950" eaLnBrk="1" hangingPunct="1"/>
            <a:r>
              <a:rPr lang="en-US" altLang="en-US" sz="2800">
                <a:ea typeface="ＭＳ Ｐゴシック" panose="020B0600070205080204" pitchFamily="34" charset="-128"/>
              </a:rPr>
              <a:t>The right </a:t>
            </a:r>
            <a:r>
              <a:rPr lang="en-US" altLang="en-US" sz="2800" b="1">
                <a:ea typeface="ＭＳ Ｐゴシック" panose="020B0600070205080204" pitchFamily="34" charset="-128"/>
              </a:rPr>
              <a:t>level of abstraction</a:t>
            </a:r>
            <a:r>
              <a:rPr lang="en-US" altLang="en-US" sz="2800">
                <a:ea typeface="ＭＳ Ｐゴシック" panose="020B0600070205080204" pitchFamily="34" charset="-128"/>
              </a:rPr>
              <a:t> to describe the world</a:t>
            </a:r>
          </a:p>
          <a:p>
            <a:pPr marL="282575" lvl="1" indent="-173038" eaLnBrk="1" hangingPunct="1"/>
            <a:r>
              <a:rPr lang="en-US" altLang="en-US" sz="2000">
                <a:ea typeface="ＭＳ Ｐゴシック" panose="020B0600070205080204" pitchFamily="34" charset="-128"/>
              </a:rPr>
              <a:t>Too fine-grained and we’ll “miss the forest for the trees.” Too coarse-grained and we’ll miss critical details for solving the problem.</a:t>
            </a:r>
          </a:p>
          <a:p>
            <a:pPr marL="234950" indent="-234950" eaLnBrk="1" hangingPunct="1"/>
            <a:r>
              <a:rPr lang="en-US" altLang="en-US" sz="2800">
                <a:ea typeface="ＭＳ Ｐゴシック" panose="020B0600070205080204" pitchFamily="34" charset="-128"/>
              </a:rPr>
              <a:t>Number of states depends on the representation and abstraction level. E.g., for Remove-5-Sticks </a:t>
            </a:r>
          </a:p>
          <a:p>
            <a:pPr marL="282575" lvl="1" indent="-173038" eaLnBrk="1" hangingPunct="1"/>
            <a:r>
              <a:rPr lang="en-US" altLang="en-US" sz="2000">
                <a:ea typeface="ＭＳ Ｐゴシック" panose="020B0600070205080204" pitchFamily="34" charset="-128"/>
              </a:rPr>
              <a:t>Represent individual sticks, there are 17-choose-5 possible ways of removing 5 sticks</a:t>
            </a:r>
          </a:p>
          <a:p>
            <a:pPr marL="282575" lvl="1" indent="-173038" eaLnBrk="1" hangingPunct="1"/>
            <a:r>
              <a:rPr lang="en-US" altLang="en-US" sz="2000">
                <a:ea typeface="ＭＳ Ｐゴシック" panose="020B0600070205080204" pitchFamily="34" charset="-128"/>
              </a:rPr>
              <a:t>Represent the “squares” defined by 4 sticks, there are 6 squares initially and we must remove 3 squares, so only 6-choose-3 ways of removing 3 squares</a:t>
            </a:r>
            <a:endParaRPr lang="en-US" altLang="en-US" sz="240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>
            <a:extLst>
              <a:ext uri="{FF2B5EF4-FFF2-40B4-BE49-F238E27FC236}">
                <a16:creationId xmlns:a16="http://schemas.microsoft.com/office/drawing/2014/main" id="{5728B493-F85E-4546-A0F4-847010C9A4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05098"/>
            <a:ext cx="7239000" cy="1143000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  <a:hlinkClick r:id="rId3"/>
              </a:rPr>
              <a:t>Water Jug Problem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pic>
        <p:nvPicPr>
          <p:cNvPr id="66601" name="Picture 1">
            <a:extLst>
              <a:ext uri="{FF2B5EF4-FFF2-40B4-BE49-F238E27FC236}">
                <a16:creationId xmlns:a16="http://schemas.microsoft.com/office/drawing/2014/main" id="{424122D8-D37F-F34D-B7EA-7F4422F00C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600" y="34549"/>
            <a:ext cx="1270000" cy="148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481C26-A594-8E4B-BE80-5955890AF42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20370" y="1239837"/>
            <a:ext cx="8077200" cy="4378325"/>
          </a:xfrm>
        </p:spPr>
        <p:txBody>
          <a:bodyPr/>
          <a:lstStyle/>
          <a:p>
            <a:r>
              <a:rPr lang="en-US" dirty="0"/>
              <a:t>Two jugs J1 &amp; J2 with capacity C1 &amp; C2</a:t>
            </a:r>
          </a:p>
          <a:p>
            <a:r>
              <a:rPr lang="en-US" dirty="0"/>
              <a:t>Initially J1 has W1 water and J2 has W2 water</a:t>
            </a:r>
          </a:p>
          <a:p>
            <a:pPr lvl="1"/>
            <a:r>
              <a:rPr lang="en-US" dirty="0"/>
              <a:t>e.g.: full 5 gallon jug and empty 2 gallon jug </a:t>
            </a:r>
          </a:p>
          <a:p>
            <a:r>
              <a:rPr lang="en-US" dirty="0"/>
              <a:t>Possible actions: </a:t>
            </a:r>
          </a:p>
          <a:p>
            <a:pPr lvl="1"/>
            <a:r>
              <a:rPr lang="en-US" dirty="0"/>
              <a:t>Pour from jug X to jug Y until X empty or Y full</a:t>
            </a:r>
          </a:p>
          <a:p>
            <a:pPr lvl="1"/>
            <a:r>
              <a:rPr lang="en-US" dirty="0"/>
              <a:t>Empty jug X onto the floor</a:t>
            </a:r>
          </a:p>
          <a:p>
            <a:pPr marL="514350" indent="-457200"/>
            <a:r>
              <a:rPr lang="en-US" dirty="0"/>
              <a:t>Goal: J1 has G1 water and J2 G2</a:t>
            </a:r>
          </a:p>
          <a:p>
            <a:pPr marL="914400" lvl="1" indent="-457200"/>
            <a:r>
              <a:rPr lang="en-US" dirty="0"/>
              <a:t>G1 or G2 can be -1 to represent any amount</a:t>
            </a:r>
          </a:p>
          <a:p>
            <a:r>
              <a:rPr lang="en-US" dirty="0"/>
              <a:t>E.g.: initially full jugs with capacities 3 and 1 liters, goal is to have 1 liter in each</a:t>
            </a:r>
          </a:p>
        </p:txBody>
      </p:sp>
      <p:pic>
        <p:nvPicPr>
          <p:cNvPr id="11" name="Picture 1">
            <a:extLst>
              <a:ext uri="{FF2B5EF4-FFF2-40B4-BE49-F238E27FC236}">
                <a16:creationId xmlns:a16="http://schemas.microsoft.com/office/drawing/2014/main" id="{365BFA73-CA25-7E48-9B8B-9A7CAE4C5E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200" y="508057"/>
            <a:ext cx="812800" cy="953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9202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>
            <a:extLst>
              <a:ext uri="{FF2B5EF4-FFF2-40B4-BE49-F238E27FC236}">
                <a16:creationId xmlns:a16="http://schemas.microsoft.com/office/drawing/2014/main" id="{6FD841B5-4D96-E742-8F40-FB29D84CD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Big Idea</a:t>
            </a:r>
          </a:p>
        </p:txBody>
      </p:sp>
      <p:sp>
        <p:nvSpPr>
          <p:cNvPr id="19458" name="Content Placeholder 2">
            <a:extLst>
              <a:ext uri="{FF2B5EF4-FFF2-40B4-BE49-F238E27FC236}">
                <a16:creationId xmlns:a16="http://schemas.microsoft.com/office/drawing/2014/main" id="{861EC8F0-5D99-6A43-96CB-AB8ACA2F94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295400"/>
            <a:ext cx="8229600" cy="525780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en-US" dirty="0">
                <a:ea typeface="ＭＳ Ｐゴシック" panose="020B0600070205080204" pitchFamily="34" charset="-128"/>
                <a:hlinkClick r:id="rId2"/>
              </a:rPr>
              <a:t>Allen Newell</a:t>
            </a:r>
            <a:r>
              <a:rPr lang="en-US" altLang="en-US" dirty="0">
                <a:ea typeface="ＭＳ Ｐゴシック" panose="020B0600070205080204" pitchFamily="34" charset="-128"/>
              </a:rPr>
              <a:t> and </a:t>
            </a:r>
            <a:r>
              <a:rPr lang="en-US" altLang="en-US" dirty="0">
                <a:ea typeface="ＭＳ Ｐゴシック" panose="020B0600070205080204" pitchFamily="34" charset="-128"/>
                <a:hlinkClick r:id="rId3"/>
              </a:rPr>
              <a:t>Herb Simon</a:t>
            </a:r>
            <a:r>
              <a:rPr lang="en-US" altLang="en-US" dirty="0">
                <a:ea typeface="ＭＳ Ｐゴシック" panose="020B0600070205080204" pitchFamily="34" charset="-128"/>
              </a:rPr>
              <a:t> developed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r>
              <a:rPr lang="en-US" altLang="en-US" dirty="0">
                <a:ea typeface="ＭＳ Ｐゴシック" panose="020B0600070205080204" pitchFamily="34" charset="-128"/>
              </a:rPr>
              <a:t>the </a:t>
            </a:r>
            <a:r>
              <a:rPr lang="en-US" altLang="en-US" i="1" dirty="0">
                <a:ea typeface="ＭＳ Ｐゴシック" panose="020B0600070205080204" pitchFamily="34" charset="-128"/>
              </a:rPr>
              <a:t>problem space principle</a:t>
            </a:r>
            <a:r>
              <a:rPr lang="en-US" altLang="en-US" dirty="0">
                <a:ea typeface="ＭＳ Ｐゴシック" panose="020B0600070205080204" pitchFamily="34" charset="-128"/>
              </a:rPr>
              <a:t> as an AI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r>
              <a:rPr lang="en-US" altLang="en-US" dirty="0">
                <a:ea typeface="ＭＳ Ｐゴシック" panose="020B0600070205080204" pitchFamily="34" charset="-128"/>
              </a:rPr>
              <a:t>approach in the late 60s/early 70s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en-US" sz="1200" dirty="0"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800" dirty="0">
                <a:ea typeface="ＭＳ Ｐゴシック" panose="020B0600070205080204" pitchFamily="34" charset="-128"/>
              </a:rPr>
              <a:t>"The rational activity in which people engage to solve a problem can be described in terms of (1) a set of </a:t>
            </a:r>
            <a:r>
              <a:rPr lang="en-US" altLang="en-US" sz="2800" b="1" dirty="0">
                <a:ea typeface="ＭＳ Ｐゴシック" panose="020B0600070205080204" pitchFamily="34" charset="-128"/>
              </a:rPr>
              <a:t>states</a:t>
            </a:r>
            <a:r>
              <a:rPr lang="en-US" altLang="en-US" sz="2800" dirty="0">
                <a:ea typeface="ＭＳ Ｐゴシック" panose="020B0600070205080204" pitchFamily="34" charset="-128"/>
              </a:rPr>
              <a:t> of knowledge, (2) </a:t>
            </a:r>
            <a:r>
              <a:rPr lang="en-US" altLang="en-US" sz="2800" b="1" dirty="0">
                <a:ea typeface="ＭＳ Ｐゴシック" panose="020B0600070205080204" pitchFamily="34" charset="-128"/>
              </a:rPr>
              <a:t>operators</a:t>
            </a:r>
            <a:r>
              <a:rPr lang="en-US" altLang="en-US" sz="2800" dirty="0">
                <a:ea typeface="ＭＳ Ｐゴシック" panose="020B0600070205080204" pitchFamily="34" charset="-128"/>
              </a:rPr>
              <a:t> for changing one state into another, (3) </a:t>
            </a:r>
            <a:r>
              <a:rPr lang="en-US" altLang="en-US" sz="2800" b="1" dirty="0">
                <a:ea typeface="ＭＳ Ｐゴシック" panose="020B0600070205080204" pitchFamily="34" charset="-128"/>
              </a:rPr>
              <a:t>constraints</a:t>
            </a:r>
            <a:r>
              <a:rPr lang="en-US" altLang="en-US" sz="2800" dirty="0">
                <a:ea typeface="ＭＳ Ｐゴシック" panose="020B0600070205080204" pitchFamily="34" charset="-128"/>
              </a:rPr>
              <a:t> on applying operators and (4) </a:t>
            </a:r>
            <a:r>
              <a:rPr lang="en-US" altLang="en-US" sz="2800" b="1" dirty="0">
                <a:ea typeface="ＭＳ Ｐゴシック" panose="020B0600070205080204" pitchFamily="34" charset="-128"/>
              </a:rPr>
              <a:t>control</a:t>
            </a:r>
            <a:r>
              <a:rPr lang="en-US" altLang="en-US" sz="2800" dirty="0">
                <a:ea typeface="ＭＳ Ｐゴシック" panose="020B0600070205080204" pitchFamily="34" charset="-128"/>
              </a:rPr>
              <a:t> knowledge for deciding which operator to apply next."</a:t>
            </a:r>
          </a:p>
        </p:txBody>
      </p:sp>
      <p:pic>
        <p:nvPicPr>
          <p:cNvPr id="19459" name="Picture 3" descr="Picture 1.png">
            <a:extLst>
              <a:ext uri="{FF2B5EF4-FFF2-40B4-BE49-F238E27FC236}">
                <a16:creationId xmlns:a16="http://schemas.microsoft.com/office/drawing/2014/main" id="{A8CF10EB-8C5F-5248-AA7D-5B30E2238C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200" y="152400"/>
            <a:ext cx="1930400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TextBox 4">
            <a:extLst>
              <a:ext uri="{FF2B5EF4-FFF2-40B4-BE49-F238E27FC236}">
                <a16:creationId xmlns:a16="http://schemas.microsoft.com/office/drawing/2014/main" id="{FD61B608-003F-DA4D-AB5C-CB19F8E3F8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4928" y="5997714"/>
            <a:ext cx="523342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 i="1" dirty="0"/>
              <a:t>Newell</a:t>
            </a:r>
            <a:r>
              <a:rPr lang="en-US" altLang="en-US" sz="2000" dirty="0"/>
              <a:t> A &amp; </a:t>
            </a:r>
            <a:r>
              <a:rPr lang="en-US" altLang="en-US" sz="2000" i="1" dirty="0"/>
              <a:t>Simon</a:t>
            </a:r>
            <a:r>
              <a:rPr lang="en-US" altLang="en-US" sz="2000" dirty="0"/>
              <a:t> H A. </a:t>
            </a:r>
            <a:r>
              <a:rPr lang="en-US" altLang="en-US" sz="2000" i="1" dirty="0"/>
              <a:t>Human problem solving</a:t>
            </a:r>
            <a:r>
              <a:rPr lang="en-US" altLang="en-US" sz="2000" dirty="0"/>
              <a:t>.</a:t>
            </a:r>
            <a:br>
              <a:rPr lang="en-US" altLang="en-US" sz="2000" dirty="0"/>
            </a:br>
            <a:r>
              <a:rPr lang="en-US" altLang="en-US" sz="2000" dirty="0"/>
              <a:t>Englewood Cliffs, NJ: Prentice-Hall. 1972.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CC260-AA2F-FB45-8C59-1F31B2DA5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64BB13-688F-B040-9A8D-F26E28120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66800"/>
            <a:ext cx="8243835" cy="5638800"/>
          </a:xfrm>
        </p:spPr>
        <p:txBody>
          <a:bodyPr/>
          <a:lstStyle/>
          <a:p>
            <a:r>
              <a:rPr lang="en-US" sz="2900" dirty="0"/>
              <a:t>How can we represent the states?</a:t>
            </a:r>
          </a:p>
          <a:p>
            <a:r>
              <a:rPr lang="en-US" sz="2900" dirty="0"/>
              <a:t>What’s an initial state; how to recognize a goal state</a:t>
            </a:r>
          </a:p>
          <a:p>
            <a:r>
              <a:rPr lang="en-US" sz="2900" dirty="0"/>
              <a:t>What are the actions; how can we tell which can be done in a given state; what’s the resulting state</a:t>
            </a:r>
          </a:p>
          <a:p>
            <a:r>
              <a:rPr lang="en-US" sz="2900" dirty="0"/>
              <a:t>How do we search for a solution from an initial state any goal state</a:t>
            </a:r>
          </a:p>
          <a:p>
            <a:r>
              <a:rPr lang="en-US" sz="2900" dirty="0"/>
              <a:t>What is a solution, e.g.:</a:t>
            </a:r>
          </a:p>
          <a:p>
            <a:pPr lvl="1"/>
            <a:r>
              <a:rPr lang="en-US" sz="2700" dirty="0"/>
              <a:t>The goal state achieved, or </a:t>
            </a:r>
          </a:p>
          <a:p>
            <a:pPr lvl="1"/>
            <a:r>
              <a:rPr lang="en-US" sz="2700" dirty="0"/>
              <a:t>The path (i.e., sequence of actions) taking us from the initial state to a goal state?</a:t>
            </a:r>
          </a:p>
        </p:txBody>
      </p:sp>
    </p:spTree>
    <p:extLst>
      <p:ext uri="{BB962C8B-B14F-4D97-AF65-F5344CB8AC3E}">
        <p14:creationId xmlns:p14="http://schemas.microsoft.com/office/powerpoint/2010/main" val="11372840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>
            <a:extLst>
              <a:ext uri="{FF2B5EF4-FFF2-40B4-BE49-F238E27FC236}">
                <a16:creationId xmlns:a16="http://schemas.microsoft.com/office/drawing/2014/main" id="{078A021E-9AEB-1C4F-ABED-C38CE9508A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76200"/>
            <a:ext cx="8382000" cy="1143000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Search in a state space</a:t>
            </a:r>
          </a:p>
        </p:txBody>
      </p:sp>
      <p:sp>
        <p:nvSpPr>
          <p:cNvPr id="61442" name="Rectangle 3">
            <a:extLst>
              <a:ext uri="{FF2B5EF4-FFF2-40B4-BE49-F238E27FC236}">
                <a16:creationId xmlns:a16="http://schemas.microsoft.com/office/drawing/2014/main" id="{DD03CF2E-6EE6-0041-8D54-696AC8F618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066800"/>
            <a:ext cx="8229600" cy="5410200"/>
          </a:xfrm>
        </p:spPr>
        <p:txBody>
          <a:bodyPr/>
          <a:lstStyle/>
          <a:p>
            <a:pPr marL="230188" indent="-230188" eaLnBrk="1" hangingPunct="1"/>
            <a:r>
              <a:rPr lang="en-US" altLang="en-US" dirty="0">
                <a:ea typeface="ＭＳ Ｐゴシック" panose="020B0600070205080204" pitchFamily="34" charset="-128"/>
              </a:rPr>
              <a:t>Basic idea:</a:t>
            </a:r>
          </a:p>
          <a:p>
            <a:pPr marL="460375" lvl="1" indent="-225425" eaLnBrk="1" hangingPunct="1"/>
            <a:r>
              <a:rPr lang="en-US" altLang="en-US" dirty="0">
                <a:ea typeface="ＭＳ Ｐゴシック" panose="020B0600070205080204" pitchFamily="34" charset="-128"/>
              </a:rPr>
              <a:t>Create representation of</a:t>
            </a:r>
            <a:r>
              <a:rPr lang="en-US" altLang="ja-JP" dirty="0">
                <a:ea typeface="ＭＳ Ｐゴシック" panose="020B0600070205080204" pitchFamily="34" charset="-128"/>
              </a:rPr>
              <a:t> initial state</a:t>
            </a:r>
          </a:p>
          <a:p>
            <a:pPr marL="460375" lvl="1" indent="-225425" eaLnBrk="1" hangingPunct="1"/>
            <a:r>
              <a:rPr lang="en-US" altLang="ja-JP" dirty="0">
                <a:ea typeface="ＭＳ Ｐゴシック" panose="020B0600070205080204" pitchFamily="34" charset="-128"/>
              </a:rPr>
              <a:t>Try all possible actions &amp; connect states that result</a:t>
            </a:r>
          </a:p>
          <a:p>
            <a:pPr marL="460375" lvl="1" indent="-225425" eaLnBrk="1" hangingPunct="1"/>
            <a:r>
              <a:rPr lang="en-US" altLang="ja-JP" dirty="0">
                <a:ea typeface="ＭＳ Ｐゴシック" panose="020B0600070205080204" pitchFamily="34" charset="-128"/>
              </a:rPr>
              <a:t>Recursively apply process to the new states until we find a solution or dead ends</a:t>
            </a:r>
          </a:p>
          <a:p>
            <a:pPr marL="230188" indent="-230188" eaLnBrk="1" hangingPunct="1"/>
            <a:r>
              <a:rPr lang="en-US" altLang="ja-JP" dirty="0">
                <a:ea typeface="ＭＳ Ｐゴシック" panose="020B0600070205080204" pitchFamily="34" charset="-128"/>
              </a:rPr>
              <a:t>We need to keep track of the connections between states and might use a</a:t>
            </a:r>
          </a:p>
          <a:p>
            <a:pPr marL="630238" lvl="1" indent="-230188" eaLnBrk="1" hangingPunct="1"/>
            <a:r>
              <a:rPr lang="en-US" altLang="ja-JP" dirty="0">
                <a:ea typeface="ＭＳ Ｐゴシック" panose="020B0600070205080204" pitchFamily="34" charset="-128"/>
              </a:rPr>
              <a:t>Tree data structure or</a:t>
            </a:r>
          </a:p>
          <a:p>
            <a:pPr marL="630238" lvl="1" indent="-230188" eaLnBrk="1" hangingPunct="1"/>
            <a:r>
              <a:rPr lang="en-US" altLang="ja-JP" dirty="0">
                <a:ea typeface="ＭＳ Ｐゴシック" panose="020B0600070205080204" pitchFamily="34" charset="-128"/>
              </a:rPr>
              <a:t>Graph data structure</a:t>
            </a:r>
          </a:p>
          <a:p>
            <a:pPr marL="230188" indent="-230188" eaLnBrk="1" hangingPunct="1"/>
            <a:r>
              <a:rPr lang="en-US" altLang="en-US" dirty="0">
                <a:ea typeface="ＭＳ Ｐゴシック" panose="020B0600070205080204" pitchFamily="34" charset="-128"/>
              </a:rPr>
              <a:t>A graph structure is best in general…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ACB35-7E7C-B940-9340-A8DFD3098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Search in a state space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D4B709-B32A-F047-98EF-8F7735FD61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4040188" cy="639762"/>
          </a:xfrm>
        </p:spPr>
        <p:txBody>
          <a:bodyPr/>
          <a:lstStyle/>
          <a:p>
            <a:pPr algn="ctr"/>
            <a:r>
              <a:rPr lang="en-US" dirty="0"/>
              <a:t>Tree model of space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7C6298-272F-C84C-BCE8-F31E58ED76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5025" y="1828800"/>
            <a:ext cx="4041775" cy="639762"/>
          </a:xfrm>
        </p:spPr>
        <p:txBody>
          <a:bodyPr/>
          <a:lstStyle/>
          <a:p>
            <a:pPr algn="ctr"/>
            <a:r>
              <a:rPr lang="en-US" dirty="0"/>
              <a:t>Graph model of space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EDBE84-D58C-9F4F-BAE4-7BE4628ECE88}"/>
              </a:ext>
            </a:extLst>
          </p:cNvPr>
          <p:cNvSpPr txBox="1"/>
          <p:nvPr/>
        </p:nvSpPr>
        <p:spPr>
          <a:xfrm>
            <a:off x="606425" y="1092900"/>
            <a:ext cx="807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Consider a water jug problem with a 3-liter and 1-liter jug, an initial state of (3,1) and a goal stage of (1,1)</a:t>
            </a:r>
          </a:p>
        </p:txBody>
      </p:sp>
      <p:pic>
        <p:nvPicPr>
          <p:cNvPr id="9" name="Picture 8" descr="A close up of text on a whiteboard&#13;&#10;&#13;&#10;Description automatically generated">
            <a:extLst>
              <a:ext uri="{FF2B5EF4-FFF2-40B4-BE49-F238E27FC236}">
                <a16:creationId xmlns:a16="http://schemas.microsoft.com/office/drawing/2014/main" id="{6A06098F-CE39-024A-AC78-116307FAE0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6324"/>
          <a:stretch/>
        </p:blipFill>
        <p:spPr>
          <a:xfrm>
            <a:off x="762000" y="2496817"/>
            <a:ext cx="3089275" cy="3846833"/>
          </a:xfrm>
          <a:prstGeom prst="rect">
            <a:avLst/>
          </a:prstGeom>
        </p:spPr>
      </p:pic>
      <p:pic>
        <p:nvPicPr>
          <p:cNvPr id="13" name="Picture 12" descr="A close up of text on a whiteboard&#13;&#10;&#13;&#10;Description automatically generated">
            <a:extLst>
              <a:ext uri="{FF2B5EF4-FFF2-40B4-BE49-F238E27FC236}">
                <a16:creationId xmlns:a16="http://schemas.microsoft.com/office/drawing/2014/main" id="{403468CC-445E-EF4D-BFB7-D455847232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706" b="35996"/>
          <a:stretch/>
        </p:blipFill>
        <p:spPr>
          <a:xfrm>
            <a:off x="5121274" y="2609697"/>
            <a:ext cx="3089275" cy="320055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4E6BB5-E278-1B4D-86A9-823E4B8C6CA0}"/>
              </a:ext>
            </a:extLst>
          </p:cNvPr>
          <p:cNvSpPr txBox="1"/>
          <p:nvPr/>
        </p:nvSpPr>
        <p:spPr>
          <a:xfrm>
            <a:off x="457200" y="6343650"/>
            <a:ext cx="84273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graph model avoids redundancy and loops and is usually preferred</a:t>
            </a:r>
          </a:p>
        </p:txBody>
      </p:sp>
    </p:spTree>
    <p:extLst>
      <p:ext uri="{BB962C8B-B14F-4D97-AF65-F5344CB8AC3E}">
        <p14:creationId xmlns:p14="http://schemas.microsoft.com/office/powerpoint/2010/main" val="38964505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>
            <a:extLst>
              <a:ext uri="{FF2B5EF4-FFF2-40B4-BE49-F238E27FC236}">
                <a16:creationId xmlns:a16="http://schemas.microsoft.com/office/drawing/2014/main" id="{078A021E-9AEB-1C4F-ABED-C38CE9508A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76200"/>
            <a:ext cx="8382000" cy="1143000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Formalizing state space search</a:t>
            </a:r>
          </a:p>
        </p:txBody>
      </p:sp>
      <p:sp>
        <p:nvSpPr>
          <p:cNvPr id="61442" name="Rectangle 3">
            <a:extLst>
              <a:ext uri="{FF2B5EF4-FFF2-40B4-BE49-F238E27FC236}">
                <a16:creationId xmlns:a16="http://schemas.microsoft.com/office/drawing/2014/main" id="{DD03CF2E-6EE6-0041-8D54-696AC8F618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524000"/>
            <a:ext cx="7924800" cy="4723304"/>
          </a:xfrm>
        </p:spPr>
        <p:txBody>
          <a:bodyPr/>
          <a:lstStyle/>
          <a:p>
            <a:pPr marL="230188" indent="-230188" eaLnBrk="1" hangingPunct="1"/>
            <a:r>
              <a:rPr lang="en-US" altLang="en-US" dirty="0">
                <a:ea typeface="ＭＳ Ｐゴシック" panose="020B0600070205080204" pitchFamily="34" charset="-128"/>
              </a:rPr>
              <a:t>A state space is a </a:t>
            </a:r>
            <a:r>
              <a:rPr lang="en-US" altLang="en-US" b="1" dirty="0">
                <a:ea typeface="ＭＳ Ｐゴシック" panose="020B0600070205080204" pitchFamily="34" charset="-128"/>
              </a:rPr>
              <a:t>graph</a:t>
            </a:r>
            <a:r>
              <a:rPr lang="en-US" altLang="en-US" dirty="0">
                <a:ea typeface="ＭＳ Ｐゴシック" panose="020B0600070205080204" pitchFamily="34" charset="-128"/>
              </a:rPr>
              <a:t> (V, E) where V is a set of </a:t>
            </a:r>
            <a:r>
              <a:rPr lang="en-US" altLang="en-US" b="1" dirty="0">
                <a:ea typeface="ＭＳ Ｐゴシック" panose="020B0600070205080204" pitchFamily="34" charset="-128"/>
              </a:rPr>
              <a:t>nodes</a:t>
            </a:r>
            <a:r>
              <a:rPr lang="en-US" altLang="en-US" dirty="0">
                <a:ea typeface="ＭＳ Ｐゴシック" panose="020B0600070205080204" pitchFamily="34" charset="-128"/>
              </a:rPr>
              <a:t> and E is a set of </a:t>
            </a:r>
            <a:r>
              <a:rPr lang="en-US" altLang="en-US" b="1" dirty="0">
                <a:ea typeface="ＭＳ Ｐゴシック" panose="020B0600070205080204" pitchFamily="34" charset="-128"/>
              </a:rPr>
              <a:t>arcs</a:t>
            </a:r>
            <a:r>
              <a:rPr lang="en-US" altLang="en-US" dirty="0">
                <a:ea typeface="ＭＳ Ｐゴシック" panose="020B0600070205080204" pitchFamily="34" charset="-128"/>
              </a:rPr>
              <a:t>, and each arc is directed from a node to another node</a:t>
            </a:r>
          </a:p>
          <a:p>
            <a:pPr marL="230188" indent="-230188" eaLnBrk="1" hangingPunct="1"/>
            <a:r>
              <a:rPr lang="en-US" altLang="en-US" b="1" dirty="0">
                <a:ea typeface="ＭＳ Ｐゴシック" panose="020B0600070205080204" pitchFamily="34" charset="-128"/>
              </a:rPr>
              <a:t>Nodes:</a:t>
            </a:r>
            <a:r>
              <a:rPr lang="en-US" altLang="en-US" dirty="0">
                <a:ea typeface="ＭＳ Ｐゴシック" panose="020B0600070205080204" pitchFamily="34" charset="-128"/>
              </a:rPr>
              <a:t> data structures with state description and other info, e.g., node’s parent, name of action that generated it from parent, etc.</a:t>
            </a:r>
          </a:p>
          <a:p>
            <a:pPr marL="230188" indent="-230188" eaLnBrk="1" hangingPunct="1"/>
            <a:r>
              <a:rPr lang="en-US" altLang="en-US" b="1" dirty="0">
                <a:ea typeface="ＭＳ Ｐゴシック" panose="020B0600070205080204" pitchFamily="34" charset="-128"/>
              </a:rPr>
              <a:t>Arcs: </a:t>
            </a:r>
            <a:r>
              <a:rPr lang="en-US" altLang="en-US" dirty="0">
                <a:ea typeface="ＭＳ Ｐゴシック" panose="020B0600070205080204" pitchFamily="34" charset="-128"/>
              </a:rPr>
              <a:t>instances of actions, head is a state, tail is the state that results from action, label on arc is action’s name or id</a:t>
            </a:r>
          </a:p>
        </p:txBody>
      </p:sp>
    </p:spTree>
    <p:extLst>
      <p:ext uri="{BB962C8B-B14F-4D97-AF65-F5344CB8AC3E}">
        <p14:creationId xmlns:p14="http://schemas.microsoft.com/office/powerpoint/2010/main" val="31950275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>
            <a:extLst>
              <a:ext uri="{FF2B5EF4-FFF2-40B4-BE49-F238E27FC236}">
                <a16:creationId xmlns:a16="http://schemas.microsoft.com/office/drawing/2014/main" id="{1F5A8AD5-9C30-134C-81CD-0C0790C602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Formalizing search in a state space</a:t>
            </a:r>
          </a:p>
        </p:txBody>
      </p:sp>
      <p:sp>
        <p:nvSpPr>
          <p:cNvPr id="64514" name="Rectangle 3">
            <a:extLst>
              <a:ext uri="{FF2B5EF4-FFF2-40B4-BE49-F238E27FC236}">
                <a16:creationId xmlns:a16="http://schemas.microsoft.com/office/drawing/2014/main" id="{C0B66806-DE1A-7B4D-B509-11D69526B5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8077200" cy="5105400"/>
          </a:xfrm>
        </p:spPr>
        <p:txBody>
          <a:bodyPr/>
          <a:lstStyle/>
          <a:p>
            <a:pPr marL="227013" indent="-227013" eaLnBrk="1" hangingPunct="1"/>
            <a:r>
              <a:rPr lang="en-US" altLang="en-US" dirty="0">
                <a:ea typeface="ＭＳ Ｐゴシック" panose="020B0600070205080204" pitchFamily="34" charset="-128"/>
              </a:rPr>
              <a:t>Each arc has fixed, positive </a:t>
            </a:r>
            <a:r>
              <a:rPr lang="en-US" altLang="en-US" b="1" dirty="0">
                <a:ea typeface="ＭＳ Ｐゴシック" panose="020B0600070205080204" pitchFamily="34" charset="-128"/>
              </a:rPr>
              <a:t>cost </a:t>
            </a:r>
            <a:r>
              <a:rPr lang="en-US" altLang="en-US" dirty="0">
                <a:ea typeface="ＭＳ Ｐゴシック" panose="020B0600070205080204" pitchFamily="34" charset="-128"/>
              </a:rPr>
              <a:t>associated with it corresponding to the action cost</a:t>
            </a:r>
          </a:p>
          <a:p>
            <a:pPr marL="627063" lvl="1" indent="-227013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Simple case: all costs are 1</a:t>
            </a:r>
          </a:p>
          <a:p>
            <a:pPr marL="227013" indent="-227013" eaLnBrk="1" hangingPunct="1"/>
            <a:r>
              <a:rPr lang="en-US" altLang="en-US" dirty="0">
                <a:ea typeface="ＭＳ Ｐゴシック" panose="020B0600070205080204" pitchFamily="34" charset="-128"/>
              </a:rPr>
              <a:t>Each node has a set of </a:t>
            </a:r>
            <a:r>
              <a:rPr lang="en-US" altLang="en-US" b="1" dirty="0">
                <a:ea typeface="ＭＳ Ｐゴシック" panose="020B0600070205080204" pitchFamily="34" charset="-128"/>
              </a:rPr>
              <a:t>successor nodes</a:t>
            </a:r>
            <a:r>
              <a:rPr lang="en-US" altLang="en-US" dirty="0">
                <a:ea typeface="ＭＳ Ｐゴシック" panose="020B0600070205080204" pitchFamily="34" charset="-128"/>
              </a:rPr>
              <a:t> corresponding to all legal actions that can be applied at node’</a:t>
            </a:r>
            <a:r>
              <a:rPr lang="en-US" altLang="ja-JP" dirty="0">
                <a:ea typeface="ＭＳ Ｐゴシック" panose="020B0600070205080204" pitchFamily="34" charset="-128"/>
              </a:rPr>
              <a:t>s state</a:t>
            </a:r>
          </a:p>
          <a:p>
            <a:pPr lvl="1" eaLnBrk="1" hangingPunct="1"/>
            <a:r>
              <a:rPr lang="en-US" altLang="en-US" sz="2400" b="1" dirty="0">
                <a:ea typeface="ＭＳ Ｐゴシック" panose="020B0600070205080204" pitchFamily="34" charset="-128"/>
              </a:rPr>
              <a:t>Expanding </a:t>
            </a:r>
            <a:r>
              <a:rPr lang="en-US" altLang="en-US" sz="2400" dirty="0">
                <a:ea typeface="ＭＳ Ｐゴシック" panose="020B0600070205080204" pitchFamily="34" charset="-128"/>
              </a:rPr>
              <a:t>a node = generating its successor nodes and adding them and their associated arcs to the graph</a:t>
            </a:r>
          </a:p>
          <a:p>
            <a:pPr marL="227013" indent="-227013" eaLnBrk="1" hangingPunct="1"/>
            <a:r>
              <a:rPr lang="en-US" altLang="en-US" dirty="0">
                <a:ea typeface="ＭＳ Ｐゴシック" panose="020B0600070205080204" pitchFamily="34" charset="-128"/>
              </a:rPr>
              <a:t>One or more nodes are marked as </a:t>
            </a:r>
            <a:r>
              <a:rPr lang="en-US" altLang="en-US" b="1" dirty="0">
                <a:ea typeface="ＭＳ Ｐゴシック" panose="020B0600070205080204" pitchFamily="34" charset="-128"/>
              </a:rPr>
              <a:t>start nodes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marL="227013" indent="-227013" eaLnBrk="1" hangingPunct="1"/>
            <a:r>
              <a:rPr lang="en-US" altLang="en-US" dirty="0">
                <a:ea typeface="ＭＳ Ｐゴシック" panose="020B0600070205080204" pitchFamily="34" charset="-128"/>
              </a:rPr>
              <a:t>A </a:t>
            </a:r>
            <a:r>
              <a:rPr lang="en-US" altLang="en-US" b="1" dirty="0">
                <a:ea typeface="ＭＳ Ｐゴシック" panose="020B0600070205080204" pitchFamily="34" charset="-128"/>
              </a:rPr>
              <a:t>goal test</a:t>
            </a:r>
            <a:r>
              <a:rPr lang="en-US" altLang="en-US" dirty="0">
                <a:ea typeface="ＭＳ Ｐゴシック" panose="020B0600070205080204" pitchFamily="34" charset="-128"/>
              </a:rPr>
              <a:t> predicate is applied to a state to determine if its associated node is a goal node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>
            <a:extLst>
              <a:ext uri="{FF2B5EF4-FFF2-40B4-BE49-F238E27FC236}">
                <a16:creationId xmlns:a16="http://schemas.microsoft.com/office/drawing/2014/main" id="{5728B493-F85E-4546-A0F4-847010C9A4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05098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altLang="en-US" dirty="0">
                <a:ea typeface="ＭＳ Ｐゴシック" panose="020B0600070205080204" pitchFamily="34" charset="-128"/>
              </a:rPr>
              <a:t>Example: Water Jug Problem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481C26-A594-8E4B-BE80-5955890AF42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31800" y="1700588"/>
            <a:ext cx="8077200" cy="4378325"/>
          </a:xfrm>
        </p:spPr>
        <p:txBody>
          <a:bodyPr/>
          <a:lstStyle/>
          <a:p>
            <a:r>
              <a:rPr lang="en-US" dirty="0"/>
              <a:t>Two jugs J1 and J2 with capacity C1 and C2</a:t>
            </a:r>
          </a:p>
          <a:p>
            <a:r>
              <a:rPr lang="en-US" dirty="0"/>
              <a:t>Initially J1 has W1 water and J2 has W2 water</a:t>
            </a:r>
          </a:p>
          <a:p>
            <a:pPr lvl="1"/>
            <a:r>
              <a:rPr lang="en-US" dirty="0"/>
              <a:t>e.g.: a full 5-gallon jug and an empty 2-gallon jug </a:t>
            </a:r>
          </a:p>
          <a:p>
            <a:r>
              <a:rPr lang="en-US" dirty="0"/>
              <a:t>Possible actions: </a:t>
            </a:r>
          </a:p>
          <a:p>
            <a:pPr lvl="1"/>
            <a:r>
              <a:rPr lang="en-US" dirty="0"/>
              <a:t>Pour from jug X to jug Y until X empty or Y full</a:t>
            </a:r>
          </a:p>
          <a:p>
            <a:pPr lvl="1"/>
            <a:r>
              <a:rPr lang="en-US" dirty="0"/>
              <a:t>Empty jug X onto the floor</a:t>
            </a:r>
          </a:p>
          <a:p>
            <a:pPr marL="514350" indent="-457200"/>
            <a:r>
              <a:rPr lang="en-US" dirty="0"/>
              <a:t>Goal: J1 has G1 water and J2 G2</a:t>
            </a:r>
          </a:p>
          <a:p>
            <a:pPr marL="914400" lvl="1" indent="-457200"/>
            <a:r>
              <a:rPr lang="en-US" dirty="0"/>
              <a:t>G1 or G0 can be -1 to represent any amount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A3E4074-C84D-1F44-A10A-A5DC4C05F60D}"/>
              </a:ext>
            </a:extLst>
          </p:cNvPr>
          <p:cNvGrpSpPr/>
          <p:nvPr/>
        </p:nvGrpSpPr>
        <p:grpSpPr>
          <a:xfrm>
            <a:off x="7239000" y="105098"/>
            <a:ext cx="1879600" cy="1489075"/>
            <a:chOff x="7239000" y="105098"/>
            <a:chExt cx="1879600" cy="148907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C5D56A8-953B-7542-9528-844E8C872D5B}"/>
                </a:ext>
              </a:extLst>
            </p:cNvPr>
            <p:cNvGrpSpPr/>
            <p:nvPr/>
          </p:nvGrpSpPr>
          <p:grpSpPr>
            <a:xfrm>
              <a:off x="7239000" y="105098"/>
              <a:ext cx="1270000" cy="1489075"/>
              <a:chOff x="6841162" y="105098"/>
              <a:chExt cx="1270000" cy="1489075"/>
            </a:xfrm>
          </p:grpSpPr>
          <p:pic>
            <p:nvPicPr>
              <p:cNvPr id="66601" name="Picture 1">
                <a:extLst>
                  <a:ext uri="{FF2B5EF4-FFF2-40B4-BE49-F238E27FC236}">
                    <a16:creationId xmlns:a16="http://schemas.microsoft.com/office/drawing/2014/main" id="{424122D8-D37F-F34D-B7EA-7F4422F00C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41162" y="105098"/>
                <a:ext cx="1270000" cy="14890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C521013-962C-8F4C-B576-F3FF5239561F}"/>
                  </a:ext>
                </a:extLst>
              </p:cNvPr>
              <p:cNvSpPr txBox="1"/>
              <p:nvPr/>
            </p:nvSpPr>
            <p:spPr>
              <a:xfrm>
                <a:off x="7137608" y="548253"/>
                <a:ext cx="33855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rgbClr val="FF0000"/>
                    </a:solidFill>
                  </a:rPr>
                  <a:t>5</a:t>
                </a: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27EEE70-BB79-EC46-BBAA-205FC6ECCB0B}"/>
                </a:ext>
              </a:extLst>
            </p:cNvPr>
            <p:cNvGrpSpPr/>
            <p:nvPr/>
          </p:nvGrpSpPr>
          <p:grpSpPr>
            <a:xfrm>
              <a:off x="8305800" y="373131"/>
              <a:ext cx="812800" cy="953008"/>
              <a:chOff x="8102600" y="508057"/>
              <a:chExt cx="812800" cy="953008"/>
            </a:xfrm>
          </p:grpSpPr>
          <p:pic>
            <p:nvPicPr>
              <p:cNvPr id="11" name="Picture 1">
                <a:extLst>
                  <a:ext uri="{FF2B5EF4-FFF2-40B4-BE49-F238E27FC236}">
                    <a16:creationId xmlns:a16="http://schemas.microsoft.com/office/drawing/2014/main" id="{365BFA73-CA25-7E48-9B8B-9A7CAE4C5E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02600" y="508057"/>
                <a:ext cx="812800" cy="9530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6D5534D-0533-6743-849B-8A4FA8C4B761}"/>
                  </a:ext>
                </a:extLst>
              </p:cNvPr>
              <p:cNvSpPr txBox="1"/>
              <p:nvPr/>
            </p:nvSpPr>
            <p:spPr>
              <a:xfrm>
                <a:off x="8221246" y="753728"/>
                <a:ext cx="33855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rgbClr val="FF0000"/>
                    </a:solidFill>
                  </a:rPr>
                  <a:t>2</a:t>
                </a:r>
              </a:p>
            </p:txBody>
          </p:sp>
        </p:grp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>
            <a:extLst>
              <a:ext uri="{FF2B5EF4-FFF2-40B4-BE49-F238E27FC236}">
                <a16:creationId xmlns:a16="http://schemas.microsoft.com/office/drawing/2014/main" id="{5728B493-F85E-4546-A0F4-847010C9A4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131762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altLang="en-US" dirty="0">
                <a:ea typeface="ＭＳ Ｐゴシック" panose="020B0600070205080204" pitchFamily="34" charset="-128"/>
              </a:rPr>
              <a:t>Example: Water Jug Problem</a:t>
            </a:r>
          </a:p>
        </p:txBody>
      </p:sp>
      <p:sp>
        <p:nvSpPr>
          <p:cNvPr id="66562" name="Rectangle 3">
            <a:extLst>
              <a:ext uri="{FF2B5EF4-FFF2-40B4-BE49-F238E27FC236}">
                <a16:creationId xmlns:a16="http://schemas.microsoft.com/office/drawing/2014/main" id="{842E09F8-62E6-A140-BF93-A99CE5E3DFF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447800"/>
            <a:ext cx="3200400" cy="51816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Given full 5-gal. jug and empty 2-gal. jug, fill 2-gal jug with one gallon</a:t>
            </a:r>
          </a:p>
          <a:p>
            <a:pPr marL="176213" indent="-176213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State representation?</a:t>
            </a:r>
          </a:p>
          <a:p>
            <a:pPr marL="231775" lvl="1" indent="-109538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General state?</a:t>
            </a:r>
          </a:p>
          <a:p>
            <a:pPr marL="231775" lvl="1" indent="-109538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Initial state?</a:t>
            </a:r>
          </a:p>
          <a:p>
            <a:pPr marL="231775" lvl="1" indent="-109538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Goal state?</a:t>
            </a:r>
          </a:p>
          <a:p>
            <a:pPr marL="176213" indent="-176213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Possible actions?</a:t>
            </a:r>
          </a:p>
          <a:p>
            <a:pPr marL="231775" lvl="1" indent="-109538" eaLnBrk="1" hangingPunct="1"/>
            <a:r>
              <a:rPr lang="en-US" altLang="en-US" sz="2000" dirty="0">
                <a:ea typeface="ＭＳ Ｐゴシック" panose="020B0600070205080204" pitchFamily="34" charset="-128"/>
              </a:rPr>
              <a:t>Condition?</a:t>
            </a:r>
          </a:p>
          <a:p>
            <a:pPr marL="231775" lvl="1" indent="-109538" eaLnBrk="1" hangingPunct="1"/>
            <a:r>
              <a:rPr lang="en-US" altLang="en-US" sz="2000" dirty="0">
                <a:ea typeface="ＭＳ Ｐゴシック" panose="020B0600070205080204" pitchFamily="34" charset="-128"/>
              </a:rPr>
              <a:t>Resulting state?</a:t>
            </a:r>
          </a:p>
        </p:txBody>
      </p:sp>
      <p:graphicFrame>
        <p:nvGraphicFramePr>
          <p:cNvPr id="19603" name="Group 147">
            <a:extLst>
              <a:ext uri="{FF2B5EF4-FFF2-40B4-BE49-F238E27FC236}">
                <a16:creationId xmlns:a16="http://schemas.microsoft.com/office/drawing/2014/main" id="{FCA552B8-FAC7-3244-BDB6-258208F91D6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40048324"/>
              </p:ext>
            </p:extLst>
          </p:nvPr>
        </p:nvGraphicFramePr>
        <p:xfrm>
          <a:off x="3429000" y="2078038"/>
          <a:ext cx="5486400" cy="4178300"/>
        </p:xfrm>
        <a:graphic>
          <a:graphicData uri="http://schemas.openxmlformats.org/drawingml/2006/table">
            <a:tbl>
              <a:tblPr/>
              <a:tblGrid>
                <a:gridCol w="1219200">
                  <a:extLst>
                    <a:ext uri="{9D8B030D-6E8A-4147-A177-3AD203B41FA5}">
                      <a16:colId xmlns:a16="http://schemas.microsoft.com/office/drawing/2014/main" val="175678290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113660172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647209070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1052247818"/>
                    </a:ext>
                  </a:extLst>
                </a:gridCol>
              </a:tblGrid>
              <a:tr h="609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Name</a:t>
                      </a:r>
                    </a:p>
                  </a:txBody>
                  <a:tcPr marT="45697" marB="4569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Cond.</a:t>
                      </a:r>
                    </a:p>
                  </a:txBody>
                  <a:tcPr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Transition</a:t>
                      </a:r>
                    </a:p>
                  </a:txBody>
                  <a:tcPr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Effect</a:t>
                      </a:r>
                    </a:p>
                  </a:txBody>
                  <a:tcPr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0087994"/>
                  </a:ext>
                </a:extLst>
              </a:tr>
              <a:tr h="701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Empty5</a:t>
                      </a:r>
                    </a:p>
                  </a:txBody>
                  <a:tcPr marT="45697" marB="4569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34" charset="-128"/>
                      </a:endParaRPr>
                    </a:p>
                  </a:txBody>
                  <a:tcPr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(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x,y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)</a:t>
                      </a:r>
                      <a:r>
                        <a:rPr kumimoji="0" lang="en-US" altLang="en-US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→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(0,y)</a:t>
                      </a:r>
                    </a:p>
                  </a:txBody>
                  <a:tcPr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Empty 5G jug</a:t>
                      </a:r>
                    </a:p>
                  </a:txBody>
                  <a:tcPr marT="45697" marB="456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2266687"/>
                  </a:ext>
                </a:extLst>
              </a:tr>
              <a:tr h="762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Empty2</a:t>
                      </a:r>
                    </a:p>
                  </a:txBody>
                  <a:tcPr marT="45697" marB="4569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34" charset="-128"/>
                      </a:endParaRPr>
                    </a:p>
                  </a:txBody>
                  <a:tcPr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(x,y)→(x,0)</a:t>
                      </a:r>
                    </a:p>
                  </a:txBody>
                  <a:tcPr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Empty 2G jug</a:t>
                      </a:r>
                    </a:p>
                  </a:txBody>
                  <a:tcPr marT="45697" marB="456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7310666"/>
                  </a:ext>
                </a:extLst>
              </a:tr>
              <a:tr h="701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2to5</a:t>
                      </a:r>
                    </a:p>
                  </a:txBody>
                  <a:tcPr marT="45697" marB="4569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x </a:t>
                      </a:r>
                      <a:r>
                        <a:rPr kumimoji="0" lang="en-US" altLang="en-US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≤ </a:t>
                      </a: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3</a:t>
                      </a:r>
                    </a:p>
                  </a:txBody>
                  <a:tcPr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(x,2)→(x+2,0)</a:t>
                      </a:r>
                    </a:p>
                  </a:txBody>
                  <a:tcPr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Pour 2G into 5G</a:t>
                      </a:r>
                    </a:p>
                  </a:txBody>
                  <a:tcPr marT="45697" marB="456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2290366"/>
                  </a:ext>
                </a:extLst>
              </a:tr>
              <a:tr h="701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5to2</a:t>
                      </a:r>
                    </a:p>
                  </a:txBody>
                  <a:tcPr marT="45697" marB="4569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x ≥ 2</a:t>
                      </a:r>
                    </a:p>
                  </a:txBody>
                  <a:tcPr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(x,0)→(x-2,2)</a:t>
                      </a:r>
                    </a:p>
                  </a:txBody>
                  <a:tcPr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Pour 5G into 2G</a:t>
                      </a:r>
                    </a:p>
                  </a:txBody>
                  <a:tcPr marT="45697" marB="456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009962"/>
                  </a:ext>
                </a:extLst>
              </a:tr>
              <a:tr h="701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5to2part</a:t>
                      </a:r>
                    </a:p>
                  </a:txBody>
                  <a:tcPr marT="45697" marB="4569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y &lt; 2</a:t>
                      </a:r>
                    </a:p>
                  </a:txBody>
                  <a:tcPr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(1,y)→(0,y+1)</a:t>
                      </a:r>
                    </a:p>
                  </a:txBody>
                  <a:tcPr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Pour partial 5G into 2G</a:t>
                      </a:r>
                    </a:p>
                  </a:txBody>
                  <a:tcPr marT="45697" marB="456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9335671"/>
                  </a:ext>
                </a:extLst>
              </a:tr>
            </a:tbl>
          </a:graphicData>
        </a:graphic>
      </p:graphicFrame>
      <p:sp>
        <p:nvSpPr>
          <p:cNvPr id="66600" name="Text Box 142">
            <a:extLst>
              <a:ext uri="{FF2B5EF4-FFF2-40B4-BE49-F238E27FC236}">
                <a16:creationId xmlns:a16="http://schemas.microsoft.com/office/drawing/2014/main" id="{8AD6067D-9119-BB46-B6AB-9D49694CED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1676400"/>
            <a:ext cx="16946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/>
              <a:t>Action table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9A992D2-A8D8-0E41-BBD4-A642990323BC}"/>
              </a:ext>
            </a:extLst>
          </p:cNvPr>
          <p:cNvGrpSpPr/>
          <p:nvPr/>
        </p:nvGrpSpPr>
        <p:grpSpPr>
          <a:xfrm>
            <a:off x="7239000" y="105098"/>
            <a:ext cx="1879600" cy="1489075"/>
            <a:chOff x="7239000" y="105098"/>
            <a:chExt cx="1879600" cy="1489075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A447717-5437-6242-8A94-FE12A779EFF3}"/>
                </a:ext>
              </a:extLst>
            </p:cNvPr>
            <p:cNvGrpSpPr/>
            <p:nvPr/>
          </p:nvGrpSpPr>
          <p:grpSpPr>
            <a:xfrm>
              <a:off x="7239000" y="105098"/>
              <a:ext cx="1270000" cy="1489075"/>
              <a:chOff x="6841162" y="105098"/>
              <a:chExt cx="1270000" cy="1489075"/>
            </a:xfrm>
          </p:grpSpPr>
          <p:pic>
            <p:nvPicPr>
              <p:cNvPr id="15" name="Picture 1">
                <a:extLst>
                  <a:ext uri="{FF2B5EF4-FFF2-40B4-BE49-F238E27FC236}">
                    <a16:creationId xmlns:a16="http://schemas.microsoft.com/office/drawing/2014/main" id="{C0C2CFA0-C6D3-7C41-AAF2-2CC7DBA0C4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41162" y="105098"/>
                <a:ext cx="1270000" cy="14890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99EB801-D337-8446-BAD5-BC87D41E6DC9}"/>
                  </a:ext>
                </a:extLst>
              </p:cNvPr>
              <p:cNvSpPr txBox="1"/>
              <p:nvPr/>
            </p:nvSpPr>
            <p:spPr>
              <a:xfrm>
                <a:off x="7137608" y="548253"/>
                <a:ext cx="33855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rgbClr val="FF0000"/>
                    </a:solidFill>
                  </a:rPr>
                  <a:t>5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E3D6EF1-3110-854E-90D9-28566CBB7F3C}"/>
                </a:ext>
              </a:extLst>
            </p:cNvPr>
            <p:cNvGrpSpPr/>
            <p:nvPr/>
          </p:nvGrpSpPr>
          <p:grpSpPr>
            <a:xfrm>
              <a:off x="8305800" y="373131"/>
              <a:ext cx="812800" cy="953008"/>
              <a:chOff x="8102600" y="508057"/>
              <a:chExt cx="812800" cy="953008"/>
            </a:xfrm>
          </p:grpSpPr>
          <p:pic>
            <p:nvPicPr>
              <p:cNvPr id="13" name="Picture 1">
                <a:extLst>
                  <a:ext uri="{FF2B5EF4-FFF2-40B4-BE49-F238E27FC236}">
                    <a16:creationId xmlns:a16="http://schemas.microsoft.com/office/drawing/2014/main" id="{D63A6A66-DF97-8149-8145-140DCD9ACC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02600" y="508057"/>
                <a:ext cx="812800" cy="9530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321CE93-F1B2-D041-A9C6-390DCFC44BBF}"/>
                  </a:ext>
                </a:extLst>
              </p:cNvPr>
              <p:cNvSpPr txBox="1"/>
              <p:nvPr/>
            </p:nvSpPr>
            <p:spPr>
              <a:xfrm>
                <a:off x="8221246" y="753728"/>
                <a:ext cx="33855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rgbClr val="FF0000"/>
                    </a:solidFill>
                  </a:rPr>
                  <a:t>2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509521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>
            <a:extLst>
              <a:ext uri="{FF2B5EF4-FFF2-40B4-BE49-F238E27FC236}">
                <a16:creationId xmlns:a16="http://schemas.microsoft.com/office/drawing/2014/main" id="{5728B493-F85E-4546-A0F4-847010C9A4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131762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altLang="en-US" dirty="0">
                <a:ea typeface="ＭＳ Ｐゴシック" panose="020B0600070205080204" pitchFamily="34" charset="-128"/>
              </a:rPr>
              <a:t>Example: Water Jug Problem</a:t>
            </a:r>
          </a:p>
        </p:txBody>
      </p:sp>
      <p:sp>
        <p:nvSpPr>
          <p:cNvPr id="66562" name="Rectangle 3">
            <a:extLst>
              <a:ext uri="{FF2B5EF4-FFF2-40B4-BE49-F238E27FC236}">
                <a16:creationId xmlns:a16="http://schemas.microsoft.com/office/drawing/2014/main" id="{842E09F8-62E6-A140-BF93-A99CE5E3DFF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447800"/>
            <a:ext cx="2971800" cy="51816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Given full 5-gal. jug and empty 2-gal. jug, fill 2-gal jug with one gallon</a:t>
            </a:r>
          </a:p>
          <a:p>
            <a:pPr marL="117475" indent="-111125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State = (</a:t>
            </a:r>
            <a:r>
              <a:rPr lang="en-US" altLang="en-US" sz="2400" dirty="0" err="1">
                <a:ea typeface="ＭＳ Ｐゴシック" panose="020B0600070205080204" pitchFamily="34" charset="-128"/>
              </a:rPr>
              <a:t>x,y</a:t>
            </a:r>
            <a:r>
              <a:rPr lang="en-US" altLang="en-US" sz="2400" dirty="0">
                <a:ea typeface="ＭＳ Ｐゴシック" panose="020B0600070205080204" pitchFamily="34" charset="-128"/>
              </a:rPr>
              <a:t>), where x is water in jug 1; y is water in jug 2</a:t>
            </a:r>
          </a:p>
          <a:p>
            <a:pPr marL="117475" indent="-111125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Initial State = (5,0) </a:t>
            </a:r>
          </a:p>
          <a:p>
            <a:pPr marL="117475" indent="-111125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Goal State = (-1,1), where -1 means any amount </a:t>
            </a:r>
          </a:p>
        </p:txBody>
      </p:sp>
      <p:graphicFrame>
        <p:nvGraphicFramePr>
          <p:cNvPr id="19603" name="Group 147">
            <a:extLst>
              <a:ext uri="{FF2B5EF4-FFF2-40B4-BE49-F238E27FC236}">
                <a16:creationId xmlns:a16="http://schemas.microsoft.com/office/drawing/2014/main" id="{FCA552B8-FAC7-3244-BDB6-258208F91D6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98424329"/>
              </p:ext>
            </p:extLst>
          </p:nvPr>
        </p:nvGraphicFramePr>
        <p:xfrm>
          <a:off x="3276600" y="2078038"/>
          <a:ext cx="5791200" cy="3476625"/>
        </p:xfrm>
        <a:graphic>
          <a:graphicData uri="http://schemas.openxmlformats.org/drawingml/2006/table">
            <a:tbl>
              <a:tblPr/>
              <a:tblGrid>
                <a:gridCol w="1066800">
                  <a:extLst>
                    <a:ext uri="{9D8B030D-6E8A-4147-A177-3AD203B41FA5}">
                      <a16:colId xmlns:a16="http://schemas.microsoft.com/office/drawing/2014/main" val="1756782909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3113660172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647209070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1052247818"/>
                    </a:ext>
                  </a:extLst>
                </a:gridCol>
              </a:tblGrid>
              <a:tr h="609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Name</a:t>
                      </a:r>
                    </a:p>
                  </a:txBody>
                  <a:tcPr marT="45697" marB="4569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Cond.</a:t>
                      </a:r>
                    </a:p>
                  </a:txBody>
                  <a:tcPr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Transition</a:t>
                      </a:r>
                    </a:p>
                  </a:txBody>
                  <a:tcPr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Effect</a:t>
                      </a:r>
                    </a:p>
                  </a:txBody>
                  <a:tcPr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0087994"/>
                  </a:ext>
                </a:extLst>
              </a:tr>
              <a:tr h="701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dump1</a:t>
                      </a:r>
                    </a:p>
                  </a:txBody>
                  <a:tcPr marT="45697" marB="4569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x&gt;0</a:t>
                      </a:r>
                    </a:p>
                  </a:txBody>
                  <a:tcPr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(x,y)</a:t>
                      </a:r>
                      <a:r>
                        <a:rPr kumimoji="0" lang="en-US" altLang="en-US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→</a:t>
                      </a: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(0,y)</a:t>
                      </a:r>
                    </a:p>
                  </a:txBody>
                  <a:tcPr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Empty Jug 1</a:t>
                      </a:r>
                    </a:p>
                  </a:txBody>
                  <a:tcPr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2266687"/>
                  </a:ext>
                </a:extLst>
              </a:tr>
              <a:tr h="762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dump2</a:t>
                      </a:r>
                    </a:p>
                  </a:txBody>
                  <a:tcPr marT="45697" marB="4569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y&gt;0</a:t>
                      </a:r>
                    </a:p>
                  </a:txBody>
                  <a:tcPr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(x,y)→(x,0)</a:t>
                      </a:r>
                    </a:p>
                  </a:txBody>
                  <a:tcPr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Empty Jug 2</a:t>
                      </a:r>
                    </a:p>
                  </a:txBody>
                  <a:tcPr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7310666"/>
                  </a:ext>
                </a:extLst>
              </a:tr>
              <a:tr h="701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pour_1_2</a:t>
                      </a:r>
                    </a:p>
                  </a:txBody>
                  <a:tcPr marT="45697" marB="4569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x&gt;0 &amp;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y&lt;C2</a:t>
                      </a:r>
                    </a:p>
                  </a:txBody>
                  <a:tcPr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(</a:t>
                      </a: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x,y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)→(</a:t>
                      </a: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x-D,y+D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)</a:t>
                      </a:r>
                      <a:b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</a:br>
                      <a:r>
                        <a:rPr kumimoji="0" lang="en-US" altLang="en-US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D = min(x,C2-y)</a:t>
                      </a:r>
                    </a:p>
                  </a:txBody>
                  <a:tcPr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Pour from Jug 1 to Jug 2</a:t>
                      </a:r>
                    </a:p>
                  </a:txBody>
                  <a:tcPr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2290366"/>
                  </a:ext>
                </a:extLst>
              </a:tr>
              <a:tr h="701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pour_2_1</a:t>
                      </a:r>
                    </a:p>
                  </a:txBody>
                  <a:tcPr marT="45697" marB="4569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y&gt;0 &amp;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X&lt;C1</a:t>
                      </a:r>
                    </a:p>
                  </a:txBody>
                  <a:tcPr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(</a:t>
                      </a: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x,y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)→(</a:t>
                      </a: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x+D,y-D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)</a:t>
                      </a:r>
                      <a:b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</a:br>
                      <a:r>
                        <a:rPr kumimoji="0" lang="en-US" altLang="en-US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D = min(y,C1-x)</a:t>
                      </a:r>
                    </a:p>
                  </a:txBody>
                  <a:tcPr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Pour from Jug 2 to Jug 1</a:t>
                      </a:r>
                    </a:p>
                  </a:txBody>
                  <a:tcPr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009962"/>
                  </a:ext>
                </a:extLst>
              </a:tr>
            </a:tbl>
          </a:graphicData>
        </a:graphic>
      </p:graphicFrame>
      <p:sp>
        <p:nvSpPr>
          <p:cNvPr id="66600" name="Text Box 142">
            <a:extLst>
              <a:ext uri="{FF2B5EF4-FFF2-40B4-BE49-F238E27FC236}">
                <a16:creationId xmlns:a16="http://schemas.microsoft.com/office/drawing/2014/main" id="{8AD6067D-9119-BB46-B6AB-9D49694CED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1105" y="1482887"/>
            <a:ext cx="16946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/>
              <a:t>Action table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2A01517-8E22-9446-BDE6-673CED3FE5B7}"/>
              </a:ext>
            </a:extLst>
          </p:cNvPr>
          <p:cNvGrpSpPr/>
          <p:nvPr/>
        </p:nvGrpSpPr>
        <p:grpSpPr>
          <a:xfrm>
            <a:off x="7239000" y="105098"/>
            <a:ext cx="1879600" cy="1489075"/>
            <a:chOff x="7239000" y="105098"/>
            <a:chExt cx="1879600" cy="148907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DDBB5A1-4424-1347-B2FA-3290DBF0EEB5}"/>
                </a:ext>
              </a:extLst>
            </p:cNvPr>
            <p:cNvGrpSpPr/>
            <p:nvPr/>
          </p:nvGrpSpPr>
          <p:grpSpPr>
            <a:xfrm>
              <a:off x="7239000" y="105098"/>
              <a:ext cx="1270000" cy="1489075"/>
              <a:chOff x="6841162" y="105098"/>
              <a:chExt cx="1270000" cy="1489075"/>
            </a:xfrm>
          </p:grpSpPr>
          <p:pic>
            <p:nvPicPr>
              <p:cNvPr id="14" name="Picture 1">
                <a:extLst>
                  <a:ext uri="{FF2B5EF4-FFF2-40B4-BE49-F238E27FC236}">
                    <a16:creationId xmlns:a16="http://schemas.microsoft.com/office/drawing/2014/main" id="{3048103D-367C-DB4A-B7DE-26992B48BE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41162" y="105098"/>
                <a:ext cx="1270000" cy="14890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4D60B39-F296-EF4E-B6BA-DE933E9BAE34}"/>
                  </a:ext>
                </a:extLst>
              </p:cNvPr>
              <p:cNvSpPr txBox="1"/>
              <p:nvPr/>
            </p:nvSpPr>
            <p:spPr>
              <a:xfrm>
                <a:off x="7137608" y="548253"/>
                <a:ext cx="33855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rgbClr val="FF0000"/>
                    </a:solidFill>
                  </a:rPr>
                  <a:t>5</a:t>
                </a: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96DF82E2-6B37-EE48-9D0A-3FF74CAF2F2E}"/>
                </a:ext>
              </a:extLst>
            </p:cNvPr>
            <p:cNvGrpSpPr/>
            <p:nvPr/>
          </p:nvGrpSpPr>
          <p:grpSpPr>
            <a:xfrm>
              <a:off x="8305800" y="373131"/>
              <a:ext cx="812800" cy="953008"/>
              <a:chOff x="8102600" y="508057"/>
              <a:chExt cx="812800" cy="953008"/>
            </a:xfrm>
          </p:grpSpPr>
          <p:pic>
            <p:nvPicPr>
              <p:cNvPr id="12" name="Picture 1">
                <a:extLst>
                  <a:ext uri="{FF2B5EF4-FFF2-40B4-BE49-F238E27FC236}">
                    <a16:creationId xmlns:a16="http://schemas.microsoft.com/office/drawing/2014/main" id="{1FB7F1C7-C72A-5B40-903D-811FE8DF98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02600" y="508057"/>
                <a:ext cx="812800" cy="9530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4DF13B5-DB54-894E-AB89-24E2C78F93C1}"/>
                  </a:ext>
                </a:extLst>
              </p:cNvPr>
              <p:cNvSpPr txBox="1"/>
              <p:nvPr/>
            </p:nvSpPr>
            <p:spPr>
              <a:xfrm>
                <a:off x="8221246" y="753728"/>
                <a:ext cx="33855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rgbClr val="FF0000"/>
                    </a:solidFill>
                  </a:rPr>
                  <a:t>2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73331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609" name="Group 107">
            <a:extLst>
              <a:ext uri="{FF2B5EF4-FFF2-40B4-BE49-F238E27FC236}">
                <a16:creationId xmlns:a16="http://schemas.microsoft.com/office/drawing/2014/main" id="{34985D42-A774-4F46-8B88-1F9B56ECB3E5}"/>
              </a:ext>
            </a:extLst>
          </p:cNvPr>
          <p:cNvGrpSpPr>
            <a:grpSpLocks/>
          </p:cNvGrpSpPr>
          <p:nvPr/>
        </p:nvGrpSpPr>
        <p:grpSpPr bwMode="auto">
          <a:xfrm>
            <a:off x="1981200" y="1447800"/>
            <a:ext cx="914400" cy="5181600"/>
            <a:chOff x="1248" y="528"/>
            <a:chExt cx="576" cy="3264"/>
          </a:xfrm>
        </p:grpSpPr>
        <p:sp>
          <p:nvSpPr>
            <p:cNvPr id="68687" name="Oval 4">
              <a:extLst>
                <a:ext uri="{FF2B5EF4-FFF2-40B4-BE49-F238E27FC236}">
                  <a16:creationId xmlns:a16="http://schemas.microsoft.com/office/drawing/2014/main" id="{B5C0DCA1-726B-BD44-9F0F-C25AFAA7F5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528"/>
              <a:ext cx="576" cy="432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/>
                <a:t>5, 2</a:t>
              </a:r>
            </a:p>
          </p:txBody>
        </p:sp>
        <p:sp>
          <p:nvSpPr>
            <p:cNvPr id="68688" name="Oval 5">
              <a:extLst>
                <a:ext uri="{FF2B5EF4-FFF2-40B4-BE49-F238E27FC236}">
                  <a16:creationId xmlns:a16="http://schemas.microsoft.com/office/drawing/2014/main" id="{D7911EF2-22AD-8D4B-8AD3-060E7421E5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1660"/>
              <a:ext cx="576" cy="432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/>
                <a:t>3, 2</a:t>
              </a:r>
            </a:p>
          </p:txBody>
        </p:sp>
        <p:sp>
          <p:nvSpPr>
            <p:cNvPr id="68689" name="Oval 6">
              <a:extLst>
                <a:ext uri="{FF2B5EF4-FFF2-40B4-BE49-F238E27FC236}">
                  <a16:creationId xmlns:a16="http://schemas.microsoft.com/office/drawing/2014/main" id="{1CBF9EE1-96B8-7041-A54D-C7E94E309D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2227"/>
              <a:ext cx="576" cy="432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/>
                <a:t>2, 2</a:t>
              </a:r>
            </a:p>
          </p:txBody>
        </p:sp>
        <p:sp>
          <p:nvSpPr>
            <p:cNvPr id="68690" name="Oval 7">
              <a:extLst>
                <a:ext uri="{FF2B5EF4-FFF2-40B4-BE49-F238E27FC236}">
                  <a16:creationId xmlns:a16="http://schemas.microsoft.com/office/drawing/2014/main" id="{7363388A-9958-EC41-9B38-7C6F20985E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2793"/>
              <a:ext cx="576" cy="432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/>
                <a:t>1, 2</a:t>
              </a:r>
            </a:p>
          </p:txBody>
        </p:sp>
        <p:sp>
          <p:nvSpPr>
            <p:cNvPr id="68691" name="Oval 8">
              <a:extLst>
                <a:ext uri="{FF2B5EF4-FFF2-40B4-BE49-F238E27FC236}">
                  <a16:creationId xmlns:a16="http://schemas.microsoft.com/office/drawing/2014/main" id="{F70ECD54-1983-8E42-BBD4-06A2C0812B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1094"/>
              <a:ext cx="576" cy="432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/>
                <a:t>4, 2</a:t>
              </a:r>
            </a:p>
          </p:txBody>
        </p:sp>
        <p:sp>
          <p:nvSpPr>
            <p:cNvPr id="68692" name="Oval 9">
              <a:extLst>
                <a:ext uri="{FF2B5EF4-FFF2-40B4-BE49-F238E27FC236}">
                  <a16:creationId xmlns:a16="http://schemas.microsoft.com/office/drawing/2014/main" id="{2349A62D-83CB-3E45-BA34-6A5B970BF7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3360"/>
              <a:ext cx="576" cy="432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/>
                <a:t>0, 2</a:t>
              </a:r>
            </a:p>
          </p:txBody>
        </p:sp>
      </p:grpSp>
      <p:grpSp>
        <p:nvGrpSpPr>
          <p:cNvPr id="68610" name="Group 106">
            <a:extLst>
              <a:ext uri="{FF2B5EF4-FFF2-40B4-BE49-F238E27FC236}">
                <a16:creationId xmlns:a16="http://schemas.microsoft.com/office/drawing/2014/main" id="{A8651EB3-1C64-5649-8EEA-F0BDDC4FFEAD}"/>
              </a:ext>
            </a:extLst>
          </p:cNvPr>
          <p:cNvGrpSpPr>
            <a:grpSpLocks/>
          </p:cNvGrpSpPr>
          <p:nvPr/>
        </p:nvGrpSpPr>
        <p:grpSpPr bwMode="auto">
          <a:xfrm>
            <a:off x="4533900" y="1447800"/>
            <a:ext cx="914400" cy="5181600"/>
            <a:chOff x="2856" y="528"/>
            <a:chExt cx="576" cy="3264"/>
          </a:xfrm>
        </p:grpSpPr>
        <p:sp>
          <p:nvSpPr>
            <p:cNvPr id="68681" name="Oval 12">
              <a:extLst>
                <a:ext uri="{FF2B5EF4-FFF2-40B4-BE49-F238E27FC236}">
                  <a16:creationId xmlns:a16="http://schemas.microsoft.com/office/drawing/2014/main" id="{1D3748EB-5E86-504D-B4F4-FECD58ACD7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6" y="528"/>
              <a:ext cx="576" cy="43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/>
                <a:t>5, 1</a:t>
              </a:r>
            </a:p>
          </p:txBody>
        </p:sp>
        <p:sp>
          <p:nvSpPr>
            <p:cNvPr id="68682" name="Oval 13">
              <a:extLst>
                <a:ext uri="{FF2B5EF4-FFF2-40B4-BE49-F238E27FC236}">
                  <a16:creationId xmlns:a16="http://schemas.microsoft.com/office/drawing/2014/main" id="{488267F1-A40B-0947-90EE-956B58060F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6" y="1660"/>
              <a:ext cx="576" cy="43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/>
                <a:t>3, 1</a:t>
              </a:r>
            </a:p>
          </p:txBody>
        </p:sp>
        <p:sp>
          <p:nvSpPr>
            <p:cNvPr id="68683" name="Oval 14">
              <a:extLst>
                <a:ext uri="{FF2B5EF4-FFF2-40B4-BE49-F238E27FC236}">
                  <a16:creationId xmlns:a16="http://schemas.microsoft.com/office/drawing/2014/main" id="{D3A0145F-F848-B242-90D5-FD61386C08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6" y="2227"/>
              <a:ext cx="576" cy="43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/>
                <a:t>2, 1</a:t>
              </a:r>
            </a:p>
          </p:txBody>
        </p:sp>
        <p:sp>
          <p:nvSpPr>
            <p:cNvPr id="68684" name="Oval 15">
              <a:extLst>
                <a:ext uri="{FF2B5EF4-FFF2-40B4-BE49-F238E27FC236}">
                  <a16:creationId xmlns:a16="http://schemas.microsoft.com/office/drawing/2014/main" id="{19002CD1-E7F1-F44C-AA55-A7FE643AEF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6" y="2793"/>
              <a:ext cx="576" cy="43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/>
                <a:t>1, 1</a:t>
              </a:r>
            </a:p>
          </p:txBody>
        </p:sp>
        <p:sp>
          <p:nvSpPr>
            <p:cNvPr id="68685" name="Oval 16">
              <a:extLst>
                <a:ext uri="{FF2B5EF4-FFF2-40B4-BE49-F238E27FC236}">
                  <a16:creationId xmlns:a16="http://schemas.microsoft.com/office/drawing/2014/main" id="{B2E53FE5-202A-D045-B717-CE068A2E5A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6" y="1094"/>
              <a:ext cx="576" cy="43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/>
                <a:t>4, 1</a:t>
              </a:r>
            </a:p>
          </p:txBody>
        </p:sp>
        <p:sp>
          <p:nvSpPr>
            <p:cNvPr id="68686" name="Oval 17">
              <a:extLst>
                <a:ext uri="{FF2B5EF4-FFF2-40B4-BE49-F238E27FC236}">
                  <a16:creationId xmlns:a16="http://schemas.microsoft.com/office/drawing/2014/main" id="{49D8FE9A-79ED-BA41-B6B8-BAA78749EA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6" y="3360"/>
              <a:ext cx="576" cy="43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/>
                <a:t>0, 1</a:t>
              </a:r>
            </a:p>
          </p:txBody>
        </p:sp>
      </p:grpSp>
      <p:grpSp>
        <p:nvGrpSpPr>
          <p:cNvPr id="68611" name="Group 18">
            <a:extLst>
              <a:ext uri="{FF2B5EF4-FFF2-40B4-BE49-F238E27FC236}">
                <a16:creationId xmlns:a16="http://schemas.microsoft.com/office/drawing/2014/main" id="{707730AE-1B57-EB45-9659-BECEC46DBB2A}"/>
              </a:ext>
            </a:extLst>
          </p:cNvPr>
          <p:cNvGrpSpPr>
            <a:grpSpLocks/>
          </p:cNvGrpSpPr>
          <p:nvPr/>
        </p:nvGrpSpPr>
        <p:grpSpPr bwMode="auto">
          <a:xfrm>
            <a:off x="7086600" y="1447800"/>
            <a:ext cx="914400" cy="5181600"/>
            <a:chOff x="912" y="528"/>
            <a:chExt cx="576" cy="3264"/>
          </a:xfrm>
        </p:grpSpPr>
        <p:sp>
          <p:nvSpPr>
            <p:cNvPr id="68675" name="Oval 19">
              <a:extLst>
                <a:ext uri="{FF2B5EF4-FFF2-40B4-BE49-F238E27FC236}">
                  <a16:creationId xmlns:a16="http://schemas.microsoft.com/office/drawing/2014/main" id="{0AC7F0BD-67D6-6645-9026-4457BD9C3C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528"/>
              <a:ext cx="576" cy="432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/>
                <a:t>5, 0</a:t>
              </a:r>
            </a:p>
          </p:txBody>
        </p:sp>
        <p:sp>
          <p:nvSpPr>
            <p:cNvPr id="68676" name="Oval 20">
              <a:extLst>
                <a:ext uri="{FF2B5EF4-FFF2-40B4-BE49-F238E27FC236}">
                  <a16:creationId xmlns:a16="http://schemas.microsoft.com/office/drawing/2014/main" id="{0748FF7E-98D8-C941-96F7-0365B81CF5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1660"/>
              <a:ext cx="576" cy="432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/>
                <a:t>3, 0</a:t>
              </a:r>
            </a:p>
          </p:txBody>
        </p:sp>
        <p:sp>
          <p:nvSpPr>
            <p:cNvPr id="68677" name="Oval 21">
              <a:extLst>
                <a:ext uri="{FF2B5EF4-FFF2-40B4-BE49-F238E27FC236}">
                  <a16:creationId xmlns:a16="http://schemas.microsoft.com/office/drawing/2014/main" id="{3DA1EC2B-D7B8-5A4C-9C20-433FDE73B4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2227"/>
              <a:ext cx="576" cy="432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/>
                <a:t>2, 0</a:t>
              </a:r>
            </a:p>
          </p:txBody>
        </p:sp>
        <p:sp>
          <p:nvSpPr>
            <p:cNvPr id="68678" name="Oval 22">
              <a:extLst>
                <a:ext uri="{FF2B5EF4-FFF2-40B4-BE49-F238E27FC236}">
                  <a16:creationId xmlns:a16="http://schemas.microsoft.com/office/drawing/2014/main" id="{E1D151B9-CD06-0F4A-94A2-B1611B6184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2793"/>
              <a:ext cx="576" cy="432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/>
                <a:t>1, 0</a:t>
              </a:r>
            </a:p>
          </p:txBody>
        </p:sp>
        <p:sp>
          <p:nvSpPr>
            <p:cNvPr id="68679" name="Oval 23">
              <a:extLst>
                <a:ext uri="{FF2B5EF4-FFF2-40B4-BE49-F238E27FC236}">
                  <a16:creationId xmlns:a16="http://schemas.microsoft.com/office/drawing/2014/main" id="{8226CDBB-CE3A-7A42-9295-2B6501EDB4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1094"/>
              <a:ext cx="576" cy="432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/>
                <a:t>4, 0</a:t>
              </a:r>
            </a:p>
          </p:txBody>
        </p:sp>
        <p:sp>
          <p:nvSpPr>
            <p:cNvPr id="68680" name="Oval 24">
              <a:extLst>
                <a:ext uri="{FF2B5EF4-FFF2-40B4-BE49-F238E27FC236}">
                  <a16:creationId xmlns:a16="http://schemas.microsoft.com/office/drawing/2014/main" id="{2CD5AC30-0BB7-2344-84C7-EAC39ADD02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3360"/>
              <a:ext cx="576" cy="432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US"/>
                <a:t>0, 0</a:t>
              </a:r>
            </a:p>
          </p:txBody>
        </p:sp>
      </p:grpSp>
      <p:grpSp>
        <p:nvGrpSpPr>
          <p:cNvPr id="11" name="Group 108">
            <a:extLst>
              <a:ext uri="{FF2B5EF4-FFF2-40B4-BE49-F238E27FC236}">
                <a16:creationId xmlns:a16="http://schemas.microsoft.com/office/drawing/2014/main" id="{0AA9D328-D622-2244-A978-8B9F52A842C8}"/>
              </a:ext>
            </a:extLst>
          </p:cNvPr>
          <p:cNvGrpSpPr>
            <a:grpSpLocks/>
          </p:cNvGrpSpPr>
          <p:nvPr/>
        </p:nvGrpSpPr>
        <p:grpSpPr bwMode="auto">
          <a:xfrm>
            <a:off x="2895600" y="914400"/>
            <a:ext cx="4191000" cy="5422900"/>
            <a:chOff x="1824" y="232"/>
            <a:chExt cx="2640" cy="3416"/>
          </a:xfrm>
        </p:grpSpPr>
        <p:sp>
          <p:nvSpPr>
            <p:cNvPr id="68663" name="Freeform 28">
              <a:extLst>
                <a:ext uri="{FF2B5EF4-FFF2-40B4-BE49-F238E27FC236}">
                  <a16:creationId xmlns:a16="http://schemas.microsoft.com/office/drawing/2014/main" id="{C87184D7-84BB-A147-870B-56FCC8BBF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4" y="232"/>
              <a:ext cx="2640" cy="488"/>
            </a:xfrm>
            <a:custGeom>
              <a:avLst/>
              <a:gdLst>
                <a:gd name="T0" fmla="*/ 0 w 2640"/>
                <a:gd name="T1" fmla="*/ 488 h 488"/>
                <a:gd name="T2" fmla="*/ 1296 w 2640"/>
                <a:gd name="T3" fmla="*/ 8 h 488"/>
                <a:gd name="T4" fmla="*/ 2640 w 2640"/>
                <a:gd name="T5" fmla="*/ 440 h 488"/>
                <a:gd name="T6" fmla="*/ 0 60000 65536"/>
                <a:gd name="T7" fmla="*/ 0 60000 65536"/>
                <a:gd name="T8" fmla="*/ 0 60000 65536"/>
                <a:gd name="T9" fmla="*/ 0 w 2640"/>
                <a:gd name="T10" fmla="*/ 0 h 488"/>
                <a:gd name="T11" fmla="*/ 2640 w 2640"/>
                <a:gd name="T12" fmla="*/ 488 h 4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40" h="488">
                  <a:moveTo>
                    <a:pt x="0" y="488"/>
                  </a:moveTo>
                  <a:cubicBezTo>
                    <a:pt x="428" y="252"/>
                    <a:pt x="856" y="16"/>
                    <a:pt x="1296" y="8"/>
                  </a:cubicBezTo>
                  <a:cubicBezTo>
                    <a:pt x="1736" y="0"/>
                    <a:pt x="2416" y="368"/>
                    <a:pt x="2640" y="440"/>
                  </a:cubicBezTo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64" name="Freeform 29">
              <a:extLst>
                <a:ext uri="{FF2B5EF4-FFF2-40B4-BE49-F238E27FC236}">
                  <a16:creationId xmlns:a16="http://schemas.microsoft.com/office/drawing/2014/main" id="{EA49F94C-0ABD-F34B-A99A-AF92D24132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4" y="808"/>
              <a:ext cx="2640" cy="488"/>
            </a:xfrm>
            <a:custGeom>
              <a:avLst/>
              <a:gdLst>
                <a:gd name="T0" fmla="*/ 0 w 2640"/>
                <a:gd name="T1" fmla="*/ 488 h 488"/>
                <a:gd name="T2" fmla="*/ 1296 w 2640"/>
                <a:gd name="T3" fmla="*/ 8 h 488"/>
                <a:gd name="T4" fmla="*/ 2640 w 2640"/>
                <a:gd name="T5" fmla="*/ 440 h 488"/>
                <a:gd name="T6" fmla="*/ 0 60000 65536"/>
                <a:gd name="T7" fmla="*/ 0 60000 65536"/>
                <a:gd name="T8" fmla="*/ 0 60000 65536"/>
                <a:gd name="T9" fmla="*/ 0 w 2640"/>
                <a:gd name="T10" fmla="*/ 0 h 488"/>
                <a:gd name="T11" fmla="*/ 2640 w 2640"/>
                <a:gd name="T12" fmla="*/ 488 h 4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40" h="488">
                  <a:moveTo>
                    <a:pt x="0" y="488"/>
                  </a:moveTo>
                  <a:cubicBezTo>
                    <a:pt x="428" y="252"/>
                    <a:pt x="856" y="16"/>
                    <a:pt x="1296" y="8"/>
                  </a:cubicBezTo>
                  <a:cubicBezTo>
                    <a:pt x="1736" y="0"/>
                    <a:pt x="2416" y="368"/>
                    <a:pt x="2640" y="440"/>
                  </a:cubicBezTo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65" name="Freeform 30">
              <a:extLst>
                <a:ext uri="{FF2B5EF4-FFF2-40B4-BE49-F238E27FC236}">
                  <a16:creationId xmlns:a16="http://schemas.microsoft.com/office/drawing/2014/main" id="{2BF7DC73-8A08-9A4D-842E-1A8EFFE1CE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4" y="1384"/>
              <a:ext cx="2640" cy="488"/>
            </a:xfrm>
            <a:custGeom>
              <a:avLst/>
              <a:gdLst>
                <a:gd name="T0" fmla="*/ 0 w 2640"/>
                <a:gd name="T1" fmla="*/ 488 h 488"/>
                <a:gd name="T2" fmla="*/ 1296 w 2640"/>
                <a:gd name="T3" fmla="*/ 8 h 488"/>
                <a:gd name="T4" fmla="*/ 2640 w 2640"/>
                <a:gd name="T5" fmla="*/ 440 h 488"/>
                <a:gd name="T6" fmla="*/ 0 60000 65536"/>
                <a:gd name="T7" fmla="*/ 0 60000 65536"/>
                <a:gd name="T8" fmla="*/ 0 60000 65536"/>
                <a:gd name="T9" fmla="*/ 0 w 2640"/>
                <a:gd name="T10" fmla="*/ 0 h 488"/>
                <a:gd name="T11" fmla="*/ 2640 w 2640"/>
                <a:gd name="T12" fmla="*/ 488 h 4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40" h="488">
                  <a:moveTo>
                    <a:pt x="0" y="488"/>
                  </a:moveTo>
                  <a:cubicBezTo>
                    <a:pt x="428" y="252"/>
                    <a:pt x="856" y="16"/>
                    <a:pt x="1296" y="8"/>
                  </a:cubicBezTo>
                  <a:cubicBezTo>
                    <a:pt x="1736" y="0"/>
                    <a:pt x="2416" y="368"/>
                    <a:pt x="2640" y="440"/>
                  </a:cubicBezTo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66" name="Freeform 31">
              <a:extLst>
                <a:ext uri="{FF2B5EF4-FFF2-40B4-BE49-F238E27FC236}">
                  <a16:creationId xmlns:a16="http://schemas.microsoft.com/office/drawing/2014/main" id="{B36AAE1F-D62D-554A-B9F8-5D6B29148B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4" y="1960"/>
              <a:ext cx="2640" cy="488"/>
            </a:xfrm>
            <a:custGeom>
              <a:avLst/>
              <a:gdLst>
                <a:gd name="T0" fmla="*/ 0 w 2640"/>
                <a:gd name="T1" fmla="*/ 488 h 488"/>
                <a:gd name="T2" fmla="*/ 1296 w 2640"/>
                <a:gd name="T3" fmla="*/ 8 h 488"/>
                <a:gd name="T4" fmla="*/ 2640 w 2640"/>
                <a:gd name="T5" fmla="*/ 440 h 488"/>
                <a:gd name="T6" fmla="*/ 0 60000 65536"/>
                <a:gd name="T7" fmla="*/ 0 60000 65536"/>
                <a:gd name="T8" fmla="*/ 0 60000 65536"/>
                <a:gd name="T9" fmla="*/ 0 w 2640"/>
                <a:gd name="T10" fmla="*/ 0 h 488"/>
                <a:gd name="T11" fmla="*/ 2640 w 2640"/>
                <a:gd name="T12" fmla="*/ 488 h 4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40" h="488">
                  <a:moveTo>
                    <a:pt x="0" y="488"/>
                  </a:moveTo>
                  <a:cubicBezTo>
                    <a:pt x="428" y="252"/>
                    <a:pt x="856" y="16"/>
                    <a:pt x="1296" y="8"/>
                  </a:cubicBezTo>
                  <a:cubicBezTo>
                    <a:pt x="1736" y="0"/>
                    <a:pt x="2416" y="368"/>
                    <a:pt x="2640" y="440"/>
                  </a:cubicBezTo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67" name="Freeform 32">
              <a:extLst>
                <a:ext uri="{FF2B5EF4-FFF2-40B4-BE49-F238E27FC236}">
                  <a16:creationId xmlns:a16="http://schemas.microsoft.com/office/drawing/2014/main" id="{66FEAB7C-5B17-7742-AF3C-B13BA87605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4" y="2536"/>
              <a:ext cx="2640" cy="488"/>
            </a:xfrm>
            <a:custGeom>
              <a:avLst/>
              <a:gdLst>
                <a:gd name="T0" fmla="*/ 0 w 2640"/>
                <a:gd name="T1" fmla="*/ 488 h 488"/>
                <a:gd name="T2" fmla="*/ 1296 w 2640"/>
                <a:gd name="T3" fmla="*/ 8 h 488"/>
                <a:gd name="T4" fmla="*/ 2640 w 2640"/>
                <a:gd name="T5" fmla="*/ 440 h 488"/>
                <a:gd name="T6" fmla="*/ 0 60000 65536"/>
                <a:gd name="T7" fmla="*/ 0 60000 65536"/>
                <a:gd name="T8" fmla="*/ 0 60000 65536"/>
                <a:gd name="T9" fmla="*/ 0 w 2640"/>
                <a:gd name="T10" fmla="*/ 0 h 488"/>
                <a:gd name="T11" fmla="*/ 2640 w 2640"/>
                <a:gd name="T12" fmla="*/ 488 h 4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40" h="488">
                  <a:moveTo>
                    <a:pt x="0" y="488"/>
                  </a:moveTo>
                  <a:cubicBezTo>
                    <a:pt x="428" y="252"/>
                    <a:pt x="856" y="16"/>
                    <a:pt x="1296" y="8"/>
                  </a:cubicBezTo>
                  <a:cubicBezTo>
                    <a:pt x="1736" y="0"/>
                    <a:pt x="2416" y="368"/>
                    <a:pt x="2640" y="440"/>
                  </a:cubicBezTo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68" name="Freeform 33">
              <a:extLst>
                <a:ext uri="{FF2B5EF4-FFF2-40B4-BE49-F238E27FC236}">
                  <a16:creationId xmlns:a16="http://schemas.microsoft.com/office/drawing/2014/main" id="{A575F983-DC9F-C444-8980-DF793767E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4" y="3112"/>
              <a:ext cx="2640" cy="488"/>
            </a:xfrm>
            <a:custGeom>
              <a:avLst/>
              <a:gdLst>
                <a:gd name="T0" fmla="*/ 0 w 2640"/>
                <a:gd name="T1" fmla="*/ 488 h 488"/>
                <a:gd name="T2" fmla="*/ 1296 w 2640"/>
                <a:gd name="T3" fmla="*/ 8 h 488"/>
                <a:gd name="T4" fmla="*/ 2640 w 2640"/>
                <a:gd name="T5" fmla="*/ 440 h 488"/>
                <a:gd name="T6" fmla="*/ 0 60000 65536"/>
                <a:gd name="T7" fmla="*/ 0 60000 65536"/>
                <a:gd name="T8" fmla="*/ 0 60000 65536"/>
                <a:gd name="T9" fmla="*/ 0 w 2640"/>
                <a:gd name="T10" fmla="*/ 0 h 488"/>
                <a:gd name="T11" fmla="*/ 2640 w 2640"/>
                <a:gd name="T12" fmla="*/ 488 h 4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40" h="488">
                  <a:moveTo>
                    <a:pt x="0" y="488"/>
                  </a:moveTo>
                  <a:cubicBezTo>
                    <a:pt x="428" y="252"/>
                    <a:pt x="856" y="16"/>
                    <a:pt x="1296" y="8"/>
                  </a:cubicBezTo>
                  <a:cubicBezTo>
                    <a:pt x="1736" y="0"/>
                    <a:pt x="2416" y="368"/>
                    <a:pt x="2640" y="440"/>
                  </a:cubicBezTo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69" name="Freeform 34">
              <a:extLst>
                <a:ext uri="{FF2B5EF4-FFF2-40B4-BE49-F238E27FC236}">
                  <a16:creationId xmlns:a16="http://schemas.microsoft.com/office/drawing/2014/main" id="{7FAD5649-1B9E-F04C-9085-CF43B8C34BC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6" y="576"/>
              <a:ext cx="1008" cy="200"/>
            </a:xfrm>
            <a:custGeom>
              <a:avLst/>
              <a:gdLst>
                <a:gd name="T0" fmla="*/ 0 w 1008"/>
                <a:gd name="T1" fmla="*/ 152 h 200"/>
                <a:gd name="T2" fmla="*/ 528 w 1008"/>
                <a:gd name="T3" fmla="*/ 8 h 200"/>
                <a:gd name="T4" fmla="*/ 1008 w 1008"/>
                <a:gd name="T5" fmla="*/ 200 h 200"/>
                <a:gd name="T6" fmla="*/ 0 60000 65536"/>
                <a:gd name="T7" fmla="*/ 0 60000 65536"/>
                <a:gd name="T8" fmla="*/ 0 60000 65536"/>
                <a:gd name="T9" fmla="*/ 0 w 1008"/>
                <a:gd name="T10" fmla="*/ 0 h 200"/>
                <a:gd name="T11" fmla="*/ 1008 w 1008"/>
                <a:gd name="T12" fmla="*/ 200 h 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08" h="200">
                  <a:moveTo>
                    <a:pt x="0" y="152"/>
                  </a:moveTo>
                  <a:cubicBezTo>
                    <a:pt x="180" y="76"/>
                    <a:pt x="360" y="0"/>
                    <a:pt x="528" y="8"/>
                  </a:cubicBezTo>
                  <a:cubicBezTo>
                    <a:pt x="696" y="16"/>
                    <a:pt x="852" y="108"/>
                    <a:pt x="1008" y="200"/>
                  </a:cubicBezTo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70" name="Freeform 40">
              <a:extLst>
                <a:ext uri="{FF2B5EF4-FFF2-40B4-BE49-F238E27FC236}">
                  <a16:creationId xmlns:a16="http://schemas.microsoft.com/office/drawing/2014/main" id="{302AD2ED-121D-F646-834B-CFE18566E7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6" y="1192"/>
              <a:ext cx="1008" cy="200"/>
            </a:xfrm>
            <a:custGeom>
              <a:avLst/>
              <a:gdLst>
                <a:gd name="T0" fmla="*/ 0 w 1008"/>
                <a:gd name="T1" fmla="*/ 152 h 200"/>
                <a:gd name="T2" fmla="*/ 528 w 1008"/>
                <a:gd name="T3" fmla="*/ 8 h 200"/>
                <a:gd name="T4" fmla="*/ 1008 w 1008"/>
                <a:gd name="T5" fmla="*/ 200 h 200"/>
                <a:gd name="T6" fmla="*/ 0 60000 65536"/>
                <a:gd name="T7" fmla="*/ 0 60000 65536"/>
                <a:gd name="T8" fmla="*/ 0 60000 65536"/>
                <a:gd name="T9" fmla="*/ 0 w 1008"/>
                <a:gd name="T10" fmla="*/ 0 h 200"/>
                <a:gd name="T11" fmla="*/ 1008 w 1008"/>
                <a:gd name="T12" fmla="*/ 200 h 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08" h="200">
                  <a:moveTo>
                    <a:pt x="0" y="152"/>
                  </a:moveTo>
                  <a:cubicBezTo>
                    <a:pt x="180" y="76"/>
                    <a:pt x="360" y="0"/>
                    <a:pt x="528" y="8"/>
                  </a:cubicBezTo>
                  <a:cubicBezTo>
                    <a:pt x="696" y="16"/>
                    <a:pt x="852" y="108"/>
                    <a:pt x="1008" y="200"/>
                  </a:cubicBezTo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71" name="Freeform 41">
              <a:extLst>
                <a:ext uri="{FF2B5EF4-FFF2-40B4-BE49-F238E27FC236}">
                  <a16:creationId xmlns:a16="http://schemas.microsoft.com/office/drawing/2014/main" id="{DAE422D9-D105-6149-8032-06482E908F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6" y="1720"/>
              <a:ext cx="1008" cy="200"/>
            </a:xfrm>
            <a:custGeom>
              <a:avLst/>
              <a:gdLst>
                <a:gd name="T0" fmla="*/ 0 w 1008"/>
                <a:gd name="T1" fmla="*/ 152 h 200"/>
                <a:gd name="T2" fmla="*/ 528 w 1008"/>
                <a:gd name="T3" fmla="*/ 8 h 200"/>
                <a:gd name="T4" fmla="*/ 1008 w 1008"/>
                <a:gd name="T5" fmla="*/ 200 h 200"/>
                <a:gd name="T6" fmla="*/ 0 60000 65536"/>
                <a:gd name="T7" fmla="*/ 0 60000 65536"/>
                <a:gd name="T8" fmla="*/ 0 60000 65536"/>
                <a:gd name="T9" fmla="*/ 0 w 1008"/>
                <a:gd name="T10" fmla="*/ 0 h 200"/>
                <a:gd name="T11" fmla="*/ 1008 w 1008"/>
                <a:gd name="T12" fmla="*/ 200 h 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08" h="200">
                  <a:moveTo>
                    <a:pt x="0" y="152"/>
                  </a:moveTo>
                  <a:cubicBezTo>
                    <a:pt x="180" y="76"/>
                    <a:pt x="360" y="0"/>
                    <a:pt x="528" y="8"/>
                  </a:cubicBezTo>
                  <a:cubicBezTo>
                    <a:pt x="696" y="16"/>
                    <a:pt x="852" y="108"/>
                    <a:pt x="1008" y="200"/>
                  </a:cubicBezTo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72" name="Freeform 42">
              <a:extLst>
                <a:ext uri="{FF2B5EF4-FFF2-40B4-BE49-F238E27FC236}">
                  <a16:creationId xmlns:a16="http://schemas.microsoft.com/office/drawing/2014/main" id="{B56351EE-A67D-E64F-B973-5BBA5CC07D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6" y="2296"/>
              <a:ext cx="1008" cy="200"/>
            </a:xfrm>
            <a:custGeom>
              <a:avLst/>
              <a:gdLst>
                <a:gd name="T0" fmla="*/ 0 w 1008"/>
                <a:gd name="T1" fmla="*/ 152 h 200"/>
                <a:gd name="T2" fmla="*/ 528 w 1008"/>
                <a:gd name="T3" fmla="*/ 8 h 200"/>
                <a:gd name="T4" fmla="*/ 1008 w 1008"/>
                <a:gd name="T5" fmla="*/ 200 h 200"/>
                <a:gd name="T6" fmla="*/ 0 60000 65536"/>
                <a:gd name="T7" fmla="*/ 0 60000 65536"/>
                <a:gd name="T8" fmla="*/ 0 60000 65536"/>
                <a:gd name="T9" fmla="*/ 0 w 1008"/>
                <a:gd name="T10" fmla="*/ 0 h 200"/>
                <a:gd name="T11" fmla="*/ 1008 w 1008"/>
                <a:gd name="T12" fmla="*/ 200 h 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08" h="200">
                  <a:moveTo>
                    <a:pt x="0" y="152"/>
                  </a:moveTo>
                  <a:cubicBezTo>
                    <a:pt x="180" y="76"/>
                    <a:pt x="360" y="0"/>
                    <a:pt x="528" y="8"/>
                  </a:cubicBezTo>
                  <a:cubicBezTo>
                    <a:pt x="696" y="16"/>
                    <a:pt x="852" y="108"/>
                    <a:pt x="1008" y="200"/>
                  </a:cubicBezTo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73" name="Freeform 43">
              <a:extLst>
                <a:ext uri="{FF2B5EF4-FFF2-40B4-BE49-F238E27FC236}">
                  <a16:creationId xmlns:a16="http://schemas.microsoft.com/office/drawing/2014/main" id="{506CB566-C46E-4D43-9358-592F9DAD18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6" y="2872"/>
              <a:ext cx="1008" cy="200"/>
            </a:xfrm>
            <a:custGeom>
              <a:avLst/>
              <a:gdLst>
                <a:gd name="T0" fmla="*/ 0 w 1008"/>
                <a:gd name="T1" fmla="*/ 152 h 200"/>
                <a:gd name="T2" fmla="*/ 528 w 1008"/>
                <a:gd name="T3" fmla="*/ 8 h 200"/>
                <a:gd name="T4" fmla="*/ 1008 w 1008"/>
                <a:gd name="T5" fmla="*/ 200 h 200"/>
                <a:gd name="T6" fmla="*/ 0 60000 65536"/>
                <a:gd name="T7" fmla="*/ 0 60000 65536"/>
                <a:gd name="T8" fmla="*/ 0 60000 65536"/>
                <a:gd name="T9" fmla="*/ 0 w 1008"/>
                <a:gd name="T10" fmla="*/ 0 h 200"/>
                <a:gd name="T11" fmla="*/ 1008 w 1008"/>
                <a:gd name="T12" fmla="*/ 200 h 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08" h="200">
                  <a:moveTo>
                    <a:pt x="0" y="152"/>
                  </a:moveTo>
                  <a:cubicBezTo>
                    <a:pt x="180" y="76"/>
                    <a:pt x="360" y="0"/>
                    <a:pt x="528" y="8"/>
                  </a:cubicBezTo>
                  <a:cubicBezTo>
                    <a:pt x="696" y="16"/>
                    <a:pt x="852" y="108"/>
                    <a:pt x="1008" y="200"/>
                  </a:cubicBezTo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74" name="Freeform 44">
              <a:extLst>
                <a:ext uri="{FF2B5EF4-FFF2-40B4-BE49-F238E27FC236}">
                  <a16:creationId xmlns:a16="http://schemas.microsoft.com/office/drawing/2014/main" id="{6E03FF30-92DC-644E-A854-D5A23EC0E3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6" y="3448"/>
              <a:ext cx="1008" cy="200"/>
            </a:xfrm>
            <a:custGeom>
              <a:avLst/>
              <a:gdLst>
                <a:gd name="T0" fmla="*/ 0 w 1008"/>
                <a:gd name="T1" fmla="*/ 152 h 200"/>
                <a:gd name="T2" fmla="*/ 528 w 1008"/>
                <a:gd name="T3" fmla="*/ 8 h 200"/>
                <a:gd name="T4" fmla="*/ 1008 w 1008"/>
                <a:gd name="T5" fmla="*/ 200 h 200"/>
                <a:gd name="T6" fmla="*/ 0 60000 65536"/>
                <a:gd name="T7" fmla="*/ 0 60000 65536"/>
                <a:gd name="T8" fmla="*/ 0 60000 65536"/>
                <a:gd name="T9" fmla="*/ 0 w 1008"/>
                <a:gd name="T10" fmla="*/ 0 h 200"/>
                <a:gd name="T11" fmla="*/ 1008 w 1008"/>
                <a:gd name="T12" fmla="*/ 200 h 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08" h="200">
                  <a:moveTo>
                    <a:pt x="0" y="152"/>
                  </a:moveTo>
                  <a:cubicBezTo>
                    <a:pt x="180" y="76"/>
                    <a:pt x="360" y="0"/>
                    <a:pt x="528" y="8"/>
                  </a:cubicBezTo>
                  <a:cubicBezTo>
                    <a:pt x="696" y="16"/>
                    <a:pt x="852" y="108"/>
                    <a:pt x="1008" y="200"/>
                  </a:cubicBezTo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4558" name="Text Box 46">
            <a:extLst>
              <a:ext uri="{FF2B5EF4-FFF2-40B4-BE49-F238E27FC236}">
                <a16:creationId xmlns:a16="http://schemas.microsoft.com/office/drawing/2014/main" id="{33064382-A3A9-6D4E-8C54-34241ADA8B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2590800"/>
            <a:ext cx="1147763" cy="4572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chemeClr val="bg1"/>
                </a:solidFill>
              </a:rPr>
              <a:t>Empty2</a:t>
            </a:r>
          </a:p>
        </p:txBody>
      </p:sp>
      <p:sp>
        <p:nvSpPr>
          <p:cNvPr id="64559" name="Text Box 47">
            <a:extLst>
              <a:ext uri="{FF2B5EF4-FFF2-40B4-BE49-F238E27FC236}">
                <a16:creationId xmlns:a16="http://schemas.microsoft.com/office/drawing/2014/main" id="{EBF4AEB6-3A7E-0B43-ACA2-E9B719D5ED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1600200"/>
            <a:ext cx="1147763" cy="457200"/>
          </a:xfrm>
          <a:prstGeom prst="rect">
            <a:avLst/>
          </a:prstGeom>
          <a:solidFill>
            <a:srgbClr val="8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chemeClr val="bg1"/>
                </a:solidFill>
              </a:rPr>
              <a:t>Empty5</a:t>
            </a:r>
          </a:p>
        </p:txBody>
      </p:sp>
      <p:sp>
        <p:nvSpPr>
          <p:cNvPr id="64560" name="Freeform 48">
            <a:extLst>
              <a:ext uri="{FF2B5EF4-FFF2-40B4-BE49-F238E27FC236}">
                <a16:creationId xmlns:a16="http://schemas.microsoft.com/office/drawing/2014/main" id="{B80DA1AB-6409-9C43-9027-B607B80D8FEC}"/>
              </a:ext>
            </a:extLst>
          </p:cNvPr>
          <p:cNvSpPr>
            <a:spLocks/>
          </p:cNvSpPr>
          <p:nvPr/>
        </p:nvSpPr>
        <p:spPr bwMode="auto">
          <a:xfrm>
            <a:off x="5486400" y="1511300"/>
            <a:ext cx="1600200" cy="317500"/>
          </a:xfrm>
          <a:custGeom>
            <a:avLst/>
            <a:gdLst>
              <a:gd name="T0" fmla="*/ 0 w 1008"/>
              <a:gd name="T1" fmla="*/ 2147483647 h 200"/>
              <a:gd name="T2" fmla="*/ 2147483647 w 1008"/>
              <a:gd name="T3" fmla="*/ 2147483647 h 200"/>
              <a:gd name="T4" fmla="*/ 2147483647 w 1008"/>
              <a:gd name="T5" fmla="*/ 2147483647 h 200"/>
              <a:gd name="T6" fmla="*/ 0 60000 65536"/>
              <a:gd name="T7" fmla="*/ 0 60000 65536"/>
              <a:gd name="T8" fmla="*/ 0 60000 65536"/>
              <a:gd name="T9" fmla="*/ 0 w 1008"/>
              <a:gd name="T10" fmla="*/ 0 h 200"/>
              <a:gd name="T11" fmla="*/ 1008 w 1008"/>
              <a:gd name="T12" fmla="*/ 200 h 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08" h="200">
                <a:moveTo>
                  <a:pt x="0" y="152"/>
                </a:moveTo>
                <a:cubicBezTo>
                  <a:pt x="180" y="76"/>
                  <a:pt x="360" y="0"/>
                  <a:pt x="528" y="8"/>
                </a:cubicBezTo>
                <a:cubicBezTo>
                  <a:pt x="696" y="16"/>
                  <a:pt x="852" y="108"/>
                  <a:pt x="1008" y="200"/>
                </a:cubicBezTo>
              </a:path>
            </a:pathLst>
          </a:cu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61" name="Text Box 49">
            <a:extLst>
              <a:ext uri="{FF2B5EF4-FFF2-40B4-BE49-F238E27FC236}">
                <a16:creationId xmlns:a16="http://schemas.microsoft.com/office/drawing/2014/main" id="{36BFF92C-4B97-7D40-ABD0-13DAA6C3CC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738" y="3619500"/>
            <a:ext cx="725487" cy="4572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chemeClr val="bg1"/>
                </a:solidFill>
              </a:rPr>
              <a:t>2to5</a:t>
            </a:r>
          </a:p>
        </p:txBody>
      </p:sp>
      <p:sp>
        <p:nvSpPr>
          <p:cNvPr id="64562" name="Text Box 50">
            <a:extLst>
              <a:ext uri="{FF2B5EF4-FFF2-40B4-BE49-F238E27FC236}">
                <a16:creationId xmlns:a16="http://schemas.microsoft.com/office/drawing/2014/main" id="{0CDCF8D5-70A1-534A-BEC4-B77C190632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738" y="4629150"/>
            <a:ext cx="725487" cy="4572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chemeClr val="bg1"/>
                </a:solidFill>
              </a:rPr>
              <a:t>5to2</a:t>
            </a:r>
          </a:p>
        </p:txBody>
      </p:sp>
      <p:sp>
        <p:nvSpPr>
          <p:cNvPr id="64563" name="Text Box 51">
            <a:extLst>
              <a:ext uri="{FF2B5EF4-FFF2-40B4-BE49-F238E27FC236}">
                <a16:creationId xmlns:a16="http://schemas.microsoft.com/office/drawing/2014/main" id="{1A625AD3-0261-7A40-9001-8F7FE15B78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638800"/>
            <a:ext cx="1198563" cy="4572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chemeClr val="bg1"/>
                </a:solidFill>
              </a:rPr>
              <a:t>5to2part</a:t>
            </a:r>
          </a:p>
        </p:txBody>
      </p:sp>
      <p:grpSp>
        <p:nvGrpSpPr>
          <p:cNvPr id="12" name="Group 59">
            <a:extLst>
              <a:ext uri="{FF2B5EF4-FFF2-40B4-BE49-F238E27FC236}">
                <a16:creationId xmlns:a16="http://schemas.microsoft.com/office/drawing/2014/main" id="{DEA5E70A-F8EA-B749-9129-12FADF2C9BA0}"/>
              </a:ext>
            </a:extLst>
          </p:cNvPr>
          <p:cNvGrpSpPr>
            <a:grpSpLocks/>
          </p:cNvGrpSpPr>
          <p:nvPr/>
        </p:nvGrpSpPr>
        <p:grpSpPr bwMode="auto">
          <a:xfrm>
            <a:off x="2592388" y="1828800"/>
            <a:ext cx="1141412" cy="4419600"/>
            <a:chOff x="1969" y="768"/>
            <a:chExt cx="719" cy="2784"/>
          </a:xfrm>
        </p:grpSpPr>
        <p:sp>
          <p:nvSpPr>
            <p:cNvPr id="68658" name="Freeform 52">
              <a:extLst>
                <a:ext uri="{FF2B5EF4-FFF2-40B4-BE49-F238E27FC236}">
                  <a16:creationId xmlns:a16="http://schemas.microsoft.com/office/drawing/2014/main" id="{9AA88B77-D325-964F-B35B-22164BE09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" y="768"/>
              <a:ext cx="480" cy="2784"/>
            </a:xfrm>
            <a:custGeom>
              <a:avLst/>
              <a:gdLst>
                <a:gd name="T0" fmla="*/ 0 w 480"/>
                <a:gd name="T1" fmla="*/ 0 h 2784"/>
                <a:gd name="T2" fmla="*/ 480 w 480"/>
                <a:gd name="T3" fmla="*/ 1248 h 2784"/>
                <a:gd name="T4" fmla="*/ 0 w 480"/>
                <a:gd name="T5" fmla="*/ 2784 h 2784"/>
                <a:gd name="T6" fmla="*/ 0 60000 65536"/>
                <a:gd name="T7" fmla="*/ 0 60000 65536"/>
                <a:gd name="T8" fmla="*/ 0 60000 65536"/>
                <a:gd name="T9" fmla="*/ 0 w 480"/>
                <a:gd name="T10" fmla="*/ 0 h 2784"/>
                <a:gd name="T11" fmla="*/ 480 w 480"/>
                <a:gd name="T12" fmla="*/ 2784 h 27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0" h="2784">
                  <a:moveTo>
                    <a:pt x="0" y="0"/>
                  </a:moveTo>
                  <a:cubicBezTo>
                    <a:pt x="240" y="392"/>
                    <a:pt x="480" y="784"/>
                    <a:pt x="480" y="1248"/>
                  </a:cubicBezTo>
                  <a:cubicBezTo>
                    <a:pt x="480" y="1712"/>
                    <a:pt x="240" y="2248"/>
                    <a:pt x="0" y="2784"/>
                  </a:cubicBezTo>
                </a:path>
              </a:pathLst>
            </a:custGeom>
            <a:noFill/>
            <a:ln w="9525">
              <a:solidFill>
                <a:srgbClr val="8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59" name="Freeform 53">
              <a:extLst>
                <a:ext uri="{FF2B5EF4-FFF2-40B4-BE49-F238E27FC236}">
                  <a16:creationId xmlns:a16="http://schemas.microsoft.com/office/drawing/2014/main" id="{2EEB902B-5827-FD44-BDF8-AF8E34433D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0" y="1344"/>
              <a:ext cx="381" cy="2112"/>
            </a:xfrm>
            <a:custGeom>
              <a:avLst/>
              <a:gdLst>
                <a:gd name="T0" fmla="*/ 48 w 381"/>
                <a:gd name="T1" fmla="*/ 0 h 2112"/>
                <a:gd name="T2" fmla="*/ 373 w 381"/>
                <a:gd name="T3" fmla="*/ 997 h 2112"/>
                <a:gd name="T4" fmla="*/ 0 w 381"/>
                <a:gd name="T5" fmla="*/ 2112 h 2112"/>
                <a:gd name="T6" fmla="*/ 0 60000 65536"/>
                <a:gd name="T7" fmla="*/ 0 60000 65536"/>
                <a:gd name="T8" fmla="*/ 0 60000 65536"/>
                <a:gd name="T9" fmla="*/ 0 w 381"/>
                <a:gd name="T10" fmla="*/ 0 h 2112"/>
                <a:gd name="T11" fmla="*/ 381 w 381"/>
                <a:gd name="T12" fmla="*/ 2112 h 211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1" h="2112">
                  <a:moveTo>
                    <a:pt x="48" y="0"/>
                  </a:moveTo>
                  <a:cubicBezTo>
                    <a:pt x="102" y="166"/>
                    <a:pt x="381" y="645"/>
                    <a:pt x="373" y="997"/>
                  </a:cubicBezTo>
                  <a:cubicBezTo>
                    <a:pt x="365" y="1349"/>
                    <a:pt x="78" y="1880"/>
                    <a:pt x="0" y="2112"/>
                  </a:cubicBezTo>
                </a:path>
              </a:pathLst>
            </a:custGeom>
            <a:noFill/>
            <a:ln w="9525">
              <a:solidFill>
                <a:srgbClr val="8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60" name="Freeform 54">
              <a:extLst>
                <a:ext uri="{FF2B5EF4-FFF2-40B4-BE49-F238E27FC236}">
                  <a16:creationId xmlns:a16="http://schemas.microsoft.com/office/drawing/2014/main" id="{F168FD99-A40E-524B-9E12-253D121DA7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2" y="1920"/>
              <a:ext cx="272" cy="1488"/>
            </a:xfrm>
            <a:custGeom>
              <a:avLst/>
              <a:gdLst>
                <a:gd name="T0" fmla="*/ 96 w 272"/>
                <a:gd name="T1" fmla="*/ 0 h 1488"/>
                <a:gd name="T2" fmla="*/ 256 w 272"/>
                <a:gd name="T3" fmla="*/ 786 h 1488"/>
                <a:gd name="T4" fmla="*/ 0 w 272"/>
                <a:gd name="T5" fmla="*/ 1488 h 1488"/>
                <a:gd name="T6" fmla="*/ 0 60000 65536"/>
                <a:gd name="T7" fmla="*/ 0 60000 65536"/>
                <a:gd name="T8" fmla="*/ 0 60000 65536"/>
                <a:gd name="T9" fmla="*/ 0 w 272"/>
                <a:gd name="T10" fmla="*/ 0 h 1488"/>
                <a:gd name="T11" fmla="*/ 272 w 272"/>
                <a:gd name="T12" fmla="*/ 1488 h 14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1488">
                  <a:moveTo>
                    <a:pt x="96" y="0"/>
                  </a:moveTo>
                  <a:cubicBezTo>
                    <a:pt x="123" y="131"/>
                    <a:pt x="272" y="538"/>
                    <a:pt x="256" y="786"/>
                  </a:cubicBezTo>
                  <a:cubicBezTo>
                    <a:pt x="240" y="1034"/>
                    <a:pt x="53" y="1342"/>
                    <a:pt x="0" y="1488"/>
                  </a:cubicBezTo>
                </a:path>
              </a:pathLst>
            </a:custGeom>
            <a:noFill/>
            <a:ln w="9525">
              <a:solidFill>
                <a:srgbClr val="8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61" name="Freeform 55">
              <a:extLst>
                <a:ext uri="{FF2B5EF4-FFF2-40B4-BE49-F238E27FC236}">
                  <a16:creationId xmlns:a16="http://schemas.microsoft.com/office/drawing/2014/main" id="{7F07CE94-7D95-0042-B490-681891BD1D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4" y="2496"/>
              <a:ext cx="210" cy="864"/>
            </a:xfrm>
            <a:custGeom>
              <a:avLst/>
              <a:gdLst>
                <a:gd name="T0" fmla="*/ 96 w 210"/>
                <a:gd name="T1" fmla="*/ 0 h 864"/>
                <a:gd name="T2" fmla="*/ 194 w 210"/>
                <a:gd name="T3" fmla="*/ 347 h 864"/>
                <a:gd name="T4" fmla="*/ 0 w 210"/>
                <a:gd name="T5" fmla="*/ 864 h 864"/>
                <a:gd name="T6" fmla="*/ 0 60000 65536"/>
                <a:gd name="T7" fmla="*/ 0 60000 65536"/>
                <a:gd name="T8" fmla="*/ 0 60000 65536"/>
                <a:gd name="T9" fmla="*/ 0 w 210"/>
                <a:gd name="T10" fmla="*/ 0 h 864"/>
                <a:gd name="T11" fmla="*/ 210 w 210"/>
                <a:gd name="T12" fmla="*/ 864 h 86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0" h="864">
                  <a:moveTo>
                    <a:pt x="96" y="0"/>
                  </a:moveTo>
                  <a:cubicBezTo>
                    <a:pt x="112" y="58"/>
                    <a:pt x="210" y="203"/>
                    <a:pt x="194" y="347"/>
                  </a:cubicBezTo>
                  <a:cubicBezTo>
                    <a:pt x="178" y="491"/>
                    <a:pt x="40" y="756"/>
                    <a:pt x="0" y="864"/>
                  </a:cubicBezTo>
                </a:path>
              </a:pathLst>
            </a:custGeom>
            <a:noFill/>
            <a:ln w="9525">
              <a:solidFill>
                <a:srgbClr val="8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62" name="Freeform 57">
              <a:extLst>
                <a:ext uri="{FF2B5EF4-FFF2-40B4-BE49-F238E27FC236}">
                  <a16:creationId xmlns:a16="http://schemas.microsoft.com/office/drawing/2014/main" id="{FC6BAC30-B5C9-0843-AB34-ED06E37A16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9" y="3218"/>
              <a:ext cx="1" cy="144"/>
            </a:xfrm>
            <a:custGeom>
              <a:avLst/>
              <a:gdLst>
                <a:gd name="T0" fmla="*/ 0 w 1"/>
                <a:gd name="T1" fmla="*/ 0 h 144"/>
                <a:gd name="T2" fmla="*/ 0 w 1"/>
                <a:gd name="T3" fmla="*/ 144 h 144"/>
                <a:gd name="T4" fmla="*/ 0 60000 65536"/>
                <a:gd name="T5" fmla="*/ 0 60000 65536"/>
                <a:gd name="T6" fmla="*/ 0 w 1"/>
                <a:gd name="T7" fmla="*/ 0 h 144"/>
                <a:gd name="T8" fmla="*/ 1 w 1"/>
                <a:gd name="T9" fmla="*/ 144 h 14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44">
                  <a:moveTo>
                    <a:pt x="0" y="0"/>
                  </a:moveTo>
                  <a:cubicBezTo>
                    <a:pt x="0" y="0"/>
                    <a:pt x="0" y="72"/>
                    <a:pt x="0" y="144"/>
                  </a:cubicBezTo>
                </a:path>
              </a:pathLst>
            </a:custGeom>
            <a:noFill/>
            <a:ln w="9525">
              <a:solidFill>
                <a:srgbClr val="8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60">
            <a:extLst>
              <a:ext uri="{FF2B5EF4-FFF2-40B4-BE49-F238E27FC236}">
                <a16:creationId xmlns:a16="http://schemas.microsoft.com/office/drawing/2014/main" id="{CF538DAA-36B9-E949-A8CB-C4A509D1E589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1828800"/>
            <a:ext cx="1141413" cy="4419600"/>
            <a:chOff x="1969" y="768"/>
            <a:chExt cx="719" cy="2784"/>
          </a:xfrm>
        </p:grpSpPr>
        <p:sp>
          <p:nvSpPr>
            <p:cNvPr id="68653" name="Freeform 61">
              <a:extLst>
                <a:ext uri="{FF2B5EF4-FFF2-40B4-BE49-F238E27FC236}">
                  <a16:creationId xmlns:a16="http://schemas.microsoft.com/office/drawing/2014/main" id="{1B8F50FD-049D-AA45-B07A-C68BD2114A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" y="768"/>
              <a:ext cx="480" cy="2784"/>
            </a:xfrm>
            <a:custGeom>
              <a:avLst/>
              <a:gdLst>
                <a:gd name="T0" fmla="*/ 0 w 480"/>
                <a:gd name="T1" fmla="*/ 0 h 2784"/>
                <a:gd name="T2" fmla="*/ 480 w 480"/>
                <a:gd name="T3" fmla="*/ 1248 h 2784"/>
                <a:gd name="T4" fmla="*/ 0 w 480"/>
                <a:gd name="T5" fmla="*/ 2784 h 2784"/>
                <a:gd name="T6" fmla="*/ 0 60000 65536"/>
                <a:gd name="T7" fmla="*/ 0 60000 65536"/>
                <a:gd name="T8" fmla="*/ 0 60000 65536"/>
                <a:gd name="T9" fmla="*/ 0 w 480"/>
                <a:gd name="T10" fmla="*/ 0 h 2784"/>
                <a:gd name="T11" fmla="*/ 480 w 480"/>
                <a:gd name="T12" fmla="*/ 2784 h 27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0" h="2784">
                  <a:moveTo>
                    <a:pt x="0" y="0"/>
                  </a:moveTo>
                  <a:cubicBezTo>
                    <a:pt x="240" y="392"/>
                    <a:pt x="480" y="784"/>
                    <a:pt x="480" y="1248"/>
                  </a:cubicBezTo>
                  <a:cubicBezTo>
                    <a:pt x="480" y="1712"/>
                    <a:pt x="240" y="2248"/>
                    <a:pt x="0" y="2784"/>
                  </a:cubicBezTo>
                </a:path>
              </a:pathLst>
            </a:custGeom>
            <a:noFill/>
            <a:ln w="9525">
              <a:solidFill>
                <a:srgbClr val="8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54" name="Freeform 62">
              <a:extLst>
                <a:ext uri="{FF2B5EF4-FFF2-40B4-BE49-F238E27FC236}">
                  <a16:creationId xmlns:a16="http://schemas.microsoft.com/office/drawing/2014/main" id="{84D2E5A7-FFE2-6D48-8A76-D113F825CA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0" y="1344"/>
              <a:ext cx="381" cy="2112"/>
            </a:xfrm>
            <a:custGeom>
              <a:avLst/>
              <a:gdLst>
                <a:gd name="T0" fmla="*/ 48 w 381"/>
                <a:gd name="T1" fmla="*/ 0 h 2112"/>
                <a:gd name="T2" fmla="*/ 373 w 381"/>
                <a:gd name="T3" fmla="*/ 997 h 2112"/>
                <a:gd name="T4" fmla="*/ 0 w 381"/>
                <a:gd name="T5" fmla="*/ 2112 h 2112"/>
                <a:gd name="T6" fmla="*/ 0 60000 65536"/>
                <a:gd name="T7" fmla="*/ 0 60000 65536"/>
                <a:gd name="T8" fmla="*/ 0 60000 65536"/>
                <a:gd name="T9" fmla="*/ 0 w 381"/>
                <a:gd name="T10" fmla="*/ 0 h 2112"/>
                <a:gd name="T11" fmla="*/ 381 w 381"/>
                <a:gd name="T12" fmla="*/ 2112 h 211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1" h="2112">
                  <a:moveTo>
                    <a:pt x="48" y="0"/>
                  </a:moveTo>
                  <a:cubicBezTo>
                    <a:pt x="102" y="166"/>
                    <a:pt x="381" y="645"/>
                    <a:pt x="373" y="997"/>
                  </a:cubicBezTo>
                  <a:cubicBezTo>
                    <a:pt x="365" y="1349"/>
                    <a:pt x="78" y="1880"/>
                    <a:pt x="0" y="2112"/>
                  </a:cubicBezTo>
                </a:path>
              </a:pathLst>
            </a:custGeom>
            <a:noFill/>
            <a:ln w="9525">
              <a:solidFill>
                <a:srgbClr val="8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55" name="Freeform 63">
              <a:extLst>
                <a:ext uri="{FF2B5EF4-FFF2-40B4-BE49-F238E27FC236}">
                  <a16:creationId xmlns:a16="http://schemas.microsoft.com/office/drawing/2014/main" id="{AA7699A0-FE2E-EE48-B548-6E2339488C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2" y="1920"/>
              <a:ext cx="272" cy="1488"/>
            </a:xfrm>
            <a:custGeom>
              <a:avLst/>
              <a:gdLst>
                <a:gd name="T0" fmla="*/ 96 w 272"/>
                <a:gd name="T1" fmla="*/ 0 h 1488"/>
                <a:gd name="T2" fmla="*/ 256 w 272"/>
                <a:gd name="T3" fmla="*/ 786 h 1488"/>
                <a:gd name="T4" fmla="*/ 0 w 272"/>
                <a:gd name="T5" fmla="*/ 1488 h 1488"/>
                <a:gd name="T6" fmla="*/ 0 60000 65536"/>
                <a:gd name="T7" fmla="*/ 0 60000 65536"/>
                <a:gd name="T8" fmla="*/ 0 60000 65536"/>
                <a:gd name="T9" fmla="*/ 0 w 272"/>
                <a:gd name="T10" fmla="*/ 0 h 1488"/>
                <a:gd name="T11" fmla="*/ 272 w 272"/>
                <a:gd name="T12" fmla="*/ 1488 h 14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1488">
                  <a:moveTo>
                    <a:pt x="96" y="0"/>
                  </a:moveTo>
                  <a:cubicBezTo>
                    <a:pt x="123" y="131"/>
                    <a:pt x="272" y="538"/>
                    <a:pt x="256" y="786"/>
                  </a:cubicBezTo>
                  <a:cubicBezTo>
                    <a:pt x="240" y="1034"/>
                    <a:pt x="53" y="1342"/>
                    <a:pt x="0" y="1488"/>
                  </a:cubicBezTo>
                </a:path>
              </a:pathLst>
            </a:custGeom>
            <a:noFill/>
            <a:ln w="9525">
              <a:solidFill>
                <a:srgbClr val="8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56" name="Freeform 64">
              <a:extLst>
                <a:ext uri="{FF2B5EF4-FFF2-40B4-BE49-F238E27FC236}">
                  <a16:creationId xmlns:a16="http://schemas.microsoft.com/office/drawing/2014/main" id="{9C605BBA-6166-F24F-AF46-B00BE8BF80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4" y="2496"/>
              <a:ext cx="210" cy="864"/>
            </a:xfrm>
            <a:custGeom>
              <a:avLst/>
              <a:gdLst>
                <a:gd name="T0" fmla="*/ 96 w 210"/>
                <a:gd name="T1" fmla="*/ 0 h 864"/>
                <a:gd name="T2" fmla="*/ 194 w 210"/>
                <a:gd name="T3" fmla="*/ 347 h 864"/>
                <a:gd name="T4" fmla="*/ 0 w 210"/>
                <a:gd name="T5" fmla="*/ 864 h 864"/>
                <a:gd name="T6" fmla="*/ 0 60000 65536"/>
                <a:gd name="T7" fmla="*/ 0 60000 65536"/>
                <a:gd name="T8" fmla="*/ 0 60000 65536"/>
                <a:gd name="T9" fmla="*/ 0 w 210"/>
                <a:gd name="T10" fmla="*/ 0 h 864"/>
                <a:gd name="T11" fmla="*/ 210 w 210"/>
                <a:gd name="T12" fmla="*/ 864 h 86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0" h="864">
                  <a:moveTo>
                    <a:pt x="96" y="0"/>
                  </a:moveTo>
                  <a:cubicBezTo>
                    <a:pt x="112" y="58"/>
                    <a:pt x="210" y="203"/>
                    <a:pt x="194" y="347"/>
                  </a:cubicBezTo>
                  <a:cubicBezTo>
                    <a:pt x="178" y="491"/>
                    <a:pt x="40" y="756"/>
                    <a:pt x="0" y="864"/>
                  </a:cubicBezTo>
                </a:path>
              </a:pathLst>
            </a:custGeom>
            <a:noFill/>
            <a:ln w="9525">
              <a:solidFill>
                <a:srgbClr val="8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57" name="Freeform 65">
              <a:extLst>
                <a:ext uri="{FF2B5EF4-FFF2-40B4-BE49-F238E27FC236}">
                  <a16:creationId xmlns:a16="http://schemas.microsoft.com/office/drawing/2014/main" id="{4424CB48-A372-2C4B-9A16-070F0F9121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9" y="3218"/>
              <a:ext cx="1" cy="144"/>
            </a:xfrm>
            <a:custGeom>
              <a:avLst/>
              <a:gdLst>
                <a:gd name="T0" fmla="*/ 0 w 1"/>
                <a:gd name="T1" fmla="*/ 0 h 144"/>
                <a:gd name="T2" fmla="*/ 0 w 1"/>
                <a:gd name="T3" fmla="*/ 144 h 144"/>
                <a:gd name="T4" fmla="*/ 0 60000 65536"/>
                <a:gd name="T5" fmla="*/ 0 60000 65536"/>
                <a:gd name="T6" fmla="*/ 0 w 1"/>
                <a:gd name="T7" fmla="*/ 0 h 144"/>
                <a:gd name="T8" fmla="*/ 1 w 1"/>
                <a:gd name="T9" fmla="*/ 144 h 14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44">
                  <a:moveTo>
                    <a:pt x="0" y="0"/>
                  </a:moveTo>
                  <a:cubicBezTo>
                    <a:pt x="0" y="0"/>
                    <a:pt x="0" y="72"/>
                    <a:pt x="0" y="144"/>
                  </a:cubicBezTo>
                </a:path>
              </a:pathLst>
            </a:custGeom>
            <a:noFill/>
            <a:ln w="9525">
              <a:solidFill>
                <a:srgbClr val="8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66">
            <a:extLst>
              <a:ext uri="{FF2B5EF4-FFF2-40B4-BE49-F238E27FC236}">
                <a16:creationId xmlns:a16="http://schemas.microsoft.com/office/drawing/2014/main" id="{B2D1343F-E205-9845-AD1C-ADB5661DBDC3}"/>
              </a:ext>
            </a:extLst>
          </p:cNvPr>
          <p:cNvGrpSpPr>
            <a:grpSpLocks/>
          </p:cNvGrpSpPr>
          <p:nvPr/>
        </p:nvGrpSpPr>
        <p:grpSpPr bwMode="auto">
          <a:xfrm>
            <a:off x="7620000" y="1828800"/>
            <a:ext cx="1141413" cy="4419600"/>
            <a:chOff x="1969" y="768"/>
            <a:chExt cx="719" cy="2784"/>
          </a:xfrm>
        </p:grpSpPr>
        <p:sp>
          <p:nvSpPr>
            <p:cNvPr id="68648" name="Freeform 67">
              <a:extLst>
                <a:ext uri="{FF2B5EF4-FFF2-40B4-BE49-F238E27FC236}">
                  <a16:creationId xmlns:a16="http://schemas.microsoft.com/office/drawing/2014/main" id="{60065FC2-2BE8-2C49-A911-04523CA85E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" y="768"/>
              <a:ext cx="480" cy="2784"/>
            </a:xfrm>
            <a:custGeom>
              <a:avLst/>
              <a:gdLst>
                <a:gd name="T0" fmla="*/ 0 w 480"/>
                <a:gd name="T1" fmla="*/ 0 h 2784"/>
                <a:gd name="T2" fmla="*/ 480 w 480"/>
                <a:gd name="T3" fmla="*/ 1248 h 2784"/>
                <a:gd name="T4" fmla="*/ 0 w 480"/>
                <a:gd name="T5" fmla="*/ 2784 h 2784"/>
                <a:gd name="T6" fmla="*/ 0 60000 65536"/>
                <a:gd name="T7" fmla="*/ 0 60000 65536"/>
                <a:gd name="T8" fmla="*/ 0 60000 65536"/>
                <a:gd name="T9" fmla="*/ 0 w 480"/>
                <a:gd name="T10" fmla="*/ 0 h 2784"/>
                <a:gd name="T11" fmla="*/ 480 w 480"/>
                <a:gd name="T12" fmla="*/ 2784 h 27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0" h="2784">
                  <a:moveTo>
                    <a:pt x="0" y="0"/>
                  </a:moveTo>
                  <a:cubicBezTo>
                    <a:pt x="240" y="392"/>
                    <a:pt x="480" y="784"/>
                    <a:pt x="480" y="1248"/>
                  </a:cubicBezTo>
                  <a:cubicBezTo>
                    <a:pt x="480" y="1712"/>
                    <a:pt x="240" y="2248"/>
                    <a:pt x="0" y="2784"/>
                  </a:cubicBezTo>
                </a:path>
              </a:pathLst>
            </a:custGeom>
            <a:noFill/>
            <a:ln w="9525">
              <a:solidFill>
                <a:srgbClr val="8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49" name="Freeform 68">
              <a:extLst>
                <a:ext uri="{FF2B5EF4-FFF2-40B4-BE49-F238E27FC236}">
                  <a16:creationId xmlns:a16="http://schemas.microsoft.com/office/drawing/2014/main" id="{9EE11D1B-513C-C84F-80B8-94776E0FE0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0" y="1344"/>
              <a:ext cx="381" cy="2112"/>
            </a:xfrm>
            <a:custGeom>
              <a:avLst/>
              <a:gdLst>
                <a:gd name="T0" fmla="*/ 48 w 381"/>
                <a:gd name="T1" fmla="*/ 0 h 2112"/>
                <a:gd name="T2" fmla="*/ 373 w 381"/>
                <a:gd name="T3" fmla="*/ 997 h 2112"/>
                <a:gd name="T4" fmla="*/ 0 w 381"/>
                <a:gd name="T5" fmla="*/ 2112 h 2112"/>
                <a:gd name="T6" fmla="*/ 0 60000 65536"/>
                <a:gd name="T7" fmla="*/ 0 60000 65536"/>
                <a:gd name="T8" fmla="*/ 0 60000 65536"/>
                <a:gd name="T9" fmla="*/ 0 w 381"/>
                <a:gd name="T10" fmla="*/ 0 h 2112"/>
                <a:gd name="T11" fmla="*/ 381 w 381"/>
                <a:gd name="T12" fmla="*/ 2112 h 211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1" h="2112">
                  <a:moveTo>
                    <a:pt x="48" y="0"/>
                  </a:moveTo>
                  <a:cubicBezTo>
                    <a:pt x="102" y="166"/>
                    <a:pt x="381" y="645"/>
                    <a:pt x="373" y="997"/>
                  </a:cubicBezTo>
                  <a:cubicBezTo>
                    <a:pt x="365" y="1349"/>
                    <a:pt x="78" y="1880"/>
                    <a:pt x="0" y="2112"/>
                  </a:cubicBezTo>
                </a:path>
              </a:pathLst>
            </a:custGeom>
            <a:noFill/>
            <a:ln w="9525">
              <a:solidFill>
                <a:srgbClr val="8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50" name="Freeform 69">
              <a:extLst>
                <a:ext uri="{FF2B5EF4-FFF2-40B4-BE49-F238E27FC236}">
                  <a16:creationId xmlns:a16="http://schemas.microsoft.com/office/drawing/2014/main" id="{4B159117-CBF2-AF4F-A95E-AC18F9AF36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2" y="1920"/>
              <a:ext cx="272" cy="1488"/>
            </a:xfrm>
            <a:custGeom>
              <a:avLst/>
              <a:gdLst>
                <a:gd name="T0" fmla="*/ 96 w 272"/>
                <a:gd name="T1" fmla="*/ 0 h 1488"/>
                <a:gd name="T2" fmla="*/ 256 w 272"/>
                <a:gd name="T3" fmla="*/ 786 h 1488"/>
                <a:gd name="T4" fmla="*/ 0 w 272"/>
                <a:gd name="T5" fmla="*/ 1488 h 1488"/>
                <a:gd name="T6" fmla="*/ 0 60000 65536"/>
                <a:gd name="T7" fmla="*/ 0 60000 65536"/>
                <a:gd name="T8" fmla="*/ 0 60000 65536"/>
                <a:gd name="T9" fmla="*/ 0 w 272"/>
                <a:gd name="T10" fmla="*/ 0 h 1488"/>
                <a:gd name="T11" fmla="*/ 272 w 272"/>
                <a:gd name="T12" fmla="*/ 1488 h 14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1488">
                  <a:moveTo>
                    <a:pt x="96" y="0"/>
                  </a:moveTo>
                  <a:cubicBezTo>
                    <a:pt x="123" y="131"/>
                    <a:pt x="272" y="538"/>
                    <a:pt x="256" y="786"/>
                  </a:cubicBezTo>
                  <a:cubicBezTo>
                    <a:pt x="240" y="1034"/>
                    <a:pt x="53" y="1342"/>
                    <a:pt x="0" y="1488"/>
                  </a:cubicBezTo>
                </a:path>
              </a:pathLst>
            </a:custGeom>
            <a:noFill/>
            <a:ln w="9525">
              <a:solidFill>
                <a:srgbClr val="8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51" name="Freeform 70">
              <a:extLst>
                <a:ext uri="{FF2B5EF4-FFF2-40B4-BE49-F238E27FC236}">
                  <a16:creationId xmlns:a16="http://schemas.microsoft.com/office/drawing/2014/main" id="{6785CEDB-5D3B-9947-8F86-556AB429C1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4" y="2496"/>
              <a:ext cx="210" cy="864"/>
            </a:xfrm>
            <a:custGeom>
              <a:avLst/>
              <a:gdLst>
                <a:gd name="T0" fmla="*/ 96 w 210"/>
                <a:gd name="T1" fmla="*/ 0 h 864"/>
                <a:gd name="T2" fmla="*/ 194 w 210"/>
                <a:gd name="T3" fmla="*/ 347 h 864"/>
                <a:gd name="T4" fmla="*/ 0 w 210"/>
                <a:gd name="T5" fmla="*/ 864 h 864"/>
                <a:gd name="T6" fmla="*/ 0 60000 65536"/>
                <a:gd name="T7" fmla="*/ 0 60000 65536"/>
                <a:gd name="T8" fmla="*/ 0 60000 65536"/>
                <a:gd name="T9" fmla="*/ 0 w 210"/>
                <a:gd name="T10" fmla="*/ 0 h 864"/>
                <a:gd name="T11" fmla="*/ 210 w 210"/>
                <a:gd name="T12" fmla="*/ 864 h 86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0" h="864">
                  <a:moveTo>
                    <a:pt x="96" y="0"/>
                  </a:moveTo>
                  <a:cubicBezTo>
                    <a:pt x="112" y="58"/>
                    <a:pt x="210" y="203"/>
                    <a:pt x="194" y="347"/>
                  </a:cubicBezTo>
                  <a:cubicBezTo>
                    <a:pt x="178" y="491"/>
                    <a:pt x="40" y="756"/>
                    <a:pt x="0" y="864"/>
                  </a:cubicBezTo>
                </a:path>
              </a:pathLst>
            </a:custGeom>
            <a:noFill/>
            <a:ln w="9525">
              <a:solidFill>
                <a:srgbClr val="8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52" name="Freeform 71">
              <a:extLst>
                <a:ext uri="{FF2B5EF4-FFF2-40B4-BE49-F238E27FC236}">
                  <a16:creationId xmlns:a16="http://schemas.microsoft.com/office/drawing/2014/main" id="{E5E9A3C2-81B1-3348-BC04-E56ABBB194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9" y="3218"/>
              <a:ext cx="1" cy="144"/>
            </a:xfrm>
            <a:custGeom>
              <a:avLst/>
              <a:gdLst>
                <a:gd name="T0" fmla="*/ 0 w 1"/>
                <a:gd name="T1" fmla="*/ 0 h 144"/>
                <a:gd name="T2" fmla="*/ 0 w 1"/>
                <a:gd name="T3" fmla="*/ 144 h 144"/>
                <a:gd name="T4" fmla="*/ 0 60000 65536"/>
                <a:gd name="T5" fmla="*/ 0 60000 65536"/>
                <a:gd name="T6" fmla="*/ 0 w 1"/>
                <a:gd name="T7" fmla="*/ 0 h 144"/>
                <a:gd name="T8" fmla="*/ 1 w 1"/>
                <a:gd name="T9" fmla="*/ 144 h 14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44">
                  <a:moveTo>
                    <a:pt x="0" y="0"/>
                  </a:moveTo>
                  <a:cubicBezTo>
                    <a:pt x="0" y="0"/>
                    <a:pt x="0" y="72"/>
                    <a:pt x="0" y="144"/>
                  </a:cubicBezTo>
                </a:path>
              </a:pathLst>
            </a:custGeom>
            <a:noFill/>
            <a:ln w="9525">
              <a:solidFill>
                <a:srgbClr val="8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96">
            <a:extLst>
              <a:ext uri="{FF2B5EF4-FFF2-40B4-BE49-F238E27FC236}">
                <a16:creationId xmlns:a16="http://schemas.microsoft.com/office/drawing/2014/main" id="{E8F73614-1BA5-C146-9E45-2F4F86C8E50C}"/>
              </a:ext>
            </a:extLst>
          </p:cNvPr>
          <p:cNvGrpSpPr>
            <a:grpSpLocks/>
          </p:cNvGrpSpPr>
          <p:nvPr/>
        </p:nvGrpSpPr>
        <p:grpSpPr bwMode="auto">
          <a:xfrm>
            <a:off x="5410200" y="1905000"/>
            <a:ext cx="1676400" cy="4343400"/>
            <a:chOff x="3408" y="816"/>
            <a:chExt cx="1056" cy="2736"/>
          </a:xfrm>
        </p:grpSpPr>
        <p:sp>
          <p:nvSpPr>
            <p:cNvPr id="68643" name="Line 72">
              <a:extLst>
                <a:ext uri="{FF2B5EF4-FFF2-40B4-BE49-F238E27FC236}">
                  <a16:creationId xmlns:a16="http://schemas.microsoft.com/office/drawing/2014/main" id="{F7BA1709-DD1F-3A48-8263-DCB7C4A51E5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54" y="3120"/>
              <a:ext cx="1008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44" name="Line 74">
              <a:extLst>
                <a:ext uri="{FF2B5EF4-FFF2-40B4-BE49-F238E27FC236}">
                  <a16:creationId xmlns:a16="http://schemas.microsoft.com/office/drawing/2014/main" id="{5FFB4DBA-BE95-BE42-9810-61BB939FFCD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56" y="1344"/>
              <a:ext cx="1008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45" name="Line 75">
              <a:extLst>
                <a:ext uri="{FF2B5EF4-FFF2-40B4-BE49-F238E27FC236}">
                  <a16:creationId xmlns:a16="http://schemas.microsoft.com/office/drawing/2014/main" id="{BE3541C0-24EF-A245-B33B-DCDB9835393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08" y="1968"/>
              <a:ext cx="1008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46" name="Line 76">
              <a:extLst>
                <a:ext uri="{FF2B5EF4-FFF2-40B4-BE49-F238E27FC236}">
                  <a16:creationId xmlns:a16="http://schemas.microsoft.com/office/drawing/2014/main" id="{CE036E7A-0CD0-0B43-A8F2-2C8833E0D4A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56" y="2544"/>
              <a:ext cx="1008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47" name="Line 78">
              <a:extLst>
                <a:ext uri="{FF2B5EF4-FFF2-40B4-BE49-F238E27FC236}">
                  <a16:creationId xmlns:a16="http://schemas.microsoft.com/office/drawing/2014/main" id="{0FACD55B-3CCD-0242-BF0A-66BA2FA8025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56" y="816"/>
              <a:ext cx="1008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" name="Group 85">
            <a:extLst>
              <a:ext uri="{FF2B5EF4-FFF2-40B4-BE49-F238E27FC236}">
                <a16:creationId xmlns:a16="http://schemas.microsoft.com/office/drawing/2014/main" id="{11F0B537-3DB3-9241-81D2-8FFF17793DDE}"/>
              </a:ext>
            </a:extLst>
          </p:cNvPr>
          <p:cNvGrpSpPr>
            <a:grpSpLocks/>
          </p:cNvGrpSpPr>
          <p:nvPr/>
        </p:nvGrpSpPr>
        <p:grpSpPr bwMode="auto">
          <a:xfrm>
            <a:off x="2819400" y="1752600"/>
            <a:ext cx="1676400" cy="4343400"/>
            <a:chOff x="3408" y="816"/>
            <a:chExt cx="1056" cy="2736"/>
          </a:xfrm>
        </p:grpSpPr>
        <p:sp>
          <p:nvSpPr>
            <p:cNvPr id="68638" name="Line 86">
              <a:extLst>
                <a:ext uri="{FF2B5EF4-FFF2-40B4-BE49-F238E27FC236}">
                  <a16:creationId xmlns:a16="http://schemas.microsoft.com/office/drawing/2014/main" id="{84858232-51C3-EC42-9A89-FCAD69EBA32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54" y="3120"/>
              <a:ext cx="1008" cy="43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39" name="Line 87">
              <a:extLst>
                <a:ext uri="{FF2B5EF4-FFF2-40B4-BE49-F238E27FC236}">
                  <a16:creationId xmlns:a16="http://schemas.microsoft.com/office/drawing/2014/main" id="{14E159E8-4C81-844A-A69C-1EE29979E8C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56" y="1440"/>
              <a:ext cx="1008" cy="43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40" name="Line 88">
              <a:extLst>
                <a:ext uri="{FF2B5EF4-FFF2-40B4-BE49-F238E27FC236}">
                  <a16:creationId xmlns:a16="http://schemas.microsoft.com/office/drawing/2014/main" id="{4ECCA332-63F4-0B49-9032-455DA24BB07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08" y="1968"/>
              <a:ext cx="1008" cy="43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41" name="Line 89">
              <a:extLst>
                <a:ext uri="{FF2B5EF4-FFF2-40B4-BE49-F238E27FC236}">
                  <a16:creationId xmlns:a16="http://schemas.microsoft.com/office/drawing/2014/main" id="{AC71F200-FBA2-0A47-889B-626783D03F2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56" y="2544"/>
              <a:ext cx="1008" cy="43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42" name="Line 90">
              <a:extLst>
                <a:ext uri="{FF2B5EF4-FFF2-40B4-BE49-F238E27FC236}">
                  <a16:creationId xmlns:a16="http://schemas.microsoft.com/office/drawing/2014/main" id="{339109CE-6A87-5C4D-BA2E-1533FEEFD22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56" y="816"/>
              <a:ext cx="1008" cy="43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8624" name="Line 91">
            <a:extLst>
              <a:ext uri="{FF2B5EF4-FFF2-40B4-BE49-F238E27FC236}">
                <a16:creationId xmlns:a16="http://schemas.microsoft.com/office/drawing/2014/main" id="{7E2AE9F7-290D-A045-AEF8-85CB5BD2CEEF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5600" y="62484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7" name="Group 97">
            <a:extLst>
              <a:ext uri="{FF2B5EF4-FFF2-40B4-BE49-F238E27FC236}">
                <a16:creationId xmlns:a16="http://schemas.microsoft.com/office/drawing/2014/main" id="{A50480D8-6FC2-A047-9931-77A79C33A898}"/>
              </a:ext>
            </a:extLst>
          </p:cNvPr>
          <p:cNvGrpSpPr>
            <a:grpSpLocks/>
          </p:cNvGrpSpPr>
          <p:nvPr/>
        </p:nvGrpSpPr>
        <p:grpSpPr bwMode="auto">
          <a:xfrm>
            <a:off x="2895600" y="2057400"/>
            <a:ext cx="4267200" cy="4343400"/>
            <a:chOff x="1824" y="912"/>
            <a:chExt cx="2688" cy="2736"/>
          </a:xfrm>
        </p:grpSpPr>
        <p:sp>
          <p:nvSpPr>
            <p:cNvPr id="68634" name="Line 92">
              <a:extLst>
                <a:ext uri="{FF2B5EF4-FFF2-40B4-BE49-F238E27FC236}">
                  <a16:creationId xmlns:a16="http://schemas.microsoft.com/office/drawing/2014/main" id="{9A2C6371-323D-6943-B04D-5A8F55A3D65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72" y="2640"/>
              <a:ext cx="2640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35" name="Line 93">
              <a:extLst>
                <a:ext uri="{FF2B5EF4-FFF2-40B4-BE49-F238E27FC236}">
                  <a16:creationId xmlns:a16="http://schemas.microsoft.com/office/drawing/2014/main" id="{53CB4937-09F4-FF44-8C06-40F71627394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24" y="2064"/>
              <a:ext cx="2640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36" name="Line 94">
              <a:extLst>
                <a:ext uri="{FF2B5EF4-FFF2-40B4-BE49-F238E27FC236}">
                  <a16:creationId xmlns:a16="http://schemas.microsoft.com/office/drawing/2014/main" id="{94F938C8-F07C-CF40-8754-0C871F994F1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24" y="1440"/>
              <a:ext cx="2640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37" name="Line 95">
              <a:extLst>
                <a:ext uri="{FF2B5EF4-FFF2-40B4-BE49-F238E27FC236}">
                  <a16:creationId xmlns:a16="http://schemas.microsoft.com/office/drawing/2014/main" id="{ABFA545C-1DCE-EE49-A087-07FB41B6C4A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24" y="912"/>
              <a:ext cx="2640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8626" name="Line 102">
            <a:extLst>
              <a:ext uri="{FF2B5EF4-FFF2-40B4-BE49-F238E27FC236}">
                <a16:creationId xmlns:a16="http://schemas.microsoft.com/office/drawing/2014/main" id="{30DE285D-D721-C94C-881C-71515948EC6E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0400" y="5486400"/>
            <a:ext cx="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8" name="Group 104">
            <a:extLst>
              <a:ext uri="{FF2B5EF4-FFF2-40B4-BE49-F238E27FC236}">
                <a16:creationId xmlns:a16="http://schemas.microsoft.com/office/drawing/2014/main" id="{3C648932-2ACC-5248-A142-4040192C86E1}"/>
              </a:ext>
            </a:extLst>
          </p:cNvPr>
          <p:cNvGrpSpPr>
            <a:grpSpLocks/>
          </p:cNvGrpSpPr>
          <p:nvPr/>
        </p:nvGrpSpPr>
        <p:grpSpPr bwMode="auto">
          <a:xfrm>
            <a:off x="2895600" y="1906588"/>
            <a:ext cx="4116388" cy="4265612"/>
            <a:chOff x="1824" y="817"/>
            <a:chExt cx="2593" cy="2687"/>
          </a:xfrm>
        </p:grpSpPr>
        <p:sp>
          <p:nvSpPr>
            <p:cNvPr id="68629" name="Line 98">
              <a:extLst>
                <a:ext uri="{FF2B5EF4-FFF2-40B4-BE49-F238E27FC236}">
                  <a16:creationId xmlns:a16="http://schemas.microsoft.com/office/drawing/2014/main" id="{A1AD1CE2-20FF-2C46-8DED-A24519CF50A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71" y="817"/>
              <a:ext cx="2545" cy="100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30" name="Line 99">
              <a:extLst>
                <a:ext uri="{FF2B5EF4-FFF2-40B4-BE49-F238E27FC236}">
                  <a16:creationId xmlns:a16="http://schemas.microsoft.com/office/drawing/2014/main" id="{F9D892F4-517F-D847-BB9E-33DD7C49EF2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24" y="1344"/>
              <a:ext cx="2545" cy="100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31" name="Line 100">
              <a:extLst>
                <a:ext uri="{FF2B5EF4-FFF2-40B4-BE49-F238E27FC236}">
                  <a16:creationId xmlns:a16="http://schemas.microsoft.com/office/drawing/2014/main" id="{DCD90888-02C7-7741-B1EF-CB0EE55BCC7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71" y="1920"/>
              <a:ext cx="2545" cy="100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32" name="Line 101">
              <a:extLst>
                <a:ext uri="{FF2B5EF4-FFF2-40B4-BE49-F238E27FC236}">
                  <a16:creationId xmlns:a16="http://schemas.microsoft.com/office/drawing/2014/main" id="{C7589ADF-4728-FC4E-AEB0-E7BD06DD783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72" y="2496"/>
              <a:ext cx="2545" cy="100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33" name="Line 103">
              <a:extLst>
                <a:ext uri="{FF2B5EF4-FFF2-40B4-BE49-F238E27FC236}">
                  <a16:creationId xmlns:a16="http://schemas.microsoft.com/office/drawing/2014/main" id="{D7E1B980-19C3-F649-926D-44C7771403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08" y="3024"/>
              <a:ext cx="1008" cy="43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8628" name="Rectangle 110">
            <a:extLst>
              <a:ext uri="{FF2B5EF4-FFF2-40B4-BE49-F238E27FC236}">
                <a16:creationId xmlns:a16="http://schemas.microsoft.com/office/drawing/2014/main" id="{BF16AD4A-545C-9644-8B51-DFEEF61050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762000"/>
          </a:xfrm>
        </p:spPr>
        <p:txBody>
          <a:bodyPr/>
          <a:lstStyle/>
          <a:p>
            <a:pPr eaLnBrk="1" hangingPunct="1"/>
            <a:r>
              <a:rPr lang="en-US" altLang="en-US" sz="4000">
                <a:ea typeface="ＭＳ Ｐゴシック" panose="020B0600070205080204" pitchFamily="34" charset="-128"/>
              </a:rPr>
              <a:t>Water jug state space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4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4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4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4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45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4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4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4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45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4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58" grpId="0" animBg="1"/>
      <p:bldP spid="64561" grpId="0" animBg="1"/>
      <p:bldP spid="64562" grpId="0" animBg="1"/>
      <p:bldP spid="6456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Oval 3">
            <a:extLst>
              <a:ext uri="{FF2B5EF4-FFF2-40B4-BE49-F238E27FC236}">
                <a16:creationId xmlns:a16="http://schemas.microsoft.com/office/drawing/2014/main" id="{6EF8A2D0-F360-B94A-A548-6DEBE79B3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1447800"/>
            <a:ext cx="914400" cy="685800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/>
              <a:t>5, 2</a:t>
            </a:r>
          </a:p>
        </p:txBody>
      </p:sp>
      <p:sp>
        <p:nvSpPr>
          <p:cNvPr id="65540" name="Oval 4">
            <a:extLst>
              <a:ext uri="{FF2B5EF4-FFF2-40B4-BE49-F238E27FC236}">
                <a16:creationId xmlns:a16="http://schemas.microsoft.com/office/drawing/2014/main" id="{01651C54-BE61-D74B-87BB-84EFFEC5D6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3244850"/>
            <a:ext cx="914400" cy="6858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/>
              <a:t>3, 2</a:t>
            </a:r>
          </a:p>
        </p:txBody>
      </p:sp>
      <p:sp>
        <p:nvSpPr>
          <p:cNvPr id="70659" name="Oval 5">
            <a:extLst>
              <a:ext uri="{FF2B5EF4-FFF2-40B4-BE49-F238E27FC236}">
                <a16:creationId xmlns:a16="http://schemas.microsoft.com/office/drawing/2014/main" id="{904CAD9D-3737-B84A-BACD-0CF030DBEF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4144963"/>
            <a:ext cx="914400" cy="6858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/>
              <a:t>2, 2</a:t>
            </a:r>
          </a:p>
        </p:txBody>
      </p:sp>
      <p:sp>
        <p:nvSpPr>
          <p:cNvPr id="65542" name="Oval 6">
            <a:extLst>
              <a:ext uri="{FF2B5EF4-FFF2-40B4-BE49-F238E27FC236}">
                <a16:creationId xmlns:a16="http://schemas.microsoft.com/office/drawing/2014/main" id="{6641D28A-C02F-CE46-92E4-D09267D188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5043488"/>
            <a:ext cx="914400" cy="6858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/>
              <a:t>1, 2</a:t>
            </a:r>
          </a:p>
        </p:txBody>
      </p:sp>
      <p:sp>
        <p:nvSpPr>
          <p:cNvPr id="70661" name="Oval 7">
            <a:extLst>
              <a:ext uri="{FF2B5EF4-FFF2-40B4-BE49-F238E27FC236}">
                <a16:creationId xmlns:a16="http://schemas.microsoft.com/office/drawing/2014/main" id="{021E97CE-7ED1-CF42-85A8-F7077A34DF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2346325"/>
            <a:ext cx="914400" cy="6858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/>
              <a:t>4, 2</a:t>
            </a:r>
          </a:p>
        </p:txBody>
      </p:sp>
      <p:sp>
        <p:nvSpPr>
          <p:cNvPr id="70662" name="Oval 8">
            <a:extLst>
              <a:ext uri="{FF2B5EF4-FFF2-40B4-BE49-F238E27FC236}">
                <a16:creationId xmlns:a16="http://schemas.microsoft.com/office/drawing/2014/main" id="{408A5D3D-35F7-804F-9512-A592FE0C0B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5943600"/>
            <a:ext cx="914400" cy="6858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/>
              <a:t>0, 2</a:t>
            </a:r>
          </a:p>
        </p:txBody>
      </p:sp>
      <p:sp>
        <p:nvSpPr>
          <p:cNvPr id="70663" name="Oval 10">
            <a:extLst>
              <a:ext uri="{FF2B5EF4-FFF2-40B4-BE49-F238E27FC236}">
                <a16:creationId xmlns:a16="http://schemas.microsoft.com/office/drawing/2014/main" id="{012F9976-6433-AA4E-AABC-460A986786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9100" y="1447800"/>
            <a:ext cx="914400" cy="6858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/>
              <a:t>5, 1</a:t>
            </a:r>
          </a:p>
        </p:txBody>
      </p:sp>
      <p:sp>
        <p:nvSpPr>
          <p:cNvPr id="70664" name="Oval 11">
            <a:extLst>
              <a:ext uri="{FF2B5EF4-FFF2-40B4-BE49-F238E27FC236}">
                <a16:creationId xmlns:a16="http://schemas.microsoft.com/office/drawing/2014/main" id="{CA151521-8366-C640-927C-7AD449BBC1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9100" y="3244850"/>
            <a:ext cx="914400" cy="6858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/>
              <a:t>3, 1</a:t>
            </a:r>
          </a:p>
        </p:txBody>
      </p:sp>
      <p:sp>
        <p:nvSpPr>
          <p:cNvPr id="70665" name="Oval 12">
            <a:extLst>
              <a:ext uri="{FF2B5EF4-FFF2-40B4-BE49-F238E27FC236}">
                <a16:creationId xmlns:a16="http://schemas.microsoft.com/office/drawing/2014/main" id="{CD98E7CC-B87F-4A49-B09E-FEA1F6FA8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9100" y="4144963"/>
            <a:ext cx="914400" cy="6858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/>
              <a:t>2, 1</a:t>
            </a:r>
          </a:p>
        </p:txBody>
      </p:sp>
      <p:sp>
        <p:nvSpPr>
          <p:cNvPr id="70666" name="Oval 13">
            <a:extLst>
              <a:ext uri="{FF2B5EF4-FFF2-40B4-BE49-F238E27FC236}">
                <a16:creationId xmlns:a16="http://schemas.microsoft.com/office/drawing/2014/main" id="{33967635-BE18-DB42-B0F9-68E17DD4AF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9100" y="5043488"/>
            <a:ext cx="914400" cy="6858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/>
              <a:t>1, 1</a:t>
            </a:r>
          </a:p>
        </p:txBody>
      </p:sp>
      <p:sp>
        <p:nvSpPr>
          <p:cNvPr id="70667" name="Oval 14">
            <a:extLst>
              <a:ext uri="{FF2B5EF4-FFF2-40B4-BE49-F238E27FC236}">
                <a16:creationId xmlns:a16="http://schemas.microsoft.com/office/drawing/2014/main" id="{E21B1558-BC82-7F42-A489-7E1D1BC6B1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9100" y="2346325"/>
            <a:ext cx="914400" cy="6858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/>
              <a:t>4, 1</a:t>
            </a:r>
          </a:p>
        </p:txBody>
      </p:sp>
      <p:sp>
        <p:nvSpPr>
          <p:cNvPr id="65551" name="Oval 15">
            <a:extLst>
              <a:ext uri="{FF2B5EF4-FFF2-40B4-BE49-F238E27FC236}">
                <a16:creationId xmlns:a16="http://schemas.microsoft.com/office/drawing/2014/main" id="{9AA6D036-6B76-784A-A58D-E2DDEFA75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9100" y="5943600"/>
            <a:ext cx="914400" cy="685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/>
              <a:t>0, 1</a:t>
            </a:r>
          </a:p>
        </p:txBody>
      </p:sp>
      <p:sp>
        <p:nvSpPr>
          <p:cNvPr id="65553" name="Oval 17">
            <a:extLst>
              <a:ext uri="{FF2B5EF4-FFF2-40B4-BE49-F238E27FC236}">
                <a16:creationId xmlns:a16="http://schemas.microsoft.com/office/drawing/2014/main" id="{C19BEA93-FE51-BE49-A475-8F6159730A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1800" y="1447800"/>
            <a:ext cx="914400" cy="6858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/>
              <a:t>5, 0</a:t>
            </a:r>
          </a:p>
        </p:txBody>
      </p:sp>
      <p:sp>
        <p:nvSpPr>
          <p:cNvPr id="65554" name="Oval 18">
            <a:extLst>
              <a:ext uri="{FF2B5EF4-FFF2-40B4-BE49-F238E27FC236}">
                <a16:creationId xmlns:a16="http://schemas.microsoft.com/office/drawing/2014/main" id="{CBD2B63E-0AB0-5A4E-9544-F60BA1944C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1800" y="3244850"/>
            <a:ext cx="914400" cy="6858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/>
              <a:t>3, 0</a:t>
            </a:r>
          </a:p>
        </p:txBody>
      </p:sp>
      <p:sp>
        <p:nvSpPr>
          <p:cNvPr id="70671" name="Oval 19">
            <a:extLst>
              <a:ext uri="{FF2B5EF4-FFF2-40B4-BE49-F238E27FC236}">
                <a16:creationId xmlns:a16="http://schemas.microsoft.com/office/drawing/2014/main" id="{831DBF8A-6810-624A-B619-9257C4B2DE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1800" y="4144963"/>
            <a:ext cx="914400" cy="6858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/>
              <a:t>2, 0</a:t>
            </a:r>
          </a:p>
        </p:txBody>
      </p:sp>
      <p:sp>
        <p:nvSpPr>
          <p:cNvPr id="65556" name="Oval 20">
            <a:extLst>
              <a:ext uri="{FF2B5EF4-FFF2-40B4-BE49-F238E27FC236}">
                <a16:creationId xmlns:a16="http://schemas.microsoft.com/office/drawing/2014/main" id="{BD87346A-694F-8F47-BB17-EC4FDEA15F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1800" y="5043488"/>
            <a:ext cx="914400" cy="6858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/>
              <a:t>1, 0</a:t>
            </a:r>
          </a:p>
        </p:txBody>
      </p:sp>
      <p:sp>
        <p:nvSpPr>
          <p:cNvPr id="70673" name="Oval 21">
            <a:extLst>
              <a:ext uri="{FF2B5EF4-FFF2-40B4-BE49-F238E27FC236}">
                <a16:creationId xmlns:a16="http://schemas.microsoft.com/office/drawing/2014/main" id="{180809A9-E65F-A14A-8883-0DC221ADA3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1800" y="2346325"/>
            <a:ext cx="914400" cy="6858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/>
              <a:t>4, 0</a:t>
            </a:r>
          </a:p>
        </p:txBody>
      </p:sp>
      <p:sp>
        <p:nvSpPr>
          <p:cNvPr id="70674" name="Oval 22">
            <a:extLst>
              <a:ext uri="{FF2B5EF4-FFF2-40B4-BE49-F238E27FC236}">
                <a16:creationId xmlns:a16="http://schemas.microsoft.com/office/drawing/2014/main" id="{0DF6E6DA-E9A6-0144-87E2-A065B133C8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1800" y="5943600"/>
            <a:ext cx="914400" cy="6858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/>
              <a:t>0, 0</a:t>
            </a:r>
          </a:p>
        </p:txBody>
      </p:sp>
      <p:sp>
        <p:nvSpPr>
          <p:cNvPr id="65560" name="Freeform 24">
            <a:extLst>
              <a:ext uri="{FF2B5EF4-FFF2-40B4-BE49-F238E27FC236}">
                <a16:creationId xmlns:a16="http://schemas.microsoft.com/office/drawing/2014/main" id="{DA677F9A-7A8F-E74E-9B49-81872C263883}"/>
              </a:ext>
            </a:extLst>
          </p:cNvPr>
          <p:cNvSpPr>
            <a:spLocks/>
          </p:cNvSpPr>
          <p:nvPr/>
        </p:nvSpPr>
        <p:spPr bwMode="auto">
          <a:xfrm>
            <a:off x="2590800" y="914400"/>
            <a:ext cx="4191000" cy="774700"/>
          </a:xfrm>
          <a:custGeom>
            <a:avLst/>
            <a:gdLst>
              <a:gd name="T0" fmla="*/ 0 w 2640"/>
              <a:gd name="T1" fmla="*/ 2147483647 h 488"/>
              <a:gd name="T2" fmla="*/ 2147483647 w 2640"/>
              <a:gd name="T3" fmla="*/ 2147483647 h 488"/>
              <a:gd name="T4" fmla="*/ 2147483647 w 2640"/>
              <a:gd name="T5" fmla="*/ 2147483647 h 488"/>
              <a:gd name="T6" fmla="*/ 0 60000 65536"/>
              <a:gd name="T7" fmla="*/ 0 60000 65536"/>
              <a:gd name="T8" fmla="*/ 0 60000 65536"/>
              <a:gd name="T9" fmla="*/ 0 w 2640"/>
              <a:gd name="T10" fmla="*/ 0 h 488"/>
              <a:gd name="T11" fmla="*/ 2640 w 2640"/>
              <a:gd name="T12" fmla="*/ 488 h 4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40" h="488">
                <a:moveTo>
                  <a:pt x="0" y="488"/>
                </a:moveTo>
                <a:cubicBezTo>
                  <a:pt x="428" y="252"/>
                  <a:pt x="856" y="16"/>
                  <a:pt x="1296" y="8"/>
                </a:cubicBezTo>
                <a:cubicBezTo>
                  <a:pt x="1736" y="0"/>
                  <a:pt x="2416" y="368"/>
                  <a:pt x="2640" y="44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76" name="Freeform 25">
            <a:extLst>
              <a:ext uri="{FF2B5EF4-FFF2-40B4-BE49-F238E27FC236}">
                <a16:creationId xmlns:a16="http://schemas.microsoft.com/office/drawing/2014/main" id="{90DAED56-F1CA-CE49-BD36-19CE8001AC41}"/>
              </a:ext>
            </a:extLst>
          </p:cNvPr>
          <p:cNvSpPr>
            <a:spLocks/>
          </p:cNvSpPr>
          <p:nvPr/>
        </p:nvSpPr>
        <p:spPr bwMode="auto">
          <a:xfrm>
            <a:off x="2590800" y="1828800"/>
            <a:ext cx="4191000" cy="774700"/>
          </a:xfrm>
          <a:custGeom>
            <a:avLst/>
            <a:gdLst>
              <a:gd name="T0" fmla="*/ 0 w 2640"/>
              <a:gd name="T1" fmla="*/ 2147483647 h 488"/>
              <a:gd name="T2" fmla="*/ 2147483647 w 2640"/>
              <a:gd name="T3" fmla="*/ 2147483647 h 488"/>
              <a:gd name="T4" fmla="*/ 2147483647 w 2640"/>
              <a:gd name="T5" fmla="*/ 2147483647 h 488"/>
              <a:gd name="T6" fmla="*/ 0 60000 65536"/>
              <a:gd name="T7" fmla="*/ 0 60000 65536"/>
              <a:gd name="T8" fmla="*/ 0 60000 65536"/>
              <a:gd name="T9" fmla="*/ 0 w 2640"/>
              <a:gd name="T10" fmla="*/ 0 h 488"/>
              <a:gd name="T11" fmla="*/ 2640 w 2640"/>
              <a:gd name="T12" fmla="*/ 488 h 4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40" h="488">
                <a:moveTo>
                  <a:pt x="0" y="488"/>
                </a:moveTo>
                <a:cubicBezTo>
                  <a:pt x="428" y="252"/>
                  <a:pt x="856" y="16"/>
                  <a:pt x="1296" y="8"/>
                </a:cubicBezTo>
                <a:cubicBezTo>
                  <a:pt x="1736" y="0"/>
                  <a:pt x="2416" y="368"/>
                  <a:pt x="2640" y="44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62" name="Freeform 26">
            <a:extLst>
              <a:ext uri="{FF2B5EF4-FFF2-40B4-BE49-F238E27FC236}">
                <a16:creationId xmlns:a16="http://schemas.microsoft.com/office/drawing/2014/main" id="{C9DE2423-B104-7F40-9DE9-86AE5697CC4B}"/>
              </a:ext>
            </a:extLst>
          </p:cNvPr>
          <p:cNvSpPr>
            <a:spLocks/>
          </p:cNvSpPr>
          <p:nvPr/>
        </p:nvSpPr>
        <p:spPr bwMode="auto">
          <a:xfrm>
            <a:off x="2590800" y="2743200"/>
            <a:ext cx="4191000" cy="774700"/>
          </a:xfrm>
          <a:custGeom>
            <a:avLst/>
            <a:gdLst>
              <a:gd name="T0" fmla="*/ 0 w 2640"/>
              <a:gd name="T1" fmla="*/ 2147483647 h 488"/>
              <a:gd name="T2" fmla="*/ 2147483647 w 2640"/>
              <a:gd name="T3" fmla="*/ 2147483647 h 488"/>
              <a:gd name="T4" fmla="*/ 2147483647 w 2640"/>
              <a:gd name="T5" fmla="*/ 2147483647 h 488"/>
              <a:gd name="T6" fmla="*/ 0 60000 65536"/>
              <a:gd name="T7" fmla="*/ 0 60000 65536"/>
              <a:gd name="T8" fmla="*/ 0 60000 65536"/>
              <a:gd name="T9" fmla="*/ 0 w 2640"/>
              <a:gd name="T10" fmla="*/ 0 h 488"/>
              <a:gd name="T11" fmla="*/ 2640 w 2640"/>
              <a:gd name="T12" fmla="*/ 488 h 4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40" h="488">
                <a:moveTo>
                  <a:pt x="0" y="488"/>
                </a:moveTo>
                <a:cubicBezTo>
                  <a:pt x="428" y="252"/>
                  <a:pt x="856" y="16"/>
                  <a:pt x="1296" y="8"/>
                </a:cubicBezTo>
                <a:cubicBezTo>
                  <a:pt x="1736" y="0"/>
                  <a:pt x="2416" y="368"/>
                  <a:pt x="2640" y="44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78" name="Freeform 27">
            <a:extLst>
              <a:ext uri="{FF2B5EF4-FFF2-40B4-BE49-F238E27FC236}">
                <a16:creationId xmlns:a16="http://schemas.microsoft.com/office/drawing/2014/main" id="{AEFB1F79-B640-094B-BF11-4B641086F869}"/>
              </a:ext>
            </a:extLst>
          </p:cNvPr>
          <p:cNvSpPr>
            <a:spLocks/>
          </p:cNvSpPr>
          <p:nvPr/>
        </p:nvSpPr>
        <p:spPr bwMode="auto">
          <a:xfrm>
            <a:off x="2590800" y="3657600"/>
            <a:ext cx="4191000" cy="774700"/>
          </a:xfrm>
          <a:custGeom>
            <a:avLst/>
            <a:gdLst>
              <a:gd name="T0" fmla="*/ 0 w 2640"/>
              <a:gd name="T1" fmla="*/ 2147483647 h 488"/>
              <a:gd name="T2" fmla="*/ 2147483647 w 2640"/>
              <a:gd name="T3" fmla="*/ 2147483647 h 488"/>
              <a:gd name="T4" fmla="*/ 2147483647 w 2640"/>
              <a:gd name="T5" fmla="*/ 2147483647 h 488"/>
              <a:gd name="T6" fmla="*/ 0 60000 65536"/>
              <a:gd name="T7" fmla="*/ 0 60000 65536"/>
              <a:gd name="T8" fmla="*/ 0 60000 65536"/>
              <a:gd name="T9" fmla="*/ 0 w 2640"/>
              <a:gd name="T10" fmla="*/ 0 h 488"/>
              <a:gd name="T11" fmla="*/ 2640 w 2640"/>
              <a:gd name="T12" fmla="*/ 488 h 4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40" h="488">
                <a:moveTo>
                  <a:pt x="0" y="488"/>
                </a:moveTo>
                <a:cubicBezTo>
                  <a:pt x="428" y="252"/>
                  <a:pt x="856" y="16"/>
                  <a:pt x="1296" y="8"/>
                </a:cubicBezTo>
                <a:cubicBezTo>
                  <a:pt x="1736" y="0"/>
                  <a:pt x="2416" y="368"/>
                  <a:pt x="2640" y="44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64" name="Freeform 28">
            <a:extLst>
              <a:ext uri="{FF2B5EF4-FFF2-40B4-BE49-F238E27FC236}">
                <a16:creationId xmlns:a16="http://schemas.microsoft.com/office/drawing/2014/main" id="{52C5F0C8-C0FD-0D4B-B4F7-9088A8E1663C}"/>
              </a:ext>
            </a:extLst>
          </p:cNvPr>
          <p:cNvSpPr>
            <a:spLocks/>
          </p:cNvSpPr>
          <p:nvPr/>
        </p:nvSpPr>
        <p:spPr bwMode="auto">
          <a:xfrm>
            <a:off x="2590800" y="4572000"/>
            <a:ext cx="4191000" cy="774700"/>
          </a:xfrm>
          <a:custGeom>
            <a:avLst/>
            <a:gdLst>
              <a:gd name="T0" fmla="*/ 0 w 2640"/>
              <a:gd name="T1" fmla="*/ 2147483647 h 488"/>
              <a:gd name="T2" fmla="*/ 2147483647 w 2640"/>
              <a:gd name="T3" fmla="*/ 2147483647 h 488"/>
              <a:gd name="T4" fmla="*/ 2147483647 w 2640"/>
              <a:gd name="T5" fmla="*/ 2147483647 h 488"/>
              <a:gd name="T6" fmla="*/ 0 60000 65536"/>
              <a:gd name="T7" fmla="*/ 0 60000 65536"/>
              <a:gd name="T8" fmla="*/ 0 60000 65536"/>
              <a:gd name="T9" fmla="*/ 0 w 2640"/>
              <a:gd name="T10" fmla="*/ 0 h 488"/>
              <a:gd name="T11" fmla="*/ 2640 w 2640"/>
              <a:gd name="T12" fmla="*/ 488 h 4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40" h="488">
                <a:moveTo>
                  <a:pt x="0" y="488"/>
                </a:moveTo>
                <a:cubicBezTo>
                  <a:pt x="428" y="252"/>
                  <a:pt x="856" y="16"/>
                  <a:pt x="1296" y="8"/>
                </a:cubicBezTo>
                <a:cubicBezTo>
                  <a:pt x="1736" y="0"/>
                  <a:pt x="2416" y="368"/>
                  <a:pt x="2640" y="44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80" name="Freeform 29">
            <a:extLst>
              <a:ext uri="{FF2B5EF4-FFF2-40B4-BE49-F238E27FC236}">
                <a16:creationId xmlns:a16="http://schemas.microsoft.com/office/drawing/2014/main" id="{00D50968-341A-5245-8C98-FCCDBD0F589E}"/>
              </a:ext>
            </a:extLst>
          </p:cNvPr>
          <p:cNvSpPr>
            <a:spLocks/>
          </p:cNvSpPr>
          <p:nvPr/>
        </p:nvSpPr>
        <p:spPr bwMode="auto">
          <a:xfrm>
            <a:off x="2590800" y="5486400"/>
            <a:ext cx="4191000" cy="774700"/>
          </a:xfrm>
          <a:custGeom>
            <a:avLst/>
            <a:gdLst>
              <a:gd name="T0" fmla="*/ 0 w 2640"/>
              <a:gd name="T1" fmla="*/ 2147483647 h 488"/>
              <a:gd name="T2" fmla="*/ 2147483647 w 2640"/>
              <a:gd name="T3" fmla="*/ 2147483647 h 488"/>
              <a:gd name="T4" fmla="*/ 2147483647 w 2640"/>
              <a:gd name="T5" fmla="*/ 2147483647 h 488"/>
              <a:gd name="T6" fmla="*/ 0 60000 65536"/>
              <a:gd name="T7" fmla="*/ 0 60000 65536"/>
              <a:gd name="T8" fmla="*/ 0 60000 65536"/>
              <a:gd name="T9" fmla="*/ 0 w 2640"/>
              <a:gd name="T10" fmla="*/ 0 h 488"/>
              <a:gd name="T11" fmla="*/ 2640 w 2640"/>
              <a:gd name="T12" fmla="*/ 488 h 4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40" h="488">
                <a:moveTo>
                  <a:pt x="0" y="488"/>
                </a:moveTo>
                <a:cubicBezTo>
                  <a:pt x="428" y="252"/>
                  <a:pt x="856" y="16"/>
                  <a:pt x="1296" y="8"/>
                </a:cubicBezTo>
                <a:cubicBezTo>
                  <a:pt x="1736" y="0"/>
                  <a:pt x="2416" y="368"/>
                  <a:pt x="2640" y="44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81" name="Freeform 30">
            <a:extLst>
              <a:ext uri="{FF2B5EF4-FFF2-40B4-BE49-F238E27FC236}">
                <a16:creationId xmlns:a16="http://schemas.microsoft.com/office/drawing/2014/main" id="{9DBCB284-9EE7-6B47-B648-8426BAEA6937}"/>
              </a:ext>
            </a:extLst>
          </p:cNvPr>
          <p:cNvSpPr>
            <a:spLocks/>
          </p:cNvSpPr>
          <p:nvPr/>
        </p:nvSpPr>
        <p:spPr bwMode="auto">
          <a:xfrm>
            <a:off x="5181600" y="1460500"/>
            <a:ext cx="1600200" cy="317500"/>
          </a:xfrm>
          <a:custGeom>
            <a:avLst/>
            <a:gdLst>
              <a:gd name="T0" fmla="*/ 0 w 1008"/>
              <a:gd name="T1" fmla="*/ 2147483647 h 200"/>
              <a:gd name="T2" fmla="*/ 2147483647 w 1008"/>
              <a:gd name="T3" fmla="*/ 2147483647 h 200"/>
              <a:gd name="T4" fmla="*/ 2147483647 w 1008"/>
              <a:gd name="T5" fmla="*/ 2147483647 h 200"/>
              <a:gd name="T6" fmla="*/ 0 60000 65536"/>
              <a:gd name="T7" fmla="*/ 0 60000 65536"/>
              <a:gd name="T8" fmla="*/ 0 60000 65536"/>
              <a:gd name="T9" fmla="*/ 0 w 1008"/>
              <a:gd name="T10" fmla="*/ 0 h 200"/>
              <a:gd name="T11" fmla="*/ 1008 w 1008"/>
              <a:gd name="T12" fmla="*/ 200 h 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08" h="200">
                <a:moveTo>
                  <a:pt x="0" y="152"/>
                </a:moveTo>
                <a:cubicBezTo>
                  <a:pt x="180" y="76"/>
                  <a:pt x="360" y="0"/>
                  <a:pt x="528" y="8"/>
                </a:cubicBezTo>
                <a:cubicBezTo>
                  <a:pt x="696" y="16"/>
                  <a:pt x="852" y="108"/>
                  <a:pt x="1008" y="20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82" name="Freeform 31">
            <a:extLst>
              <a:ext uri="{FF2B5EF4-FFF2-40B4-BE49-F238E27FC236}">
                <a16:creationId xmlns:a16="http://schemas.microsoft.com/office/drawing/2014/main" id="{52A970F2-DC08-164B-B341-84B64C9B6272}"/>
              </a:ext>
            </a:extLst>
          </p:cNvPr>
          <p:cNvSpPr>
            <a:spLocks/>
          </p:cNvSpPr>
          <p:nvPr/>
        </p:nvSpPr>
        <p:spPr bwMode="auto">
          <a:xfrm>
            <a:off x="5181600" y="2438400"/>
            <a:ext cx="1600200" cy="317500"/>
          </a:xfrm>
          <a:custGeom>
            <a:avLst/>
            <a:gdLst>
              <a:gd name="T0" fmla="*/ 0 w 1008"/>
              <a:gd name="T1" fmla="*/ 2147483647 h 200"/>
              <a:gd name="T2" fmla="*/ 2147483647 w 1008"/>
              <a:gd name="T3" fmla="*/ 2147483647 h 200"/>
              <a:gd name="T4" fmla="*/ 2147483647 w 1008"/>
              <a:gd name="T5" fmla="*/ 2147483647 h 200"/>
              <a:gd name="T6" fmla="*/ 0 60000 65536"/>
              <a:gd name="T7" fmla="*/ 0 60000 65536"/>
              <a:gd name="T8" fmla="*/ 0 60000 65536"/>
              <a:gd name="T9" fmla="*/ 0 w 1008"/>
              <a:gd name="T10" fmla="*/ 0 h 200"/>
              <a:gd name="T11" fmla="*/ 1008 w 1008"/>
              <a:gd name="T12" fmla="*/ 200 h 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08" h="200">
                <a:moveTo>
                  <a:pt x="0" y="152"/>
                </a:moveTo>
                <a:cubicBezTo>
                  <a:pt x="180" y="76"/>
                  <a:pt x="360" y="0"/>
                  <a:pt x="528" y="8"/>
                </a:cubicBezTo>
                <a:cubicBezTo>
                  <a:pt x="696" y="16"/>
                  <a:pt x="852" y="108"/>
                  <a:pt x="1008" y="20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83" name="Freeform 32">
            <a:extLst>
              <a:ext uri="{FF2B5EF4-FFF2-40B4-BE49-F238E27FC236}">
                <a16:creationId xmlns:a16="http://schemas.microsoft.com/office/drawing/2014/main" id="{AE571888-DEE0-C14D-A378-84DC21F06B38}"/>
              </a:ext>
            </a:extLst>
          </p:cNvPr>
          <p:cNvSpPr>
            <a:spLocks/>
          </p:cNvSpPr>
          <p:nvPr/>
        </p:nvSpPr>
        <p:spPr bwMode="auto">
          <a:xfrm>
            <a:off x="5181600" y="3276600"/>
            <a:ext cx="1600200" cy="317500"/>
          </a:xfrm>
          <a:custGeom>
            <a:avLst/>
            <a:gdLst>
              <a:gd name="T0" fmla="*/ 0 w 1008"/>
              <a:gd name="T1" fmla="*/ 2147483647 h 200"/>
              <a:gd name="T2" fmla="*/ 2147483647 w 1008"/>
              <a:gd name="T3" fmla="*/ 2147483647 h 200"/>
              <a:gd name="T4" fmla="*/ 2147483647 w 1008"/>
              <a:gd name="T5" fmla="*/ 2147483647 h 200"/>
              <a:gd name="T6" fmla="*/ 0 60000 65536"/>
              <a:gd name="T7" fmla="*/ 0 60000 65536"/>
              <a:gd name="T8" fmla="*/ 0 60000 65536"/>
              <a:gd name="T9" fmla="*/ 0 w 1008"/>
              <a:gd name="T10" fmla="*/ 0 h 200"/>
              <a:gd name="T11" fmla="*/ 1008 w 1008"/>
              <a:gd name="T12" fmla="*/ 200 h 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08" h="200">
                <a:moveTo>
                  <a:pt x="0" y="152"/>
                </a:moveTo>
                <a:cubicBezTo>
                  <a:pt x="180" y="76"/>
                  <a:pt x="360" y="0"/>
                  <a:pt x="528" y="8"/>
                </a:cubicBezTo>
                <a:cubicBezTo>
                  <a:pt x="696" y="16"/>
                  <a:pt x="852" y="108"/>
                  <a:pt x="1008" y="20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84" name="Freeform 33">
            <a:extLst>
              <a:ext uri="{FF2B5EF4-FFF2-40B4-BE49-F238E27FC236}">
                <a16:creationId xmlns:a16="http://schemas.microsoft.com/office/drawing/2014/main" id="{8063FBF1-F71D-AE4E-82C6-03B231ED944A}"/>
              </a:ext>
            </a:extLst>
          </p:cNvPr>
          <p:cNvSpPr>
            <a:spLocks/>
          </p:cNvSpPr>
          <p:nvPr/>
        </p:nvSpPr>
        <p:spPr bwMode="auto">
          <a:xfrm>
            <a:off x="5181600" y="4191000"/>
            <a:ext cx="1600200" cy="317500"/>
          </a:xfrm>
          <a:custGeom>
            <a:avLst/>
            <a:gdLst>
              <a:gd name="T0" fmla="*/ 0 w 1008"/>
              <a:gd name="T1" fmla="*/ 2147483647 h 200"/>
              <a:gd name="T2" fmla="*/ 2147483647 w 1008"/>
              <a:gd name="T3" fmla="*/ 2147483647 h 200"/>
              <a:gd name="T4" fmla="*/ 2147483647 w 1008"/>
              <a:gd name="T5" fmla="*/ 2147483647 h 200"/>
              <a:gd name="T6" fmla="*/ 0 60000 65536"/>
              <a:gd name="T7" fmla="*/ 0 60000 65536"/>
              <a:gd name="T8" fmla="*/ 0 60000 65536"/>
              <a:gd name="T9" fmla="*/ 0 w 1008"/>
              <a:gd name="T10" fmla="*/ 0 h 200"/>
              <a:gd name="T11" fmla="*/ 1008 w 1008"/>
              <a:gd name="T12" fmla="*/ 200 h 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08" h="200">
                <a:moveTo>
                  <a:pt x="0" y="152"/>
                </a:moveTo>
                <a:cubicBezTo>
                  <a:pt x="180" y="76"/>
                  <a:pt x="360" y="0"/>
                  <a:pt x="528" y="8"/>
                </a:cubicBezTo>
                <a:cubicBezTo>
                  <a:pt x="696" y="16"/>
                  <a:pt x="852" y="108"/>
                  <a:pt x="1008" y="20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85" name="Freeform 34">
            <a:extLst>
              <a:ext uri="{FF2B5EF4-FFF2-40B4-BE49-F238E27FC236}">
                <a16:creationId xmlns:a16="http://schemas.microsoft.com/office/drawing/2014/main" id="{0556BE9C-8A55-DD48-8D5A-3506145EFDF8}"/>
              </a:ext>
            </a:extLst>
          </p:cNvPr>
          <p:cNvSpPr>
            <a:spLocks/>
          </p:cNvSpPr>
          <p:nvPr/>
        </p:nvSpPr>
        <p:spPr bwMode="auto">
          <a:xfrm>
            <a:off x="5181600" y="5105400"/>
            <a:ext cx="1600200" cy="317500"/>
          </a:xfrm>
          <a:custGeom>
            <a:avLst/>
            <a:gdLst>
              <a:gd name="T0" fmla="*/ 0 w 1008"/>
              <a:gd name="T1" fmla="*/ 2147483647 h 200"/>
              <a:gd name="T2" fmla="*/ 2147483647 w 1008"/>
              <a:gd name="T3" fmla="*/ 2147483647 h 200"/>
              <a:gd name="T4" fmla="*/ 2147483647 w 1008"/>
              <a:gd name="T5" fmla="*/ 2147483647 h 200"/>
              <a:gd name="T6" fmla="*/ 0 60000 65536"/>
              <a:gd name="T7" fmla="*/ 0 60000 65536"/>
              <a:gd name="T8" fmla="*/ 0 60000 65536"/>
              <a:gd name="T9" fmla="*/ 0 w 1008"/>
              <a:gd name="T10" fmla="*/ 0 h 200"/>
              <a:gd name="T11" fmla="*/ 1008 w 1008"/>
              <a:gd name="T12" fmla="*/ 200 h 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08" h="200">
                <a:moveTo>
                  <a:pt x="0" y="152"/>
                </a:moveTo>
                <a:cubicBezTo>
                  <a:pt x="180" y="76"/>
                  <a:pt x="360" y="0"/>
                  <a:pt x="528" y="8"/>
                </a:cubicBezTo>
                <a:cubicBezTo>
                  <a:pt x="696" y="16"/>
                  <a:pt x="852" y="108"/>
                  <a:pt x="1008" y="20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86" name="Freeform 35">
            <a:extLst>
              <a:ext uri="{FF2B5EF4-FFF2-40B4-BE49-F238E27FC236}">
                <a16:creationId xmlns:a16="http://schemas.microsoft.com/office/drawing/2014/main" id="{F2E39737-E711-4B4D-A695-4BA4BD6B6158}"/>
              </a:ext>
            </a:extLst>
          </p:cNvPr>
          <p:cNvSpPr>
            <a:spLocks/>
          </p:cNvSpPr>
          <p:nvPr/>
        </p:nvSpPr>
        <p:spPr bwMode="auto">
          <a:xfrm>
            <a:off x="5181600" y="6019800"/>
            <a:ext cx="1600200" cy="317500"/>
          </a:xfrm>
          <a:custGeom>
            <a:avLst/>
            <a:gdLst>
              <a:gd name="T0" fmla="*/ 0 w 1008"/>
              <a:gd name="T1" fmla="*/ 2147483647 h 200"/>
              <a:gd name="T2" fmla="*/ 2147483647 w 1008"/>
              <a:gd name="T3" fmla="*/ 2147483647 h 200"/>
              <a:gd name="T4" fmla="*/ 2147483647 w 1008"/>
              <a:gd name="T5" fmla="*/ 2147483647 h 200"/>
              <a:gd name="T6" fmla="*/ 0 60000 65536"/>
              <a:gd name="T7" fmla="*/ 0 60000 65536"/>
              <a:gd name="T8" fmla="*/ 0 60000 65536"/>
              <a:gd name="T9" fmla="*/ 0 w 1008"/>
              <a:gd name="T10" fmla="*/ 0 h 200"/>
              <a:gd name="T11" fmla="*/ 1008 w 1008"/>
              <a:gd name="T12" fmla="*/ 200 h 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08" h="200">
                <a:moveTo>
                  <a:pt x="0" y="152"/>
                </a:moveTo>
                <a:cubicBezTo>
                  <a:pt x="180" y="76"/>
                  <a:pt x="360" y="0"/>
                  <a:pt x="528" y="8"/>
                </a:cubicBezTo>
                <a:cubicBezTo>
                  <a:pt x="696" y="16"/>
                  <a:pt x="852" y="108"/>
                  <a:pt x="1008" y="20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87" name="Freeform 38">
            <a:extLst>
              <a:ext uri="{FF2B5EF4-FFF2-40B4-BE49-F238E27FC236}">
                <a16:creationId xmlns:a16="http://schemas.microsoft.com/office/drawing/2014/main" id="{6EB2E664-3556-9B41-B31C-A1DE1918E78A}"/>
              </a:ext>
            </a:extLst>
          </p:cNvPr>
          <p:cNvSpPr>
            <a:spLocks/>
          </p:cNvSpPr>
          <p:nvPr/>
        </p:nvSpPr>
        <p:spPr bwMode="auto">
          <a:xfrm>
            <a:off x="5181600" y="1511300"/>
            <a:ext cx="1600200" cy="317500"/>
          </a:xfrm>
          <a:custGeom>
            <a:avLst/>
            <a:gdLst>
              <a:gd name="T0" fmla="*/ 0 w 1008"/>
              <a:gd name="T1" fmla="*/ 2147483647 h 200"/>
              <a:gd name="T2" fmla="*/ 2147483647 w 1008"/>
              <a:gd name="T3" fmla="*/ 2147483647 h 200"/>
              <a:gd name="T4" fmla="*/ 2147483647 w 1008"/>
              <a:gd name="T5" fmla="*/ 2147483647 h 200"/>
              <a:gd name="T6" fmla="*/ 0 60000 65536"/>
              <a:gd name="T7" fmla="*/ 0 60000 65536"/>
              <a:gd name="T8" fmla="*/ 0 60000 65536"/>
              <a:gd name="T9" fmla="*/ 0 w 1008"/>
              <a:gd name="T10" fmla="*/ 0 h 200"/>
              <a:gd name="T11" fmla="*/ 1008 w 1008"/>
              <a:gd name="T12" fmla="*/ 200 h 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08" h="200">
                <a:moveTo>
                  <a:pt x="0" y="152"/>
                </a:moveTo>
                <a:cubicBezTo>
                  <a:pt x="180" y="76"/>
                  <a:pt x="360" y="0"/>
                  <a:pt x="528" y="8"/>
                </a:cubicBezTo>
                <a:cubicBezTo>
                  <a:pt x="696" y="16"/>
                  <a:pt x="852" y="108"/>
                  <a:pt x="1008" y="20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0688" name="Group 42">
            <a:extLst>
              <a:ext uri="{FF2B5EF4-FFF2-40B4-BE49-F238E27FC236}">
                <a16:creationId xmlns:a16="http://schemas.microsoft.com/office/drawing/2014/main" id="{D5DD5C0B-1449-1E49-90CB-AF8C74187813}"/>
              </a:ext>
            </a:extLst>
          </p:cNvPr>
          <p:cNvGrpSpPr>
            <a:grpSpLocks/>
          </p:cNvGrpSpPr>
          <p:nvPr/>
        </p:nvGrpSpPr>
        <p:grpSpPr bwMode="auto">
          <a:xfrm>
            <a:off x="2287588" y="1828800"/>
            <a:ext cx="1141412" cy="4419600"/>
            <a:chOff x="1969" y="768"/>
            <a:chExt cx="719" cy="2784"/>
          </a:xfrm>
        </p:grpSpPr>
        <p:sp>
          <p:nvSpPr>
            <p:cNvPr id="70725" name="Freeform 43">
              <a:extLst>
                <a:ext uri="{FF2B5EF4-FFF2-40B4-BE49-F238E27FC236}">
                  <a16:creationId xmlns:a16="http://schemas.microsoft.com/office/drawing/2014/main" id="{7B6C3982-B12F-DD4D-AC0F-5A14B05599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" y="768"/>
              <a:ext cx="480" cy="2784"/>
            </a:xfrm>
            <a:custGeom>
              <a:avLst/>
              <a:gdLst>
                <a:gd name="T0" fmla="*/ 0 w 480"/>
                <a:gd name="T1" fmla="*/ 0 h 2784"/>
                <a:gd name="T2" fmla="*/ 480 w 480"/>
                <a:gd name="T3" fmla="*/ 1248 h 2784"/>
                <a:gd name="T4" fmla="*/ 0 w 480"/>
                <a:gd name="T5" fmla="*/ 2784 h 2784"/>
                <a:gd name="T6" fmla="*/ 0 60000 65536"/>
                <a:gd name="T7" fmla="*/ 0 60000 65536"/>
                <a:gd name="T8" fmla="*/ 0 60000 65536"/>
                <a:gd name="T9" fmla="*/ 0 w 480"/>
                <a:gd name="T10" fmla="*/ 0 h 2784"/>
                <a:gd name="T11" fmla="*/ 480 w 480"/>
                <a:gd name="T12" fmla="*/ 2784 h 27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0" h="2784">
                  <a:moveTo>
                    <a:pt x="0" y="0"/>
                  </a:moveTo>
                  <a:cubicBezTo>
                    <a:pt x="240" y="392"/>
                    <a:pt x="480" y="784"/>
                    <a:pt x="480" y="1248"/>
                  </a:cubicBezTo>
                  <a:cubicBezTo>
                    <a:pt x="480" y="1712"/>
                    <a:pt x="240" y="2248"/>
                    <a:pt x="0" y="278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726" name="Freeform 44">
              <a:extLst>
                <a:ext uri="{FF2B5EF4-FFF2-40B4-BE49-F238E27FC236}">
                  <a16:creationId xmlns:a16="http://schemas.microsoft.com/office/drawing/2014/main" id="{11475EFD-4711-5546-B2FB-5729A6158A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0" y="1344"/>
              <a:ext cx="381" cy="2112"/>
            </a:xfrm>
            <a:custGeom>
              <a:avLst/>
              <a:gdLst>
                <a:gd name="T0" fmla="*/ 48 w 381"/>
                <a:gd name="T1" fmla="*/ 0 h 2112"/>
                <a:gd name="T2" fmla="*/ 373 w 381"/>
                <a:gd name="T3" fmla="*/ 997 h 2112"/>
                <a:gd name="T4" fmla="*/ 0 w 381"/>
                <a:gd name="T5" fmla="*/ 2112 h 2112"/>
                <a:gd name="T6" fmla="*/ 0 60000 65536"/>
                <a:gd name="T7" fmla="*/ 0 60000 65536"/>
                <a:gd name="T8" fmla="*/ 0 60000 65536"/>
                <a:gd name="T9" fmla="*/ 0 w 381"/>
                <a:gd name="T10" fmla="*/ 0 h 2112"/>
                <a:gd name="T11" fmla="*/ 381 w 381"/>
                <a:gd name="T12" fmla="*/ 2112 h 211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1" h="2112">
                  <a:moveTo>
                    <a:pt x="48" y="0"/>
                  </a:moveTo>
                  <a:cubicBezTo>
                    <a:pt x="102" y="166"/>
                    <a:pt x="381" y="645"/>
                    <a:pt x="373" y="997"/>
                  </a:cubicBezTo>
                  <a:cubicBezTo>
                    <a:pt x="365" y="1349"/>
                    <a:pt x="78" y="1880"/>
                    <a:pt x="0" y="211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727" name="Freeform 45">
              <a:extLst>
                <a:ext uri="{FF2B5EF4-FFF2-40B4-BE49-F238E27FC236}">
                  <a16:creationId xmlns:a16="http://schemas.microsoft.com/office/drawing/2014/main" id="{07C0D482-C486-084A-89B0-86C8A1A2C4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2" y="1920"/>
              <a:ext cx="272" cy="1488"/>
            </a:xfrm>
            <a:custGeom>
              <a:avLst/>
              <a:gdLst>
                <a:gd name="T0" fmla="*/ 96 w 272"/>
                <a:gd name="T1" fmla="*/ 0 h 1488"/>
                <a:gd name="T2" fmla="*/ 256 w 272"/>
                <a:gd name="T3" fmla="*/ 786 h 1488"/>
                <a:gd name="T4" fmla="*/ 0 w 272"/>
                <a:gd name="T5" fmla="*/ 1488 h 1488"/>
                <a:gd name="T6" fmla="*/ 0 60000 65536"/>
                <a:gd name="T7" fmla="*/ 0 60000 65536"/>
                <a:gd name="T8" fmla="*/ 0 60000 65536"/>
                <a:gd name="T9" fmla="*/ 0 w 272"/>
                <a:gd name="T10" fmla="*/ 0 h 1488"/>
                <a:gd name="T11" fmla="*/ 272 w 272"/>
                <a:gd name="T12" fmla="*/ 1488 h 14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1488">
                  <a:moveTo>
                    <a:pt x="96" y="0"/>
                  </a:moveTo>
                  <a:cubicBezTo>
                    <a:pt x="123" y="131"/>
                    <a:pt x="272" y="538"/>
                    <a:pt x="256" y="786"/>
                  </a:cubicBezTo>
                  <a:cubicBezTo>
                    <a:pt x="240" y="1034"/>
                    <a:pt x="53" y="1342"/>
                    <a:pt x="0" y="148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728" name="Freeform 46">
              <a:extLst>
                <a:ext uri="{FF2B5EF4-FFF2-40B4-BE49-F238E27FC236}">
                  <a16:creationId xmlns:a16="http://schemas.microsoft.com/office/drawing/2014/main" id="{2D6FD1C7-FE47-2043-9210-5EE25BC1A6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4" y="2496"/>
              <a:ext cx="210" cy="864"/>
            </a:xfrm>
            <a:custGeom>
              <a:avLst/>
              <a:gdLst>
                <a:gd name="T0" fmla="*/ 96 w 210"/>
                <a:gd name="T1" fmla="*/ 0 h 864"/>
                <a:gd name="T2" fmla="*/ 194 w 210"/>
                <a:gd name="T3" fmla="*/ 347 h 864"/>
                <a:gd name="T4" fmla="*/ 0 w 210"/>
                <a:gd name="T5" fmla="*/ 864 h 864"/>
                <a:gd name="T6" fmla="*/ 0 60000 65536"/>
                <a:gd name="T7" fmla="*/ 0 60000 65536"/>
                <a:gd name="T8" fmla="*/ 0 60000 65536"/>
                <a:gd name="T9" fmla="*/ 0 w 210"/>
                <a:gd name="T10" fmla="*/ 0 h 864"/>
                <a:gd name="T11" fmla="*/ 210 w 210"/>
                <a:gd name="T12" fmla="*/ 864 h 86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0" h="864">
                  <a:moveTo>
                    <a:pt x="96" y="0"/>
                  </a:moveTo>
                  <a:cubicBezTo>
                    <a:pt x="112" y="58"/>
                    <a:pt x="210" y="203"/>
                    <a:pt x="194" y="347"/>
                  </a:cubicBezTo>
                  <a:cubicBezTo>
                    <a:pt x="178" y="491"/>
                    <a:pt x="40" y="756"/>
                    <a:pt x="0" y="86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729" name="Freeform 47">
              <a:extLst>
                <a:ext uri="{FF2B5EF4-FFF2-40B4-BE49-F238E27FC236}">
                  <a16:creationId xmlns:a16="http://schemas.microsoft.com/office/drawing/2014/main" id="{C7483EB0-8FF6-EE44-A749-F10ECB88B5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9" y="3218"/>
              <a:ext cx="1" cy="144"/>
            </a:xfrm>
            <a:custGeom>
              <a:avLst/>
              <a:gdLst>
                <a:gd name="T0" fmla="*/ 0 w 1"/>
                <a:gd name="T1" fmla="*/ 0 h 144"/>
                <a:gd name="T2" fmla="*/ 0 w 1"/>
                <a:gd name="T3" fmla="*/ 144 h 144"/>
                <a:gd name="T4" fmla="*/ 0 60000 65536"/>
                <a:gd name="T5" fmla="*/ 0 60000 65536"/>
                <a:gd name="T6" fmla="*/ 0 w 1"/>
                <a:gd name="T7" fmla="*/ 0 h 144"/>
                <a:gd name="T8" fmla="*/ 1 w 1"/>
                <a:gd name="T9" fmla="*/ 144 h 14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44">
                  <a:moveTo>
                    <a:pt x="0" y="0"/>
                  </a:moveTo>
                  <a:cubicBezTo>
                    <a:pt x="0" y="0"/>
                    <a:pt x="0" y="72"/>
                    <a:pt x="0" y="14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0689" name="Group 48">
            <a:extLst>
              <a:ext uri="{FF2B5EF4-FFF2-40B4-BE49-F238E27FC236}">
                <a16:creationId xmlns:a16="http://schemas.microsoft.com/office/drawing/2014/main" id="{6798FA43-F676-884A-9B51-3A1546A9478C}"/>
              </a:ext>
            </a:extLst>
          </p:cNvPr>
          <p:cNvGrpSpPr>
            <a:grpSpLocks/>
          </p:cNvGrpSpPr>
          <p:nvPr/>
        </p:nvGrpSpPr>
        <p:grpSpPr bwMode="auto">
          <a:xfrm>
            <a:off x="4800600" y="1828800"/>
            <a:ext cx="1141413" cy="4419600"/>
            <a:chOff x="1969" y="768"/>
            <a:chExt cx="719" cy="2784"/>
          </a:xfrm>
        </p:grpSpPr>
        <p:sp>
          <p:nvSpPr>
            <p:cNvPr id="70720" name="Freeform 49">
              <a:extLst>
                <a:ext uri="{FF2B5EF4-FFF2-40B4-BE49-F238E27FC236}">
                  <a16:creationId xmlns:a16="http://schemas.microsoft.com/office/drawing/2014/main" id="{012047F0-0C18-FD4D-A64D-B3EFA000E1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" y="768"/>
              <a:ext cx="480" cy="2784"/>
            </a:xfrm>
            <a:custGeom>
              <a:avLst/>
              <a:gdLst>
                <a:gd name="T0" fmla="*/ 0 w 480"/>
                <a:gd name="T1" fmla="*/ 0 h 2784"/>
                <a:gd name="T2" fmla="*/ 480 w 480"/>
                <a:gd name="T3" fmla="*/ 1248 h 2784"/>
                <a:gd name="T4" fmla="*/ 0 w 480"/>
                <a:gd name="T5" fmla="*/ 2784 h 2784"/>
                <a:gd name="T6" fmla="*/ 0 60000 65536"/>
                <a:gd name="T7" fmla="*/ 0 60000 65536"/>
                <a:gd name="T8" fmla="*/ 0 60000 65536"/>
                <a:gd name="T9" fmla="*/ 0 w 480"/>
                <a:gd name="T10" fmla="*/ 0 h 2784"/>
                <a:gd name="T11" fmla="*/ 480 w 480"/>
                <a:gd name="T12" fmla="*/ 2784 h 27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0" h="2784">
                  <a:moveTo>
                    <a:pt x="0" y="0"/>
                  </a:moveTo>
                  <a:cubicBezTo>
                    <a:pt x="240" y="392"/>
                    <a:pt x="480" y="784"/>
                    <a:pt x="480" y="1248"/>
                  </a:cubicBezTo>
                  <a:cubicBezTo>
                    <a:pt x="480" y="1712"/>
                    <a:pt x="240" y="2248"/>
                    <a:pt x="0" y="278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721" name="Freeform 50">
              <a:extLst>
                <a:ext uri="{FF2B5EF4-FFF2-40B4-BE49-F238E27FC236}">
                  <a16:creationId xmlns:a16="http://schemas.microsoft.com/office/drawing/2014/main" id="{C75B2571-6FDD-EA41-872A-F21A23DE41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0" y="1344"/>
              <a:ext cx="381" cy="2112"/>
            </a:xfrm>
            <a:custGeom>
              <a:avLst/>
              <a:gdLst>
                <a:gd name="T0" fmla="*/ 48 w 381"/>
                <a:gd name="T1" fmla="*/ 0 h 2112"/>
                <a:gd name="T2" fmla="*/ 373 w 381"/>
                <a:gd name="T3" fmla="*/ 997 h 2112"/>
                <a:gd name="T4" fmla="*/ 0 w 381"/>
                <a:gd name="T5" fmla="*/ 2112 h 2112"/>
                <a:gd name="T6" fmla="*/ 0 60000 65536"/>
                <a:gd name="T7" fmla="*/ 0 60000 65536"/>
                <a:gd name="T8" fmla="*/ 0 60000 65536"/>
                <a:gd name="T9" fmla="*/ 0 w 381"/>
                <a:gd name="T10" fmla="*/ 0 h 2112"/>
                <a:gd name="T11" fmla="*/ 381 w 381"/>
                <a:gd name="T12" fmla="*/ 2112 h 211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1" h="2112">
                  <a:moveTo>
                    <a:pt x="48" y="0"/>
                  </a:moveTo>
                  <a:cubicBezTo>
                    <a:pt x="102" y="166"/>
                    <a:pt x="381" y="645"/>
                    <a:pt x="373" y="997"/>
                  </a:cubicBezTo>
                  <a:cubicBezTo>
                    <a:pt x="365" y="1349"/>
                    <a:pt x="78" y="1880"/>
                    <a:pt x="0" y="211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722" name="Freeform 51">
              <a:extLst>
                <a:ext uri="{FF2B5EF4-FFF2-40B4-BE49-F238E27FC236}">
                  <a16:creationId xmlns:a16="http://schemas.microsoft.com/office/drawing/2014/main" id="{40B41E40-2ABD-654F-B267-814F3A3EAF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2" y="1920"/>
              <a:ext cx="272" cy="1488"/>
            </a:xfrm>
            <a:custGeom>
              <a:avLst/>
              <a:gdLst>
                <a:gd name="T0" fmla="*/ 96 w 272"/>
                <a:gd name="T1" fmla="*/ 0 h 1488"/>
                <a:gd name="T2" fmla="*/ 256 w 272"/>
                <a:gd name="T3" fmla="*/ 786 h 1488"/>
                <a:gd name="T4" fmla="*/ 0 w 272"/>
                <a:gd name="T5" fmla="*/ 1488 h 1488"/>
                <a:gd name="T6" fmla="*/ 0 60000 65536"/>
                <a:gd name="T7" fmla="*/ 0 60000 65536"/>
                <a:gd name="T8" fmla="*/ 0 60000 65536"/>
                <a:gd name="T9" fmla="*/ 0 w 272"/>
                <a:gd name="T10" fmla="*/ 0 h 1488"/>
                <a:gd name="T11" fmla="*/ 272 w 272"/>
                <a:gd name="T12" fmla="*/ 1488 h 14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1488">
                  <a:moveTo>
                    <a:pt x="96" y="0"/>
                  </a:moveTo>
                  <a:cubicBezTo>
                    <a:pt x="123" y="131"/>
                    <a:pt x="272" y="538"/>
                    <a:pt x="256" y="786"/>
                  </a:cubicBezTo>
                  <a:cubicBezTo>
                    <a:pt x="240" y="1034"/>
                    <a:pt x="53" y="1342"/>
                    <a:pt x="0" y="148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723" name="Freeform 52">
              <a:extLst>
                <a:ext uri="{FF2B5EF4-FFF2-40B4-BE49-F238E27FC236}">
                  <a16:creationId xmlns:a16="http://schemas.microsoft.com/office/drawing/2014/main" id="{CDD64581-483C-2143-BAF5-78D4286208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4" y="2496"/>
              <a:ext cx="210" cy="864"/>
            </a:xfrm>
            <a:custGeom>
              <a:avLst/>
              <a:gdLst>
                <a:gd name="T0" fmla="*/ 96 w 210"/>
                <a:gd name="T1" fmla="*/ 0 h 864"/>
                <a:gd name="T2" fmla="*/ 194 w 210"/>
                <a:gd name="T3" fmla="*/ 347 h 864"/>
                <a:gd name="T4" fmla="*/ 0 w 210"/>
                <a:gd name="T5" fmla="*/ 864 h 864"/>
                <a:gd name="T6" fmla="*/ 0 60000 65536"/>
                <a:gd name="T7" fmla="*/ 0 60000 65536"/>
                <a:gd name="T8" fmla="*/ 0 60000 65536"/>
                <a:gd name="T9" fmla="*/ 0 w 210"/>
                <a:gd name="T10" fmla="*/ 0 h 864"/>
                <a:gd name="T11" fmla="*/ 210 w 210"/>
                <a:gd name="T12" fmla="*/ 864 h 86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0" h="864">
                  <a:moveTo>
                    <a:pt x="96" y="0"/>
                  </a:moveTo>
                  <a:cubicBezTo>
                    <a:pt x="112" y="58"/>
                    <a:pt x="210" y="203"/>
                    <a:pt x="194" y="347"/>
                  </a:cubicBezTo>
                  <a:cubicBezTo>
                    <a:pt x="178" y="491"/>
                    <a:pt x="40" y="756"/>
                    <a:pt x="0" y="86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724" name="Freeform 53">
              <a:extLst>
                <a:ext uri="{FF2B5EF4-FFF2-40B4-BE49-F238E27FC236}">
                  <a16:creationId xmlns:a16="http://schemas.microsoft.com/office/drawing/2014/main" id="{2E839004-E3FB-114A-AB8E-38521972DC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9" y="3218"/>
              <a:ext cx="1" cy="144"/>
            </a:xfrm>
            <a:custGeom>
              <a:avLst/>
              <a:gdLst>
                <a:gd name="T0" fmla="*/ 0 w 1"/>
                <a:gd name="T1" fmla="*/ 0 h 144"/>
                <a:gd name="T2" fmla="*/ 0 w 1"/>
                <a:gd name="T3" fmla="*/ 144 h 144"/>
                <a:gd name="T4" fmla="*/ 0 60000 65536"/>
                <a:gd name="T5" fmla="*/ 0 60000 65536"/>
                <a:gd name="T6" fmla="*/ 0 w 1"/>
                <a:gd name="T7" fmla="*/ 0 h 144"/>
                <a:gd name="T8" fmla="*/ 1 w 1"/>
                <a:gd name="T9" fmla="*/ 144 h 14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44">
                  <a:moveTo>
                    <a:pt x="0" y="0"/>
                  </a:moveTo>
                  <a:cubicBezTo>
                    <a:pt x="0" y="0"/>
                    <a:pt x="0" y="72"/>
                    <a:pt x="0" y="14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0690" name="Group 54">
            <a:extLst>
              <a:ext uri="{FF2B5EF4-FFF2-40B4-BE49-F238E27FC236}">
                <a16:creationId xmlns:a16="http://schemas.microsoft.com/office/drawing/2014/main" id="{C4B47556-3A63-4F4C-BD8B-8CAACE14FF23}"/>
              </a:ext>
            </a:extLst>
          </p:cNvPr>
          <p:cNvGrpSpPr>
            <a:grpSpLocks/>
          </p:cNvGrpSpPr>
          <p:nvPr/>
        </p:nvGrpSpPr>
        <p:grpSpPr bwMode="auto">
          <a:xfrm>
            <a:off x="7315200" y="1828800"/>
            <a:ext cx="1141413" cy="4419600"/>
            <a:chOff x="1969" y="768"/>
            <a:chExt cx="719" cy="2784"/>
          </a:xfrm>
        </p:grpSpPr>
        <p:sp>
          <p:nvSpPr>
            <p:cNvPr id="70715" name="Freeform 55">
              <a:extLst>
                <a:ext uri="{FF2B5EF4-FFF2-40B4-BE49-F238E27FC236}">
                  <a16:creationId xmlns:a16="http://schemas.microsoft.com/office/drawing/2014/main" id="{315089C9-B242-414E-B869-B84A2262A7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" y="768"/>
              <a:ext cx="480" cy="2784"/>
            </a:xfrm>
            <a:custGeom>
              <a:avLst/>
              <a:gdLst>
                <a:gd name="T0" fmla="*/ 0 w 480"/>
                <a:gd name="T1" fmla="*/ 0 h 2784"/>
                <a:gd name="T2" fmla="*/ 480 w 480"/>
                <a:gd name="T3" fmla="*/ 1248 h 2784"/>
                <a:gd name="T4" fmla="*/ 0 w 480"/>
                <a:gd name="T5" fmla="*/ 2784 h 2784"/>
                <a:gd name="T6" fmla="*/ 0 60000 65536"/>
                <a:gd name="T7" fmla="*/ 0 60000 65536"/>
                <a:gd name="T8" fmla="*/ 0 60000 65536"/>
                <a:gd name="T9" fmla="*/ 0 w 480"/>
                <a:gd name="T10" fmla="*/ 0 h 2784"/>
                <a:gd name="T11" fmla="*/ 480 w 480"/>
                <a:gd name="T12" fmla="*/ 2784 h 27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0" h="2784">
                  <a:moveTo>
                    <a:pt x="0" y="0"/>
                  </a:moveTo>
                  <a:cubicBezTo>
                    <a:pt x="240" y="392"/>
                    <a:pt x="480" y="784"/>
                    <a:pt x="480" y="1248"/>
                  </a:cubicBezTo>
                  <a:cubicBezTo>
                    <a:pt x="480" y="1712"/>
                    <a:pt x="240" y="2248"/>
                    <a:pt x="0" y="278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716" name="Freeform 56">
              <a:extLst>
                <a:ext uri="{FF2B5EF4-FFF2-40B4-BE49-F238E27FC236}">
                  <a16:creationId xmlns:a16="http://schemas.microsoft.com/office/drawing/2014/main" id="{01E8D9C9-AA22-7646-8E1F-EEE8B385E5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0" y="1344"/>
              <a:ext cx="381" cy="2112"/>
            </a:xfrm>
            <a:custGeom>
              <a:avLst/>
              <a:gdLst>
                <a:gd name="T0" fmla="*/ 48 w 381"/>
                <a:gd name="T1" fmla="*/ 0 h 2112"/>
                <a:gd name="T2" fmla="*/ 373 w 381"/>
                <a:gd name="T3" fmla="*/ 997 h 2112"/>
                <a:gd name="T4" fmla="*/ 0 w 381"/>
                <a:gd name="T5" fmla="*/ 2112 h 2112"/>
                <a:gd name="T6" fmla="*/ 0 60000 65536"/>
                <a:gd name="T7" fmla="*/ 0 60000 65536"/>
                <a:gd name="T8" fmla="*/ 0 60000 65536"/>
                <a:gd name="T9" fmla="*/ 0 w 381"/>
                <a:gd name="T10" fmla="*/ 0 h 2112"/>
                <a:gd name="T11" fmla="*/ 381 w 381"/>
                <a:gd name="T12" fmla="*/ 2112 h 211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1" h="2112">
                  <a:moveTo>
                    <a:pt x="48" y="0"/>
                  </a:moveTo>
                  <a:cubicBezTo>
                    <a:pt x="102" y="166"/>
                    <a:pt x="381" y="645"/>
                    <a:pt x="373" y="997"/>
                  </a:cubicBezTo>
                  <a:cubicBezTo>
                    <a:pt x="365" y="1349"/>
                    <a:pt x="78" y="1880"/>
                    <a:pt x="0" y="211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717" name="Freeform 57">
              <a:extLst>
                <a:ext uri="{FF2B5EF4-FFF2-40B4-BE49-F238E27FC236}">
                  <a16:creationId xmlns:a16="http://schemas.microsoft.com/office/drawing/2014/main" id="{F1D8290A-C0E6-A648-824B-661C853C87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2" y="1920"/>
              <a:ext cx="272" cy="1488"/>
            </a:xfrm>
            <a:custGeom>
              <a:avLst/>
              <a:gdLst>
                <a:gd name="T0" fmla="*/ 96 w 272"/>
                <a:gd name="T1" fmla="*/ 0 h 1488"/>
                <a:gd name="T2" fmla="*/ 256 w 272"/>
                <a:gd name="T3" fmla="*/ 786 h 1488"/>
                <a:gd name="T4" fmla="*/ 0 w 272"/>
                <a:gd name="T5" fmla="*/ 1488 h 1488"/>
                <a:gd name="T6" fmla="*/ 0 60000 65536"/>
                <a:gd name="T7" fmla="*/ 0 60000 65536"/>
                <a:gd name="T8" fmla="*/ 0 60000 65536"/>
                <a:gd name="T9" fmla="*/ 0 w 272"/>
                <a:gd name="T10" fmla="*/ 0 h 1488"/>
                <a:gd name="T11" fmla="*/ 272 w 272"/>
                <a:gd name="T12" fmla="*/ 1488 h 14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1488">
                  <a:moveTo>
                    <a:pt x="96" y="0"/>
                  </a:moveTo>
                  <a:cubicBezTo>
                    <a:pt x="123" y="131"/>
                    <a:pt x="272" y="538"/>
                    <a:pt x="256" y="786"/>
                  </a:cubicBezTo>
                  <a:cubicBezTo>
                    <a:pt x="240" y="1034"/>
                    <a:pt x="53" y="1342"/>
                    <a:pt x="0" y="148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718" name="Freeform 58">
              <a:extLst>
                <a:ext uri="{FF2B5EF4-FFF2-40B4-BE49-F238E27FC236}">
                  <a16:creationId xmlns:a16="http://schemas.microsoft.com/office/drawing/2014/main" id="{FDAE554A-EB31-564A-B3E3-DF31ECF5E2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4" y="2496"/>
              <a:ext cx="210" cy="864"/>
            </a:xfrm>
            <a:custGeom>
              <a:avLst/>
              <a:gdLst>
                <a:gd name="T0" fmla="*/ 96 w 210"/>
                <a:gd name="T1" fmla="*/ 0 h 864"/>
                <a:gd name="T2" fmla="*/ 194 w 210"/>
                <a:gd name="T3" fmla="*/ 347 h 864"/>
                <a:gd name="T4" fmla="*/ 0 w 210"/>
                <a:gd name="T5" fmla="*/ 864 h 864"/>
                <a:gd name="T6" fmla="*/ 0 60000 65536"/>
                <a:gd name="T7" fmla="*/ 0 60000 65536"/>
                <a:gd name="T8" fmla="*/ 0 60000 65536"/>
                <a:gd name="T9" fmla="*/ 0 w 210"/>
                <a:gd name="T10" fmla="*/ 0 h 864"/>
                <a:gd name="T11" fmla="*/ 210 w 210"/>
                <a:gd name="T12" fmla="*/ 864 h 86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0" h="864">
                  <a:moveTo>
                    <a:pt x="96" y="0"/>
                  </a:moveTo>
                  <a:cubicBezTo>
                    <a:pt x="112" y="58"/>
                    <a:pt x="210" y="203"/>
                    <a:pt x="194" y="347"/>
                  </a:cubicBezTo>
                  <a:cubicBezTo>
                    <a:pt x="178" y="491"/>
                    <a:pt x="40" y="756"/>
                    <a:pt x="0" y="86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719" name="Freeform 59">
              <a:extLst>
                <a:ext uri="{FF2B5EF4-FFF2-40B4-BE49-F238E27FC236}">
                  <a16:creationId xmlns:a16="http://schemas.microsoft.com/office/drawing/2014/main" id="{EF87CCF0-8F46-0A4B-9A8B-8F6ACF1485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9" y="3218"/>
              <a:ext cx="1" cy="144"/>
            </a:xfrm>
            <a:custGeom>
              <a:avLst/>
              <a:gdLst>
                <a:gd name="T0" fmla="*/ 0 w 1"/>
                <a:gd name="T1" fmla="*/ 0 h 144"/>
                <a:gd name="T2" fmla="*/ 0 w 1"/>
                <a:gd name="T3" fmla="*/ 144 h 144"/>
                <a:gd name="T4" fmla="*/ 0 60000 65536"/>
                <a:gd name="T5" fmla="*/ 0 60000 65536"/>
                <a:gd name="T6" fmla="*/ 0 w 1"/>
                <a:gd name="T7" fmla="*/ 0 h 144"/>
                <a:gd name="T8" fmla="*/ 1 w 1"/>
                <a:gd name="T9" fmla="*/ 144 h 14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44">
                  <a:moveTo>
                    <a:pt x="0" y="0"/>
                  </a:moveTo>
                  <a:cubicBezTo>
                    <a:pt x="0" y="0"/>
                    <a:pt x="0" y="72"/>
                    <a:pt x="0" y="14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0691" name="Line 61">
            <a:extLst>
              <a:ext uri="{FF2B5EF4-FFF2-40B4-BE49-F238E27FC236}">
                <a16:creationId xmlns:a16="http://schemas.microsoft.com/office/drawing/2014/main" id="{76474B10-81FE-5848-9002-78F4A6DEFDC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178425" y="5562600"/>
            <a:ext cx="1600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92" name="Line 62">
            <a:extLst>
              <a:ext uri="{FF2B5EF4-FFF2-40B4-BE49-F238E27FC236}">
                <a16:creationId xmlns:a16="http://schemas.microsoft.com/office/drawing/2014/main" id="{9604587E-7E27-0D41-B88E-41440862BC9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181600" y="2743200"/>
            <a:ext cx="1600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93" name="Line 63">
            <a:extLst>
              <a:ext uri="{FF2B5EF4-FFF2-40B4-BE49-F238E27FC236}">
                <a16:creationId xmlns:a16="http://schemas.microsoft.com/office/drawing/2014/main" id="{75BC2C7A-8D19-D041-8654-561E0527BD5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105400" y="3733800"/>
            <a:ext cx="1600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94" name="Line 64">
            <a:extLst>
              <a:ext uri="{FF2B5EF4-FFF2-40B4-BE49-F238E27FC236}">
                <a16:creationId xmlns:a16="http://schemas.microsoft.com/office/drawing/2014/main" id="{4D66968A-36A3-6449-BF06-61B6C2717FD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181600" y="4648200"/>
            <a:ext cx="1600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95" name="Line 65">
            <a:extLst>
              <a:ext uri="{FF2B5EF4-FFF2-40B4-BE49-F238E27FC236}">
                <a16:creationId xmlns:a16="http://schemas.microsoft.com/office/drawing/2014/main" id="{3845DAE5-8EE2-1142-8F78-B29D7EC159C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181600" y="1905000"/>
            <a:ext cx="1600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0696" name="Group 66">
            <a:extLst>
              <a:ext uri="{FF2B5EF4-FFF2-40B4-BE49-F238E27FC236}">
                <a16:creationId xmlns:a16="http://schemas.microsoft.com/office/drawing/2014/main" id="{A1DE23D4-7A3A-8A4B-B643-5BBFC2E6F62D}"/>
              </a:ext>
            </a:extLst>
          </p:cNvPr>
          <p:cNvGrpSpPr>
            <a:grpSpLocks/>
          </p:cNvGrpSpPr>
          <p:nvPr/>
        </p:nvGrpSpPr>
        <p:grpSpPr bwMode="auto">
          <a:xfrm>
            <a:off x="2514600" y="1752600"/>
            <a:ext cx="1676400" cy="4343400"/>
            <a:chOff x="3408" y="816"/>
            <a:chExt cx="1056" cy="2736"/>
          </a:xfrm>
        </p:grpSpPr>
        <p:sp>
          <p:nvSpPr>
            <p:cNvPr id="70710" name="Line 67">
              <a:extLst>
                <a:ext uri="{FF2B5EF4-FFF2-40B4-BE49-F238E27FC236}">
                  <a16:creationId xmlns:a16="http://schemas.microsoft.com/office/drawing/2014/main" id="{BCC7888D-5F82-124F-824C-9B8A0EC5052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54" y="3120"/>
              <a:ext cx="1008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711" name="Line 68">
              <a:extLst>
                <a:ext uri="{FF2B5EF4-FFF2-40B4-BE49-F238E27FC236}">
                  <a16:creationId xmlns:a16="http://schemas.microsoft.com/office/drawing/2014/main" id="{D80409FB-B1C4-634B-8836-D22A99AAA95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56" y="1440"/>
              <a:ext cx="1008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712" name="Line 69">
              <a:extLst>
                <a:ext uri="{FF2B5EF4-FFF2-40B4-BE49-F238E27FC236}">
                  <a16:creationId xmlns:a16="http://schemas.microsoft.com/office/drawing/2014/main" id="{14CCF43A-ED5F-5B42-BF55-FD9A193B0AF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08" y="1968"/>
              <a:ext cx="1008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713" name="Line 70">
              <a:extLst>
                <a:ext uri="{FF2B5EF4-FFF2-40B4-BE49-F238E27FC236}">
                  <a16:creationId xmlns:a16="http://schemas.microsoft.com/office/drawing/2014/main" id="{8C4C9DA4-9DA6-8F43-B6EB-5B64ABF1BCD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56" y="2544"/>
              <a:ext cx="1008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714" name="Line 71">
              <a:extLst>
                <a:ext uri="{FF2B5EF4-FFF2-40B4-BE49-F238E27FC236}">
                  <a16:creationId xmlns:a16="http://schemas.microsoft.com/office/drawing/2014/main" id="{FCB6B1CC-2E83-6F41-853B-4A902AC190F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56" y="816"/>
              <a:ext cx="1008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0697" name="Line 72">
            <a:extLst>
              <a:ext uri="{FF2B5EF4-FFF2-40B4-BE49-F238E27FC236}">
                <a16:creationId xmlns:a16="http://schemas.microsoft.com/office/drawing/2014/main" id="{D10C3409-42DE-394B-A391-985268C2382B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62484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0698" name="Group 73">
            <a:extLst>
              <a:ext uri="{FF2B5EF4-FFF2-40B4-BE49-F238E27FC236}">
                <a16:creationId xmlns:a16="http://schemas.microsoft.com/office/drawing/2014/main" id="{23DAC3EC-EF20-B644-A348-007BEFA643F7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2057400"/>
            <a:ext cx="4267200" cy="4343400"/>
            <a:chOff x="1824" y="912"/>
            <a:chExt cx="2688" cy="2736"/>
          </a:xfrm>
        </p:grpSpPr>
        <p:sp>
          <p:nvSpPr>
            <p:cNvPr id="70706" name="Line 74">
              <a:extLst>
                <a:ext uri="{FF2B5EF4-FFF2-40B4-BE49-F238E27FC236}">
                  <a16:creationId xmlns:a16="http://schemas.microsoft.com/office/drawing/2014/main" id="{ACC33CA2-BBD1-614D-AEE8-E6C8CA72725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72" y="2640"/>
              <a:ext cx="2640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707" name="Line 75">
              <a:extLst>
                <a:ext uri="{FF2B5EF4-FFF2-40B4-BE49-F238E27FC236}">
                  <a16:creationId xmlns:a16="http://schemas.microsoft.com/office/drawing/2014/main" id="{7F7CECBB-0F1E-0D4D-A3A0-7B2D318EB7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24" y="2064"/>
              <a:ext cx="2640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708" name="Line 76">
              <a:extLst>
                <a:ext uri="{FF2B5EF4-FFF2-40B4-BE49-F238E27FC236}">
                  <a16:creationId xmlns:a16="http://schemas.microsoft.com/office/drawing/2014/main" id="{B0290A7F-3FCC-8140-B1BD-844B9BF7E57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24" y="1440"/>
              <a:ext cx="2640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709" name="Line 77">
              <a:extLst>
                <a:ext uri="{FF2B5EF4-FFF2-40B4-BE49-F238E27FC236}">
                  <a16:creationId xmlns:a16="http://schemas.microsoft.com/office/drawing/2014/main" id="{D44091D6-A109-D349-AE7D-DAC937EBF17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24" y="912"/>
              <a:ext cx="2640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0699" name="Line 78">
            <a:extLst>
              <a:ext uri="{FF2B5EF4-FFF2-40B4-BE49-F238E27FC236}">
                <a16:creationId xmlns:a16="http://schemas.microsoft.com/office/drawing/2014/main" id="{9ED7CDFA-0997-3C4C-BFF3-483CD215101A}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5486400"/>
            <a:ext cx="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700" name="Line 80">
            <a:extLst>
              <a:ext uri="{FF2B5EF4-FFF2-40B4-BE49-F238E27FC236}">
                <a16:creationId xmlns:a16="http://schemas.microsoft.com/office/drawing/2014/main" id="{7C293AF4-B8E2-4A48-ABF1-7A6A91D58E4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665413" y="1906588"/>
            <a:ext cx="4040187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701" name="Line 81">
            <a:extLst>
              <a:ext uri="{FF2B5EF4-FFF2-40B4-BE49-F238E27FC236}">
                <a16:creationId xmlns:a16="http://schemas.microsoft.com/office/drawing/2014/main" id="{2BB4D104-8318-584A-8D17-95D027C288A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90800" y="2743200"/>
            <a:ext cx="4040188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702" name="Line 82">
            <a:extLst>
              <a:ext uri="{FF2B5EF4-FFF2-40B4-BE49-F238E27FC236}">
                <a16:creationId xmlns:a16="http://schemas.microsoft.com/office/drawing/2014/main" id="{C10C22EA-BB82-7847-8150-506BF34B327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665413" y="3657600"/>
            <a:ext cx="4040187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703" name="Line 83">
            <a:extLst>
              <a:ext uri="{FF2B5EF4-FFF2-40B4-BE49-F238E27FC236}">
                <a16:creationId xmlns:a16="http://schemas.microsoft.com/office/drawing/2014/main" id="{97EEF85A-8A9C-DE47-A699-750DE6A2A6D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667000" y="4572000"/>
            <a:ext cx="4040188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704" name="Line 84">
            <a:extLst>
              <a:ext uri="{FF2B5EF4-FFF2-40B4-BE49-F238E27FC236}">
                <a16:creationId xmlns:a16="http://schemas.microsoft.com/office/drawing/2014/main" id="{E2F777E2-C769-624F-BB42-BB0745EC5F8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5400" y="5410200"/>
            <a:ext cx="1600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705" name="Rectangle 88">
            <a:extLst>
              <a:ext uri="{FF2B5EF4-FFF2-40B4-BE49-F238E27FC236}">
                <a16:creationId xmlns:a16="http://schemas.microsoft.com/office/drawing/2014/main" id="{19349045-91A8-D748-AB0B-4E6211E92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52400"/>
            <a:ext cx="7772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000" b="1">
                <a:solidFill>
                  <a:srgbClr val="000000"/>
                </a:solidFill>
              </a:rPr>
              <a:t>Water jug solution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55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55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55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6556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556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655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55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655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2000" fill="hold"/>
                                        <p:tgtEl>
                                          <p:spTgt spid="655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55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655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000" fill="hold"/>
                                        <p:tgtEl>
                                          <p:spTgt spid="6556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6556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000" fill="hold"/>
                                        <p:tgtEl>
                                          <p:spTgt spid="655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655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655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000" fill="hold"/>
                                        <p:tgtEl>
                                          <p:spTgt spid="655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655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655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6556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6556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655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655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655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655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655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655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>
            <a:extLst>
              <a:ext uri="{FF2B5EF4-FFF2-40B4-BE49-F238E27FC236}">
                <a16:creationId xmlns:a16="http://schemas.microsoft.com/office/drawing/2014/main" id="{1076EB81-D1A9-7142-A16C-5FFE8A108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BTW</a:t>
            </a:r>
          </a:p>
        </p:txBody>
      </p:sp>
      <p:sp>
        <p:nvSpPr>
          <p:cNvPr id="20482" name="Content Placeholder 2">
            <a:extLst>
              <a:ext uri="{FF2B5EF4-FFF2-40B4-BE49-F238E27FC236}">
                <a16:creationId xmlns:a16="http://schemas.microsoft.com/office/drawing/2014/main" id="{AB4C609F-E302-7344-B159-22BBAC527E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  <a:hlinkClick r:id="rId2"/>
              </a:rPr>
              <a:t>Herb Simon</a:t>
            </a:r>
            <a:r>
              <a:rPr lang="en-US" altLang="en-US" dirty="0">
                <a:ea typeface="ＭＳ Ｐゴシック" panose="020B0600070205080204" pitchFamily="34" charset="-128"/>
              </a:rPr>
              <a:t> was a polymath who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r>
              <a:rPr lang="en-US" altLang="en-US" dirty="0">
                <a:ea typeface="ＭＳ Ｐゴシック" panose="020B0600070205080204" pitchFamily="34" charset="-128"/>
              </a:rPr>
              <a:t>contributed to economics, cognitive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r>
              <a:rPr lang="en-US" altLang="en-US" dirty="0">
                <a:ea typeface="ＭＳ Ｐゴシック" panose="020B0600070205080204" pitchFamily="34" charset="-128"/>
              </a:rPr>
              <a:t>science, management, computer science and many other fields 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He was awarded a Nobel Prize in 1978 “for his pioneering research into the decision-making process within economic organizations”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He is the only computer scientist to have won a Nobel Prize, although it was for his work in economics</a:t>
            </a:r>
          </a:p>
        </p:txBody>
      </p:sp>
      <p:pic>
        <p:nvPicPr>
          <p:cNvPr id="20483" name="Picture 3">
            <a:extLst>
              <a:ext uri="{FF2B5EF4-FFF2-40B4-BE49-F238E27FC236}">
                <a16:creationId xmlns:a16="http://schemas.microsoft.com/office/drawing/2014/main" id="{C97D37AA-4714-4748-94C2-079D200445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76200"/>
            <a:ext cx="2184400" cy="214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>
            <a:extLst>
              <a:ext uri="{FF2B5EF4-FFF2-40B4-BE49-F238E27FC236}">
                <a16:creationId xmlns:a16="http://schemas.microsoft.com/office/drawing/2014/main" id="{2EFAF10C-3C7B-D24F-848C-D786984C80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Class Exercise</a:t>
            </a:r>
          </a:p>
        </p:txBody>
      </p:sp>
      <p:sp>
        <p:nvSpPr>
          <p:cNvPr id="72706" name="Rectangle 3">
            <a:extLst>
              <a:ext uri="{FF2B5EF4-FFF2-40B4-BE49-F238E27FC236}">
                <a16:creationId xmlns:a16="http://schemas.microsoft.com/office/drawing/2014/main" id="{EA3C98B8-B94C-F548-B8E3-A3C5823174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Representing a 2x2 </a:t>
            </a:r>
            <a:r>
              <a:rPr lang="en-US" altLang="en-US" dirty="0">
                <a:ea typeface="ＭＳ Ｐゴシック" panose="020B0600070205080204" pitchFamily="34" charset="-128"/>
                <a:hlinkClick r:id="rId3"/>
              </a:rPr>
              <a:t>Sudoku</a:t>
            </a:r>
            <a:r>
              <a:rPr lang="en-US" altLang="en-US" dirty="0">
                <a:ea typeface="ＭＳ Ｐゴシック" panose="020B0600070205080204" pitchFamily="34" charset="-128"/>
              </a:rPr>
              <a:t> puzzle as a search space</a:t>
            </a: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Fill in the grid so that every row, every column, and every 2x2 box contains the digits 1 through 4</a:t>
            </a:r>
          </a:p>
          <a:p>
            <a:pPr marL="455613" lvl="1" indent="-228600" eaLnBrk="1" hangingPunct="1"/>
            <a:r>
              <a:rPr lang="en-US" altLang="en-US" dirty="0">
                <a:ea typeface="ＭＳ Ｐゴシック" panose="020B0600070205080204" pitchFamily="34" charset="-128"/>
              </a:rPr>
              <a:t>What are the states?</a:t>
            </a:r>
          </a:p>
          <a:p>
            <a:pPr marL="455613" lvl="1" indent="-228600" eaLnBrk="1" hangingPunct="1"/>
            <a:r>
              <a:rPr lang="en-US" altLang="en-US" dirty="0">
                <a:ea typeface="ＭＳ Ｐゴシック" panose="020B0600070205080204" pitchFamily="34" charset="-128"/>
              </a:rPr>
              <a:t>What are the actions?</a:t>
            </a:r>
          </a:p>
          <a:p>
            <a:pPr marL="455613" lvl="1" indent="-228600" eaLnBrk="1" hangingPunct="1"/>
            <a:r>
              <a:rPr lang="en-US" altLang="en-US" dirty="0">
                <a:ea typeface="ＭＳ Ｐゴシック" panose="020B0600070205080204" pitchFamily="34" charset="-128"/>
              </a:rPr>
              <a:t>What are the constraints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r>
              <a:rPr lang="en-US" altLang="en-US" dirty="0">
                <a:ea typeface="ＭＳ Ｐゴシック" panose="020B0600070205080204" pitchFamily="34" charset="-128"/>
              </a:rPr>
              <a:t>on actions?</a:t>
            </a:r>
          </a:p>
          <a:p>
            <a:pPr marL="455613" lvl="1" indent="-228600" eaLnBrk="1" hangingPunct="1"/>
            <a:r>
              <a:rPr lang="en-US" altLang="en-US" dirty="0">
                <a:ea typeface="ＭＳ Ｐゴシック" panose="020B0600070205080204" pitchFamily="34" charset="-128"/>
              </a:rPr>
              <a:t>What is the description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r>
              <a:rPr lang="en-US" altLang="en-US" dirty="0">
                <a:ea typeface="ＭＳ Ｐゴシック" panose="020B0600070205080204" pitchFamily="34" charset="-128"/>
              </a:rPr>
              <a:t>of the goal state?</a:t>
            </a:r>
          </a:p>
        </p:txBody>
      </p:sp>
      <p:graphicFrame>
        <p:nvGraphicFramePr>
          <p:cNvPr id="76866" name="Group 66">
            <a:extLst>
              <a:ext uri="{FF2B5EF4-FFF2-40B4-BE49-F238E27FC236}">
                <a16:creationId xmlns:a16="http://schemas.microsoft.com/office/drawing/2014/main" id="{1655744D-E19A-C846-AFC4-86F39DFCBF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4260482"/>
              </p:ext>
            </p:extLst>
          </p:nvPr>
        </p:nvGraphicFramePr>
        <p:xfrm>
          <a:off x="5334000" y="4114800"/>
          <a:ext cx="3124200" cy="2489200"/>
        </p:xfrm>
        <a:graphic>
          <a:graphicData uri="http://schemas.openxmlformats.org/drawingml/2006/table">
            <a:tbl>
              <a:tblPr/>
              <a:tblGrid>
                <a:gridCol w="781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1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1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10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22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3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2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2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3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2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2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>
            <a:extLst>
              <a:ext uri="{FF2B5EF4-FFF2-40B4-BE49-F238E27FC236}">
                <a16:creationId xmlns:a16="http://schemas.microsoft.com/office/drawing/2014/main" id="{D6E63F22-5C43-324D-AEA1-CE5B7EF3C8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Formalizing search</a:t>
            </a:r>
          </a:p>
        </p:txBody>
      </p:sp>
      <p:sp>
        <p:nvSpPr>
          <p:cNvPr id="74754" name="Rectangle 3">
            <a:extLst>
              <a:ext uri="{FF2B5EF4-FFF2-40B4-BE49-F238E27FC236}">
                <a16:creationId xmlns:a16="http://schemas.microsoft.com/office/drawing/2014/main" id="{268F125B-1F43-1048-9459-378C136A55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b="1" dirty="0">
                <a:ea typeface="ＭＳ Ｐゴシック" panose="020B0600070205080204" pitchFamily="34" charset="-128"/>
              </a:rPr>
              <a:t>Solution:</a:t>
            </a:r>
            <a:r>
              <a:rPr lang="en-US" altLang="en-US" dirty="0">
                <a:ea typeface="ＭＳ Ｐゴシック" panose="020B0600070205080204" pitchFamily="34" charset="-128"/>
              </a:rPr>
              <a:t> sequence of actions associated with a path from a start node to a goal node</a:t>
            </a:r>
          </a:p>
          <a:p>
            <a:pPr eaLnBrk="1" hangingPunct="1"/>
            <a:r>
              <a:rPr lang="en-US" altLang="en-US" b="1" dirty="0">
                <a:ea typeface="ＭＳ Ｐゴシック" panose="020B0600070205080204" pitchFamily="34" charset="-128"/>
              </a:rPr>
              <a:t>Solution cost:</a:t>
            </a:r>
            <a:r>
              <a:rPr lang="en-US" altLang="en-US" dirty="0">
                <a:ea typeface="ＭＳ Ｐゴシック" panose="020B0600070205080204" pitchFamily="34" charset="-128"/>
              </a:rPr>
              <a:t> sum of the arc costs on the solution path</a:t>
            </a:r>
          </a:p>
          <a:p>
            <a:pPr lvl="1" eaLnBrk="1" hangingPunct="1"/>
            <a:r>
              <a:rPr lang="en-US" altLang="en-US" sz="3200" dirty="0">
                <a:ea typeface="ＭＳ Ｐゴシック" panose="020B0600070205080204" pitchFamily="34" charset="-128"/>
              </a:rPr>
              <a:t>If all arcs have same (unit) cost, then solution cost is length of solution (number of steps)</a:t>
            </a:r>
          </a:p>
          <a:p>
            <a:pPr lvl="1" eaLnBrk="1" hangingPunct="1"/>
            <a:r>
              <a:rPr lang="en-US" altLang="en-US" sz="3200" dirty="0">
                <a:ea typeface="ＭＳ Ｐゴシック" panose="020B0600070205080204" pitchFamily="34" charset="-128"/>
              </a:rPr>
              <a:t>Algorithms generally require that arc costs cannot be negative (why?)</a:t>
            </a:r>
          </a:p>
          <a:p>
            <a:pPr eaLnBrk="1" hangingPunct="1"/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>
            <a:extLst>
              <a:ext uri="{FF2B5EF4-FFF2-40B4-BE49-F238E27FC236}">
                <a16:creationId xmlns:a16="http://schemas.microsoft.com/office/drawing/2014/main" id="{A7DB9A26-3FFF-0F4F-BA77-39966E70E7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Formalizing search</a:t>
            </a:r>
          </a:p>
        </p:txBody>
      </p:sp>
      <p:sp>
        <p:nvSpPr>
          <p:cNvPr id="76802" name="Rectangle 3">
            <a:extLst>
              <a:ext uri="{FF2B5EF4-FFF2-40B4-BE49-F238E27FC236}">
                <a16:creationId xmlns:a16="http://schemas.microsoft.com/office/drawing/2014/main" id="{2B583C31-0B1C-B947-9DEC-E592A3FE27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95300" y="1143000"/>
            <a:ext cx="8458200" cy="5486400"/>
          </a:xfrm>
        </p:spPr>
        <p:txBody>
          <a:bodyPr/>
          <a:lstStyle/>
          <a:p>
            <a:pPr marL="234950" indent="-234950" eaLnBrk="1" hangingPunct="1"/>
            <a:r>
              <a:rPr lang="en-US" altLang="en-US" sz="2800" b="1" dirty="0">
                <a:ea typeface="ＭＳ Ｐゴシック" panose="020B0600070205080204" pitchFamily="34" charset="-128"/>
              </a:rPr>
              <a:t>State-space search:</a:t>
            </a:r>
            <a:r>
              <a:rPr lang="en-US" altLang="en-US" sz="2800" dirty="0">
                <a:ea typeface="ＭＳ Ｐゴシック" panose="020B0600070205080204" pitchFamily="34" charset="-128"/>
              </a:rPr>
              <a:t> searching through state space for solution by </a:t>
            </a:r>
            <a:r>
              <a:rPr lang="en-US" altLang="en-US" sz="2800" b="1" dirty="0">
                <a:ea typeface="ＭＳ Ｐゴシック" panose="020B0600070205080204" pitchFamily="34" charset="-128"/>
              </a:rPr>
              <a:t>making explicit</a:t>
            </a:r>
            <a:r>
              <a:rPr lang="en-US" altLang="en-US" sz="2800" dirty="0">
                <a:ea typeface="ＭＳ Ｐゴシック" panose="020B0600070205080204" pitchFamily="34" charset="-128"/>
              </a:rPr>
              <a:t> a portion of an </a:t>
            </a:r>
            <a:r>
              <a:rPr lang="en-US" altLang="en-US" sz="2800" b="1" dirty="0">
                <a:ea typeface="ＭＳ Ｐゴシック" panose="020B0600070205080204" pitchFamily="34" charset="-128"/>
              </a:rPr>
              <a:t>implicit</a:t>
            </a:r>
            <a:r>
              <a:rPr lang="en-US" altLang="en-US" sz="2800" dirty="0">
                <a:ea typeface="ＭＳ Ｐゴシック" panose="020B0600070205080204" pitchFamily="34" charset="-128"/>
              </a:rPr>
              <a:t> state-space graph to find a goal node</a:t>
            </a:r>
          </a:p>
          <a:p>
            <a:pPr marL="566738" lvl="1" indent="-331788" eaLnBrk="1" hangingPunct="1"/>
            <a:r>
              <a:rPr lang="en-US" altLang="ja-JP" sz="2600" dirty="0">
                <a:ea typeface="ＭＳ Ｐゴシック" panose="020B0600070205080204" pitchFamily="34" charset="-128"/>
              </a:rPr>
              <a:t>Can’t materializing whole space f</a:t>
            </a:r>
            <a:r>
              <a:rPr lang="en-US" altLang="en-US" sz="2600" dirty="0">
                <a:ea typeface="ＭＳ Ｐゴシック" panose="020B0600070205080204" pitchFamily="34" charset="-128"/>
              </a:rPr>
              <a:t>or large problems </a:t>
            </a:r>
            <a:endParaRPr lang="en-US" altLang="ja-JP" sz="2600" dirty="0">
              <a:ea typeface="ＭＳ Ｐゴシック" panose="020B0600070205080204" pitchFamily="34" charset="-128"/>
            </a:endParaRPr>
          </a:p>
          <a:p>
            <a:pPr marL="566738" lvl="1" indent="-331788" eaLnBrk="1" hangingPunct="1"/>
            <a:r>
              <a:rPr lang="en-US" altLang="en-US" sz="2600" dirty="0">
                <a:ea typeface="ＭＳ Ｐゴシック" panose="020B0600070205080204" pitchFamily="34" charset="-128"/>
              </a:rPr>
              <a:t>Initially V={S}, where S is the start node, E={}</a:t>
            </a:r>
          </a:p>
          <a:p>
            <a:pPr marL="566738" lvl="1" indent="-331788" eaLnBrk="1" hangingPunct="1"/>
            <a:r>
              <a:rPr lang="en-US" altLang="en-US" sz="2600" dirty="0">
                <a:ea typeface="ＭＳ Ｐゴシック" panose="020B0600070205080204" pitchFamily="34" charset="-128"/>
              </a:rPr>
              <a:t>On </a:t>
            </a:r>
            <a:r>
              <a:rPr lang="en-US" altLang="en-US" sz="2600" b="1" dirty="0">
                <a:ea typeface="ＭＳ Ｐゴシック" panose="020B0600070205080204" pitchFamily="34" charset="-128"/>
              </a:rPr>
              <a:t>expanding</a:t>
            </a:r>
            <a:r>
              <a:rPr lang="en-US" altLang="en-US" sz="2600" dirty="0">
                <a:ea typeface="ＭＳ Ｐゴシック" panose="020B0600070205080204" pitchFamily="34" charset="-128"/>
              </a:rPr>
              <a:t> S, its </a:t>
            </a:r>
            <a:r>
              <a:rPr lang="en-US" altLang="en-US" sz="2600" b="1" i="1" dirty="0">
                <a:ea typeface="ＭＳ Ｐゴシック" panose="020B0600070205080204" pitchFamily="34" charset="-128"/>
              </a:rPr>
              <a:t>successor nodes </a:t>
            </a:r>
            <a:r>
              <a:rPr lang="en-US" altLang="en-US" sz="2600" dirty="0">
                <a:ea typeface="ＭＳ Ｐゴシック" panose="020B0600070205080204" pitchFamily="34" charset="-128"/>
              </a:rPr>
              <a:t>are generated and added to V and associated </a:t>
            </a:r>
            <a:r>
              <a:rPr lang="en-US" altLang="en-US" sz="2600" b="1" i="1" dirty="0">
                <a:ea typeface="ＭＳ Ｐゴシック" panose="020B0600070205080204" pitchFamily="34" charset="-128"/>
              </a:rPr>
              <a:t>arcs added </a:t>
            </a:r>
            <a:r>
              <a:rPr lang="en-US" altLang="en-US" sz="2600" i="1" dirty="0">
                <a:ea typeface="ＭＳ Ｐゴシック" panose="020B0600070205080204" pitchFamily="34" charset="-128"/>
              </a:rPr>
              <a:t>to E</a:t>
            </a:r>
          </a:p>
          <a:p>
            <a:pPr marL="566738" lvl="1" indent="-331788" eaLnBrk="1" hangingPunct="1"/>
            <a:r>
              <a:rPr lang="en-US" altLang="en-US" sz="2600" dirty="0">
                <a:ea typeface="ＭＳ Ｐゴシック" panose="020B0600070205080204" pitchFamily="34" charset="-128"/>
              </a:rPr>
              <a:t>Process continues until a goal node is found</a:t>
            </a:r>
          </a:p>
          <a:p>
            <a:pPr marL="234950" indent="-234950"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Nodes represent a </a:t>
            </a:r>
            <a:r>
              <a:rPr lang="en-US" altLang="en-US" sz="2800" i="1" dirty="0">
                <a:ea typeface="ＭＳ Ｐゴシック" panose="020B0600070205080204" pitchFamily="34" charset="-128"/>
              </a:rPr>
              <a:t>partial solution </a:t>
            </a:r>
            <a:r>
              <a:rPr lang="en-US" altLang="en-US" sz="2800" dirty="0">
                <a:ea typeface="ＭＳ Ｐゴシック" panose="020B0600070205080204" pitchFamily="34" charset="-128"/>
              </a:rPr>
              <a:t>path (+ cost of partial solution path) from S to the node </a:t>
            </a:r>
          </a:p>
          <a:p>
            <a:pPr marL="566738" lvl="1" indent="-331788" eaLnBrk="1" hangingPunct="1"/>
            <a:r>
              <a:rPr lang="en-US" altLang="en-US" sz="2600" dirty="0">
                <a:ea typeface="ＭＳ Ｐゴシック" panose="020B0600070205080204" pitchFamily="34" charset="-128"/>
              </a:rPr>
              <a:t>From a node there may be many possible paths (and thus solutions) with this partial path as a prefix</a:t>
            </a:r>
          </a:p>
          <a:p>
            <a:pPr marL="234950" indent="-234950" eaLnBrk="1" hangingPunct="1"/>
            <a:endParaRPr lang="en-US" altLang="en-US" sz="2800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>
            <a:extLst>
              <a:ext uri="{FF2B5EF4-FFF2-40B4-BE49-F238E27FC236}">
                <a16:creationId xmlns:a16="http://schemas.microsoft.com/office/drawing/2014/main" id="{0F4ECDE2-84C5-874D-A095-30A801776B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State-space search algorithm</a:t>
            </a:r>
          </a:p>
        </p:txBody>
      </p:sp>
      <p:sp>
        <p:nvSpPr>
          <p:cNvPr id="78850" name="Rectangle 3">
            <a:extLst>
              <a:ext uri="{FF2B5EF4-FFF2-40B4-BE49-F238E27FC236}">
                <a16:creationId xmlns:a16="http://schemas.microsoft.com/office/drawing/2014/main" id="{B88F1E86-F6C9-FB41-B51B-131433A09F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8229600" cy="5181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900" i="1" dirty="0">
                <a:ea typeface="ＭＳ Ｐゴシック" panose="020B0600070205080204" pitchFamily="34" charset="-128"/>
              </a:rPr>
              <a:t>;; problem describes the start state, operators, goal test, and operator costs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900" i="1" dirty="0">
                <a:ea typeface="ＭＳ Ｐゴシック" panose="020B0600070205080204" pitchFamily="34" charset="-128"/>
              </a:rPr>
              <a:t>;; queueing-function is a comparator function that ranks two states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900" i="1" dirty="0">
                <a:ea typeface="ＭＳ Ｐゴシック" panose="020B0600070205080204" pitchFamily="34" charset="-128"/>
              </a:rPr>
              <a:t>;; general-search returns either a goal node or failure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800" i="1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en-US" sz="1900" b="1" dirty="0">
                <a:latin typeface="Courier New" panose="02070309020205020404" pitchFamily="49" charset="0"/>
                <a:ea typeface="ＭＳ Ｐゴシック" panose="020B0600070205080204" pitchFamily="34" charset="-128"/>
              </a:rPr>
              <a:t>function general-search (problem, QUEUEING-FUNCTION)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100" b="1" dirty="0">
              <a:latin typeface="Courier New" panose="02070309020205020404" pitchFamily="49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900" b="1" dirty="0">
                <a:latin typeface="Courier New" panose="02070309020205020404" pitchFamily="49" charset="0"/>
                <a:ea typeface="ＭＳ Ｐゴシック" panose="020B0600070205080204" pitchFamily="34" charset="-128"/>
              </a:rPr>
              <a:t>  nodes = MAKE-QUEUE(MAKE-NODE(</a:t>
            </a:r>
            <a:r>
              <a:rPr lang="en-US" altLang="en-US" sz="1900" b="1" dirty="0" err="1">
                <a:latin typeface="Courier New" panose="02070309020205020404" pitchFamily="49" charset="0"/>
                <a:ea typeface="ＭＳ Ｐゴシック" panose="020B0600070205080204" pitchFamily="34" charset="-128"/>
              </a:rPr>
              <a:t>problem.INITIAL</a:t>
            </a:r>
            <a:r>
              <a:rPr lang="en-US" altLang="en-US" sz="1900" b="1" dirty="0">
                <a:latin typeface="Courier New" panose="02070309020205020404" pitchFamily="49" charset="0"/>
                <a:ea typeface="ＭＳ Ｐゴシック" panose="020B0600070205080204" pitchFamily="34" charset="-128"/>
              </a:rPr>
              <a:t>-STATE))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900" b="1" dirty="0">
                <a:latin typeface="Courier New" panose="02070309020205020404" pitchFamily="49" charset="0"/>
                <a:ea typeface="ＭＳ Ｐゴシック" panose="020B0600070205080204" pitchFamily="34" charset="-128"/>
              </a:rPr>
              <a:t>  loop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900" b="1" dirty="0">
                <a:latin typeface="Courier New" panose="02070309020205020404" pitchFamily="49" charset="0"/>
                <a:ea typeface="ＭＳ Ｐゴシック" panose="020B0600070205080204" pitchFamily="34" charset="-128"/>
              </a:rPr>
              <a:t>     if EMPTY(nodes) then return "failure"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900" b="1" dirty="0">
                <a:latin typeface="Courier New" panose="02070309020205020404" pitchFamily="49" charset="0"/>
                <a:ea typeface="ＭＳ Ｐゴシック" panose="020B0600070205080204" pitchFamily="34" charset="-128"/>
              </a:rPr>
              <a:t>     node = REMOVE-FRONT(nodes)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900" b="1" dirty="0">
                <a:latin typeface="Courier New" panose="02070309020205020404" pitchFamily="49" charset="0"/>
                <a:ea typeface="ＭＳ Ｐゴシック" panose="020B0600070205080204" pitchFamily="34" charset="-128"/>
              </a:rPr>
              <a:t>     if </a:t>
            </a:r>
            <a:r>
              <a:rPr lang="en-US" altLang="en-US" sz="1900" b="1" dirty="0" err="1">
                <a:latin typeface="Courier New" panose="02070309020205020404" pitchFamily="49" charset="0"/>
                <a:ea typeface="ＭＳ Ｐゴシック" panose="020B0600070205080204" pitchFamily="34" charset="-128"/>
              </a:rPr>
              <a:t>problem.GOAL</a:t>
            </a:r>
            <a:r>
              <a:rPr lang="en-US" altLang="en-US" sz="1900" b="1" dirty="0">
                <a:latin typeface="Courier New" panose="02070309020205020404" pitchFamily="49" charset="0"/>
                <a:ea typeface="ＭＳ Ｐゴシック" panose="020B0600070205080204" pitchFamily="34" charset="-128"/>
              </a:rPr>
              <a:t>-TEST(</a:t>
            </a:r>
            <a:r>
              <a:rPr lang="en-US" altLang="en-US" sz="1900" b="1" dirty="0" err="1">
                <a:latin typeface="Courier New" panose="02070309020205020404" pitchFamily="49" charset="0"/>
                <a:ea typeface="ＭＳ Ｐゴシック" panose="020B0600070205080204" pitchFamily="34" charset="-128"/>
              </a:rPr>
              <a:t>node.STATE</a:t>
            </a:r>
            <a:r>
              <a:rPr lang="en-US" altLang="en-US" sz="1900" b="1" dirty="0">
                <a:latin typeface="Courier New" panose="02070309020205020404" pitchFamily="49" charset="0"/>
                <a:ea typeface="ＭＳ Ｐゴシック" panose="020B0600070205080204" pitchFamily="34" charset="-128"/>
              </a:rPr>
              <a:t>) succeeds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900" b="1" dirty="0">
                <a:latin typeface="Courier New" panose="02070309020205020404" pitchFamily="49" charset="0"/>
                <a:ea typeface="ＭＳ Ｐゴシック" panose="020B0600070205080204" pitchFamily="34" charset="-128"/>
              </a:rPr>
              <a:t>        then return node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900" b="1" dirty="0">
                <a:latin typeface="Courier New" panose="02070309020205020404" pitchFamily="49" charset="0"/>
                <a:ea typeface="ＭＳ Ｐゴシック" panose="020B0600070205080204" pitchFamily="34" charset="-128"/>
              </a:rPr>
              <a:t>     nodes = </a:t>
            </a:r>
            <a:r>
              <a:rPr lang="en-US" altLang="en-US" sz="1900" b="1" dirty="0">
                <a:solidFill>
                  <a:srgbClr val="FF00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QUEUEING-FUNCTION</a:t>
            </a:r>
            <a:r>
              <a:rPr lang="en-US" altLang="en-US" sz="1900" b="1" dirty="0">
                <a:latin typeface="Courier New" panose="02070309020205020404" pitchFamily="49" charset="0"/>
                <a:ea typeface="ＭＳ Ｐゴシック" panose="020B0600070205080204" pitchFamily="34" charset="-128"/>
              </a:rPr>
              <a:t>(nodes, EXPAND(node,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900" b="1" dirty="0">
                <a:latin typeface="Courier New" panose="02070309020205020404" pitchFamily="49" charset="0"/>
                <a:ea typeface="ＭＳ Ｐゴシック" panose="020B0600070205080204" pitchFamily="34" charset="-128"/>
              </a:rPr>
              <a:t>             </a:t>
            </a:r>
            <a:r>
              <a:rPr lang="en-US" altLang="en-US" sz="1900" b="1" dirty="0" err="1">
                <a:latin typeface="Courier New" panose="02070309020205020404" pitchFamily="49" charset="0"/>
                <a:ea typeface="ＭＳ Ｐゴシック" panose="020B0600070205080204" pitchFamily="34" charset="-128"/>
              </a:rPr>
              <a:t>problem.OPERATORS</a:t>
            </a:r>
            <a:r>
              <a:rPr lang="en-US" altLang="en-US" sz="1900" b="1" dirty="0">
                <a:latin typeface="Courier New" panose="02070309020205020404" pitchFamily="49" charset="0"/>
                <a:ea typeface="ＭＳ Ｐゴシック" panose="020B0600070205080204" pitchFamily="34" charset="-128"/>
              </a:rPr>
              <a:t>))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900" b="1" dirty="0">
                <a:latin typeface="Courier New" panose="02070309020205020404" pitchFamily="49" charset="0"/>
                <a:ea typeface="ＭＳ Ｐゴシック" panose="020B0600070205080204" pitchFamily="34" charset="-128"/>
              </a:rPr>
              <a:t> end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800" b="1" dirty="0">
              <a:latin typeface="Courier New" panose="02070309020205020404" pitchFamily="49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900" dirty="0">
                <a:ea typeface="ＭＳ Ｐゴシック" panose="020B0600070205080204" pitchFamily="34" charset="-128"/>
              </a:rPr>
              <a:t> </a:t>
            </a:r>
            <a:r>
              <a:rPr lang="en-US" altLang="en-US" sz="1900" i="1" dirty="0">
                <a:ea typeface="ＭＳ Ｐゴシック" panose="020B0600070205080204" pitchFamily="34" charset="-128"/>
              </a:rPr>
              <a:t>    ;; Note: The goal test is NOT done when nodes are generated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900" i="1" dirty="0">
                <a:ea typeface="ＭＳ Ｐゴシック" panose="020B0600070205080204" pitchFamily="34" charset="-128"/>
              </a:rPr>
              <a:t>     ;; Note: This algorithm does not detect loops</a:t>
            </a:r>
            <a:endParaRPr lang="en-US" altLang="en-US" sz="1900" i="1" dirty="0">
              <a:latin typeface="Courier New" panose="02070309020205020404" pitchFamily="49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>
            <a:extLst>
              <a:ext uri="{FF2B5EF4-FFF2-40B4-BE49-F238E27FC236}">
                <a16:creationId xmlns:a16="http://schemas.microsoft.com/office/drawing/2014/main" id="{6D834545-19E2-3646-AB36-06EA7174B1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Key procedures to be defined</a:t>
            </a:r>
          </a:p>
        </p:txBody>
      </p:sp>
      <p:sp>
        <p:nvSpPr>
          <p:cNvPr id="80898" name="Rectangle 3">
            <a:extLst>
              <a:ext uri="{FF2B5EF4-FFF2-40B4-BE49-F238E27FC236}">
                <a16:creationId xmlns:a16="http://schemas.microsoft.com/office/drawing/2014/main" id="{D8F2A343-1B38-2842-866D-86ECEC6C75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1752600"/>
            <a:ext cx="8153400" cy="4724400"/>
          </a:xfrm>
        </p:spPr>
        <p:txBody>
          <a:bodyPr/>
          <a:lstStyle/>
          <a:p>
            <a:pPr marL="287338" indent="-287338"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EXPAND</a:t>
            </a:r>
          </a:p>
          <a:p>
            <a:pPr marL="457200" lvl="1" indent="-228600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Generate  a node’s successor nodes, adding them to the graph if not already there</a:t>
            </a:r>
          </a:p>
          <a:p>
            <a:pPr marL="228600" indent="-228600"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GOAL-TEST</a:t>
            </a:r>
          </a:p>
          <a:p>
            <a:pPr marL="515938" lvl="1" indent="-287338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Test if state satisfies all goal conditions</a:t>
            </a:r>
          </a:p>
          <a:p>
            <a:pPr marL="176213" indent="-176213"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QUEUEING-FUNCTION</a:t>
            </a:r>
          </a:p>
          <a:p>
            <a:pPr marL="574675" lvl="1" indent="-346075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Maintain ranked list of nodes that are candidates for expansion</a:t>
            </a:r>
          </a:p>
          <a:p>
            <a:pPr marL="574675" lvl="1" indent="-346075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Changing definition of the QUEUEING-FUNCTION leads to different search strategies: Which node to expand next</a:t>
            </a:r>
          </a:p>
          <a:p>
            <a:pPr eaLnBrk="1" hangingPunct="1"/>
            <a:endParaRPr lang="en-US" altLang="en-US" sz="2800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2">
            <a:extLst>
              <a:ext uri="{FF2B5EF4-FFF2-40B4-BE49-F238E27FC236}">
                <a16:creationId xmlns:a16="http://schemas.microsoft.com/office/drawing/2014/main" id="{250A246C-4F13-A642-9F67-2920F1DB24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Bookkeeping</a:t>
            </a:r>
          </a:p>
        </p:txBody>
      </p:sp>
      <p:sp>
        <p:nvSpPr>
          <p:cNvPr id="77826" name="Rectangle 3">
            <a:extLst>
              <a:ext uri="{FF2B5EF4-FFF2-40B4-BE49-F238E27FC236}">
                <a16:creationId xmlns:a16="http://schemas.microsoft.com/office/drawing/2014/main" id="{78C0C8EE-E4A1-D54B-94AD-A2FBDA3800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47700" y="1676400"/>
            <a:ext cx="7848600" cy="48768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en-US" dirty="0">
                <a:ea typeface="ＭＳ Ｐゴシック" charset="0"/>
                <a:cs typeface="ＭＳ Ｐゴシック" charset="0"/>
              </a:rPr>
              <a:t>Typical node data structure includes:</a:t>
            </a:r>
          </a:p>
          <a:p>
            <a:pPr marL="465138" indent="-295275" eaLnBrk="1" hangingPunct="1">
              <a:buFont typeface="Arial" charset="0"/>
              <a:buChar char="•"/>
              <a:tabLst>
                <a:tab pos="511175" algn="l"/>
              </a:tabLst>
              <a:defRPr/>
            </a:pPr>
            <a:r>
              <a:rPr lang="en-US" dirty="0">
                <a:ea typeface="ＭＳ Ｐゴシック" charset="0"/>
              </a:rPr>
              <a:t>State at this node </a:t>
            </a:r>
          </a:p>
          <a:p>
            <a:pPr marL="465138" indent="-295275" eaLnBrk="1" hangingPunct="1">
              <a:buFont typeface="Arial" charset="0"/>
              <a:buChar char="•"/>
              <a:tabLst>
                <a:tab pos="511175" algn="l"/>
              </a:tabLst>
              <a:defRPr/>
            </a:pPr>
            <a:r>
              <a:rPr lang="en-US" dirty="0">
                <a:ea typeface="ＭＳ Ｐゴシック" charset="0"/>
              </a:rPr>
              <a:t>Parent node(s)</a:t>
            </a:r>
          </a:p>
          <a:p>
            <a:pPr marL="465138" indent="-295275" eaLnBrk="1" hangingPunct="1">
              <a:buFont typeface="Arial" charset="0"/>
              <a:buChar char="•"/>
              <a:tabLst>
                <a:tab pos="511175" algn="l"/>
              </a:tabLst>
              <a:defRPr/>
            </a:pPr>
            <a:r>
              <a:rPr lang="en-US" dirty="0">
                <a:ea typeface="ＭＳ Ｐゴシック" charset="0"/>
              </a:rPr>
              <a:t>Action(s) applied to get to this node</a:t>
            </a:r>
          </a:p>
          <a:p>
            <a:pPr marL="465138" indent="-295275" eaLnBrk="1" hangingPunct="1">
              <a:buFont typeface="Arial" charset="0"/>
              <a:buChar char="•"/>
              <a:tabLst>
                <a:tab pos="511175" algn="l"/>
              </a:tabLst>
              <a:defRPr/>
            </a:pPr>
            <a:r>
              <a:rPr lang="en-US" dirty="0">
                <a:ea typeface="ＭＳ Ｐゴシック" charset="0"/>
              </a:rPr>
              <a:t>Depth of this node (# of actions on shortest known path from initial state)</a:t>
            </a:r>
          </a:p>
          <a:p>
            <a:pPr marL="465138" indent="-295275" eaLnBrk="1" hangingPunct="1">
              <a:buFont typeface="Arial" charset="0"/>
              <a:buChar char="•"/>
              <a:tabLst>
                <a:tab pos="511175" algn="l"/>
              </a:tabLst>
              <a:defRPr/>
            </a:pPr>
            <a:r>
              <a:rPr lang="en-US" dirty="0">
                <a:ea typeface="ＭＳ Ｐゴシック" charset="0"/>
              </a:rPr>
              <a:t>Cost of path (sum of action costs on best path from </a:t>
            </a:r>
            <a:r>
              <a:rPr lang="en-US" dirty="0" err="1">
                <a:ea typeface="ＭＳ Ｐゴシック" charset="0"/>
              </a:rPr>
              <a:t>initialstate</a:t>
            </a:r>
            <a:r>
              <a:rPr lang="en-US" dirty="0">
                <a:ea typeface="ＭＳ Ｐゴシック" charset="0"/>
              </a:rPr>
              <a:t>)</a:t>
            </a:r>
          </a:p>
        </p:txBody>
      </p:sp>
    </p:spTree>
  </p:cSld>
  <p:clrMapOvr>
    <a:masterClrMapping/>
  </p:clrMapOvr>
  <p:transition spd="slow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2">
            <a:extLst>
              <a:ext uri="{FF2B5EF4-FFF2-40B4-BE49-F238E27FC236}">
                <a16:creationId xmlns:a16="http://schemas.microsoft.com/office/drawing/2014/main" id="{D78D0D4E-324D-7A47-BA3F-A6908105FC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Some issues</a:t>
            </a:r>
          </a:p>
        </p:txBody>
      </p:sp>
      <p:sp>
        <p:nvSpPr>
          <p:cNvPr id="84994" name="Rectangle 3">
            <a:extLst>
              <a:ext uri="{FF2B5EF4-FFF2-40B4-BE49-F238E27FC236}">
                <a16:creationId xmlns:a16="http://schemas.microsoft.com/office/drawing/2014/main" id="{DD5B803F-F20C-B049-AC09-CC750539FE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1066800"/>
            <a:ext cx="8610600" cy="5562600"/>
          </a:xfrm>
        </p:spPr>
        <p:txBody>
          <a:bodyPr/>
          <a:lstStyle/>
          <a:p>
            <a:pPr marL="234950" indent="-234950"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Search process constructs a search tree/graph, where </a:t>
            </a:r>
          </a:p>
          <a:p>
            <a:pPr marL="454025" lvl="1" indent="-219075" eaLnBrk="1" hangingPunct="1"/>
            <a:r>
              <a:rPr lang="en-US" altLang="en-US" sz="2400" b="1" dirty="0">
                <a:ea typeface="ＭＳ Ｐゴシック" panose="020B0600070205080204" pitchFamily="34" charset="-128"/>
              </a:rPr>
              <a:t>root</a:t>
            </a:r>
            <a:r>
              <a:rPr lang="en-US" altLang="en-US" sz="2400" dirty="0">
                <a:ea typeface="ＭＳ Ｐゴシック" panose="020B0600070205080204" pitchFamily="34" charset="-128"/>
              </a:rPr>
              <a:t> is initial state and </a:t>
            </a:r>
          </a:p>
          <a:p>
            <a:pPr marL="454025" lvl="1" indent="-219075" eaLnBrk="1" hangingPunct="1"/>
            <a:r>
              <a:rPr lang="en-US" altLang="en-US" sz="2400" b="1" dirty="0">
                <a:ea typeface="ＭＳ Ｐゴシック" panose="020B0600070205080204" pitchFamily="34" charset="-128"/>
              </a:rPr>
              <a:t>leaf nodes</a:t>
            </a:r>
            <a:r>
              <a:rPr lang="en-US" altLang="en-US" sz="2400" dirty="0">
                <a:ea typeface="ＭＳ Ｐゴシック" panose="020B0600070205080204" pitchFamily="34" charset="-128"/>
              </a:rPr>
              <a:t> are nodes</a:t>
            </a:r>
          </a:p>
          <a:p>
            <a:pPr marL="690563" lvl="2" indent="-236538" eaLnBrk="1" hangingPunct="1"/>
            <a:r>
              <a:rPr lang="en-US" altLang="en-US" dirty="0">
                <a:ea typeface="ＭＳ Ｐゴシック" panose="020B0600070205080204" pitchFamily="34" charset="-128"/>
              </a:rPr>
              <a:t>not yet expanded (i.e., in list </a:t>
            </a:r>
            <a:r>
              <a:rPr lang="ja-JP" altLang="en-US">
                <a:ea typeface="ＭＳ Ｐゴシック" panose="020B0600070205080204" pitchFamily="34" charset="-128"/>
              </a:rPr>
              <a:t>“</a:t>
            </a:r>
            <a:r>
              <a:rPr lang="en-US" altLang="ja-JP" dirty="0">
                <a:ea typeface="ＭＳ Ｐゴシック" panose="020B0600070205080204" pitchFamily="34" charset="-128"/>
              </a:rPr>
              <a:t>nodes</a:t>
            </a:r>
            <a:r>
              <a:rPr lang="ja-JP" altLang="en-US">
                <a:ea typeface="ＭＳ Ｐゴシック" panose="020B0600070205080204" pitchFamily="34" charset="-128"/>
              </a:rPr>
              <a:t>”</a:t>
            </a:r>
            <a:r>
              <a:rPr lang="en-US" altLang="ja-JP" dirty="0">
                <a:ea typeface="ＭＳ Ｐゴシック" panose="020B0600070205080204" pitchFamily="34" charset="-128"/>
              </a:rPr>
              <a:t>) or </a:t>
            </a:r>
          </a:p>
          <a:p>
            <a:pPr marL="690563" lvl="2" indent="-236538" eaLnBrk="1" hangingPunct="1"/>
            <a:r>
              <a:rPr lang="en-US" altLang="en-US" dirty="0">
                <a:ea typeface="ＭＳ Ｐゴシック" panose="020B0600070205080204" pitchFamily="34" charset="-128"/>
              </a:rPr>
              <a:t>having no successors (i.e., they’</a:t>
            </a:r>
            <a:r>
              <a:rPr lang="en-US" altLang="ja-JP" dirty="0">
                <a:ea typeface="ＭＳ Ｐゴシック" panose="020B0600070205080204" pitchFamily="34" charset="-128"/>
              </a:rPr>
              <a:t>re </a:t>
            </a:r>
            <a:r>
              <a:rPr lang="en-US" altLang="ja-JP" i="1" dirty="0" err="1">
                <a:ea typeface="ＭＳ Ｐゴシック" panose="020B0600070205080204" pitchFamily="34" charset="-128"/>
              </a:rPr>
              <a:t>deadends</a:t>
            </a:r>
            <a:r>
              <a:rPr lang="en-US" altLang="ja-JP" dirty="0">
                <a:ea typeface="ＭＳ Ｐゴシック" panose="020B0600070205080204" pitchFamily="34" charset="-128"/>
              </a:rPr>
              <a:t> because no operators were applicable and yet they are not goals)</a:t>
            </a:r>
            <a:endParaRPr lang="en-US" altLang="ja-JP" sz="2800" dirty="0">
              <a:ea typeface="ＭＳ Ｐゴシック" panose="020B0600070205080204" pitchFamily="34" charset="-128"/>
            </a:endParaRPr>
          </a:p>
          <a:p>
            <a:pPr marL="234950" indent="-234950"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Search tree may be infinite due to loops;  even graph may be infinite for some problems </a:t>
            </a:r>
          </a:p>
          <a:p>
            <a:pPr marL="234950" indent="-234950"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Solution is a </a:t>
            </a:r>
            <a:r>
              <a:rPr lang="en-US" altLang="en-US" sz="2800" i="1" dirty="0">
                <a:ea typeface="ＭＳ Ｐゴシック" panose="020B0600070205080204" pitchFamily="34" charset="-128"/>
              </a:rPr>
              <a:t>path</a:t>
            </a:r>
            <a:r>
              <a:rPr lang="en-US" altLang="en-US" sz="2800" dirty="0">
                <a:ea typeface="ＭＳ Ｐゴシック" panose="020B0600070205080204" pitchFamily="34" charset="-128"/>
              </a:rPr>
              <a:t> or a </a:t>
            </a:r>
            <a:r>
              <a:rPr lang="en-US" altLang="en-US" sz="2800" i="1" dirty="0">
                <a:ea typeface="ＭＳ Ｐゴシック" panose="020B0600070205080204" pitchFamily="34" charset="-128"/>
              </a:rPr>
              <a:t>node</a:t>
            </a:r>
            <a:r>
              <a:rPr lang="en-US" altLang="en-US" sz="2800" dirty="0">
                <a:ea typeface="ＭＳ Ｐゴシック" panose="020B0600070205080204" pitchFamily="34" charset="-128"/>
              </a:rPr>
              <a:t>, depending on problem. </a:t>
            </a:r>
          </a:p>
          <a:p>
            <a:pPr marL="454025" lvl="1" indent="-219075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E.g., in cryptarithmetic return a node; in 8-puzzle, a path</a:t>
            </a:r>
          </a:p>
          <a:p>
            <a:pPr marL="234950" indent="-234950"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Changing definition of the QUEUEING-FUNCTION leads to different search strategies</a:t>
            </a:r>
          </a:p>
          <a:p>
            <a:pPr marL="234950" indent="-234950" eaLnBrk="1" hangingPunct="1"/>
            <a:endParaRPr lang="en-US" altLang="en-US" sz="2800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>
            <a:extLst>
              <a:ext uri="{FF2B5EF4-FFF2-40B4-BE49-F238E27FC236}">
                <a16:creationId xmlns:a16="http://schemas.microsoft.com/office/drawing/2014/main" id="{B28CD1FE-D988-084A-ADE3-6277BFC497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7010400" cy="1143000"/>
          </a:xfrm>
        </p:spPr>
        <p:txBody>
          <a:bodyPr/>
          <a:lstStyle/>
          <a:p>
            <a:pPr eaLnBrk="1" hangingPunct="1"/>
            <a:r>
              <a:rPr lang="en-US" altLang="en-US" sz="4000" dirty="0">
                <a:ea typeface="ＭＳ Ｐゴシック" panose="020B0600070205080204" pitchFamily="34" charset="-128"/>
              </a:rPr>
              <a:t>Informed vs. uninformed search</a:t>
            </a:r>
          </a:p>
        </p:txBody>
      </p:sp>
      <p:sp>
        <p:nvSpPr>
          <p:cNvPr id="89090" name="Rectangle 3">
            <a:extLst>
              <a:ext uri="{FF2B5EF4-FFF2-40B4-BE49-F238E27FC236}">
                <a16:creationId xmlns:a16="http://schemas.microsoft.com/office/drawing/2014/main" id="{7D36E58E-1FD8-2445-AF0D-2F53376C1B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325342"/>
            <a:ext cx="8001000" cy="548640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b="1" dirty="0">
                <a:ea typeface="ＭＳ Ｐゴシック" panose="020B0600070205080204" pitchFamily="34" charset="-128"/>
              </a:rPr>
              <a:t>Uninformed search strategies (</a:t>
            </a:r>
            <a:r>
              <a:rPr lang="en-US" altLang="ja-JP" b="1" dirty="0">
                <a:ea typeface="ＭＳ Ｐゴシック" panose="020B0600070205080204" pitchFamily="34" charset="-128"/>
              </a:rPr>
              <a:t>blind search)</a:t>
            </a:r>
          </a:p>
          <a:p>
            <a:pPr marL="344488" lvl="1" indent="-234950" eaLnBrk="1" hangingPunct="1"/>
            <a:r>
              <a:rPr lang="en-US" altLang="en-US" dirty="0">
                <a:ea typeface="ＭＳ Ｐゴシック" panose="020B0600070205080204" pitchFamily="34" charset="-128"/>
              </a:rPr>
              <a:t>Use no information about likely </a:t>
            </a:r>
            <a:r>
              <a:rPr lang="en-US" altLang="ja-JP" i="1" dirty="0">
                <a:ea typeface="ＭＳ Ｐゴシック" panose="020B0600070205080204" pitchFamily="34" charset="-128"/>
              </a:rPr>
              <a:t>direction</a:t>
            </a:r>
            <a:r>
              <a:rPr lang="en-US" altLang="ja-JP" dirty="0">
                <a:ea typeface="ＭＳ Ｐゴシック" panose="020B0600070205080204" pitchFamily="34" charset="-128"/>
              </a:rPr>
              <a:t> of a goal</a:t>
            </a:r>
          </a:p>
          <a:p>
            <a:pPr marL="344488" lvl="1" indent="-234950" eaLnBrk="1" hangingPunct="1"/>
            <a:r>
              <a:rPr lang="en-US" altLang="en-US" dirty="0">
                <a:ea typeface="ＭＳ Ｐゴシック" panose="020B0600070205080204" pitchFamily="34" charset="-128"/>
              </a:rPr>
              <a:t>Methods: breadth-first, depth-first, depth-limited, uniform-cost, depth-first iterative deepening, bidirectional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b="1" dirty="0">
                <a:ea typeface="ＭＳ Ｐゴシック" panose="020B0600070205080204" pitchFamily="34" charset="-128"/>
              </a:rPr>
              <a:t>Informed search strategies (</a:t>
            </a:r>
            <a:r>
              <a:rPr lang="en-US" altLang="ja-JP" b="1" dirty="0">
                <a:ea typeface="ＭＳ Ｐゴシック" panose="020B0600070205080204" pitchFamily="34" charset="-128"/>
                <a:hlinkClick r:id="rId3"/>
              </a:rPr>
              <a:t>heuristic</a:t>
            </a:r>
            <a:r>
              <a:rPr lang="en-US" altLang="ja-JP" b="1" dirty="0">
                <a:ea typeface="ＭＳ Ｐゴシック" panose="020B0600070205080204" pitchFamily="34" charset="-128"/>
              </a:rPr>
              <a:t> search)</a:t>
            </a:r>
          </a:p>
          <a:p>
            <a:pPr marL="344488" lvl="1" indent="-234950" eaLnBrk="1" hangingPunct="1"/>
            <a:r>
              <a:rPr lang="en-US" altLang="en-US" dirty="0">
                <a:ea typeface="ＭＳ Ｐゴシック" panose="020B0600070205080204" pitchFamily="34" charset="-128"/>
              </a:rPr>
              <a:t>Use information about domain to (try to) (usually) head in the general direction of goal node(s)</a:t>
            </a:r>
          </a:p>
          <a:p>
            <a:pPr marL="344488" lvl="1" indent="-234950" eaLnBrk="1" hangingPunct="1"/>
            <a:r>
              <a:rPr lang="en-US" altLang="en-US" dirty="0">
                <a:ea typeface="ＭＳ Ｐゴシック" panose="020B0600070205080204" pitchFamily="34" charset="-128"/>
              </a:rPr>
              <a:t>Methods: hill climbing, best-first, greedy search, beam search, algorithm A, algorithm A*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0FA1D84-5F0E-D14B-A0A0-904344606B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9000" y="139393"/>
            <a:ext cx="1846891" cy="1068236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2">
            <a:extLst>
              <a:ext uri="{FF2B5EF4-FFF2-40B4-BE49-F238E27FC236}">
                <a16:creationId xmlns:a16="http://schemas.microsoft.com/office/drawing/2014/main" id="{55237F0E-67F3-9046-8AB8-CBCCFD70C6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Evaluating search strategies</a:t>
            </a:r>
          </a:p>
        </p:txBody>
      </p:sp>
      <p:sp>
        <p:nvSpPr>
          <p:cNvPr id="87042" name="Rectangle 3">
            <a:extLst>
              <a:ext uri="{FF2B5EF4-FFF2-40B4-BE49-F238E27FC236}">
                <a16:creationId xmlns:a16="http://schemas.microsoft.com/office/drawing/2014/main" id="{19C89E06-4815-B14B-9073-990A0B4789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382000" cy="5257800"/>
          </a:xfrm>
        </p:spPr>
        <p:txBody>
          <a:bodyPr/>
          <a:lstStyle/>
          <a:p>
            <a:pPr eaLnBrk="1" hangingPunct="1"/>
            <a:r>
              <a:rPr lang="en-US" altLang="en-US" b="1" dirty="0">
                <a:ea typeface="ＭＳ Ｐゴシック" panose="020B0600070205080204" pitchFamily="34" charset="-128"/>
              </a:rPr>
              <a:t>Completeness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Guarantees finding a solution whenever one exists</a:t>
            </a:r>
          </a:p>
          <a:p>
            <a:pPr eaLnBrk="1" hangingPunct="1"/>
            <a:r>
              <a:rPr lang="en-US" altLang="en-US" b="1" dirty="0">
                <a:ea typeface="ＭＳ Ｐゴシック" panose="020B0600070205080204" pitchFamily="34" charset="-128"/>
              </a:rPr>
              <a:t>Time complexity </a:t>
            </a:r>
            <a:r>
              <a:rPr lang="en-US" altLang="en-US" dirty="0">
                <a:ea typeface="ＭＳ Ｐゴシック" panose="020B0600070205080204" pitchFamily="34" charset="-128"/>
              </a:rPr>
              <a:t>(worst or average case)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Usually measured by </a:t>
            </a:r>
            <a:r>
              <a:rPr lang="en-US" altLang="en-US" i="1" dirty="0">
                <a:ea typeface="ＭＳ Ｐゴシック" panose="020B0600070205080204" pitchFamily="34" charset="-128"/>
              </a:rPr>
              <a:t>number of nodes expanded</a:t>
            </a:r>
          </a:p>
          <a:p>
            <a:pPr eaLnBrk="1" hangingPunct="1"/>
            <a:r>
              <a:rPr lang="en-US" altLang="en-US" b="1" dirty="0">
                <a:ea typeface="ＭＳ Ｐゴシック" panose="020B0600070205080204" pitchFamily="34" charset="-128"/>
              </a:rPr>
              <a:t>Space complexity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Usually measured by maximum size of graph/tree</a:t>
            </a:r>
            <a:r>
              <a:rPr lang="en-US" altLang="ja-JP" dirty="0">
                <a:ea typeface="ＭＳ Ｐゴシック" panose="020B0600070205080204" pitchFamily="34" charset="-128"/>
              </a:rPr>
              <a:t> during the search</a:t>
            </a:r>
          </a:p>
          <a:p>
            <a:pPr eaLnBrk="1" hangingPunct="1"/>
            <a:r>
              <a:rPr lang="en-US" altLang="en-US" b="1" dirty="0">
                <a:ea typeface="ＭＳ Ｐゴシック" panose="020B0600070205080204" pitchFamily="34" charset="-128"/>
              </a:rPr>
              <a:t>Optimality (aka </a:t>
            </a:r>
            <a:r>
              <a:rPr lang="en-US" altLang="en-US" b="1" dirty="0">
                <a:ea typeface="ＭＳ Ｐゴシック" panose="020B0600070205080204" pitchFamily="34" charset="-128"/>
                <a:hlinkClick r:id="rId3"/>
              </a:rPr>
              <a:t>Admissibility</a:t>
            </a:r>
            <a:r>
              <a:rPr lang="en-US" altLang="en-US" b="1" dirty="0">
                <a:ea typeface="ＭＳ Ｐゴシック" panose="020B0600070205080204" pitchFamily="34" charset="-128"/>
              </a:rPr>
              <a:t>)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If a solution is found, is it </a:t>
            </a:r>
            <a:r>
              <a:rPr lang="en-US" altLang="en-US" b="1" dirty="0">
                <a:ea typeface="ＭＳ Ｐゴシック" panose="020B0600070205080204" pitchFamily="34" charset="-128"/>
              </a:rPr>
              <a:t>guaranteed</a:t>
            </a:r>
            <a:r>
              <a:rPr lang="en-US" altLang="en-US" dirty="0">
                <a:ea typeface="ＭＳ Ｐゴシック" panose="020B0600070205080204" pitchFamily="34" charset="-128"/>
              </a:rPr>
              <a:t> to be an optimal one, i.e., one with minimum cost</a:t>
            </a:r>
          </a:p>
          <a:p>
            <a:pPr eaLnBrk="1" hangingPunct="1"/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2">
            <a:extLst>
              <a:ext uri="{FF2B5EF4-FFF2-40B4-BE49-F238E27FC236}">
                <a16:creationId xmlns:a16="http://schemas.microsoft.com/office/drawing/2014/main" id="{71401604-5F27-E143-A7A3-349E6868B4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dirty="0">
                <a:ea typeface="ＭＳ Ｐゴシック" panose="020B0600070205080204" pitchFamily="34" charset="-128"/>
              </a:rPr>
              <a:t>Classic uninformed search methods</a:t>
            </a:r>
          </a:p>
        </p:txBody>
      </p:sp>
      <p:sp>
        <p:nvSpPr>
          <p:cNvPr id="93186" name="Rectangle 3">
            <a:extLst>
              <a:ext uri="{FF2B5EF4-FFF2-40B4-BE49-F238E27FC236}">
                <a16:creationId xmlns:a16="http://schemas.microsoft.com/office/drawing/2014/main" id="{301A0879-ACFE-7446-B056-C52948E46A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The four  classic uninformed search methods</a:t>
            </a:r>
          </a:p>
          <a:p>
            <a:pPr lvl="1" eaLnBrk="1" hangingPunct="1"/>
            <a:r>
              <a:rPr lang="en-US" altLang="en-US" sz="3200">
                <a:ea typeface="ＭＳ Ｐゴシック" panose="020B0600070205080204" pitchFamily="34" charset="-128"/>
              </a:rPr>
              <a:t>Breadth first search (BFS)</a:t>
            </a:r>
          </a:p>
          <a:p>
            <a:pPr lvl="1" eaLnBrk="1" hangingPunct="1"/>
            <a:r>
              <a:rPr lang="en-US" altLang="en-US" sz="3200">
                <a:ea typeface="ＭＳ Ｐゴシック" panose="020B0600070205080204" pitchFamily="34" charset="-128"/>
              </a:rPr>
              <a:t>Depth first search (DFS)</a:t>
            </a:r>
          </a:p>
          <a:p>
            <a:pPr lvl="1" eaLnBrk="1" hangingPunct="1"/>
            <a:r>
              <a:rPr lang="en-US" altLang="en-US" sz="3200">
                <a:ea typeface="ＭＳ Ｐゴシック" panose="020B0600070205080204" pitchFamily="34" charset="-128"/>
              </a:rPr>
              <a:t>Uniform cost search </a:t>
            </a:r>
            <a:r>
              <a:rPr lang="en-US" altLang="en-US" sz="3200" i="1">
                <a:ea typeface="ＭＳ Ｐゴシック" panose="020B0600070205080204" pitchFamily="34" charset="-128"/>
              </a:rPr>
              <a:t>(generalization of BFS)</a:t>
            </a:r>
          </a:p>
          <a:p>
            <a:pPr lvl="1" eaLnBrk="1" hangingPunct="1"/>
            <a:r>
              <a:rPr lang="en-US" altLang="en-US" sz="3200">
                <a:ea typeface="ＭＳ Ｐゴシック" panose="020B0600070205080204" pitchFamily="34" charset="-128"/>
              </a:rPr>
              <a:t>Iterative deepening </a:t>
            </a:r>
            <a:r>
              <a:rPr lang="en-US" altLang="en-US" sz="3200" i="1">
                <a:ea typeface="ＭＳ Ｐゴシック" panose="020B0600070205080204" pitchFamily="34" charset="-128"/>
              </a:rPr>
              <a:t>(blend of DFS and BFS)</a:t>
            </a:r>
          </a:p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To which we can add another technique</a:t>
            </a:r>
          </a:p>
          <a:p>
            <a:pPr lvl="1" eaLnBrk="1" hangingPunct="1"/>
            <a:r>
              <a:rPr lang="en-US" altLang="en-US" sz="3200">
                <a:ea typeface="ＭＳ Ｐゴシック" panose="020B0600070205080204" pitchFamily="34" charset="-128"/>
              </a:rPr>
              <a:t>Bi-directional search </a:t>
            </a:r>
            <a:r>
              <a:rPr lang="en-US" altLang="en-US" sz="3200" i="1">
                <a:ea typeface="ＭＳ Ｐゴシック" panose="020B0600070205080204" pitchFamily="34" charset="-128"/>
              </a:rPr>
              <a:t>(hack on BFS)</a:t>
            </a:r>
          </a:p>
          <a:p>
            <a:pPr eaLnBrk="1" hangingPunct="1"/>
            <a:endParaRPr lang="en-US" altLang="en-US" i="1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>
            <a:extLst>
              <a:ext uri="{FF2B5EF4-FFF2-40B4-BE49-F238E27FC236}">
                <a16:creationId xmlns:a16="http://schemas.microsoft.com/office/drawing/2014/main" id="{018DC5D2-56A3-2342-95AB-D9696DD883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Example: 8-Puzzle</a:t>
            </a:r>
          </a:p>
        </p:txBody>
      </p:sp>
      <p:sp>
        <p:nvSpPr>
          <p:cNvPr id="21506" name="Rectangle 3">
            <a:extLst>
              <a:ext uri="{FF2B5EF4-FFF2-40B4-BE49-F238E27FC236}">
                <a16:creationId xmlns:a16="http://schemas.microsoft.com/office/drawing/2014/main" id="{87A9AE9A-F58D-CC4C-9325-176EEC4E8D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16002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Given an initial configuration of 8 numbered tiles on a 3x3 board, move the tiles to produce a desired goal configuration</a:t>
            </a:r>
          </a:p>
          <a:p>
            <a:pPr marL="0" indent="0" eaLnBrk="1" hangingPunct="1">
              <a:buFontTx/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  <p:pic>
        <p:nvPicPr>
          <p:cNvPr id="21507" name="Picture 4" descr="8">
            <a:extLst>
              <a:ext uri="{FF2B5EF4-FFF2-40B4-BE49-F238E27FC236}">
                <a16:creationId xmlns:a16="http://schemas.microsoft.com/office/drawing/2014/main" id="{ACBBCC23-F4D3-5D44-8C42-4955D9F0B6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697287"/>
            <a:ext cx="5695950" cy="277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2">
            <a:extLst>
              <a:ext uri="{FF2B5EF4-FFF2-40B4-BE49-F238E27FC236}">
                <a16:creationId xmlns:a16="http://schemas.microsoft.com/office/drawing/2014/main" id="{878F5C58-B506-0E4D-9870-0FE501E3EB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sz="4000" dirty="0">
                <a:ea typeface="ＭＳ Ｐゴシック" panose="020B0600070205080204" pitchFamily="34" charset="-128"/>
              </a:rPr>
              <a:t>Example of uninformed search strategies</a:t>
            </a:r>
          </a:p>
        </p:txBody>
      </p:sp>
      <p:grpSp>
        <p:nvGrpSpPr>
          <p:cNvPr id="91138" name="Group 44">
            <a:extLst>
              <a:ext uri="{FF2B5EF4-FFF2-40B4-BE49-F238E27FC236}">
                <a16:creationId xmlns:a16="http://schemas.microsoft.com/office/drawing/2014/main" id="{0AAB8CA7-93C3-AE45-A81C-BA88D47B1C22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1295400"/>
            <a:ext cx="5334000" cy="3429000"/>
            <a:chOff x="816" y="1296"/>
            <a:chExt cx="3360" cy="2160"/>
          </a:xfrm>
        </p:grpSpPr>
        <p:grpSp>
          <p:nvGrpSpPr>
            <p:cNvPr id="91140" name="Group 6">
              <a:extLst>
                <a:ext uri="{FF2B5EF4-FFF2-40B4-BE49-F238E27FC236}">
                  <a16:creationId xmlns:a16="http://schemas.microsoft.com/office/drawing/2014/main" id="{4893F56F-AD6F-074E-92FD-521F2A786D3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44" y="1296"/>
              <a:ext cx="384" cy="384"/>
              <a:chOff x="4752" y="1056"/>
              <a:chExt cx="384" cy="384"/>
            </a:xfrm>
          </p:grpSpPr>
          <p:sp>
            <p:nvSpPr>
              <p:cNvPr id="91175" name="Oval 4">
                <a:extLst>
                  <a:ext uri="{FF2B5EF4-FFF2-40B4-BE49-F238E27FC236}">
                    <a16:creationId xmlns:a16="http://schemas.microsoft.com/office/drawing/2014/main" id="{47368E78-B47E-934C-B934-31F280EA38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52" y="1056"/>
                <a:ext cx="384" cy="384"/>
              </a:xfrm>
              <a:prstGeom prst="ellips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91176" name="Text Box 5">
                <a:extLst>
                  <a:ext uri="{FF2B5EF4-FFF2-40B4-BE49-F238E27FC236}">
                    <a16:creationId xmlns:a16="http://schemas.microsoft.com/office/drawing/2014/main" id="{080CF3B0-4FF8-0944-9856-39C8912EC2D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0" y="1056"/>
                <a:ext cx="241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r>
                  <a:rPr lang="en-US" altLang="en-US" sz="2800" b="1"/>
                  <a:t>S</a:t>
                </a:r>
              </a:p>
            </p:txBody>
          </p:sp>
        </p:grpSp>
        <p:grpSp>
          <p:nvGrpSpPr>
            <p:cNvPr id="91141" name="Group 7">
              <a:extLst>
                <a:ext uri="{FF2B5EF4-FFF2-40B4-BE49-F238E27FC236}">
                  <a16:creationId xmlns:a16="http://schemas.microsoft.com/office/drawing/2014/main" id="{478059AA-A2F0-9747-B5C9-DEA5272A875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92" y="2160"/>
              <a:ext cx="384" cy="384"/>
              <a:chOff x="4752" y="1056"/>
              <a:chExt cx="384" cy="384"/>
            </a:xfrm>
          </p:grpSpPr>
          <p:sp>
            <p:nvSpPr>
              <p:cNvPr id="91173" name="Oval 8">
                <a:extLst>
                  <a:ext uri="{FF2B5EF4-FFF2-40B4-BE49-F238E27FC236}">
                    <a16:creationId xmlns:a16="http://schemas.microsoft.com/office/drawing/2014/main" id="{2F3DDCC0-CFF2-CC4D-87E9-8B0A0B69C1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52" y="1056"/>
                <a:ext cx="384" cy="384"/>
              </a:xfrm>
              <a:prstGeom prst="ellips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91174" name="Text Box 9">
                <a:extLst>
                  <a:ext uri="{FF2B5EF4-FFF2-40B4-BE49-F238E27FC236}">
                    <a16:creationId xmlns:a16="http://schemas.microsoft.com/office/drawing/2014/main" id="{13875674-764C-D545-815B-C5E4A6FF621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0" y="1056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r>
                  <a:rPr lang="en-US" altLang="en-US" sz="2800" b="1" dirty="0"/>
                  <a:t>C</a:t>
                </a:r>
              </a:p>
            </p:txBody>
          </p:sp>
        </p:grpSp>
        <p:grpSp>
          <p:nvGrpSpPr>
            <p:cNvPr id="91142" name="Group 10">
              <a:extLst>
                <a:ext uri="{FF2B5EF4-FFF2-40B4-BE49-F238E27FC236}">
                  <a16:creationId xmlns:a16="http://schemas.microsoft.com/office/drawing/2014/main" id="{4DC58173-AE93-5C4D-B67B-2829130D453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88" y="2160"/>
              <a:ext cx="384" cy="384"/>
              <a:chOff x="4752" y="1056"/>
              <a:chExt cx="384" cy="384"/>
            </a:xfrm>
          </p:grpSpPr>
          <p:sp>
            <p:nvSpPr>
              <p:cNvPr id="91171" name="Oval 11">
                <a:extLst>
                  <a:ext uri="{FF2B5EF4-FFF2-40B4-BE49-F238E27FC236}">
                    <a16:creationId xmlns:a16="http://schemas.microsoft.com/office/drawing/2014/main" id="{E4CB340A-CD20-1E48-B6D6-411EE21C1A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52" y="1056"/>
                <a:ext cx="384" cy="384"/>
              </a:xfrm>
              <a:prstGeom prst="ellips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91172" name="Text Box 12">
                <a:extLst>
                  <a:ext uri="{FF2B5EF4-FFF2-40B4-BE49-F238E27FC236}">
                    <a16:creationId xmlns:a16="http://schemas.microsoft.com/office/drawing/2014/main" id="{D8B16E76-EAFC-6A4A-9C4B-21B2600109E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0" y="1056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r>
                  <a:rPr lang="en-US" altLang="en-US" sz="2800" b="1"/>
                  <a:t>B</a:t>
                </a:r>
              </a:p>
            </p:txBody>
          </p:sp>
        </p:grpSp>
        <p:grpSp>
          <p:nvGrpSpPr>
            <p:cNvPr id="91143" name="Group 13">
              <a:extLst>
                <a:ext uri="{FF2B5EF4-FFF2-40B4-BE49-F238E27FC236}">
                  <a16:creationId xmlns:a16="http://schemas.microsoft.com/office/drawing/2014/main" id="{62E47E33-1A37-0340-BAA8-AC90DB8E065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0" y="2160"/>
              <a:ext cx="384" cy="384"/>
              <a:chOff x="4752" y="1056"/>
              <a:chExt cx="384" cy="384"/>
            </a:xfrm>
          </p:grpSpPr>
          <p:sp>
            <p:nvSpPr>
              <p:cNvPr id="91169" name="Oval 14">
                <a:extLst>
                  <a:ext uri="{FF2B5EF4-FFF2-40B4-BE49-F238E27FC236}">
                    <a16:creationId xmlns:a16="http://schemas.microsoft.com/office/drawing/2014/main" id="{DE4F07C8-CDD8-1046-8DCE-B4550D1650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52" y="1056"/>
                <a:ext cx="384" cy="384"/>
              </a:xfrm>
              <a:prstGeom prst="ellips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91170" name="Text Box 15">
                <a:extLst>
                  <a:ext uri="{FF2B5EF4-FFF2-40B4-BE49-F238E27FC236}">
                    <a16:creationId xmlns:a16="http://schemas.microsoft.com/office/drawing/2014/main" id="{C2E2F5E1-3BC4-924A-96AF-AD443946B59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0" y="1056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r>
                  <a:rPr lang="en-US" altLang="en-US" sz="2800" b="1"/>
                  <a:t>A</a:t>
                </a:r>
              </a:p>
            </p:txBody>
          </p:sp>
        </p:grpSp>
        <p:grpSp>
          <p:nvGrpSpPr>
            <p:cNvPr id="91144" name="Group 16">
              <a:extLst>
                <a:ext uri="{FF2B5EF4-FFF2-40B4-BE49-F238E27FC236}">
                  <a16:creationId xmlns:a16="http://schemas.microsoft.com/office/drawing/2014/main" id="{3CEF9300-9AD3-5C4B-BBF5-E49AD50BD71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16" y="3024"/>
              <a:ext cx="384" cy="384"/>
              <a:chOff x="4752" y="1056"/>
              <a:chExt cx="384" cy="384"/>
            </a:xfrm>
          </p:grpSpPr>
          <p:sp>
            <p:nvSpPr>
              <p:cNvPr id="91167" name="Oval 17">
                <a:extLst>
                  <a:ext uri="{FF2B5EF4-FFF2-40B4-BE49-F238E27FC236}">
                    <a16:creationId xmlns:a16="http://schemas.microsoft.com/office/drawing/2014/main" id="{156CFAEB-ED3F-174B-AD99-96CC5DC100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52" y="1056"/>
                <a:ext cx="384" cy="384"/>
              </a:xfrm>
              <a:prstGeom prst="ellips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91168" name="Text Box 18">
                <a:extLst>
                  <a:ext uri="{FF2B5EF4-FFF2-40B4-BE49-F238E27FC236}">
                    <a16:creationId xmlns:a16="http://schemas.microsoft.com/office/drawing/2014/main" id="{86E61964-DA7A-644F-898B-D2D2E95ADC4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0" y="1056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r>
                  <a:rPr lang="en-US" altLang="en-US" sz="2800" b="1"/>
                  <a:t>D</a:t>
                </a:r>
              </a:p>
            </p:txBody>
          </p:sp>
        </p:grpSp>
        <p:grpSp>
          <p:nvGrpSpPr>
            <p:cNvPr id="91145" name="Group 19">
              <a:extLst>
                <a:ext uri="{FF2B5EF4-FFF2-40B4-BE49-F238E27FC236}">
                  <a16:creationId xmlns:a16="http://schemas.microsoft.com/office/drawing/2014/main" id="{AB1236F6-1B51-754F-8174-3803C0C62A7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88" y="3072"/>
              <a:ext cx="384" cy="384"/>
              <a:chOff x="4752" y="1056"/>
              <a:chExt cx="384" cy="384"/>
            </a:xfrm>
          </p:grpSpPr>
          <p:sp>
            <p:nvSpPr>
              <p:cNvPr id="91165" name="Oval 20">
                <a:extLst>
                  <a:ext uri="{FF2B5EF4-FFF2-40B4-BE49-F238E27FC236}">
                    <a16:creationId xmlns:a16="http://schemas.microsoft.com/office/drawing/2014/main" id="{855028A7-1CA3-6F48-9E16-7E190ABA35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52" y="1056"/>
                <a:ext cx="384" cy="384"/>
              </a:xfrm>
              <a:prstGeom prst="ellips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91166" name="Text Box 21">
                <a:extLst>
                  <a:ext uri="{FF2B5EF4-FFF2-40B4-BE49-F238E27FC236}">
                    <a16:creationId xmlns:a16="http://schemas.microsoft.com/office/drawing/2014/main" id="{1B024B4F-8FE1-DC4E-986C-3BFCD709FA5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0" y="1056"/>
                <a:ext cx="290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r>
                  <a:rPr lang="en-US" altLang="en-US" sz="2800" b="1"/>
                  <a:t>G</a:t>
                </a:r>
              </a:p>
            </p:txBody>
          </p:sp>
        </p:grpSp>
        <p:grpSp>
          <p:nvGrpSpPr>
            <p:cNvPr id="91146" name="Group 22">
              <a:extLst>
                <a:ext uri="{FF2B5EF4-FFF2-40B4-BE49-F238E27FC236}">
                  <a16:creationId xmlns:a16="http://schemas.microsoft.com/office/drawing/2014/main" id="{427E10FA-7F78-174A-970F-D95ACE05766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28" y="3024"/>
              <a:ext cx="384" cy="384"/>
              <a:chOff x="4752" y="1056"/>
              <a:chExt cx="384" cy="384"/>
            </a:xfrm>
          </p:grpSpPr>
          <p:sp>
            <p:nvSpPr>
              <p:cNvPr id="91163" name="Oval 23">
                <a:extLst>
                  <a:ext uri="{FF2B5EF4-FFF2-40B4-BE49-F238E27FC236}">
                    <a16:creationId xmlns:a16="http://schemas.microsoft.com/office/drawing/2014/main" id="{110D38DE-FF56-9440-9FE9-A6F824F4DE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52" y="1056"/>
                <a:ext cx="384" cy="384"/>
              </a:xfrm>
              <a:prstGeom prst="ellips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91164" name="Text Box 24">
                <a:extLst>
                  <a:ext uri="{FF2B5EF4-FFF2-40B4-BE49-F238E27FC236}">
                    <a16:creationId xmlns:a16="http://schemas.microsoft.com/office/drawing/2014/main" id="{2505736A-BCDC-4F47-B8AC-4D68B80ADEB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0" y="1056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r>
                  <a:rPr lang="en-US" altLang="en-US" sz="2800" b="1"/>
                  <a:t>E</a:t>
                </a:r>
              </a:p>
            </p:txBody>
          </p:sp>
        </p:grpSp>
        <p:sp>
          <p:nvSpPr>
            <p:cNvPr id="91147" name="Line 25">
              <a:extLst>
                <a:ext uri="{FF2B5EF4-FFF2-40B4-BE49-F238E27FC236}">
                  <a16:creationId xmlns:a16="http://schemas.microsoft.com/office/drawing/2014/main" id="{605432AE-EFE6-154D-8C81-9F2799794E4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016" y="1632"/>
              <a:ext cx="528" cy="52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48" name="Line 26">
              <a:extLst>
                <a:ext uri="{FF2B5EF4-FFF2-40B4-BE49-F238E27FC236}">
                  <a16:creationId xmlns:a16="http://schemas.microsoft.com/office/drawing/2014/main" id="{39A39B3F-C9DB-B946-9D76-9375A4127CB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72" y="2592"/>
              <a:ext cx="0" cy="43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49" name="Line 27">
              <a:extLst>
                <a:ext uri="{FF2B5EF4-FFF2-40B4-BE49-F238E27FC236}">
                  <a16:creationId xmlns:a16="http://schemas.microsoft.com/office/drawing/2014/main" id="{534F9EF7-899A-1545-97FA-6392ECD22C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12" y="2544"/>
              <a:ext cx="624" cy="48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50" name="Line 28">
              <a:extLst>
                <a:ext uri="{FF2B5EF4-FFF2-40B4-BE49-F238E27FC236}">
                  <a16:creationId xmlns:a16="http://schemas.microsoft.com/office/drawing/2014/main" id="{2289CE18-86E5-4544-A61F-E7D31B370E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36" y="1728"/>
              <a:ext cx="96" cy="43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51" name="Line 29">
              <a:extLst>
                <a:ext uri="{FF2B5EF4-FFF2-40B4-BE49-F238E27FC236}">
                  <a16:creationId xmlns:a16="http://schemas.microsoft.com/office/drawing/2014/main" id="{FE62A2BC-6D31-B14A-90B0-5FDAFD8BFD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1584"/>
              <a:ext cx="912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52" name="Line 31">
              <a:extLst>
                <a:ext uri="{FF2B5EF4-FFF2-40B4-BE49-F238E27FC236}">
                  <a16:creationId xmlns:a16="http://schemas.microsoft.com/office/drawing/2014/main" id="{794F3317-32E4-BE4C-87AC-09EF76D5753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80" y="2640"/>
              <a:ext cx="0" cy="43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53" name="Line 32">
              <a:extLst>
                <a:ext uri="{FF2B5EF4-FFF2-40B4-BE49-F238E27FC236}">
                  <a16:creationId xmlns:a16="http://schemas.microsoft.com/office/drawing/2014/main" id="{A73CF6BD-EA8B-BE4C-8001-06066781E1B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120" y="2544"/>
              <a:ext cx="672" cy="57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54" name="Line 33">
              <a:extLst>
                <a:ext uri="{FF2B5EF4-FFF2-40B4-BE49-F238E27FC236}">
                  <a16:creationId xmlns:a16="http://schemas.microsoft.com/office/drawing/2014/main" id="{7A3710AE-2642-CE48-9E6A-28F4EB9DC38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52" y="2496"/>
              <a:ext cx="528" cy="52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155" name="Text Box 34">
              <a:extLst>
                <a:ext uri="{FF2B5EF4-FFF2-40B4-BE49-F238E27FC236}">
                  <a16:creationId xmlns:a16="http://schemas.microsoft.com/office/drawing/2014/main" id="{429F9DE4-D555-2643-85C0-AC66E89356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12" y="1648"/>
              <a:ext cx="22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2800" b="1">
                  <a:solidFill>
                    <a:srgbClr val="FF0000"/>
                  </a:solidFill>
                </a:rPr>
                <a:t>3</a:t>
              </a:r>
            </a:p>
          </p:txBody>
        </p:sp>
        <p:sp>
          <p:nvSpPr>
            <p:cNvPr id="91156" name="Text Box 35">
              <a:extLst>
                <a:ext uri="{FF2B5EF4-FFF2-40B4-BE49-F238E27FC236}">
                  <a16:creationId xmlns:a16="http://schemas.microsoft.com/office/drawing/2014/main" id="{95012899-073E-0846-9C53-9780999F3B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84" y="1696"/>
              <a:ext cx="22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2800" b="1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91157" name="Text Box 36">
              <a:extLst>
                <a:ext uri="{FF2B5EF4-FFF2-40B4-BE49-F238E27FC236}">
                  <a16:creationId xmlns:a16="http://schemas.microsoft.com/office/drawing/2014/main" id="{9952F000-DE5A-1946-86B0-9ED596B483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12" y="1600"/>
              <a:ext cx="22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2800" b="1">
                  <a:solidFill>
                    <a:srgbClr val="FF0000"/>
                  </a:solidFill>
                </a:rPr>
                <a:t>8</a:t>
              </a:r>
            </a:p>
          </p:txBody>
        </p:sp>
        <p:sp>
          <p:nvSpPr>
            <p:cNvPr id="91158" name="Text Box 37">
              <a:extLst>
                <a:ext uri="{FF2B5EF4-FFF2-40B4-BE49-F238E27FC236}">
                  <a16:creationId xmlns:a16="http://schemas.microsoft.com/office/drawing/2014/main" id="{E7FBED44-7956-5B44-B2C0-5B9A6219E1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04" y="2464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2800" b="1">
                  <a:solidFill>
                    <a:srgbClr val="FF0000"/>
                  </a:solidFill>
                </a:rPr>
                <a:t>15</a:t>
              </a:r>
            </a:p>
          </p:txBody>
        </p:sp>
        <p:sp>
          <p:nvSpPr>
            <p:cNvPr id="91159" name="Text Box 38">
              <a:extLst>
                <a:ext uri="{FF2B5EF4-FFF2-40B4-BE49-F238E27FC236}">
                  <a16:creationId xmlns:a16="http://schemas.microsoft.com/office/drawing/2014/main" id="{520351BA-563A-DC4F-9272-7346FCF90D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28" y="2608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2800" b="1">
                  <a:solidFill>
                    <a:srgbClr val="FF0000"/>
                  </a:solidFill>
                </a:rPr>
                <a:t>20</a:t>
              </a:r>
            </a:p>
          </p:txBody>
        </p:sp>
        <p:sp>
          <p:nvSpPr>
            <p:cNvPr id="91160" name="Text Box 39">
              <a:extLst>
                <a:ext uri="{FF2B5EF4-FFF2-40B4-BE49-F238E27FC236}">
                  <a16:creationId xmlns:a16="http://schemas.microsoft.com/office/drawing/2014/main" id="{14AF7462-D9AC-2343-818B-C9A8A07DC3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4" y="2704"/>
              <a:ext cx="22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2800" b="1">
                  <a:solidFill>
                    <a:srgbClr val="FF0000"/>
                  </a:solidFill>
                </a:rPr>
                <a:t>5</a:t>
              </a:r>
            </a:p>
          </p:txBody>
        </p:sp>
        <p:sp>
          <p:nvSpPr>
            <p:cNvPr id="91161" name="Text Box 40">
              <a:extLst>
                <a:ext uri="{FF2B5EF4-FFF2-40B4-BE49-F238E27FC236}">
                  <a16:creationId xmlns:a16="http://schemas.microsoft.com/office/drawing/2014/main" id="{361D5D25-ADF2-FE4A-AAB7-1BFC0BFABC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6" y="2400"/>
              <a:ext cx="22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2800" b="1">
                  <a:solidFill>
                    <a:srgbClr val="FF0000"/>
                  </a:solidFill>
                </a:rPr>
                <a:t>3</a:t>
              </a:r>
            </a:p>
          </p:txBody>
        </p:sp>
        <p:sp>
          <p:nvSpPr>
            <p:cNvPr id="91162" name="Text Box 41">
              <a:extLst>
                <a:ext uri="{FF2B5EF4-FFF2-40B4-BE49-F238E27FC236}">
                  <a16:creationId xmlns:a16="http://schemas.microsoft.com/office/drawing/2014/main" id="{79C31D42-0922-224B-8ABA-83A2516C7C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84" y="2608"/>
              <a:ext cx="22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2800" b="1">
                  <a:solidFill>
                    <a:srgbClr val="FF0000"/>
                  </a:solidFill>
                </a:rPr>
                <a:t>7</a:t>
              </a:r>
            </a:p>
          </p:txBody>
        </p:sp>
      </p:grpSp>
      <p:sp>
        <p:nvSpPr>
          <p:cNvPr id="91139" name="TextBox 1">
            <a:extLst>
              <a:ext uri="{FF2B5EF4-FFF2-40B4-BE49-F238E27FC236}">
                <a16:creationId xmlns:a16="http://schemas.microsoft.com/office/drawing/2014/main" id="{CEF848BB-7F73-F141-8D2E-838D3355E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5018782"/>
            <a:ext cx="80772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3200" dirty="0"/>
              <a:t>Consider this search space where S is the start node, G is the goal, and numbers are arc costs </a:t>
            </a:r>
          </a:p>
        </p:txBody>
      </p:sp>
      <p:sp>
        <p:nvSpPr>
          <p:cNvPr id="42" name="TextBox 1">
            <a:extLst>
              <a:ext uri="{FF2B5EF4-FFF2-40B4-BE49-F238E27FC236}">
                <a16:creationId xmlns:a16="http://schemas.microsoft.com/office/drawing/2014/main" id="{886FD102-41A2-984F-852D-CB16D0077F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6157913"/>
            <a:ext cx="8077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dirty="0"/>
              <a:t>assume graph is not known in advance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2">
            <a:extLst>
              <a:ext uri="{FF2B5EF4-FFF2-40B4-BE49-F238E27FC236}">
                <a16:creationId xmlns:a16="http://schemas.microsoft.com/office/drawing/2014/main" id="{78351803-715D-9F4B-A6F1-1B15E0E602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82677" y="123974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Breadth-First Search</a:t>
            </a:r>
          </a:p>
        </p:txBody>
      </p:sp>
      <p:sp>
        <p:nvSpPr>
          <p:cNvPr id="97282" name="Rectangle 3">
            <a:extLst>
              <a:ext uri="{FF2B5EF4-FFF2-40B4-BE49-F238E27FC236}">
                <a16:creationId xmlns:a16="http://schemas.microsoft.com/office/drawing/2014/main" id="{1B277A58-6240-9F49-9F47-A68ADFE5E0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200" y="1371600"/>
            <a:ext cx="8991600" cy="5362426"/>
          </a:xfrm>
        </p:spPr>
        <p:txBody>
          <a:bodyPr/>
          <a:lstStyle/>
          <a:p>
            <a:pPr eaLnBrk="1" hangingPunct="1">
              <a:buFontTx/>
              <a:buNone/>
              <a:tabLst>
                <a:tab pos="914400" algn="l"/>
                <a:tab pos="1828800" algn="l"/>
                <a:tab pos="3657600" algn="l"/>
              </a:tabLst>
            </a:pPr>
            <a:r>
              <a:rPr lang="en-US" altLang="en-US" sz="2400" b="1" dirty="0">
                <a:ea typeface="ＭＳ Ｐゴシック" panose="020B0600070205080204" pitchFamily="34" charset="-128"/>
              </a:rPr>
              <a:t>		Expanded node  	Nodes list (aka Fringe)</a:t>
            </a:r>
            <a:endParaRPr lang="en-US" altLang="en-US" sz="2400" dirty="0">
              <a:ea typeface="ＭＳ Ｐゴシック" panose="020B0600070205080204" pitchFamily="34" charset="-128"/>
            </a:endParaRPr>
          </a:p>
          <a:p>
            <a:pPr eaLnBrk="1" hangingPunct="1">
              <a:buFontTx/>
              <a:buNone/>
              <a:tabLst>
                <a:tab pos="914400" algn="l"/>
                <a:tab pos="1828800" algn="l"/>
                <a:tab pos="3657600" algn="l"/>
              </a:tabLst>
            </a:pPr>
            <a:r>
              <a:rPr lang="en-US" altLang="en-US" sz="2400" dirty="0">
                <a:ea typeface="ＭＳ Ｐゴシック" panose="020B0600070205080204" pitchFamily="34" charset="-128"/>
              </a:rPr>
              <a:t>				{ S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0</a:t>
            </a:r>
            <a:r>
              <a:rPr lang="en-US" altLang="en-US" sz="2400" dirty="0">
                <a:ea typeface="ＭＳ Ｐゴシック" panose="020B0600070205080204" pitchFamily="34" charset="-128"/>
              </a:rPr>
              <a:t> }</a:t>
            </a:r>
          </a:p>
          <a:p>
            <a:pPr eaLnBrk="1" hangingPunct="1">
              <a:buFontTx/>
              <a:buNone/>
              <a:tabLst>
                <a:tab pos="914400" algn="l"/>
                <a:tab pos="1828800" algn="l"/>
                <a:tab pos="3657600" algn="l"/>
              </a:tabLst>
            </a:pPr>
            <a:r>
              <a:rPr lang="en-US" altLang="en-US" sz="2400" dirty="0">
                <a:ea typeface="ＭＳ Ｐゴシック" panose="020B0600070205080204" pitchFamily="34" charset="-128"/>
              </a:rPr>
              <a:t>			S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0</a:t>
            </a:r>
            <a:r>
              <a:rPr lang="en-US" altLang="en-US" sz="2400" dirty="0">
                <a:ea typeface="ＭＳ Ｐゴシック" panose="020B0600070205080204" pitchFamily="34" charset="-128"/>
              </a:rPr>
              <a:t>	{ A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3</a:t>
            </a:r>
            <a:r>
              <a:rPr lang="en-US" altLang="en-US" sz="2400" dirty="0">
                <a:ea typeface="ＭＳ Ｐゴシック" panose="020B0600070205080204" pitchFamily="34" charset="-128"/>
              </a:rPr>
              <a:t> B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1</a:t>
            </a:r>
            <a:r>
              <a:rPr lang="en-US" altLang="en-US" sz="2400" dirty="0">
                <a:ea typeface="ＭＳ Ｐゴシック" panose="020B0600070205080204" pitchFamily="34" charset="-128"/>
              </a:rPr>
              <a:t> C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8</a:t>
            </a:r>
            <a:r>
              <a:rPr lang="en-US" altLang="en-US" sz="2400" dirty="0">
                <a:ea typeface="ＭＳ Ｐゴシック" panose="020B0600070205080204" pitchFamily="34" charset="-128"/>
              </a:rPr>
              <a:t> }</a:t>
            </a:r>
          </a:p>
          <a:p>
            <a:pPr eaLnBrk="1" hangingPunct="1">
              <a:buFontTx/>
              <a:buNone/>
              <a:tabLst>
                <a:tab pos="914400" algn="l"/>
                <a:tab pos="1828800" algn="l"/>
                <a:tab pos="3657600" algn="l"/>
              </a:tabLst>
            </a:pPr>
            <a:r>
              <a:rPr lang="en-US" altLang="en-US" sz="2400" dirty="0">
                <a:ea typeface="ＭＳ Ｐゴシック" panose="020B0600070205080204" pitchFamily="34" charset="-128"/>
              </a:rPr>
              <a:t>			A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3</a:t>
            </a:r>
            <a:r>
              <a:rPr lang="en-US" altLang="en-US" sz="2400" dirty="0">
                <a:ea typeface="ＭＳ Ｐゴシック" panose="020B0600070205080204" pitchFamily="34" charset="-128"/>
              </a:rPr>
              <a:t>	{ B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1</a:t>
            </a:r>
            <a:r>
              <a:rPr lang="en-US" altLang="en-US" sz="2400" dirty="0">
                <a:ea typeface="ＭＳ Ｐゴシック" panose="020B0600070205080204" pitchFamily="34" charset="-128"/>
              </a:rPr>
              <a:t> C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8</a:t>
            </a:r>
            <a:r>
              <a:rPr lang="en-US" altLang="en-US" sz="2400" dirty="0">
                <a:ea typeface="ＭＳ Ｐゴシック" panose="020B0600070205080204" pitchFamily="34" charset="-128"/>
              </a:rPr>
              <a:t> D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6</a:t>
            </a:r>
            <a:r>
              <a:rPr lang="en-US" altLang="en-US" sz="2400" dirty="0">
                <a:ea typeface="ＭＳ Ｐゴシック" panose="020B0600070205080204" pitchFamily="34" charset="-128"/>
              </a:rPr>
              <a:t> E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10</a:t>
            </a:r>
            <a:r>
              <a:rPr lang="en-US" altLang="en-US" sz="2400" dirty="0">
                <a:ea typeface="ＭＳ Ｐゴシック" panose="020B0600070205080204" pitchFamily="34" charset="-128"/>
              </a:rPr>
              <a:t> G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18</a:t>
            </a:r>
            <a:r>
              <a:rPr lang="en-US" altLang="en-US" sz="2400" dirty="0">
                <a:ea typeface="ＭＳ Ｐゴシック" panose="020B0600070205080204" pitchFamily="34" charset="-128"/>
              </a:rPr>
              <a:t> }   </a:t>
            </a:r>
          </a:p>
          <a:p>
            <a:pPr eaLnBrk="1" hangingPunct="1">
              <a:buFontTx/>
              <a:buNone/>
              <a:tabLst>
                <a:tab pos="914400" algn="l"/>
                <a:tab pos="1828800" algn="l"/>
                <a:tab pos="3657600" algn="l"/>
              </a:tabLst>
            </a:pPr>
            <a:r>
              <a:rPr lang="en-US" altLang="en-US" sz="2400" dirty="0">
                <a:ea typeface="ＭＳ Ｐゴシック" panose="020B0600070205080204" pitchFamily="34" charset="-128"/>
              </a:rPr>
              <a:t>			B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1</a:t>
            </a:r>
            <a:r>
              <a:rPr lang="en-US" altLang="en-US" sz="2400" dirty="0">
                <a:ea typeface="ＭＳ Ｐゴシック" panose="020B0600070205080204" pitchFamily="34" charset="-128"/>
              </a:rPr>
              <a:t>	{ C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8</a:t>
            </a:r>
            <a:r>
              <a:rPr lang="en-US" altLang="en-US" sz="2400" dirty="0">
                <a:ea typeface="ＭＳ Ｐゴシック" panose="020B0600070205080204" pitchFamily="34" charset="-128"/>
              </a:rPr>
              <a:t> D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6</a:t>
            </a:r>
            <a:r>
              <a:rPr lang="en-US" altLang="en-US" sz="2400" dirty="0">
                <a:ea typeface="ＭＳ Ｐゴシック" panose="020B0600070205080204" pitchFamily="34" charset="-128"/>
              </a:rPr>
              <a:t> E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10</a:t>
            </a:r>
            <a:r>
              <a:rPr lang="en-US" altLang="en-US" sz="2400" dirty="0">
                <a:ea typeface="ＭＳ Ｐゴシック" panose="020B0600070205080204" pitchFamily="34" charset="-128"/>
              </a:rPr>
              <a:t> G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18</a:t>
            </a:r>
            <a:r>
              <a:rPr lang="en-US" altLang="en-US" sz="2400" dirty="0">
                <a:ea typeface="ＭＳ Ｐゴシック" panose="020B0600070205080204" pitchFamily="34" charset="-128"/>
              </a:rPr>
              <a:t> G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21</a:t>
            </a:r>
            <a:r>
              <a:rPr lang="en-US" altLang="en-US" sz="2400" dirty="0">
                <a:ea typeface="ＭＳ Ｐゴシック" panose="020B0600070205080204" pitchFamily="34" charset="-128"/>
              </a:rPr>
              <a:t> }</a:t>
            </a:r>
          </a:p>
          <a:p>
            <a:pPr eaLnBrk="1" hangingPunct="1">
              <a:buFontTx/>
              <a:buNone/>
              <a:tabLst>
                <a:tab pos="914400" algn="l"/>
                <a:tab pos="1828800" algn="l"/>
                <a:tab pos="3657600" algn="l"/>
              </a:tabLst>
            </a:pPr>
            <a:r>
              <a:rPr lang="en-US" altLang="en-US" sz="2400" dirty="0">
                <a:ea typeface="ＭＳ Ｐゴシック" panose="020B0600070205080204" pitchFamily="34" charset="-128"/>
              </a:rPr>
              <a:t>			C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8</a:t>
            </a:r>
            <a:r>
              <a:rPr lang="en-US" altLang="en-US" sz="2400" dirty="0">
                <a:ea typeface="ＭＳ Ｐゴシック" panose="020B0600070205080204" pitchFamily="34" charset="-128"/>
              </a:rPr>
              <a:t>	{ D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6</a:t>
            </a:r>
            <a:r>
              <a:rPr lang="en-US" altLang="en-US" sz="2400" dirty="0">
                <a:ea typeface="ＭＳ Ｐゴシック" panose="020B0600070205080204" pitchFamily="34" charset="-128"/>
              </a:rPr>
              <a:t> E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10</a:t>
            </a:r>
            <a:r>
              <a:rPr lang="en-US" altLang="en-US" sz="2400" dirty="0">
                <a:ea typeface="ＭＳ Ｐゴシック" panose="020B0600070205080204" pitchFamily="34" charset="-128"/>
              </a:rPr>
              <a:t> G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18</a:t>
            </a:r>
            <a:r>
              <a:rPr lang="en-US" altLang="en-US" sz="2400" dirty="0">
                <a:ea typeface="ＭＳ Ｐゴシック" panose="020B0600070205080204" pitchFamily="34" charset="-128"/>
              </a:rPr>
              <a:t> G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21</a:t>
            </a:r>
            <a:r>
              <a:rPr lang="en-US" altLang="en-US" sz="2400" dirty="0">
                <a:ea typeface="ＭＳ Ｐゴシック" panose="020B0600070205080204" pitchFamily="34" charset="-128"/>
              </a:rPr>
              <a:t> G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13</a:t>
            </a:r>
            <a:r>
              <a:rPr lang="en-US" altLang="en-US" sz="2400" dirty="0">
                <a:ea typeface="ＭＳ Ｐゴシック" panose="020B0600070205080204" pitchFamily="34" charset="-128"/>
              </a:rPr>
              <a:t> }         </a:t>
            </a:r>
          </a:p>
          <a:p>
            <a:pPr eaLnBrk="1" hangingPunct="1">
              <a:buFontTx/>
              <a:buNone/>
              <a:tabLst>
                <a:tab pos="914400" algn="l"/>
                <a:tab pos="1828800" algn="l"/>
                <a:tab pos="3657600" algn="l"/>
              </a:tabLst>
            </a:pPr>
            <a:r>
              <a:rPr lang="en-US" altLang="en-US" sz="2400" dirty="0">
                <a:ea typeface="ＭＳ Ｐゴシック" panose="020B0600070205080204" pitchFamily="34" charset="-128"/>
              </a:rPr>
              <a:t>			D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6</a:t>
            </a:r>
            <a:r>
              <a:rPr lang="en-US" altLang="en-US" sz="2400" dirty="0">
                <a:ea typeface="ＭＳ Ｐゴシック" panose="020B0600070205080204" pitchFamily="34" charset="-128"/>
              </a:rPr>
              <a:t>	{ E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10</a:t>
            </a:r>
            <a:r>
              <a:rPr lang="en-US" altLang="en-US" sz="2400" dirty="0">
                <a:ea typeface="ＭＳ Ｐゴシック" panose="020B0600070205080204" pitchFamily="34" charset="-128"/>
              </a:rPr>
              <a:t> G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18</a:t>
            </a:r>
            <a:r>
              <a:rPr lang="en-US" altLang="en-US" sz="2400" dirty="0">
                <a:ea typeface="ＭＳ Ｐゴシック" panose="020B0600070205080204" pitchFamily="34" charset="-128"/>
              </a:rPr>
              <a:t> G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21</a:t>
            </a:r>
            <a:r>
              <a:rPr lang="en-US" altLang="en-US" sz="2400" dirty="0">
                <a:ea typeface="ＭＳ Ｐゴシック" panose="020B0600070205080204" pitchFamily="34" charset="-128"/>
              </a:rPr>
              <a:t> G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13</a:t>
            </a:r>
            <a:r>
              <a:rPr lang="en-US" altLang="en-US" sz="2400" dirty="0">
                <a:ea typeface="ＭＳ Ｐゴシック" panose="020B0600070205080204" pitchFamily="34" charset="-128"/>
              </a:rPr>
              <a:t> }   </a:t>
            </a:r>
          </a:p>
          <a:p>
            <a:pPr eaLnBrk="1" hangingPunct="1">
              <a:buFontTx/>
              <a:buNone/>
              <a:tabLst>
                <a:tab pos="914400" algn="l"/>
                <a:tab pos="1828800" algn="l"/>
                <a:tab pos="3657600" algn="l"/>
              </a:tabLst>
            </a:pPr>
            <a:r>
              <a:rPr lang="en-US" altLang="en-US" sz="2400" dirty="0">
                <a:ea typeface="ＭＳ Ｐゴシック" panose="020B0600070205080204" pitchFamily="34" charset="-128"/>
              </a:rPr>
              <a:t>			E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10</a:t>
            </a:r>
            <a:r>
              <a:rPr lang="en-US" altLang="en-US" sz="2400" dirty="0">
                <a:ea typeface="ＭＳ Ｐゴシック" panose="020B0600070205080204" pitchFamily="34" charset="-128"/>
              </a:rPr>
              <a:t>	{ G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18</a:t>
            </a:r>
            <a:r>
              <a:rPr lang="en-US" altLang="en-US" sz="2400" dirty="0">
                <a:ea typeface="ＭＳ Ｐゴシック" panose="020B0600070205080204" pitchFamily="34" charset="-128"/>
              </a:rPr>
              <a:t> G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21</a:t>
            </a:r>
            <a:r>
              <a:rPr lang="en-US" altLang="en-US" sz="2400" dirty="0">
                <a:ea typeface="ＭＳ Ｐゴシック" panose="020B0600070205080204" pitchFamily="34" charset="-128"/>
              </a:rPr>
              <a:t> G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13</a:t>
            </a:r>
            <a:r>
              <a:rPr lang="en-US" altLang="en-US" sz="2400" dirty="0">
                <a:ea typeface="ＭＳ Ｐゴシック" panose="020B0600070205080204" pitchFamily="34" charset="-128"/>
              </a:rPr>
              <a:t> }     </a:t>
            </a:r>
          </a:p>
          <a:p>
            <a:pPr eaLnBrk="1" hangingPunct="1">
              <a:buFontTx/>
              <a:buNone/>
              <a:tabLst>
                <a:tab pos="914400" algn="l"/>
                <a:tab pos="1828800" algn="l"/>
                <a:tab pos="3657600" algn="l"/>
              </a:tabLst>
            </a:pPr>
            <a:r>
              <a:rPr lang="en-US" altLang="en-US" sz="2400" dirty="0">
                <a:ea typeface="ＭＳ Ｐゴシック" panose="020B0600070205080204" pitchFamily="34" charset="-128"/>
              </a:rPr>
              <a:t>			G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18</a:t>
            </a:r>
            <a:r>
              <a:rPr lang="en-US" altLang="en-US" sz="2400" dirty="0">
                <a:ea typeface="ＭＳ Ｐゴシック" panose="020B0600070205080204" pitchFamily="34" charset="-128"/>
              </a:rPr>
              <a:t>	{ G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21</a:t>
            </a:r>
            <a:r>
              <a:rPr lang="en-US" altLang="en-US" sz="2400" dirty="0">
                <a:ea typeface="ＭＳ Ｐゴシック" panose="020B0600070205080204" pitchFamily="34" charset="-128"/>
              </a:rPr>
              <a:t> G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13</a:t>
            </a:r>
            <a:r>
              <a:rPr lang="en-US" altLang="en-US" sz="2400" dirty="0">
                <a:ea typeface="ＭＳ Ｐゴシック" panose="020B0600070205080204" pitchFamily="34" charset="-128"/>
              </a:rPr>
              <a:t> }</a:t>
            </a:r>
          </a:p>
          <a:p>
            <a:pPr eaLnBrk="1" hangingPunct="1">
              <a:buFontTx/>
              <a:buNone/>
              <a:tabLst>
                <a:tab pos="914400" algn="l"/>
                <a:tab pos="1828800" algn="l"/>
                <a:tab pos="3657600" algn="l"/>
              </a:tabLst>
            </a:pPr>
            <a:endParaRPr lang="en-US" altLang="en-US" sz="1800" dirty="0">
              <a:ea typeface="ＭＳ Ｐゴシック" panose="020B0600070205080204" pitchFamily="34" charset="-128"/>
            </a:endParaRPr>
          </a:p>
          <a:p>
            <a:pPr marL="236538" indent="-236538" eaLnBrk="1" hangingPunct="1">
              <a:spcBef>
                <a:spcPts val="0"/>
              </a:spcBef>
              <a:tabLst>
                <a:tab pos="52388" algn="l"/>
                <a:tab pos="914400" algn="l"/>
                <a:tab pos="1828800" algn="l"/>
                <a:tab pos="3657600" algn="l"/>
              </a:tabLst>
            </a:pPr>
            <a:r>
              <a:rPr lang="en-US" altLang="en-US" sz="2400" dirty="0">
                <a:ea typeface="ＭＳ Ｐゴシック" panose="020B0600070205080204" pitchFamily="34" charset="-128"/>
              </a:rPr>
              <a:t>Typically don’t check if node is goal until we expand it (why?)</a:t>
            </a:r>
          </a:p>
          <a:p>
            <a:pPr marL="236538" indent="-236538" eaLnBrk="1" hangingPunct="1">
              <a:spcBef>
                <a:spcPts val="0"/>
              </a:spcBef>
              <a:tabLst>
                <a:tab pos="52388" algn="l"/>
                <a:tab pos="914400" algn="l"/>
                <a:tab pos="1828800" algn="l"/>
                <a:tab pos="3657600" algn="l"/>
              </a:tabLst>
            </a:pPr>
            <a:r>
              <a:rPr lang="en-US" altLang="en-US" sz="2400" dirty="0">
                <a:ea typeface="ＭＳ Ｐゴシック" panose="020B0600070205080204" pitchFamily="34" charset="-128"/>
              </a:rPr>
              <a:t>Solution path found is S A G , cost 18</a:t>
            </a:r>
          </a:p>
          <a:p>
            <a:pPr marL="236538" indent="-236538" eaLnBrk="1" hangingPunct="1">
              <a:spcBef>
                <a:spcPts val="0"/>
              </a:spcBef>
              <a:tabLst>
                <a:tab pos="52388" algn="l"/>
                <a:tab pos="914400" algn="l"/>
                <a:tab pos="1828800" algn="l"/>
                <a:tab pos="3657600" algn="l"/>
              </a:tabLst>
            </a:pPr>
            <a:r>
              <a:rPr lang="en-US" altLang="en-US" sz="2400" dirty="0">
                <a:ea typeface="ＭＳ Ｐゴシック" panose="020B0600070205080204" pitchFamily="34" charset="-128"/>
              </a:rPr>
              <a:t># nodes expanded (including goal node) = 7</a:t>
            </a:r>
          </a:p>
        </p:txBody>
      </p:sp>
      <p:pic>
        <p:nvPicPr>
          <p:cNvPr id="97283" name="Picture 3" descr="search.png">
            <a:extLst>
              <a:ext uri="{FF2B5EF4-FFF2-40B4-BE49-F238E27FC236}">
                <a16:creationId xmlns:a16="http://schemas.microsoft.com/office/drawing/2014/main" id="{07E3D7BD-D7E6-0244-B01B-FCACD0F990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950" y="76200"/>
            <a:ext cx="235585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ED1CC1E-83B9-5B49-984B-63276DAEB1E1}"/>
              </a:ext>
            </a:extLst>
          </p:cNvPr>
          <p:cNvSpPr txBox="1"/>
          <p:nvPr/>
        </p:nvSpPr>
        <p:spPr>
          <a:xfrm>
            <a:off x="6860329" y="3052539"/>
            <a:ext cx="2059091" cy="200054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i="1" dirty="0"/>
              <a:t>Notation</a:t>
            </a:r>
            <a:endParaRPr lang="en-US" sz="1200" dirty="0"/>
          </a:p>
          <a:p>
            <a:pPr algn="ctr"/>
            <a:r>
              <a:rPr lang="en-US" altLang="en-US" sz="4400" dirty="0"/>
              <a:t>G</a:t>
            </a:r>
            <a:r>
              <a:rPr lang="en-US" altLang="en-US" sz="4400" baseline="30000" dirty="0"/>
              <a:t>18</a:t>
            </a:r>
          </a:p>
          <a:p>
            <a:pPr algn="ctr"/>
            <a:r>
              <a:rPr lang="en-US" sz="2800" baseline="30000" dirty="0"/>
              <a:t>G is node; 18 is cost of shortest known path from 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316DAE-FA90-DB4D-B1CE-DADF862AB631}"/>
              </a:ext>
            </a:extLst>
          </p:cNvPr>
          <p:cNvSpPr txBox="1"/>
          <p:nvPr/>
        </p:nvSpPr>
        <p:spPr>
          <a:xfrm>
            <a:off x="3091466" y="905893"/>
            <a:ext cx="29610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ignore weights on arcs</a:t>
            </a:r>
          </a:p>
        </p:txBody>
      </p:sp>
      <p:sp>
        <p:nvSpPr>
          <p:cNvPr id="4" name="Rounded Rectangular Callout 3">
            <a:extLst>
              <a:ext uri="{FF2B5EF4-FFF2-40B4-BE49-F238E27FC236}">
                <a16:creationId xmlns:a16="http://schemas.microsoft.com/office/drawing/2014/main" id="{B1A07086-E1A4-1B44-8C91-0E2342FC562D}"/>
              </a:ext>
            </a:extLst>
          </p:cNvPr>
          <p:cNvSpPr/>
          <p:nvPr/>
        </p:nvSpPr>
        <p:spPr>
          <a:xfrm>
            <a:off x="7086600" y="2149477"/>
            <a:ext cx="1905000" cy="441323"/>
          </a:xfrm>
          <a:prstGeom prst="wedgeRoundRectCallout">
            <a:avLst>
              <a:gd name="adj1" fmla="val -145564"/>
              <a:gd name="adj2" fmla="val 21061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b="1" dirty="0"/>
              <a:t>FIFO (queue)</a:t>
            </a:r>
            <a:endParaRPr lang="en-US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2">
            <a:extLst>
              <a:ext uri="{FF2B5EF4-FFF2-40B4-BE49-F238E27FC236}">
                <a16:creationId xmlns:a16="http://schemas.microsoft.com/office/drawing/2014/main" id="{4C52A436-83EA-F847-BE75-FAA53EEFE5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Breadth-First Search (BFS)</a:t>
            </a:r>
          </a:p>
        </p:txBody>
      </p:sp>
      <p:sp>
        <p:nvSpPr>
          <p:cNvPr id="95234" name="Rectangle 3">
            <a:extLst>
              <a:ext uri="{FF2B5EF4-FFF2-40B4-BE49-F238E27FC236}">
                <a16:creationId xmlns:a16="http://schemas.microsoft.com/office/drawing/2014/main" id="{8CB02E70-B44C-B143-A927-D4D8944B82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686800" cy="54102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b="1" dirty="0">
                <a:ea typeface="ＭＳ Ｐゴシック" panose="020B0600070205080204" pitchFamily="34" charset="-128"/>
              </a:rPr>
              <a:t>- Long time to find solutions</a:t>
            </a:r>
            <a:r>
              <a:rPr lang="en-US" altLang="en-US" dirty="0">
                <a:ea typeface="ＭＳ Ｐゴシック" panose="020B0600070205080204" pitchFamily="34" charset="-128"/>
              </a:rPr>
              <a:t> with many steps: we must look at all shorter length possibilities first</a:t>
            </a:r>
          </a:p>
          <a:p>
            <a:pPr marL="401638" lvl="2" indent="-268288"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Complete tree of depth d where nodes </a:t>
            </a:r>
            <a:r>
              <a:rPr lang="en-US" altLang="en-US" sz="3000" dirty="0">
                <a:ea typeface="ＭＳ Ｐゴシック" panose="020B0600070205080204" pitchFamily="34" charset="-128"/>
              </a:rPr>
              <a:t>have b children has 1+b+b</a:t>
            </a:r>
            <a:r>
              <a:rPr lang="en-US" altLang="en-US" sz="3000" baseline="30000" dirty="0">
                <a:ea typeface="ＭＳ Ｐゴシック" panose="020B0600070205080204" pitchFamily="34" charset="-128"/>
              </a:rPr>
              <a:t>2</a:t>
            </a:r>
            <a:r>
              <a:rPr lang="en-US" altLang="en-US" sz="3000" dirty="0">
                <a:ea typeface="ＭＳ Ｐゴシック" panose="020B0600070205080204" pitchFamily="34" charset="-128"/>
              </a:rPr>
              <a:t>+...+b</a:t>
            </a:r>
            <a:r>
              <a:rPr lang="en-US" altLang="en-US" sz="3000" baseline="30000" dirty="0">
                <a:ea typeface="ＭＳ Ｐゴシック" panose="020B0600070205080204" pitchFamily="34" charset="-128"/>
              </a:rPr>
              <a:t>d</a:t>
            </a:r>
            <a:r>
              <a:rPr lang="en-US" altLang="en-US" sz="3000" dirty="0">
                <a:ea typeface="ＭＳ Ｐゴシック" panose="020B0600070205080204" pitchFamily="34" charset="-128"/>
              </a:rPr>
              <a:t> = (b</a:t>
            </a:r>
            <a:r>
              <a:rPr lang="en-US" altLang="en-US" sz="3000" baseline="30000" dirty="0">
                <a:ea typeface="ＭＳ Ｐゴシック" panose="020B0600070205080204" pitchFamily="34" charset="-128"/>
              </a:rPr>
              <a:t>(d+1)</a:t>
            </a:r>
            <a:r>
              <a:rPr lang="en-US" altLang="en-US" sz="3000" dirty="0">
                <a:ea typeface="ＭＳ Ｐゴシック" panose="020B0600070205080204" pitchFamily="34" charset="-128"/>
              </a:rPr>
              <a:t>-1)/(b-1) nodes = </a:t>
            </a:r>
            <a:r>
              <a:rPr lang="en-US" altLang="en-US" sz="3000" b="1" dirty="0">
                <a:ea typeface="ＭＳ Ｐゴシック" panose="020B0600070205080204" pitchFamily="34" charset="-128"/>
              </a:rPr>
              <a:t>0(b</a:t>
            </a:r>
            <a:r>
              <a:rPr lang="en-US" altLang="en-US" sz="3000" b="1" baseline="30000" dirty="0">
                <a:ea typeface="ＭＳ Ｐゴシック" panose="020B0600070205080204" pitchFamily="34" charset="-128"/>
              </a:rPr>
              <a:t>d</a:t>
            </a:r>
            <a:r>
              <a:rPr lang="en-US" altLang="en-US" sz="3000" b="1" dirty="0">
                <a:ea typeface="ＭＳ Ｐゴシック" panose="020B0600070205080204" pitchFamily="34" charset="-128"/>
              </a:rPr>
              <a:t>)</a:t>
            </a:r>
          </a:p>
          <a:p>
            <a:pPr marL="401638" lvl="2" indent="-268288" eaLnBrk="1" hangingPunct="1"/>
            <a:r>
              <a:rPr lang="en-US" altLang="en-US" sz="3000" dirty="0">
                <a:ea typeface="ＭＳ Ｐゴシック" panose="020B0600070205080204" pitchFamily="34" charset="-128"/>
              </a:rPr>
              <a:t>Tree with depth 12 &amp; branching 10 &gt; trillion nodes</a:t>
            </a:r>
          </a:p>
          <a:p>
            <a:pPr marL="401638" lvl="2" indent="-268288" eaLnBrk="1" hangingPunct="1"/>
            <a:r>
              <a:rPr lang="en-US" altLang="en-US" sz="3000" dirty="0">
                <a:ea typeface="ＭＳ Ｐゴシック" panose="020B0600070205080204" pitchFamily="34" charset="-128"/>
              </a:rPr>
              <a:t>If BFS expands 1000 nodes/sec and nodes uses 100 bytes, can take 35 years &amp; uses 111TB of memory!</a:t>
            </a:r>
          </a:p>
          <a:p>
            <a:pPr marL="0" indent="0" eaLnBrk="1" hangingPunct="1">
              <a:buNone/>
            </a:pPr>
            <a:r>
              <a:rPr lang="en-US" altLang="en-US" sz="3400" b="1" dirty="0">
                <a:ea typeface="ＭＳ Ｐゴシック" panose="020B0600070205080204" pitchFamily="34" charset="-128"/>
              </a:rPr>
              <a:t>+ Always finds solution if one exists</a:t>
            </a:r>
          </a:p>
          <a:p>
            <a:pPr marL="0" indent="0" eaLnBrk="1" hangingPunct="1">
              <a:buNone/>
            </a:pPr>
            <a:r>
              <a:rPr lang="en-US" altLang="en-US" sz="3400" b="1" dirty="0">
                <a:ea typeface="ＭＳ Ｐゴシック" panose="020B0600070205080204" pitchFamily="34" charset="-128"/>
              </a:rPr>
              <a:t>+ Solution found is optimal</a:t>
            </a:r>
            <a:endParaRPr lang="en-US" altLang="en-US" b="1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7194326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2">
            <a:extLst>
              <a:ext uri="{FF2B5EF4-FFF2-40B4-BE49-F238E27FC236}">
                <a16:creationId xmlns:a16="http://schemas.microsoft.com/office/drawing/2014/main" id="{4C52A436-83EA-F847-BE75-FAA53EEFE5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Breadth-First Search</a:t>
            </a:r>
          </a:p>
        </p:txBody>
      </p:sp>
      <p:sp>
        <p:nvSpPr>
          <p:cNvPr id="95234" name="Rectangle 3">
            <a:extLst>
              <a:ext uri="{FF2B5EF4-FFF2-40B4-BE49-F238E27FC236}">
                <a16:creationId xmlns:a16="http://schemas.microsoft.com/office/drawing/2014/main" id="{8CB02E70-B44C-B143-A927-D4D8944B82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295400"/>
            <a:ext cx="8534400" cy="5410200"/>
          </a:xfrm>
        </p:spPr>
        <p:txBody>
          <a:bodyPr/>
          <a:lstStyle/>
          <a:p>
            <a:pPr marL="230188" indent="-230188" eaLnBrk="1" hangingPunct="1"/>
            <a:r>
              <a:rPr lang="en-US" altLang="en-US" dirty="0" err="1">
                <a:ea typeface="ＭＳ Ｐゴシック" panose="020B0600070205080204" pitchFamily="34" charset="-128"/>
              </a:rPr>
              <a:t>Enqueue</a:t>
            </a:r>
            <a:r>
              <a:rPr lang="en-US" altLang="en-US" dirty="0">
                <a:ea typeface="ＭＳ Ｐゴシック" panose="020B0600070205080204" pitchFamily="34" charset="-128"/>
              </a:rPr>
              <a:t> nodes in </a:t>
            </a:r>
            <a:r>
              <a:rPr lang="en-US" altLang="en-US" b="1" dirty="0">
                <a:ea typeface="ＭＳ Ｐゴシック" panose="020B0600070205080204" pitchFamily="34" charset="-128"/>
              </a:rPr>
              <a:t>FIFO</a:t>
            </a:r>
            <a:r>
              <a:rPr lang="en-US" altLang="en-US" dirty="0">
                <a:ea typeface="ＭＳ Ｐゴシック" panose="020B0600070205080204" pitchFamily="34" charset="-128"/>
              </a:rPr>
              <a:t> (first-in, first-out) order</a:t>
            </a:r>
          </a:p>
          <a:p>
            <a:pPr marL="230188" indent="-230188" eaLnBrk="1" hangingPunct="1"/>
            <a:r>
              <a:rPr lang="en-US" altLang="en-US" b="1" dirty="0">
                <a:ea typeface="ＭＳ Ｐゴシック" panose="020B0600070205080204" pitchFamily="34" charset="-128"/>
              </a:rPr>
              <a:t>Complete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</a:p>
          <a:p>
            <a:pPr marL="230188" indent="-230188" eaLnBrk="1" hangingPunct="1"/>
            <a:r>
              <a:rPr lang="en-US" altLang="en-US" b="1" dirty="0">
                <a:ea typeface="ＭＳ Ｐゴシック" panose="020B0600070205080204" pitchFamily="34" charset="-128"/>
              </a:rPr>
              <a:t>Optimal</a:t>
            </a:r>
            <a:r>
              <a:rPr lang="en-US" altLang="en-US" dirty="0">
                <a:ea typeface="ＭＳ Ｐゴシック" panose="020B0600070205080204" pitchFamily="34" charset="-128"/>
              </a:rPr>
              <a:t> (i.e., admissible) finds shorted path, which is optimal if all operators have same cost</a:t>
            </a:r>
          </a:p>
          <a:p>
            <a:pPr marL="230188" indent="-230188" eaLnBrk="1" hangingPunct="1"/>
            <a:r>
              <a:rPr lang="en-US" altLang="en-US" b="1" dirty="0">
                <a:ea typeface="ＭＳ Ｐゴシック" panose="020B0600070205080204" pitchFamily="34" charset="-128"/>
              </a:rPr>
              <a:t>Exponential time and space complexity</a:t>
            </a:r>
            <a:r>
              <a:rPr lang="en-US" altLang="en-US" dirty="0">
                <a:ea typeface="ＭＳ Ｐゴシック" panose="020B0600070205080204" pitchFamily="34" charset="-128"/>
              </a:rPr>
              <a:t>, O(b</a:t>
            </a:r>
            <a:r>
              <a:rPr lang="en-US" altLang="en-US" baseline="30000" dirty="0">
                <a:ea typeface="ＭＳ Ｐゴシック" panose="020B0600070205080204" pitchFamily="34" charset="-128"/>
              </a:rPr>
              <a:t>d</a:t>
            </a:r>
            <a:r>
              <a:rPr lang="en-US" altLang="en-US" dirty="0">
                <a:ea typeface="ＭＳ Ｐゴシック" panose="020B0600070205080204" pitchFamily="34" charset="-128"/>
              </a:rPr>
              <a:t>), where d is depth of solution; b is branching factor (i.e., # of children)</a:t>
            </a:r>
          </a:p>
          <a:p>
            <a:pPr marL="230188" indent="-230188" eaLnBrk="1" hangingPunct="1"/>
            <a:r>
              <a:rPr lang="en-US" altLang="en-US" b="1" dirty="0">
                <a:ea typeface="ＭＳ Ｐゴシック" panose="020B0600070205080204" pitchFamily="34" charset="-128"/>
              </a:rPr>
              <a:t>Long time to find long solutions</a:t>
            </a:r>
            <a:r>
              <a:rPr lang="en-US" altLang="en-US" dirty="0">
                <a:ea typeface="ＭＳ Ｐゴシック" panose="020B0600070205080204" pitchFamily="34" charset="-128"/>
              </a:rPr>
              <a:t> since we explore all shorter length possibilities first 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2">
            <a:extLst>
              <a:ext uri="{FF2B5EF4-FFF2-40B4-BE49-F238E27FC236}">
                <a16:creationId xmlns:a16="http://schemas.microsoft.com/office/drawing/2014/main" id="{648EDB49-551B-7F41-AEDC-B9B969AE72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Depth-First Search </a:t>
            </a:r>
          </a:p>
        </p:txBody>
      </p:sp>
      <p:sp>
        <p:nvSpPr>
          <p:cNvPr id="101378" name="Rectangle 3">
            <a:extLst>
              <a:ext uri="{FF2B5EF4-FFF2-40B4-BE49-F238E27FC236}">
                <a16:creationId xmlns:a16="http://schemas.microsoft.com/office/drawing/2014/main" id="{46E15B46-A83A-0A45-9440-AA5AD9C75D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8229600" cy="4648200"/>
          </a:xfrm>
        </p:spPr>
        <p:txBody>
          <a:bodyPr/>
          <a:lstStyle/>
          <a:p>
            <a:pPr marL="522288" indent="-522288" eaLnBrk="1" hangingPunct="1">
              <a:buFontTx/>
              <a:buNone/>
              <a:tabLst>
                <a:tab pos="914400" algn="l"/>
                <a:tab pos="1828800" algn="l"/>
                <a:tab pos="3657600" algn="l"/>
              </a:tabLst>
            </a:pPr>
            <a:r>
              <a:rPr lang="en-US" altLang="en-US" sz="2400" b="1" dirty="0">
                <a:ea typeface="ＭＳ Ｐゴシック" panose="020B0600070205080204" pitchFamily="34" charset="-128"/>
              </a:rPr>
              <a:t>		Expanded node  	Nodes list (aka fringe)</a:t>
            </a:r>
            <a:endParaRPr lang="en-US" altLang="en-US" sz="2400" dirty="0">
              <a:ea typeface="ＭＳ Ｐゴシック" panose="020B0600070205080204" pitchFamily="34" charset="-128"/>
            </a:endParaRPr>
          </a:p>
          <a:p>
            <a:pPr marL="522288" indent="-522288" eaLnBrk="1" hangingPunct="1">
              <a:buFontTx/>
              <a:buNone/>
              <a:tabLst>
                <a:tab pos="914400" algn="l"/>
                <a:tab pos="1828800" algn="l"/>
                <a:tab pos="3657600" algn="l"/>
              </a:tabLst>
            </a:pPr>
            <a:r>
              <a:rPr lang="en-US" altLang="en-US" sz="2400" dirty="0">
                <a:ea typeface="ＭＳ Ｐゴシック" panose="020B0600070205080204" pitchFamily="34" charset="-128"/>
              </a:rPr>
              <a:t>				{ S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0</a:t>
            </a:r>
            <a:r>
              <a:rPr lang="en-US" altLang="en-US" sz="2400" dirty="0">
                <a:ea typeface="ＭＳ Ｐゴシック" panose="020B0600070205080204" pitchFamily="34" charset="-128"/>
              </a:rPr>
              <a:t> }</a:t>
            </a:r>
          </a:p>
          <a:p>
            <a:pPr marL="522288" indent="-522288" eaLnBrk="1" hangingPunct="1">
              <a:buFontTx/>
              <a:buNone/>
              <a:tabLst>
                <a:tab pos="914400" algn="l"/>
                <a:tab pos="1828800" algn="l"/>
                <a:tab pos="3657600" algn="l"/>
              </a:tabLst>
            </a:pPr>
            <a:r>
              <a:rPr lang="en-US" altLang="en-US" sz="2400" dirty="0">
                <a:ea typeface="ＭＳ Ｐゴシック" panose="020B0600070205080204" pitchFamily="34" charset="-128"/>
              </a:rPr>
              <a:t>			S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0</a:t>
            </a:r>
            <a:r>
              <a:rPr lang="en-US" altLang="en-US" sz="2400" dirty="0">
                <a:ea typeface="ＭＳ Ｐゴシック" panose="020B0600070205080204" pitchFamily="34" charset="-128"/>
              </a:rPr>
              <a:t>	{ A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3</a:t>
            </a:r>
            <a:r>
              <a:rPr lang="en-US" altLang="en-US" sz="2400" dirty="0">
                <a:ea typeface="ＭＳ Ｐゴシック" panose="020B0600070205080204" pitchFamily="34" charset="-128"/>
              </a:rPr>
              <a:t> B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1</a:t>
            </a:r>
            <a:r>
              <a:rPr lang="en-US" altLang="en-US" sz="2400" dirty="0">
                <a:ea typeface="ＭＳ Ｐゴシック" panose="020B0600070205080204" pitchFamily="34" charset="-128"/>
              </a:rPr>
              <a:t> C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8</a:t>
            </a:r>
            <a:r>
              <a:rPr lang="en-US" altLang="en-US" sz="2400" dirty="0">
                <a:ea typeface="ＭＳ Ｐゴシック" panose="020B0600070205080204" pitchFamily="34" charset="-128"/>
              </a:rPr>
              <a:t> }</a:t>
            </a:r>
          </a:p>
          <a:p>
            <a:pPr marL="522288" indent="-522288" eaLnBrk="1" hangingPunct="1">
              <a:buFontTx/>
              <a:buNone/>
              <a:tabLst>
                <a:tab pos="914400" algn="l"/>
                <a:tab pos="1828800" algn="l"/>
                <a:tab pos="3657600" algn="l"/>
              </a:tabLst>
            </a:pPr>
            <a:r>
              <a:rPr lang="en-US" altLang="en-US" sz="2400" dirty="0">
                <a:ea typeface="ＭＳ Ｐゴシック" panose="020B0600070205080204" pitchFamily="34" charset="-128"/>
              </a:rPr>
              <a:t>			A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3</a:t>
            </a:r>
            <a:r>
              <a:rPr lang="en-US" altLang="en-US" sz="2400" dirty="0">
                <a:ea typeface="ＭＳ Ｐゴシック" panose="020B0600070205080204" pitchFamily="34" charset="-128"/>
              </a:rPr>
              <a:t>	{ D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6</a:t>
            </a:r>
            <a:r>
              <a:rPr lang="en-US" altLang="en-US" sz="2400" dirty="0">
                <a:ea typeface="ＭＳ Ｐゴシック" panose="020B0600070205080204" pitchFamily="34" charset="-128"/>
              </a:rPr>
              <a:t> E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10</a:t>
            </a:r>
            <a:r>
              <a:rPr lang="en-US" altLang="en-US" sz="2400" dirty="0">
                <a:ea typeface="ＭＳ Ｐゴシック" panose="020B0600070205080204" pitchFamily="34" charset="-128"/>
              </a:rPr>
              <a:t> G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18</a:t>
            </a:r>
            <a:r>
              <a:rPr lang="en-US" altLang="en-US" sz="2400" dirty="0">
                <a:ea typeface="ＭＳ Ｐゴシック" panose="020B0600070205080204" pitchFamily="34" charset="-128"/>
              </a:rPr>
              <a:t> B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1</a:t>
            </a:r>
            <a:r>
              <a:rPr lang="en-US" altLang="en-US" sz="2400" dirty="0">
                <a:ea typeface="ＭＳ Ｐゴシック" panose="020B0600070205080204" pitchFamily="34" charset="-128"/>
              </a:rPr>
              <a:t> C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8 </a:t>
            </a:r>
            <a:r>
              <a:rPr lang="en-US" altLang="en-US" sz="2400" dirty="0">
                <a:ea typeface="ＭＳ Ｐゴシック" panose="020B0600070205080204" pitchFamily="34" charset="-128"/>
              </a:rPr>
              <a:t>}    </a:t>
            </a:r>
          </a:p>
          <a:p>
            <a:pPr marL="522288" indent="-522288" eaLnBrk="1" hangingPunct="1">
              <a:buFontTx/>
              <a:buNone/>
              <a:tabLst>
                <a:tab pos="914400" algn="l"/>
                <a:tab pos="1828800" algn="l"/>
                <a:tab pos="3657600" algn="l"/>
              </a:tabLst>
            </a:pPr>
            <a:r>
              <a:rPr lang="en-US" altLang="en-US" sz="2400" dirty="0">
                <a:ea typeface="ＭＳ Ｐゴシック" panose="020B0600070205080204" pitchFamily="34" charset="-128"/>
              </a:rPr>
              <a:t>			D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6</a:t>
            </a:r>
            <a:r>
              <a:rPr lang="en-US" altLang="en-US" sz="2400" dirty="0">
                <a:ea typeface="ＭＳ Ｐゴシック" panose="020B0600070205080204" pitchFamily="34" charset="-128"/>
              </a:rPr>
              <a:t>	{ E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10</a:t>
            </a:r>
            <a:r>
              <a:rPr lang="en-US" altLang="en-US" sz="2400" dirty="0">
                <a:ea typeface="ＭＳ Ｐゴシック" panose="020B0600070205080204" pitchFamily="34" charset="-128"/>
              </a:rPr>
              <a:t> G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18</a:t>
            </a:r>
            <a:r>
              <a:rPr lang="en-US" altLang="en-US" sz="2400" dirty="0">
                <a:ea typeface="ＭＳ Ｐゴシック" panose="020B0600070205080204" pitchFamily="34" charset="-128"/>
              </a:rPr>
              <a:t> B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1</a:t>
            </a:r>
            <a:r>
              <a:rPr lang="en-US" altLang="en-US" sz="2400" dirty="0">
                <a:ea typeface="ＭＳ Ｐゴシック" panose="020B0600070205080204" pitchFamily="34" charset="-128"/>
              </a:rPr>
              <a:t> C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8</a:t>
            </a:r>
            <a:r>
              <a:rPr lang="en-US" altLang="en-US" sz="2400" dirty="0">
                <a:ea typeface="ＭＳ Ｐゴシック" panose="020B0600070205080204" pitchFamily="34" charset="-128"/>
              </a:rPr>
              <a:t> }</a:t>
            </a:r>
          </a:p>
          <a:p>
            <a:pPr marL="522288" indent="-522288" eaLnBrk="1" hangingPunct="1">
              <a:buFontTx/>
              <a:buNone/>
              <a:tabLst>
                <a:tab pos="914400" algn="l"/>
                <a:tab pos="1828800" algn="l"/>
                <a:tab pos="3657600" algn="l"/>
              </a:tabLst>
            </a:pPr>
            <a:r>
              <a:rPr lang="en-US" altLang="en-US" sz="2400" dirty="0">
                <a:ea typeface="ＭＳ Ｐゴシック" panose="020B0600070205080204" pitchFamily="34" charset="-128"/>
              </a:rPr>
              <a:t>			E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10</a:t>
            </a:r>
            <a:r>
              <a:rPr lang="en-US" altLang="en-US" sz="2400" dirty="0">
                <a:ea typeface="ＭＳ Ｐゴシック" panose="020B0600070205080204" pitchFamily="34" charset="-128"/>
              </a:rPr>
              <a:t>	{ G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18</a:t>
            </a:r>
            <a:r>
              <a:rPr lang="en-US" altLang="en-US" sz="2400" dirty="0">
                <a:ea typeface="ＭＳ Ｐゴシック" panose="020B0600070205080204" pitchFamily="34" charset="-128"/>
              </a:rPr>
              <a:t> B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1</a:t>
            </a:r>
            <a:r>
              <a:rPr lang="en-US" altLang="en-US" sz="2400" dirty="0">
                <a:ea typeface="ＭＳ Ｐゴシック" panose="020B0600070205080204" pitchFamily="34" charset="-128"/>
              </a:rPr>
              <a:t> C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8</a:t>
            </a:r>
            <a:r>
              <a:rPr lang="en-US" altLang="en-US" sz="2400" dirty="0">
                <a:ea typeface="ＭＳ Ｐゴシック" panose="020B0600070205080204" pitchFamily="34" charset="-128"/>
              </a:rPr>
              <a:t> }               </a:t>
            </a:r>
          </a:p>
          <a:p>
            <a:pPr marL="522288" indent="-522288" eaLnBrk="1" hangingPunct="1">
              <a:buFontTx/>
              <a:buNone/>
              <a:tabLst>
                <a:tab pos="914400" algn="l"/>
                <a:tab pos="1828800" algn="l"/>
                <a:tab pos="3657600" algn="l"/>
              </a:tabLst>
            </a:pPr>
            <a:r>
              <a:rPr lang="en-US" altLang="en-US" sz="2400" dirty="0">
                <a:ea typeface="ＭＳ Ｐゴシック" panose="020B0600070205080204" pitchFamily="34" charset="-128"/>
              </a:rPr>
              <a:t>			G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18</a:t>
            </a:r>
            <a:r>
              <a:rPr lang="en-US" altLang="en-US" sz="2400" dirty="0">
                <a:ea typeface="ＭＳ Ｐゴシック" panose="020B0600070205080204" pitchFamily="34" charset="-128"/>
              </a:rPr>
              <a:t>	{ B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1</a:t>
            </a:r>
            <a:r>
              <a:rPr lang="en-US" altLang="en-US" sz="2400" dirty="0">
                <a:ea typeface="ＭＳ Ｐゴシック" panose="020B0600070205080204" pitchFamily="34" charset="-128"/>
              </a:rPr>
              <a:t> C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8</a:t>
            </a:r>
            <a:r>
              <a:rPr lang="en-US" altLang="en-US" sz="2400" dirty="0">
                <a:ea typeface="ＭＳ Ｐゴシック" panose="020B0600070205080204" pitchFamily="34" charset="-128"/>
              </a:rPr>
              <a:t> } </a:t>
            </a:r>
          </a:p>
          <a:p>
            <a:pPr marL="522288" indent="-522288" eaLnBrk="1" hangingPunct="1">
              <a:buFontTx/>
              <a:buNone/>
              <a:tabLst>
                <a:tab pos="914400" algn="l"/>
                <a:tab pos="1828800" algn="l"/>
                <a:tab pos="3657600" algn="l"/>
              </a:tabLst>
            </a:pPr>
            <a:endParaRPr lang="en-US" altLang="en-US" sz="2400" dirty="0">
              <a:ea typeface="ＭＳ Ｐゴシック" panose="020B0600070205080204" pitchFamily="34" charset="-128"/>
            </a:endParaRPr>
          </a:p>
          <a:p>
            <a:pPr marL="522288" indent="-522288" eaLnBrk="1" hangingPunct="1">
              <a:buFontTx/>
              <a:buNone/>
              <a:tabLst>
                <a:tab pos="914400" algn="l"/>
                <a:tab pos="1828800" algn="l"/>
                <a:tab pos="3657600" algn="l"/>
              </a:tabLst>
            </a:pPr>
            <a:r>
              <a:rPr lang="en-US" altLang="en-US" sz="2400" dirty="0">
                <a:ea typeface="ＭＳ Ｐゴシック" panose="020B0600070205080204" pitchFamily="34" charset="-128"/>
              </a:rPr>
              <a:t>    Solution path found is S A G, cost 18</a:t>
            </a:r>
          </a:p>
          <a:p>
            <a:pPr marL="522288" indent="-522288" eaLnBrk="1" hangingPunct="1">
              <a:buFontTx/>
              <a:buNone/>
              <a:tabLst>
                <a:tab pos="914400" algn="l"/>
                <a:tab pos="1828800" algn="l"/>
                <a:tab pos="3657600" algn="l"/>
              </a:tabLst>
            </a:pPr>
            <a:r>
              <a:rPr lang="en-US" altLang="en-US" sz="2400" dirty="0">
                <a:ea typeface="ＭＳ Ｐゴシック" panose="020B0600070205080204" pitchFamily="34" charset="-128"/>
              </a:rPr>
              <a:t>    Number of nodes expanded (including goal node) = 5</a:t>
            </a:r>
          </a:p>
        </p:txBody>
      </p:sp>
      <p:pic>
        <p:nvPicPr>
          <p:cNvPr id="101379" name="Picture 4" descr="search.png">
            <a:extLst>
              <a:ext uri="{FF2B5EF4-FFF2-40B4-BE49-F238E27FC236}">
                <a16:creationId xmlns:a16="http://schemas.microsoft.com/office/drawing/2014/main" id="{CAC24F7C-EBDB-554E-BF48-3D33EA764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950" y="76200"/>
            <a:ext cx="235585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ounded Rectangular Callout 5">
            <a:extLst>
              <a:ext uri="{FF2B5EF4-FFF2-40B4-BE49-F238E27FC236}">
                <a16:creationId xmlns:a16="http://schemas.microsoft.com/office/drawing/2014/main" id="{52054286-C17F-FE4B-B952-F5AC59BEDD62}"/>
              </a:ext>
            </a:extLst>
          </p:cNvPr>
          <p:cNvSpPr/>
          <p:nvPr/>
        </p:nvSpPr>
        <p:spPr>
          <a:xfrm>
            <a:off x="7086600" y="2149477"/>
            <a:ext cx="1905000" cy="441323"/>
          </a:xfrm>
          <a:prstGeom prst="wedgeRoundRectCallout">
            <a:avLst>
              <a:gd name="adj1" fmla="val -145564"/>
              <a:gd name="adj2" fmla="val 21061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b="1" dirty="0"/>
              <a:t>LIFO (stack)</a:t>
            </a:r>
            <a:endParaRPr lang="en-US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Rectangle 2">
            <a:extLst>
              <a:ext uri="{FF2B5EF4-FFF2-40B4-BE49-F238E27FC236}">
                <a16:creationId xmlns:a16="http://schemas.microsoft.com/office/drawing/2014/main" id="{06DC58F7-030C-494B-9834-09A9D47AAC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 Depth-First (DFS)</a:t>
            </a:r>
          </a:p>
        </p:txBody>
      </p:sp>
      <p:sp>
        <p:nvSpPr>
          <p:cNvPr id="99330" name="Rectangle 3">
            <a:extLst>
              <a:ext uri="{FF2B5EF4-FFF2-40B4-BE49-F238E27FC236}">
                <a16:creationId xmlns:a16="http://schemas.microsoft.com/office/drawing/2014/main" id="{23DADF2E-9DA8-F84C-A531-CAFFFD637C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924800" cy="5410200"/>
          </a:xfrm>
        </p:spPr>
        <p:txBody>
          <a:bodyPr/>
          <a:lstStyle/>
          <a:p>
            <a:pPr eaLnBrk="1" hangingPunct="1"/>
            <a:r>
              <a:rPr lang="en-US" altLang="en-US" sz="2800" dirty="0" err="1">
                <a:ea typeface="ＭＳ Ｐゴシック" panose="020B0600070205080204" pitchFamily="34" charset="-128"/>
              </a:rPr>
              <a:t>Enqueue</a:t>
            </a:r>
            <a:r>
              <a:rPr lang="en-US" altLang="en-US" sz="2800" dirty="0">
                <a:ea typeface="ＭＳ Ｐゴシック" panose="020B0600070205080204" pitchFamily="34" charset="-128"/>
              </a:rPr>
              <a:t> nodes on nodes in </a:t>
            </a:r>
            <a:r>
              <a:rPr lang="en-US" altLang="en-US" sz="2800" b="1" dirty="0">
                <a:ea typeface="ＭＳ Ｐゴシック" panose="020B0600070205080204" pitchFamily="34" charset="-128"/>
              </a:rPr>
              <a:t>LIFO</a:t>
            </a:r>
            <a:r>
              <a:rPr lang="en-US" altLang="en-US" sz="2800" dirty="0">
                <a:ea typeface="ＭＳ Ｐゴシック" panose="020B0600070205080204" pitchFamily="34" charset="-128"/>
              </a:rPr>
              <a:t> (last-in, first-out) order, i.e.,  use stack data structure to order nodes</a:t>
            </a:r>
          </a:p>
          <a:p>
            <a:pPr eaLnBrk="1" hangingPunct="1"/>
            <a:r>
              <a:rPr lang="en-US" altLang="en-US" sz="2800" b="1" dirty="0">
                <a:ea typeface="ＭＳ Ｐゴシック" panose="020B0600070205080204" pitchFamily="34" charset="-128"/>
              </a:rPr>
              <a:t>May not terminate</a:t>
            </a:r>
            <a:r>
              <a:rPr lang="en-US" altLang="en-US" sz="2800" dirty="0">
                <a:ea typeface="ＭＳ Ｐゴシック" panose="020B0600070205080204" pitchFamily="34" charset="-128"/>
              </a:rPr>
              <a:t> w/o </a:t>
            </a:r>
            <a:r>
              <a:rPr lang="en-US" altLang="ja-JP" sz="2800" i="1" dirty="0">
                <a:ea typeface="ＭＳ Ｐゴシック" panose="020B0600070205080204" pitchFamily="34" charset="-128"/>
              </a:rPr>
              <a:t>depth bound</a:t>
            </a:r>
            <a:r>
              <a:rPr lang="en-US" altLang="ja-JP" sz="2800" dirty="0">
                <a:ea typeface="ＭＳ Ｐゴシック" panose="020B0600070205080204" pitchFamily="34" charset="-128"/>
              </a:rPr>
              <a:t>, i.e., ending search below fixed depth D (depth-limited search)</a:t>
            </a:r>
          </a:p>
          <a:p>
            <a:pPr eaLnBrk="1" hangingPunct="1"/>
            <a:r>
              <a:rPr lang="en-US" altLang="en-US" sz="2800" b="1" dirty="0">
                <a:ea typeface="ＭＳ Ｐゴシック" panose="020B0600070205080204" pitchFamily="34" charset="-128"/>
              </a:rPr>
              <a:t>Not complete</a:t>
            </a:r>
            <a:r>
              <a:rPr lang="en-US" altLang="en-US" sz="2800" dirty="0">
                <a:ea typeface="ＭＳ Ｐゴシック" panose="020B0600070205080204" pitchFamily="34" charset="-128"/>
              </a:rPr>
              <a:t> (with or w/o cycle detection, with or w/o a cutoff depth) </a:t>
            </a:r>
          </a:p>
          <a:p>
            <a:pPr eaLnBrk="1" hangingPunct="1"/>
            <a:r>
              <a:rPr lang="en-US" altLang="en-US" sz="2800" b="1" dirty="0">
                <a:ea typeface="ＭＳ Ｐゴシック" panose="020B0600070205080204" pitchFamily="34" charset="-128"/>
              </a:rPr>
              <a:t>Exponential time</a:t>
            </a:r>
            <a:r>
              <a:rPr lang="en-US" altLang="en-US" sz="2800" dirty="0">
                <a:ea typeface="ＭＳ Ｐゴシック" panose="020B0600070205080204" pitchFamily="34" charset="-128"/>
              </a:rPr>
              <a:t>, O(</a:t>
            </a:r>
            <a:r>
              <a:rPr lang="en-US" altLang="en-US" sz="2800" dirty="0" err="1">
                <a:ea typeface="ＭＳ Ｐゴシック" panose="020B0600070205080204" pitchFamily="34" charset="-128"/>
              </a:rPr>
              <a:t>b</a:t>
            </a:r>
            <a:r>
              <a:rPr lang="en-US" altLang="en-US" sz="2800" baseline="30000" dirty="0" err="1">
                <a:ea typeface="ＭＳ Ｐゴシック" panose="020B0600070205080204" pitchFamily="34" charset="-128"/>
              </a:rPr>
              <a:t>d</a:t>
            </a:r>
            <a:r>
              <a:rPr lang="en-US" altLang="en-US" sz="2800" dirty="0">
                <a:ea typeface="ＭＳ Ｐゴシック" panose="020B0600070205080204" pitchFamily="34" charset="-128"/>
              </a:rPr>
              <a:t>), but </a:t>
            </a:r>
            <a:r>
              <a:rPr lang="en-US" altLang="en-US" sz="2800" b="1" dirty="0">
                <a:ea typeface="ＭＳ Ｐゴシック" panose="020B0600070205080204" pitchFamily="34" charset="-128"/>
              </a:rPr>
              <a:t>linear space</a:t>
            </a:r>
            <a:r>
              <a:rPr lang="en-US" altLang="en-US" sz="2800" dirty="0">
                <a:ea typeface="ＭＳ Ｐゴシック" panose="020B0600070205080204" pitchFamily="34" charset="-128"/>
              </a:rPr>
              <a:t>, O(</a:t>
            </a:r>
            <a:r>
              <a:rPr lang="en-US" altLang="en-US" sz="2800" dirty="0" err="1">
                <a:ea typeface="ＭＳ Ｐゴシック" panose="020B0600070205080204" pitchFamily="34" charset="-128"/>
              </a:rPr>
              <a:t>bd</a:t>
            </a:r>
            <a:r>
              <a:rPr lang="en-US" altLang="en-US" sz="2800" dirty="0">
                <a:ea typeface="ＭＳ Ｐゴシック" panose="020B0600070205080204" pitchFamily="34" charset="-128"/>
              </a:rPr>
              <a:t>)</a:t>
            </a:r>
          </a:p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Can find </a:t>
            </a:r>
            <a:r>
              <a:rPr lang="en-US" altLang="en-US" sz="2800" b="1" dirty="0">
                <a:ea typeface="ＭＳ Ｐゴシック" panose="020B0600070205080204" pitchFamily="34" charset="-128"/>
              </a:rPr>
              <a:t>long solutions quickly</a:t>
            </a:r>
            <a:r>
              <a:rPr lang="en-US" altLang="en-US" sz="2800" dirty="0">
                <a:ea typeface="ＭＳ Ｐゴシック" panose="020B0600070205080204" pitchFamily="34" charset="-128"/>
              </a:rPr>
              <a:t> if lucky (and </a:t>
            </a:r>
            <a:r>
              <a:rPr lang="en-US" altLang="en-US" sz="2800" b="1" dirty="0">
                <a:ea typeface="ＭＳ Ｐゴシック" panose="020B0600070205080204" pitchFamily="34" charset="-128"/>
              </a:rPr>
              <a:t>short solutions slowly</a:t>
            </a:r>
            <a:r>
              <a:rPr lang="en-US" altLang="en-US" sz="2800" dirty="0">
                <a:ea typeface="ＭＳ Ｐゴシック" panose="020B0600070205080204" pitchFamily="34" charset="-128"/>
              </a:rPr>
              <a:t> if unlucky!)</a:t>
            </a:r>
          </a:p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On reaching </a:t>
            </a:r>
            <a:r>
              <a:rPr lang="en-US" altLang="en-US" sz="2800" dirty="0" err="1">
                <a:ea typeface="ＭＳ Ｐゴシック" panose="020B0600070205080204" pitchFamily="34" charset="-128"/>
              </a:rPr>
              <a:t>deadend</a:t>
            </a:r>
            <a:r>
              <a:rPr lang="en-US" altLang="en-US" sz="2800" dirty="0">
                <a:ea typeface="ＭＳ Ｐゴシック" panose="020B0600070205080204" pitchFamily="34" charset="-128"/>
              </a:rPr>
              <a:t>, can only back up one level at a time even if </a:t>
            </a:r>
            <a:r>
              <a:rPr lang="en-US" altLang="ja-JP" sz="2800" dirty="0">
                <a:ea typeface="ＭＳ Ｐゴシック" panose="020B0600070205080204" pitchFamily="34" charset="-128"/>
              </a:rPr>
              <a:t>problem occurs because of a bad choice at top of tree </a:t>
            </a:r>
            <a:endParaRPr lang="en-US" altLang="en-US" sz="2800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Rectangle 2">
            <a:extLst>
              <a:ext uri="{FF2B5EF4-FFF2-40B4-BE49-F238E27FC236}">
                <a16:creationId xmlns:a16="http://schemas.microsoft.com/office/drawing/2014/main" id="{C789376E-377A-B241-8365-8A6326AEBF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Uniform-Cost Search (UCS)</a:t>
            </a:r>
          </a:p>
        </p:txBody>
      </p:sp>
      <p:sp>
        <p:nvSpPr>
          <p:cNvPr id="103426" name="Rectangle 3">
            <a:extLst>
              <a:ext uri="{FF2B5EF4-FFF2-40B4-BE49-F238E27FC236}">
                <a16:creationId xmlns:a16="http://schemas.microsoft.com/office/drawing/2014/main" id="{2BDB2B57-C966-F14A-8A0D-82953F0E3A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28700"/>
            <a:ext cx="7772400" cy="5524500"/>
          </a:xfrm>
        </p:spPr>
        <p:txBody>
          <a:bodyPr/>
          <a:lstStyle/>
          <a:p>
            <a:pPr eaLnBrk="1" hangingPunct="1"/>
            <a:r>
              <a:rPr lang="en-US" altLang="en-US" sz="2800" dirty="0" err="1">
                <a:ea typeface="ＭＳ Ｐゴシック" panose="020B0600070205080204" pitchFamily="34" charset="-128"/>
              </a:rPr>
              <a:t>Enqueue</a:t>
            </a:r>
            <a:r>
              <a:rPr lang="en-US" altLang="en-US" sz="2800" dirty="0">
                <a:ea typeface="ＭＳ Ｐゴシック" panose="020B0600070205080204" pitchFamily="34" charset="-128"/>
              </a:rPr>
              <a:t> nodes by </a:t>
            </a:r>
            <a:r>
              <a:rPr lang="en-US" altLang="en-US" sz="2800" b="1" dirty="0">
                <a:ea typeface="ＭＳ Ｐゴシック" panose="020B0600070205080204" pitchFamily="34" charset="-128"/>
              </a:rPr>
              <a:t>path cost</a:t>
            </a:r>
            <a:r>
              <a:rPr lang="en-US" altLang="en-US" sz="2800" dirty="0">
                <a:ea typeface="ＭＳ Ｐゴシック" panose="020B0600070205080204" pitchFamily="34" charset="-128"/>
              </a:rPr>
              <a:t>. i.e., let g(n) = cost of path from </a:t>
            </a:r>
            <a:r>
              <a:rPr lang="en-US" altLang="en-US" sz="2800" i="1" dirty="0">
                <a:ea typeface="ＭＳ Ｐゴシック" panose="020B0600070205080204" pitchFamily="34" charset="-128"/>
              </a:rPr>
              <a:t>start</a:t>
            </a:r>
            <a:r>
              <a:rPr lang="en-US" altLang="en-US" sz="2800" dirty="0">
                <a:ea typeface="ＭＳ Ｐゴシック" panose="020B0600070205080204" pitchFamily="34" charset="-128"/>
              </a:rPr>
              <a:t> to current node </a:t>
            </a:r>
            <a:r>
              <a:rPr lang="en-US" altLang="en-US" sz="2800" i="1" dirty="0">
                <a:ea typeface="ＭＳ Ｐゴシック" panose="020B0600070205080204" pitchFamily="34" charset="-128"/>
              </a:rPr>
              <a:t>n</a:t>
            </a:r>
            <a:r>
              <a:rPr lang="en-US" altLang="en-US" sz="2800" dirty="0">
                <a:ea typeface="ＭＳ Ｐゴシック" panose="020B0600070205080204" pitchFamily="34" charset="-128"/>
              </a:rPr>
              <a:t>. Sort nodes by increasing value of g(n). </a:t>
            </a:r>
          </a:p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Aka </a:t>
            </a:r>
            <a:r>
              <a:rPr lang="en-US" altLang="ja-JP" sz="2800" i="1" dirty="0">
                <a:ea typeface="ＭＳ Ｐゴシック" panose="020B0600070205080204" pitchFamily="34" charset="-128"/>
                <a:hlinkClick r:id="rId3"/>
              </a:rPr>
              <a:t>Dijkstra’s Algorithm</a:t>
            </a:r>
            <a:r>
              <a:rPr lang="en-US" altLang="ja-JP" sz="2800" i="1" dirty="0">
                <a:ea typeface="ＭＳ Ｐゴシック" panose="020B0600070205080204" pitchFamily="34" charset="-128"/>
              </a:rPr>
              <a:t> and</a:t>
            </a:r>
            <a:r>
              <a:rPr lang="en-US" altLang="ja-JP" sz="2800" dirty="0">
                <a:ea typeface="ＭＳ Ｐゴシック" panose="020B0600070205080204" pitchFamily="34" charset="-128"/>
              </a:rPr>
              <a:t> similar to </a:t>
            </a:r>
            <a:r>
              <a:rPr lang="en-US" altLang="ja-JP" sz="2800" i="1" dirty="0">
                <a:ea typeface="ＭＳ Ｐゴシック" panose="020B0600070205080204" pitchFamily="34" charset="-128"/>
                <a:hlinkClick r:id="rId4"/>
              </a:rPr>
              <a:t>Branch and Bound Algorithm</a:t>
            </a:r>
            <a:r>
              <a:rPr lang="en-US" altLang="ja-JP" sz="2800" i="1" dirty="0">
                <a:ea typeface="ＭＳ Ｐゴシック" panose="020B0600070205080204" pitchFamily="34" charset="-128"/>
              </a:rPr>
              <a:t> </a:t>
            </a:r>
            <a:r>
              <a:rPr lang="en-US" altLang="ja-JP" sz="2800" dirty="0">
                <a:ea typeface="ＭＳ Ｐゴシック" panose="020B0600070205080204" pitchFamily="34" charset="-128"/>
              </a:rPr>
              <a:t>from operations research</a:t>
            </a:r>
          </a:p>
          <a:p>
            <a:pPr eaLnBrk="1" hangingPunct="1"/>
            <a:r>
              <a:rPr lang="en-US" altLang="en-US" sz="2800" b="1" dirty="0">
                <a:ea typeface="ＭＳ Ｐゴシック" panose="020B0600070205080204" pitchFamily="34" charset="-128"/>
              </a:rPr>
              <a:t>Complete (*)</a:t>
            </a:r>
          </a:p>
          <a:p>
            <a:pPr eaLnBrk="1" hangingPunct="1"/>
            <a:r>
              <a:rPr lang="en-US" altLang="en-US" sz="2800" b="1" dirty="0">
                <a:ea typeface="ＭＳ Ｐゴシック" panose="020B0600070205080204" pitchFamily="34" charset="-128"/>
              </a:rPr>
              <a:t>Optimal/Admissible</a:t>
            </a:r>
            <a:r>
              <a:rPr lang="en-US" altLang="en-US" sz="2800" dirty="0">
                <a:ea typeface="ＭＳ Ｐゴシック" panose="020B0600070205080204" pitchFamily="34" charset="-128"/>
              </a:rPr>
              <a:t> (*)</a:t>
            </a:r>
          </a:p>
          <a:p>
            <a:pPr marL="339725" lvl="1" indent="0" eaLnBrk="1" hangingPunct="1"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Depends on goal test being applied </a:t>
            </a:r>
            <a:r>
              <a:rPr lang="en-US" altLang="en-US" sz="2400" i="1" dirty="0">
                <a:ea typeface="ＭＳ Ｐゴシック" panose="020B0600070205080204" pitchFamily="34" charset="-128"/>
              </a:rPr>
              <a:t>when node is removed from nodes list</a:t>
            </a:r>
            <a:r>
              <a:rPr lang="en-US" altLang="en-US" sz="2400" dirty="0">
                <a:ea typeface="ＭＳ Ｐゴシック" panose="020B0600070205080204" pitchFamily="34" charset="-128"/>
              </a:rPr>
              <a:t>, not when its parent node is expanded &amp; node first generated </a:t>
            </a:r>
          </a:p>
          <a:p>
            <a:pPr eaLnBrk="1" hangingPunct="1"/>
            <a:r>
              <a:rPr lang="en-US" altLang="en-US" sz="2800" b="1" dirty="0">
                <a:ea typeface="ＭＳ Ｐゴシック" panose="020B0600070205080204" pitchFamily="34" charset="-128"/>
              </a:rPr>
              <a:t>Exponential time and space complexity</a:t>
            </a:r>
            <a:r>
              <a:rPr lang="en-US" altLang="en-US" sz="2800" dirty="0">
                <a:ea typeface="ＭＳ Ｐゴシック" panose="020B0600070205080204" pitchFamily="34" charset="-128"/>
              </a:rPr>
              <a:t>, O(</a:t>
            </a:r>
            <a:r>
              <a:rPr lang="en-US" altLang="en-US" sz="2800" dirty="0" err="1">
                <a:ea typeface="ＭＳ Ｐゴシック" panose="020B0600070205080204" pitchFamily="34" charset="-128"/>
              </a:rPr>
              <a:t>b</a:t>
            </a:r>
            <a:r>
              <a:rPr lang="en-US" altLang="en-US" sz="2800" baseline="30000" dirty="0" err="1">
                <a:ea typeface="ＭＳ Ｐゴシック" panose="020B0600070205080204" pitchFamily="34" charset="-128"/>
              </a:rPr>
              <a:t>d</a:t>
            </a:r>
            <a:r>
              <a:rPr lang="en-US" altLang="en-US" sz="2800" dirty="0">
                <a:ea typeface="ＭＳ Ｐゴシック" panose="020B0600070205080204" pitchFamily="34" charset="-128"/>
              </a:rPr>
              <a:t>) </a:t>
            </a:r>
          </a:p>
          <a:p>
            <a:pPr eaLnBrk="1" hangingPunct="1"/>
            <a:endParaRPr lang="en-US" altLang="en-US" sz="2800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Rectangle 2">
            <a:extLst>
              <a:ext uri="{FF2B5EF4-FFF2-40B4-BE49-F238E27FC236}">
                <a16:creationId xmlns:a16="http://schemas.microsoft.com/office/drawing/2014/main" id="{8DFE6A7F-4508-F24A-8CB0-FF6CFC0D2B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Uniform-Cost Search </a:t>
            </a:r>
          </a:p>
        </p:txBody>
      </p:sp>
      <p:sp>
        <p:nvSpPr>
          <p:cNvPr id="105474" name="Rectangle 3">
            <a:extLst>
              <a:ext uri="{FF2B5EF4-FFF2-40B4-BE49-F238E27FC236}">
                <a16:creationId xmlns:a16="http://schemas.microsoft.com/office/drawing/2014/main" id="{05064FDA-1880-4C40-9C54-F45930C177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0371" y="1143000"/>
            <a:ext cx="8458200" cy="5334000"/>
          </a:xfrm>
        </p:spPr>
        <p:txBody>
          <a:bodyPr/>
          <a:lstStyle/>
          <a:p>
            <a:pPr eaLnBrk="1" hangingPunct="1">
              <a:buFontTx/>
              <a:buNone/>
              <a:tabLst>
                <a:tab pos="914400" algn="l"/>
                <a:tab pos="1828800" algn="l"/>
                <a:tab pos="3657600" algn="l"/>
              </a:tabLst>
            </a:pPr>
            <a:r>
              <a:rPr lang="en-US" altLang="en-US" sz="2800" b="1" dirty="0">
                <a:ea typeface="ＭＳ Ｐゴシック" panose="020B0600070205080204" pitchFamily="34" charset="-128"/>
              </a:rPr>
              <a:t>		Expanded node  	Nodes list</a:t>
            </a:r>
            <a:endParaRPr lang="en-US" altLang="en-US" sz="2800" dirty="0">
              <a:ea typeface="ＭＳ Ｐゴシック" panose="020B0600070205080204" pitchFamily="34" charset="-128"/>
            </a:endParaRPr>
          </a:p>
          <a:p>
            <a:pPr eaLnBrk="1" hangingPunct="1">
              <a:buFontTx/>
              <a:buNone/>
              <a:tabLst>
                <a:tab pos="914400" algn="l"/>
                <a:tab pos="1828800" algn="l"/>
                <a:tab pos="3657600" algn="l"/>
              </a:tabLst>
            </a:pPr>
            <a:r>
              <a:rPr lang="en-US" altLang="en-US" sz="2800" dirty="0">
                <a:ea typeface="ＭＳ Ｐゴシック" panose="020B0600070205080204" pitchFamily="34" charset="-128"/>
              </a:rPr>
              <a:t>				{ S</a:t>
            </a:r>
            <a:r>
              <a:rPr lang="en-US" altLang="en-US" sz="2800" baseline="30000" dirty="0">
                <a:ea typeface="ＭＳ Ｐゴシック" panose="020B0600070205080204" pitchFamily="34" charset="-128"/>
              </a:rPr>
              <a:t>0</a:t>
            </a:r>
            <a:r>
              <a:rPr lang="en-US" altLang="en-US" sz="2800" dirty="0">
                <a:ea typeface="ＭＳ Ｐゴシック" panose="020B0600070205080204" pitchFamily="34" charset="-128"/>
              </a:rPr>
              <a:t> }</a:t>
            </a:r>
          </a:p>
          <a:p>
            <a:pPr eaLnBrk="1" hangingPunct="1">
              <a:buFontTx/>
              <a:buNone/>
              <a:tabLst>
                <a:tab pos="914400" algn="l"/>
                <a:tab pos="1828800" algn="l"/>
                <a:tab pos="3657600" algn="l"/>
              </a:tabLst>
            </a:pPr>
            <a:r>
              <a:rPr lang="en-US" altLang="en-US" sz="2800" dirty="0">
                <a:ea typeface="ＭＳ Ｐゴシック" panose="020B0600070205080204" pitchFamily="34" charset="-128"/>
              </a:rPr>
              <a:t>			S</a:t>
            </a:r>
            <a:r>
              <a:rPr lang="en-US" altLang="en-US" sz="2800" baseline="30000" dirty="0">
                <a:ea typeface="ＭＳ Ｐゴシック" panose="020B0600070205080204" pitchFamily="34" charset="-128"/>
              </a:rPr>
              <a:t>0</a:t>
            </a:r>
            <a:r>
              <a:rPr lang="en-US" altLang="en-US" sz="2800" dirty="0">
                <a:ea typeface="ＭＳ Ｐゴシック" panose="020B0600070205080204" pitchFamily="34" charset="-128"/>
              </a:rPr>
              <a:t>	{ B</a:t>
            </a:r>
            <a:r>
              <a:rPr lang="en-US" altLang="en-US" sz="2800" baseline="30000" dirty="0">
                <a:ea typeface="ＭＳ Ｐゴシック" panose="020B0600070205080204" pitchFamily="34" charset="-128"/>
              </a:rPr>
              <a:t>1</a:t>
            </a:r>
            <a:r>
              <a:rPr lang="en-US" altLang="en-US" sz="2800" dirty="0">
                <a:ea typeface="ＭＳ Ｐゴシック" panose="020B0600070205080204" pitchFamily="34" charset="-128"/>
              </a:rPr>
              <a:t> A</a:t>
            </a:r>
            <a:r>
              <a:rPr lang="en-US" altLang="en-US" sz="2800" baseline="30000" dirty="0">
                <a:ea typeface="ＭＳ Ｐゴシック" panose="020B0600070205080204" pitchFamily="34" charset="-128"/>
              </a:rPr>
              <a:t>3</a:t>
            </a:r>
            <a:r>
              <a:rPr lang="en-US" altLang="en-US" sz="2800" dirty="0">
                <a:ea typeface="ＭＳ Ｐゴシック" panose="020B0600070205080204" pitchFamily="34" charset="-128"/>
              </a:rPr>
              <a:t> C</a:t>
            </a:r>
            <a:r>
              <a:rPr lang="en-US" altLang="en-US" sz="2800" baseline="30000" dirty="0">
                <a:ea typeface="ＭＳ Ｐゴシック" panose="020B0600070205080204" pitchFamily="34" charset="-128"/>
              </a:rPr>
              <a:t>8</a:t>
            </a:r>
            <a:r>
              <a:rPr lang="en-US" altLang="en-US" sz="2800" dirty="0">
                <a:ea typeface="ＭＳ Ｐゴシック" panose="020B0600070205080204" pitchFamily="34" charset="-128"/>
              </a:rPr>
              <a:t> }</a:t>
            </a:r>
          </a:p>
          <a:p>
            <a:pPr eaLnBrk="1" hangingPunct="1">
              <a:buFontTx/>
              <a:buNone/>
              <a:tabLst>
                <a:tab pos="914400" algn="l"/>
                <a:tab pos="1828800" algn="l"/>
                <a:tab pos="3657600" algn="l"/>
              </a:tabLst>
            </a:pPr>
            <a:r>
              <a:rPr lang="en-US" altLang="en-US" sz="2800" dirty="0">
                <a:ea typeface="ＭＳ Ｐゴシック" panose="020B0600070205080204" pitchFamily="34" charset="-128"/>
              </a:rPr>
              <a:t>			B</a:t>
            </a:r>
            <a:r>
              <a:rPr lang="en-US" altLang="en-US" sz="2800" baseline="30000" dirty="0">
                <a:ea typeface="ＭＳ Ｐゴシック" panose="020B0600070205080204" pitchFamily="34" charset="-128"/>
              </a:rPr>
              <a:t>1</a:t>
            </a:r>
            <a:r>
              <a:rPr lang="en-US" altLang="en-US" sz="2800" dirty="0">
                <a:ea typeface="ＭＳ Ｐゴシック" panose="020B0600070205080204" pitchFamily="34" charset="-128"/>
              </a:rPr>
              <a:t>	{ A</a:t>
            </a:r>
            <a:r>
              <a:rPr lang="en-US" altLang="en-US" sz="2800" baseline="30000" dirty="0">
                <a:ea typeface="ＭＳ Ｐゴシック" panose="020B0600070205080204" pitchFamily="34" charset="-128"/>
              </a:rPr>
              <a:t>3</a:t>
            </a:r>
            <a:r>
              <a:rPr lang="en-US" altLang="en-US" sz="2800" dirty="0">
                <a:ea typeface="ＭＳ Ｐゴシック" panose="020B0600070205080204" pitchFamily="34" charset="-128"/>
              </a:rPr>
              <a:t> C</a:t>
            </a:r>
            <a:r>
              <a:rPr lang="en-US" altLang="en-US" sz="2800" baseline="30000" dirty="0">
                <a:ea typeface="ＭＳ Ｐゴシック" panose="020B0600070205080204" pitchFamily="34" charset="-128"/>
              </a:rPr>
              <a:t>8</a:t>
            </a:r>
            <a:r>
              <a:rPr lang="en-US" altLang="en-US" sz="2800" dirty="0">
                <a:ea typeface="ＭＳ Ｐゴシック" panose="020B0600070205080204" pitchFamily="34" charset="-128"/>
              </a:rPr>
              <a:t> G</a:t>
            </a:r>
            <a:r>
              <a:rPr lang="en-US" altLang="en-US" sz="2800" baseline="30000" dirty="0">
                <a:ea typeface="ＭＳ Ｐゴシック" panose="020B0600070205080204" pitchFamily="34" charset="-128"/>
              </a:rPr>
              <a:t>21</a:t>
            </a:r>
            <a:r>
              <a:rPr lang="en-US" altLang="en-US" sz="2800" dirty="0">
                <a:ea typeface="ＭＳ Ｐゴシック" panose="020B0600070205080204" pitchFamily="34" charset="-128"/>
              </a:rPr>
              <a:t> }</a:t>
            </a:r>
          </a:p>
          <a:p>
            <a:pPr eaLnBrk="1" hangingPunct="1">
              <a:buFontTx/>
              <a:buNone/>
              <a:tabLst>
                <a:tab pos="914400" algn="l"/>
                <a:tab pos="1828800" algn="l"/>
                <a:tab pos="3657600" algn="l"/>
              </a:tabLst>
            </a:pPr>
            <a:r>
              <a:rPr lang="en-US" altLang="en-US" sz="2800" dirty="0">
                <a:ea typeface="ＭＳ Ｐゴシック" panose="020B0600070205080204" pitchFamily="34" charset="-128"/>
              </a:rPr>
              <a:t>			A</a:t>
            </a:r>
            <a:r>
              <a:rPr lang="en-US" altLang="en-US" sz="2800" baseline="30000" dirty="0">
                <a:ea typeface="ＭＳ Ｐゴシック" panose="020B0600070205080204" pitchFamily="34" charset="-128"/>
              </a:rPr>
              <a:t>3</a:t>
            </a:r>
            <a:r>
              <a:rPr lang="en-US" altLang="en-US" sz="2800" dirty="0">
                <a:ea typeface="ＭＳ Ｐゴシック" panose="020B0600070205080204" pitchFamily="34" charset="-128"/>
              </a:rPr>
              <a:t>	{ D</a:t>
            </a:r>
            <a:r>
              <a:rPr lang="en-US" altLang="en-US" sz="2800" baseline="30000" dirty="0">
                <a:ea typeface="ＭＳ Ｐゴシック" panose="020B0600070205080204" pitchFamily="34" charset="-128"/>
              </a:rPr>
              <a:t>6</a:t>
            </a:r>
            <a:r>
              <a:rPr lang="en-US" altLang="en-US" sz="2800" dirty="0">
                <a:ea typeface="ＭＳ Ｐゴシック" panose="020B0600070205080204" pitchFamily="34" charset="-128"/>
              </a:rPr>
              <a:t> C</a:t>
            </a:r>
            <a:r>
              <a:rPr lang="en-US" altLang="en-US" sz="2800" baseline="30000" dirty="0">
                <a:ea typeface="ＭＳ Ｐゴシック" panose="020B0600070205080204" pitchFamily="34" charset="-128"/>
              </a:rPr>
              <a:t>8</a:t>
            </a:r>
            <a:r>
              <a:rPr lang="en-US" altLang="en-US" sz="2800" dirty="0">
                <a:ea typeface="ＭＳ Ｐゴシック" panose="020B0600070205080204" pitchFamily="34" charset="-128"/>
              </a:rPr>
              <a:t> E</a:t>
            </a:r>
            <a:r>
              <a:rPr lang="en-US" altLang="en-US" sz="2800" baseline="30000" dirty="0">
                <a:ea typeface="ＭＳ Ｐゴシック" panose="020B0600070205080204" pitchFamily="34" charset="-128"/>
              </a:rPr>
              <a:t>10</a:t>
            </a:r>
            <a:r>
              <a:rPr lang="en-US" altLang="en-US" sz="2800" dirty="0">
                <a:ea typeface="ＭＳ Ｐゴシック" panose="020B0600070205080204" pitchFamily="34" charset="-128"/>
              </a:rPr>
              <a:t> G</a:t>
            </a:r>
            <a:r>
              <a:rPr lang="en-US" altLang="en-US" sz="2800" baseline="30000" dirty="0">
                <a:ea typeface="ＭＳ Ｐゴシック" panose="020B0600070205080204" pitchFamily="34" charset="-128"/>
              </a:rPr>
              <a:t>18</a:t>
            </a:r>
            <a:r>
              <a:rPr lang="en-US" altLang="en-US" sz="2800" dirty="0">
                <a:ea typeface="ＭＳ Ｐゴシック" panose="020B0600070205080204" pitchFamily="34" charset="-128"/>
              </a:rPr>
              <a:t> G</a:t>
            </a:r>
            <a:r>
              <a:rPr lang="en-US" altLang="en-US" sz="2800" baseline="30000" dirty="0">
                <a:ea typeface="ＭＳ Ｐゴシック" panose="020B0600070205080204" pitchFamily="34" charset="-128"/>
              </a:rPr>
              <a:t>21</a:t>
            </a:r>
            <a:r>
              <a:rPr lang="en-US" altLang="en-US" sz="2800" dirty="0">
                <a:ea typeface="ＭＳ Ｐゴシック" panose="020B0600070205080204" pitchFamily="34" charset="-128"/>
              </a:rPr>
              <a:t> }	</a:t>
            </a:r>
          </a:p>
          <a:p>
            <a:pPr eaLnBrk="1" hangingPunct="1">
              <a:buFontTx/>
              <a:buNone/>
              <a:tabLst>
                <a:tab pos="914400" algn="l"/>
                <a:tab pos="1828800" algn="l"/>
                <a:tab pos="3657600" algn="l"/>
              </a:tabLst>
            </a:pPr>
            <a:r>
              <a:rPr lang="en-US" altLang="en-US" sz="2800" dirty="0">
                <a:ea typeface="ＭＳ Ｐゴシック" panose="020B0600070205080204" pitchFamily="34" charset="-128"/>
              </a:rPr>
              <a:t>			D</a:t>
            </a:r>
            <a:r>
              <a:rPr lang="en-US" altLang="en-US" sz="2800" baseline="30000" dirty="0">
                <a:ea typeface="ＭＳ Ｐゴシック" panose="020B0600070205080204" pitchFamily="34" charset="-128"/>
              </a:rPr>
              <a:t>6</a:t>
            </a:r>
            <a:r>
              <a:rPr lang="en-US" altLang="en-US" sz="2800" dirty="0">
                <a:ea typeface="ＭＳ Ｐゴシック" panose="020B0600070205080204" pitchFamily="34" charset="-128"/>
              </a:rPr>
              <a:t>	{ C</a:t>
            </a:r>
            <a:r>
              <a:rPr lang="en-US" altLang="en-US" sz="2800" baseline="30000" dirty="0">
                <a:ea typeface="ＭＳ Ｐゴシック" panose="020B0600070205080204" pitchFamily="34" charset="-128"/>
              </a:rPr>
              <a:t>8</a:t>
            </a:r>
            <a:r>
              <a:rPr lang="en-US" altLang="en-US" sz="2800" dirty="0">
                <a:ea typeface="ＭＳ Ｐゴシック" panose="020B0600070205080204" pitchFamily="34" charset="-128"/>
              </a:rPr>
              <a:t> E</a:t>
            </a:r>
            <a:r>
              <a:rPr lang="en-US" altLang="en-US" sz="2800" baseline="30000" dirty="0">
                <a:ea typeface="ＭＳ Ｐゴシック" panose="020B0600070205080204" pitchFamily="34" charset="-128"/>
              </a:rPr>
              <a:t>10</a:t>
            </a:r>
            <a:r>
              <a:rPr lang="en-US" altLang="en-US" sz="2800" dirty="0">
                <a:ea typeface="ＭＳ Ｐゴシック" panose="020B0600070205080204" pitchFamily="34" charset="-128"/>
              </a:rPr>
              <a:t> G</a:t>
            </a:r>
            <a:r>
              <a:rPr lang="en-US" altLang="en-US" sz="2800" baseline="30000" dirty="0">
                <a:ea typeface="ＭＳ Ｐゴシック" panose="020B0600070205080204" pitchFamily="34" charset="-128"/>
              </a:rPr>
              <a:t>18</a:t>
            </a:r>
            <a:r>
              <a:rPr lang="en-US" altLang="en-US" sz="2800" dirty="0">
                <a:ea typeface="ＭＳ Ｐゴシック" panose="020B0600070205080204" pitchFamily="34" charset="-128"/>
              </a:rPr>
              <a:t> G</a:t>
            </a:r>
            <a:r>
              <a:rPr lang="en-US" altLang="en-US" sz="2800" baseline="30000" dirty="0">
                <a:ea typeface="ＭＳ Ｐゴシック" panose="020B0600070205080204" pitchFamily="34" charset="-128"/>
              </a:rPr>
              <a:t>21</a:t>
            </a:r>
            <a:r>
              <a:rPr lang="en-US" altLang="en-US" sz="2800" dirty="0">
                <a:ea typeface="ＭＳ Ｐゴシック" panose="020B0600070205080204" pitchFamily="34" charset="-128"/>
              </a:rPr>
              <a:t> }</a:t>
            </a:r>
          </a:p>
          <a:p>
            <a:pPr eaLnBrk="1" hangingPunct="1">
              <a:buFontTx/>
              <a:buNone/>
              <a:tabLst>
                <a:tab pos="914400" algn="l"/>
                <a:tab pos="1828800" algn="l"/>
                <a:tab pos="3657600" algn="l"/>
              </a:tabLst>
            </a:pPr>
            <a:r>
              <a:rPr lang="en-US" altLang="en-US" sz="2800" dirty="0">
                <a:ea typeface="ＭＳ Ｐゴシック" panose="020B0600070205080204" pitchFamily="34" charset="-128"/>
              </a:rPr>
              <a:t>			C</a:t>
            </a:r>
            <a:r>
              <a:rPr lang="en-US" altLang="en-US" sz="2800" baseline="30000" dirty="0">
                <a:ea typeface="ＭＳ Ｐゴシック" panose="020B0600070205080204" pitchFamily="34" charset="-128"/>
              </a:rPr>
              <a:t>8</a:t>
            </a:r>
            <a:r>
              <a:rPr lang="en-US" altLang="en-US" sz="2800" dirty="0">
                <a:ea typeface="ＭＳ Ｐゴシック" panose="020B0600070205080204" pitchFamily="34" charset="-128"/>
              </a:rPr>
              <a:t>	{ E</a:t>
            </a:r>
            <a:r>
              <a:rPr lang="en-US" altLang="en-US" sz="2800" baseline="30000" dirty="0">
                <a:ea typeface="ＭＳ Ｐゴシック" panose="020B0600070205080204" pitchFamily="34" charset="-128"/>
              </a:rPr>
              <a:t>10</a:t>
            </a:r>
            <a:r>
              <a:rPr lang="en-US" altLang="en-US" sz="2800" dirty="0">
                <a:ea typeface="ＭＳ Ｐゴシック" panose="020B0600070205080204" pitchFamily="34" charset="-128"/>
              </a:rPr>
              <a:t> G</a:t>
            </a:r>
            <a:r>
              <a:rPr lang="en-US" altLang="en-US" sz="2800" baseline="30000" dirty="0">
                <a:ea typeface="ＭＳ Ｐゴシック" panose="020B0600070205080204" pitchFamily="34" charset="-128"/>
              </a:rPr>
              <a:t>13</a:t>
            </a:r>
            <a:r>
              <a:rPr lang="en-US" altLang="en-US" sz="2800" dirty="0">
                <a:ea typeface="ＭＳ Ｐゴシック" panose="020B0600070205080204" pitchFamily="34" charset="-128"/>
              </a:rPr>
              <a:t> G</a:t>
            </a:r>
            <a:r>
              <a:rPr lang="en-US" altLang="en-US" sz="2800" baseline="30000" dirty="0">
                <a:ea typeface="ＭＳ Ｐゴシック" panose="020B0600070205080204" pitchFamily="34" charset="-128"/>
              </a:rPr>
              <a:t>18</a:t>
            </a:r>
            <a:r>
              <a:rPr lang="en-US" altLang="en-US" sz="2800" dirty="0">
                <a:ea typeface="ＭＳ Ｐゴシック" panose="020B0600070205080204" pitchFamily="34" charset="-128"/>
              </a:rPr>
              <a:t> G</a:t>
            </a:r>
            <a:r>
              <a:rPr lang="en-US" altLang="en-US" sz="2800" baseline="30000" dirty="0">
                <a:ea typeface="ＭＳ Ｐゴシック" panose="020B0600070205080204" pitchFamily="34" charset="-128"/>
              </a:rPr>
              <a:t>21</a:t>
            </a:r>
            <a:r>
              <a:rPr lang="en-US" altLang="en-US" sz="2800" dirty="0">
                <a:ea typeface="ＭＳ Ｐゴシック" panose="020B0600070205080204" pitchFamily="34" charset="-128"/>
              </a:rPr>
              <a:t> }       </a:t>
            </a:r>
          </a:p>
          <a:p>
            <a:pPr eaLnBrk="1" hangingPunct="1">
              <a:buFontTx/>
              <a:buNone/>
              <a:tabLst>
                <a:tab pos="914400" algn="l"/>
                <a:tab pos="1828800" algn="l"/>
                <a:tab pos="3657600" algn="l"/>
              </a:tabLst>
            </a:pPr>
            <a:r>
              <a:rPr lang="en-US" altLang="en-US" sz="2800" dirty="0">
                <a:ea typeface="ＭＳ Ｐゴシック" panose="020B0600070205080204" pitchFamily="34" charset="-128"/>
              </a:rPr>
              <a:t>			E</a:t>
            </a:r>
            <a:r>
              <a:rPr lang="en-US" altLang="en-US" sz="2800" baseline="30000" dirty="0">
                <a:ea typeface="ＭＳ Ｐゴシック" panose="020B0600070205080204" pitchFamily="34" charset="-128"/>
              </a:rPr>
              <a:t>10</a:t>
            </a:r>
            <a:r>
              <a:rPr lang="en-US" altLang="en-US" sz="2800" dirty="0">
                <a:ea typeface="ＭＳ Ｐゴシック" panose="020B0600070205080204" pitchFamily="34" charset="-128"/>
              </a:rPr>
              <a:t>	{ G</a:t>
            </a:r>
            <a:r>
              <a:rPr lang="en-US" altLang="en-US" sz="2800" baseline="30000" dirty="0">
                <a:ea typeface="ＭＳ Ｐゴシック" panose="020B0600070205080204" pitchFamily="34" charset="-128"/>
              </a:rPr>
              <a:t>13</a:t>
            </a:r>
            <a:r>
              <a:rPr lang="en-US" altLang="en-US" sz="2800" dirty="0">
                <a:ea typeface="ＭＳ Ｐゴシック" panose="020B0600070205080204" pitchFamily="34" charset="-128"/>
              </a:rPr>
              <a:t> G</a:t>
            </a:r>
            <a:r>
              <a:rPr lang="en-US" altLang="en-US" sz="2800" baseline="30000" dirty="0">
                <a:ea typeface="ＭＳ Ｐゴシック" panose="020B0600070205080204" pitchFamily="34" charset="-128"/>
              </a:rPr>
              <a:t>18</a:t>
            </a:r>
            <a:r>
              <a:rPr lang="en-US" altLang="en-US" sz="2800" dirty="0">
                <a:ea typeface="ＭＳ Ｐゴシック" panose="020B0600070205080204" pitchFamily="34" charset="-128"/>
              </a:rPr>
              <a:t> G</a:t>
            </a:r>
            <a:r>
              <a:rPr lang="en-US" altLang="en-US" sz="2800" baseline="30000" dirty="0">
                <a:ea typeface="ＭＳ Ｐゴシック" panose="020B0600070205080204" pitchFamily="34" charset="-128"/>
              </a:rPr>
              <a:t>21</a:t>
            </a:r>
            <a:r>
              <a:rPr lang="en-US" altLang="en-US" sz="2800" dirty="0">
                <a:ea typeface="ＭＳ Ｐゴシック" panose="020B0600070205080204" pitchFamily="34" charset="-128"/>
              </a:rPr>
              <a:t> }</a:t>
            </a:r>
          </a:p>
          <a:p>
            <a:pPr eaLnBrk="1" hangingPunct="1">
              <a:buFontTx/>
              <a:buNone/>
              <a:tabLst>
                <a:tab pos="914400" algn="l"/>
                <a:tab pos="1828800" algn="l"/>
                <a:tab pos="3657600" algn="l"/>
              </a:tabLst>
            </a:pPr>
            <a:r>
              <a:rPr lang="en-US" altLang="en-US" sz="2800" dirty="0">
                <a:ea typeface="ＭＳ Ｐゴシック" panose="020B0600070205080204" pitchFamily="34" charset="-128"/>
              </a:rPr>
              <a:t>			G</a:t>
            </a:r>
            <a:r>
              <a:rPr lang="en-US" altLang="en-US" sz="2800" baseline="30000" dirty="0">
                <a:ea typeface="ＭＳ Ｐゴシック" panose="020B0600070205080204" pitchFamily="34" charset="-128"/>
              </a:rPr>
              <a:t>13</a:t>
            </a:r>
            <a:r>
              <a:rPr lang="en-US" altLang="en-US" sz="2800" dirty="0">
                <a:ea typeface="ＭＳ Ｐゴシック" panose="020B0600070205080204" pitchFamily="34" charset="-128"/>
              </a:rPr>
              <a:t>	{ G</a:t>
            </a:r>
            <a:r>
              <a:rPr lang="en-US" altLang="en-US" sz="2800" baseline="30000" dirty="0">
                <a:ea typeface="ＭＳ Ｐゴシック" panose="020B0600070205080204" pitchFamily="34" charset="-128"/>
              </a:rPr>
              <a:t>18</a:t>
            </a:r>
            <a:r>
              <a:rPr lang="en-US" altLang="en-US" sz="2800" dirty="0">
                <a:ea typeface="ＭＳ Ｐゴシック" panose="020B0600070205080204" pitchFamily="34" charset="-128"/>
              </a:rPr>
              <a:t> G</a:t>
            </a:r>
            <a:r>
              <a:rPr lang="en-US" altLang="en-US" sz="2800" baseline="30000" dirty="0">
                <a:ea typeface="ＭＳ Ｐゴシック" panose="020B0600070205080204" pitchFamily="34" charset="-128"/>
              </a:rPr>
              <a:t>21</a:t>
            </a:r>
            <a:r>
              <a:rPr lang="en-US" altLang="en-US" sz="2800" dirty="0">
                <a:ea typeface="ＭＳ Ｐゴシック" panose="020B0600070205080204" pitchFamily="34" charset="-128"/>
              </a:rPr>
              <a:t> }                             </a:t>
            </a:r>
          </a:p>
          <a:p>
            <a:pPr eaLnBrk="1" hangingPunct="1">
              <a:buFontTx/>
              <a:buNone/>
              <a:tabLst>
                <a:tab pos="914400" algn="l"/>
                <a:tab pos="1828800" algn="l"/>
                <a:tab pos="3657600" algn="l"/>
              </a:tabLst>
            </a:pPr>
            <a:r>
              <a:rPr lang="en-US" altLang="en-US" sz="2800" dirty="0">
                <a:ea typeface="ＭＳ Ｐゴシック" panose="020B0600070205080204" pitchFamily="34" charset="-128"/>
              </a:rPr>
              <a:t>    Solution path found is S C G, cost 13</a:t>
            </a:r>
          </a:p>
          <a:p>
            <a:pPr eaLnBrk="1" hangingPunct="1">
              <a:buFontTx/>
              <a:buNone/>
              <a:tabLst>
                <a:tab pos="914400" algn="l"/>
                <a:tab pos="1828800" algn="l"/>
                <a:tab pos="3657600" algn="l"/>
              </a:tabLst>
            </a:pPr>
            <a:r>
              <a:rPr lang="en-US" altLang="en-US" sz="2800" dirty="0">
                <a:ea typeface="ＭＳ Ｐゴシック" panose="020B0600070205080204" pitchFamily="34" charset="-128"/>
              </a:rPr>
              <a:t>    Number of nodes expanded (including goal node) = 7</a:t>
            </a:r>
          </a:p>
        </p:txBody>
      </p:sp>
      <p:pic>
        <p:nvPicPr>
          <p:cNvPr id="105475" name="Picture 3" descr="search.png">
            <a:extLst>
              <a:ext uri="{FF2B5EF4-FFF2-40B4-BE49-F238E27FC236}">
                <a16:creationId xmlns:a16="http://schemas.microsoft.com/office/drawing/2014/main" id="{F4DD1AC7-E8C9-7E42-B923-E147918880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950" y="76200"/>
            <a:ext cx="235585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ular Callout 4">
            <a:extLst>
              <a:ext uri="{FF2B5EF4-FFF2-40B4-BE49-F238E27FC236}">
                <a16:creationId xmlns:a16="http://schemas.microsoft.com/office/drawing/2014/main" id="{DE4D8F30-CF95-954D-9F21-AE54BE09EE1C}"/>
              </a:ext>
            </a:extLst>
          </p:cNvPr>
          <p:cNvSpPr/>
          <p:nvPr/>
        </p:nvSpPr>
        <p:spPr>
          <a:xfrm>
            <a:off x="6711950" y="2149477"/>
            <a:ext cx="2279650" cy="441323"/>
          </a:xfrm>
          <a:prstGeom prst="wedgeRoundRectCallout">
            <a:avLst>
              <a:gd name="adj1" fmla="val -101100"/>
              <a:gd name="adj2" fmla="val 16917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hlinkClick r:id="rId4"/>
              </a:rPr>
              <a:t>priority queue</a:t>
            </a:r>
            <a:endParaRPr lang="en-US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2">
            <a:extLst>
              <a:ext uri="{FF2B5EF4-FFF2-40B4-BE49-F238E27FC236}">
                <a16:creationId xmlns:a16="http://schemas.microsoft.com/office/drawing/2014/main" id="{EADFBB92-0781-D74F-919D-27EC489D30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sz="4000">
                <a:ea typeface="ＭＳ Ｐゴシック" panose="020B0600070205080204" pitchFamily="34" charset="-128"/>
              </a:rPr>
              <a:t>Depth-First Iterative Deepening (DFID)</a:t>
            </a:r>
          </a:p>
        </p:txBody>
      </p:sp>
      <p:sp>
        <p:nvSpPr>
          <p:cNvPr id="107522" name="Rectangle 3">
            <a:extLst>
              <a:ext uri="{FF2B5EF4-FFF2-40B4-BE49-F238E27FC236}">
                <a16:creationId xmlns:a16="http://schemas.microsoft.com/office/drawing/2014/main" id="{091CFDF7-8A9F-3A43-A49E-9C07837834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382000" cy="5257800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Do DFS to depth 0, then (if no solution) DFS to depth 1, etc.</a:t>
            </a: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Often used with a tree search</a:t>
            </a:r>
          </a:p>
          <a:p>
            <a:pPr eaLnBrk="1" hangingPunct="1"/>
            <a:r>
              <a:rPr lang="en-US" altLang="en-US" b="1" dirty="0">
                <a:ea typeface="ＭＳ Ｐゴシック" panose="020B0600070205080204" pitchFamily="34" charset="-128"/>
              </a:rPr>
              <a:t>Complete 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b="1" dirty="0">
                <a:ea typeface="ＭＳ Ｐゴシック" panose="020B0600070205080204" pitchFamily="34" charset="-128"/>
              </a:rPr>
              <a:t>Optimal/Admissible</a:t>
            </a:r>
            <a:r>
              <a:rPr lang="en-US" altLang="en-US" dirty="0">
                <a:ea typeface="ＭＳ Ｐゴシック" panose="020B0600070205080204" pitchFamily="34" charset="-128"/>
              </a:rPr>
              <a:t> if all operators have unit cost, else finds shortest solution (like BFS)</a:t>
            </a: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Time complexity a bit worse than BFS or DFS</a:t>
            </a:r>
          </a:p>
          <a:p>
            <a:pPr marL="457200" lvl="1" indent="0" eaLnBrk="1" hangingPunct="1">
              <a:buFont typeface="Arial" panose="020B0604020202020204" pitchFamily="34" charset="0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Nodes near top of search tree generated many times, but since almost all nodes are near tree bottom, worst case time complexity still exponential, O(</a:t>
            </a:r>
            <a:r>
              <a:rPr lang="en-US" altLang="en-US" dirty="0" err="1">
                <a:ea typeface="ＭＳ Ｐゴシック" panose="020B0600070205080204" pitchFamily="34" charset="-128"/>
              </a:rPr>
              <a:t>b</a:t>
            </a:r>
            <a:r>
              <a:rPr lang="en-US" altLang="en-US" baseline="30000" dirty="0" err="1">
                <a:ea typeface="ＭＳ Ｐゴシック" panose="020B0600070205080204" pitchFamily="34" charset="-128"/>
              </a:rPr>
              <a:t>d</a:t>
            </a:r>
            <a:r>
              <a:rPr lang="en-US" altLang="en-US" dirty="0">
                <a:ea typeface="ＭＳ Ｐゴシック" panose="020B0600070205080204" pitchFamily="34" charset="-128"/>
              </a:rPr>
              <a:t>) 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3">
            <a:extLst>
              <a:ext uri="{FF2B5EF4-FFF2-40B4-BE49-F238E27FC236}">
                <a16:creationId xmlns:a16="http://schemas.microsoft.com/office/drawing/2014/main" id="{A6F16AD9-F8D2-2E42-9FAD-C281E38685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1143000"/>
            <a:ext cx="8077200" cy="5410200"/>
          </a:xfrm>
        </p:spPr>
        <p:txBody>
          <a:bodyPr/>
          <a:lstStyle/>
          <a:p>
            <a:pPr marL="225425" indent="-225425" eaLnBrk="1" hangingPunct="1">
              <a:buFont typeface="Arial" charset="0"/>
              <a:buChar char="•"/>
              <a:defRPr/>
            </a:pPr>
            <a:r>
              <a:rPr lang="en-US" sz="3000" dirty="0">
                <a:ea typeface="ＭＳ Ｐゴシック" charset="0"/>
                <a:cs typeface="ＭＳ Ｐゴシック" charset="0"/>
              </a:rPr>
              <a:t>If branching factor is b and solution is at depth d, then nodes at depth d are generated once, nodes at depth d-1 are generated twice, etc. </a:t>
            </a:r>
          </a:p>
          <a:p>
            <a:pPr marL="450850" lvl="1" indent="-225425" eaLnBrk="1" hangingPunct="1">
              <a:buFont typeface="Arial" charset="0"/>
              <a:buChar char="–"/>
              <a:defRPr/>
            </a:pPr>
            <a:r>
              <a:rPr lang="en-US" dirty="0">
                <a:ea typeface="ＭＳ Ｐゴシック" charset="0"/>
              </a:rPr>
              <a:t>Hence </a:t>
            </a:r>
            <a:r>
              <a:rPr lang="en-US" dirty="0" err="1">
                <a:ea typeface="ＭＳ Ｐゴシック" charset="0"/>
              </a:rPr>
              <a:t>b</a:t>
            </a:r>
            <a:r>
              <a:rPr lang="en-US" baseline="30000" dirty="0" err="1">
                <a:ea typeface="ＭＳ Ｐゴシック" charset="0"/>
              </a:rPr>
              <a:t>d</a:t>
            </a:r>
            <a:r>
              <a:rPr lang="en-US" dirty="0">
                <a:ea typeface="ＭＳ Ｐゴシック" charset="0"/>
              </a:rPr>
              <a:t> + 2b</a:t>
            </a:r>
            <a:r>
              <a:rPr lang="en-US" baseline="30000" dirty="0">
                <a:ea typeface="ＭＳ Ｐゴシック" charset="0"/>
              </a:rPr>
              <a:t>(d-1)</a:t>
            </a:r>
            <a:r>
              <a:rPr lang="en-US" dirty="0">
                <a:ea typeface="ＭＳ Ｐゴシック" charset="0"/>
              </a:rPr>
              <a:t> + ... + </a:t>
            </a:r>
            <a:r>
              <a:rPr lang="en-US" dirty="0" err="1">
                <a:ea typeface="ＭＳ Ｐゴシック" charset="0"/>
              </a:rPr>
              <a:t>db</a:t>
            </a:r>
            <a:r>
              <a:rPr lang="en-US" dirty="0">
                <a:ea typeface="ＭＳ Ｐゴシック" charset="0"/>
              </a:rPr>
              <a:t> &lt;= </a:t>
            </a:r>
            <a:r>
              <a:rPr lang="en-US" dirty="0" err="1">
                <a:ea typeface="ＭＳ Ｐゴシック" charset="0"/>
              </a:rPr>
              <a:t>b</a:t>
            </a:r>
            <a:r>
              <a:rPr lang="en-US" baseline="30000" dirty="0" err="1">
                <a:ea typeface="ＭＳ Ｐゴシック" charset="0"/>
              </a:rPr>
              <a:t>d</a:t>
            </a:r>
            <a:r>
              <a:rPr lang="en-US" dirty="0">
                <a:ea typeface="ＭＳ Ｐゴシック" charset="0"/>
              </a:rPr>
              <a:t> / (1 - 1/b)</a:t>
            </a:r>
            <a:r>
              <a:rPr lang="en-US" baseline="30000" dirty="0">
                <a:ea typeface="ＭＳ Ｐゴシック" charset="0"/>
              </a:rPr>
              <a:t>2</a:t>
            </a:r>
            <a:r>
              <a:rPr lang="en-US" dirty="0">
                <a:ea typeface="ＭＳ Ｐゴシック" charset="0"/>
              </a:rPr>
              <a:t> = O(</a:t>
            </a:r>
            <a:r>
              <a:rPr lang="en-US" dirty="0" err="1">
                <a:ea typeface="ＭＳ Ｐゴシック" charset="0"/>
              </a:rPr>
              <a:t>b</a:t>
            </a:r>
            <a:r>
              <a:rPr lang="en-US" baseline="30000" dirty="0" err="1">
                <a:ea typeface="ＭＳ Ｐゴシック" charset="0"/>
              </a:rPr>
              <a:t>d</a:t>
            </a:r>
            <a:r>
              <a:rPr lang="en-US" dirty="0">
                <a:ea typeface="ＭＳ Ｐゴシック" charset="0"/>
              </a:rPr>
              <a:t>). </a:t>
            </a:r>
          </a:p>
          <a:p>
            <a:pPr marL="450850" lvl="1" indent="-225425" eaLnBrk="1" hangingPunct="1">
              <a:buFont typeface="Arial" charset="0"/>
              <a:buChar char="–"/>
              <a:defRPr/>
            </a:pPr>
            <a:r>
              <a:rPr lang="en-US" dirty="0">
                <a:ea typeface="ＭＳ Ｐゴシック" charset="0"/>
              </a:rPr>
              <a:t>If b=4, worst case is 1.78 * 4</a:t>
            </a:r>
            <a:r>
              <a:rPr lang="en-US" baseline="30000" dirty="0">
                <a:ea typeface="ＭＳ Ｐゴシック" charset="0"/>
              </a:rPr>
              <a:t>d</a:t>
            </a:r>
            <a:r>
              <a:rPr lang="en-US" dirty="0">
                <a:ea typeface="ＭＳ Ｐゴシック" charset="0"/>
              </a:rPr>
              <a:t>, i.e., 78% more nodes searched than exist at depth d (in worst case)</a:t>
            </a:r>
            <a:endParaRPr lang="en-US" sz="3200" dirty="0">
              <a:ea typeface="ＭＳ Ｐゴシック" charset="0"/>
            </a:endParaRPr>
          </a:p>
          <a:p>
            <a:pPr marL="225425" indent="-225425" eaLnBrk="1" hangingPunct="1">
              <a:buFont typeface="Arial" charset="0"/>
              <a:buChar char="•"/>
              <a:defRPr/>
            </a:pPr>
            <a:r>
              <a:rPr lang="en-US" sz="3000" b="1" dirty="0">
                <a:ea typeface="ＭＳ Ｐゴシック" charset="0"/>
                <a:cs typeface="ＭＳ Ｐゴシック" charset="0"/>
              </a:rPr>
              <a:t>Linear space complexity</a:t>
            </a:r>
            <a:r>
              <a:rPr lang="en-US" sz="3000" dirty="0">
                <a:ea typeface="ＭＳ Ｐゴシック" charset="0"/>
                <a:cs typeface="ＭＳ Ｐゴシック" charset="0"/>
              </a:rPr>
              <a:t>, O(</a:t>
            </a:r>
            <a:r>
              <a:rPr lang="en-US" sz="3000" dirty="0" err="1">
                <a:ea typeface="ＭＳ Ｐゴシック" charset="0"/>
                <a:cs typeface="ＭＳ Ｐゴシック" charset="0"/>
              </a:rPr>
              <a:t>bd</a:t>
            </a:r>
            <a:r>
              <a:rPr lang="en-US" sz="3000" dirty="0">
                <a:ea typeface="ＭＳ Ｐゴシック" charset="0"/>
                <a:cs typeface="ＭＳ Ｐゴシック" charset="0"/>
              </a:rPr>
              <a:t>), like DFS </a:t>
            </a:r>
          </a:p>
          <a:p>
            <a:pPr marL="225425" indent="-225425" eaLnBrk="1" hangingPunct="1">
              <a:buFont typeface="Arial" charset="0"/>
              <a:buChar char="•"/>
              <a:defRPr/>
            </a:pPr>
            <a:r>
              <a:rPr lang="en-US" sz="3000" dirty="0">
                <a:ea typeface="ＭＳ Ｐゴシック" charset="0"/>
                <a:cs typeface="ＭＳ Ｐゴシック" charset="0"/>
              </a:rPr>
              <a:t>Has advantages of BFS (completeness) and DFS (i.e., limited space, finds longer paths quickly) </a:t>
            </a:r>
          </a:p>
          <a:p>
            <a:pPr marL="225425" indent="-225425" eaLnBrk="1" hangingPunct="1">
              <a:buFont typeface="Arial" charset="0"/>
              <a:buChar char="•"/>
              <a:defRPr/>
            </a:pPr>
            <a:r>
              <a:rPr lang="en-US" sz="3000" dirty="0">
                <a:ea typeface="ＭＳ Ｐゴシック" charset="0"/>
                <a:cs typeface="ＭＳ Ｐゴシック" charset="0"/>
              </a:rPr>
              <a:t>Preferred for </a:t>
            </a:r>
            <a:r>
              <a:rPr lang="en-US" sz="3000" b="1" dirty="0">
                <a:ea typeface="ＭＳ Ｐゴシック" charset="0"/>
                <a:cs typeface="ＭＳ Ｐゴシック" charset="0"/>
              </a:rPr>
              <a:t>large state spaces</a:t>
            </a:r>
            <a:r>
              <a:rPr lang="en-US" sz="3000" dirty="0">
                <a:ea typeface="ＭＳ Ｐゴシック" charset="0"/>
                <a:cs typeface="ＭＳ Ｐゴシック" charset="0"/>
              </a:rPr>
              <a:t> where </a:t>
            </a:r>
            <a:r>
              <a:rPr lang="en-US" sz="3000" b="1" dirty="0">
                <a:ea typeface="ＭＳ Ｐゴシック" charset="0"/>
                <a:cs typeface="ＭＳ Ｐゴシック" charset="0"/>
              </a:rPr>
              <a:t>solution depth is unknown</a:t>
            </a:r>
          </a:p>
          <a:p>
            <a:pPr eaLnBrk="1" hangingPunct="1">
              <a:buFont typeface="Arial" charset="0"/>
              <a:buChar char="•"/>
              <a:defRPr/>
            </a:pPr>
            <a:endParaRPr lang="en-US" sz="28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09570" name="Rectangle 2">
            <a:extLst>
              <a:ext uri="{FF2B5EF4-FFF2-40B4-BE49-F238E27FC236}">
                <a16:creationId xmlns:a16="http://schemas.microsoft.com/office/drawing/2014/main" id="{4B98D0A1-7707-0E4B-82DE-4F48CF3E20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5240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4572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4572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4572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4572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4000" b="1">
                <a:latin typeface="Calibri" panose="020F0502020204030204" pitchFamily="34" charset="0"/>
              </a:rPr>
              <a:t>Depth-First Iterative Deepening (DFID)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>
            <a:extLst>
              <a:ext uri="{FF2B5EF4-FFF2-40B4-BE49-F238E27FC236}">
                <a16:creationId xmlns:a16="http://schemas.microsoft.com/office/drawing/2014/main" id="{AD330C1B-ADF5-E14E-9F0B-B85F8A7EA3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altLang="en-US" dirty="0">
                <a:ea typeface="ＭＳ Ｐゴシック" panose="020B0600070205080204" pitchFamily="34" charset="-128"/>
                <a:hlinkClick r:id="rId3"/>
              </a:rPr>
              <a:t>15 puzzle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44034" name="Rectangle 3">
            <a:extLst>
              <a:ext uri="{FF2B5EF4-FFF2-40B4-BE49-F238E27FC236}">
                <a16:creationId xmlns:a16="http://schemas.microsoft.com/office/drawing/2014/main" id="{5170C5BF-E840-2541-B2FC-33F4B17432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494" y="914400"/>
            <a:ext cx="4732506" cy="5791200"/>
          </a:xfrm>
        </p:spPr>
        <p:txBody>
          <a:bodyPr/>
          <a:lstStyle/>
          <a:p>
            <a:pPr marL="173038" indent="-173038" eaLnBrk="1" hangingPunct="1"/>
            <a:r>
              <a:rPr lang="en-US" altLang="en-US" dirty="0">
                <a:ea typeface="ＭＳ Ｐゴシック" panose="020B0600070205080204" pitchFamily="34" charset="-128"/>
              </a:rPr>
              <a:t>Popularized, but not invented, by </a:t>
            </a:r>
            <a:r>
              <a:rPr lang="en-US" altLang="en-US" dirty="0">
                <a:ea typeface="ＭＳ Ｐゴシック" panose="020B0600070205080204" pitchFamily="34" charset="-128"/>
                <a:hlinkClick r:id="rId4"/>
              </a:rPr>
              <a:t>Sam Loyd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marL="173038" indent="-173038" eaLnBrk="1" hangingPunct="1"/>
            <a:r>
              <a:rPr lang="en-US" altLang="en-US" dirty="0">
                <a:ea typeface="ＭＳ Ｐゴシック" panose="020B0600070205080204" pitchFamily="34" charset="-128"/>
              </a:rPr>
              <a:t>He </a:t>
            </a:r>
            <a:r>
              <a:rPr lang="en-US" altLang="en-US" dirty="0">
                <a:ea typeface="ＭＳ Ｐゴシック" panose="020B0600070205080204" pitchFamily="34" charset="-128"/>
                <a:hlinkClick r:id="rId5"/>
              </a:rPr>
              <a:t>offered</a:t>
            </a:r>
            <a:r>
              <a:rPr lang="en-US" altLang="en-US" dirty="0">
                <a:ea typeface="ＭＳ Ｐゴシック" panose="020B0600070205080204" pitchFamily="34" charset="-128"/>
              </a:rPr>
              <a:t> $1000 to all who could solve it in 1896</a:t>
            </a:r>
          </a:p>
          <a:p>
            <a:pPr marL="173038" indent="-173038" eaLnBrk="1" hangingPunct="1"/>
            <a:r>
              <a:rPr lang="en-US" altLang="en-US" dirty="0">
                <a:ea typeface="ＭＳ Ｐゴシック" panose="020B0600070205080204" pitchFamily="34" charset="-128"/>
              </a:rPr>
              <a:t>He sold many puzzles</a:t>
            </a:r>
          </a:p>
          <a:p>
            <a:pPr marL="173038" indent="-173038" eaLnBrk="1" hangingPunct="1"/>
            <a:r>
              <a:rPr lang="en-US" altLang="en-US" dirty="0">
                <a:ea typeface="ＭＳ Ｐゴシック" panose="020B0600070205080204" pitchFamily="34" charset="-128"/>
              </a:rPr>
              <a:t>Its states form two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r>
              <a:rPr lang="en-US" altLang="en-US" i="1" dirty="0">
                <a:ea typeface="ＭＳ Ｐゴシック" panose="020B0600070205080204" pitchFamily="34" charset="-128"/>
              </a:rPr>
              <a:t>disjoint</a:t>
            </a:r>
            <a:r>
              <a:rPr lang="en-US" altLang="en-US" dirty="0">
                <a:ea typeface="ＭＳ Ｐゴシック" panose="020B0600070205080204" pitchFamily="34" charset="-128"/>
              </a:rPr>
              <a:t> spaces</a:t>
            </a:r>
          </a:p>
          <a:p>
            <a:pPr marL="173038" indent="-173038" eaLnBrk="1" hangingPunct="1"/>
            <a:r>
              <a:rPr lang="en-US" altLang="en-US" dirty="0">
                <a:ea typeface="ＭＳ Ｐゴシック" panose="020B0600070205080204" pitchFamily="34" charset="-128"/>
              </a:rPr>
              <a:t>There was no path to solution from initial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r>
              <a:rPr lang="en-US" altLang="en-US" dirty="0">
                <a:ea typeface="ＭＳ Ｐゴシック" panose="020B0600070205080204" pitchFamily="34" charset="-128"/>
              </a:rPr>
              <a:t>state!</a:t>
            </a:r>
          </a:p>
          <a:p>
            <a:pPr marL="173038" indent="-173038" eaLnBrk="1" hangingPunct="1"/>
            <a:endParaRPr lang="en-US" altLang="en-US" dirty="0">
              <a:ea typeface="ＭＳ Ｐゴシック" panose="020B0600070205080204" pitchFamily="34" charset="-128"/>
            </a:endParaRPr>
          </a:p>
        </p:txBody>
      </p:sp>
      <p:pic>
        <p:nvPicPr>
          <p:cNvPr id="44035" name="Picture 4">
            <a:extLst>
              <a:ext uri="{FF2B5EF4-FFF2-40B4-BE49-F238E27FC236}">
                <a16:creationId xmlns:a16="http://schemas.microsoft.com/office/drawing/2014/main" id="{21125DDB-2799-7E40-A493-0534959D23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81000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6" name="Picture 5">
            <a:extLst>
              <a:ext uri="{FF2B5EF4-FFF2-40B4-BE49-F238E27FC236}">
                <a16:creationId xmlns:a16="http://schemas.microsoft.com/office/drawing/2014/main" id="{2831BA1A-FC0F-CC4A-A4AE-0AB14902F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810000"/>
            <a:ext cx="4495800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C169B1B-C896-2C40-8E7A-ECA5D236B527}"/>
              </a:ext>
            </a:extLst>
          </p:cNvPr>
          <p:cNvSpPr txBox="1"/>
          <p:nvPr/>
        </p:nvSpPr>
        <p:spPr>
          <a:xfrm>
            <a:off x="4419600" y="6587855"/>
            <a:ext cx="449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Sam </a:t>
            </a:r>
            <a:r>
              <a:rPr lang="en-US" sz="1400" dirty="0" err="1"/>
              <a:t>Loyd's</a:t>
            </a:r>
            <a:r>
              <a:rPr lang="en-US" sz="1400" dirty="0"/>
              <a:t> 1914 illustration of the unsolvable variation</a:t>
            </a:r>
          </a:p>
        </p:txBody>
      </p:sp>
    </p:spTree>
    <p:extLst>
      <p:ext uri="{BB962C8B-B14F-4D97-AF65-F5344CB8AC3E}">
        <p14:creationId xmlns:p14="http://schemas.microsoft.com/office/powerpoint/2010/main" val="133220590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2">
            <a:extLst>
              <a:ext uri="{FF2B5EF4-FFF2-40B4-BE49-F238E27FC236}">
                <a16:creationId xmlns:a16="http://schemas.microsoft.com/office/drawing/2014/main" id="{AB181308-8315-3446-9FDA-85E1B1C642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How they perform</a:t>
            </a:r>
          </a:p>
        </p:txBody>
      </p:sp>
      <p:sp>
        <p:nvSpPr>
          <p:cNvPr id="111618" name="Rectangle 3">
            <a:extLst>
              <a:ext uri="{FF2B5EF4-FFF2-40B4-BE49-F238E27FC236}">
                <a16:creationId xmlns:a16="http://schemas.microsoft.com/office/drawing/2014/main" id="{F8E1639C-97C9-A54C-AFFF-FC9A301B80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2000" y="1295400"/>
            <a:ext cx="7772400" cy="5181600"/>
          </a:xfrm>
        </p:spPr>
        <p:txBody>
          <a:bodyPr/>
          <a:lstStyle/>
          <a:p>
            <a:pPr eaLnBrk="1" hangingPunct="1"/>
            <a:r>
              <a:rPr lang="en-US" altLang="en-US" sz="2800" b="1">
                <a:ea typeface="ＭＳ Ｐゴシック" panose="020B0600070205080204" pitchFamily="34" charset="-128"/>
              </a:rPr>
              <a:t>Depth-First Search:</a:t>
            </a:r>
            <a:r>
              <a:rPr lang="en-US" altLang="en-US" sz="2800">
                <a:ea typeface="ＭＳ Ｐゴシック" panose="020B0600070205080204" pitchFamily="34" charset="-128"/>
              </a:rPr>
              <a:t> </a:t>
            </a:r>
          </a:p>
          <a:p>
            <a:pPr lvl="1" eaLnBrk="1" hangingPunct="1"/>
            <a:r>
              <a:rPr lang="en-US" altLang="en-US" sz="2000">
                <a:ea typeface="ＭＳ Ｐゴシック" panose="020B0600070205080204" pitchFamily="34" charset="-128"/>
              </a:rPr>
              <a:t>4 Expanded nodes: S A D E G </a:t>
            </a:r>
          </a:p>
          <a:p>
            <a:pPr lvl="1" eaLnBrk="1" hangingPunct="1"/>
            <a:r>
              <a:rPr lang="en-US" altLang="en-US" sz="2000">
                <a:ea typeface="ＭＳ Ｐゴシック" panose="020B0600070205080204" pitchFamily="34" charset="-128"/>
              </a:rPr>
              <a:t>Solution found: S A G (cost 18)</a:t>
            </a:r>
          </a:p>
          <a:p>
            <a:pPr eaLnBrk="1" hangingPunct="1"/>
            <a:r>
              <a:rPr lang="en-US" altLang="en-US" sz="2800" b="1">
                <a:ea typeface="ＭＳ Ｐゴシック" panose="020B0600070205080204" pitchFamily="34" charset="-128"/>
              </a:rPr>
              <a:t>Breadth-First Search</a:t>
            </a:r>
            <a:r>
              <a:rPr lang="en-US" altLang="en-US" sz="2800">
                <a:ea typeface="ＭＳ Ｐゴシック" panose="020B0600070205080204" pitchFamily="34" charset="-128"/>
              </a:rPr>
              <a:t>: </a:t>
            </a:r>
          </a:p>
          <a:p>
            <a:pPr lvl="1" eaLnBrk="1" hangingPunct="1"/>
            <a:r>
              <a:rPr lang="en-US" altLang="en-US" sz="2000">
                <a:ea typeface="ＭＳ Ｐゴシック" panose="020B0600070205080204" pitchFamily="34" charset="-128"/>
              </a:rPr>
              <a:t>7 Expanded nodes: S A B C D E G </a:t>
            </a:r>
          </a:p>
          <a:p>
            <a:pPr lvl="1" eaLnBrk="1" hangingPunct="1"/>
            <a:r>
              <a:rPr lang="en-US" altLang="en-US" sz="2000">
                <a:ea typeface="ＭＳ Ｐゴシック" panose="020B0600070205080204" pitchFamily="34" charset="-128"/>
              </a:rPr>
              <a:t>Solution found: S A G (cost 18)</a:t>
            </a:r>
          </a:p>
          <a:p>
            <a:pPr eaLnBrk="1" hangingPunct="1"/>
            <a:r>
              <a:rPr lang="en-US" altLang="en-US" sz="2800" b="1">
                <a:ea typeface="ＭＳ Ｐゴシック" panose="020B0600070205080204" pitchFamily="34" charset="-128"/>
              </a:rPr>
              <a:t>Uniform-Cost Search</a:t>
            </a:r>
            <a:r>
              <a:rPr lang="en-US" altLang="en-US" sz="2800">
                <a:ea typeface="ＭＳ Ｐゴシック" panose="020B0600070205080204" pitchFamily="34" charset="-128"/>
              </a:rPr>
              <a:t>: </a:t>
            </a:r>
          </a:p>
          <a:p>
            <a:pPr lvl="1" eaLnBrk="1" hangingPunct="1"/>
            <a:r>
              <a:rPr lang="en-US" altLang="en-US" sz="2000">
                <a:ea typeface="ＭＳ Ｐゴシック" panose="020B0600070205080204" pitchFamily="34" charset="-128"/>
              </a:rPr>
              <a:t>7 Expanded nodes: S A D B C E G </a:t>
            </a:r>
          </a:p>
          <a:p>
            <a:pPr lvl="1" eaLnBrk="1" hangingPunct="1"/>
            <a:r>
              <a:rPr lang="en-US" altLang="en-US" sz="2000">
                <a:ea typeface="ＭＳ Ｐゴシック" panose="020B0600070205080204" pitchFamily="34" charset="-128"/>
              </a:rPr>
              <a:t>Solution found: S C G (cost 13)</a:t>
            </a:r>
          </a:p>
          <a:p>
            <a:pPr lvl="1" eaLnBrk="1" hangingPunct="1">
              <a:buFontTx/>
              <a:buNone/>
            </a:pPr>
            <a:r>
              <a:rPr lang="en-US" altLang="en-US" sz="2000" i="1">
                <a:ea typeface="ＭＳ Ｐゴシック" panose="020B0600070205080204" pitchFamily="34" charset="-128"/>
              </a:rPr>
              <a:t>Only uninformed search that worries about costs</a:t>
            </a:r>
            <a:endParaRPr lang="en-US" altLang="en-US" sz="200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sz="2800" b="1">
                <a:ea typeface="ＭＳ Ｐゴシック" panose="020B0600070205080204" pitchFamily="34" charset="-128"/>
              </a:rPr>
              <a:t>Iterative-Deepening Search</a:t>
            </a:r>
            <a:r>
              <a:rPr lang="en-US" altLang="en-US" sz="2800">
                <a:ea typeface="ＭＳ Ｐゴシック" panose="020B0600070205080204" pitchFamily="34" charset="-128"/>
              </a:rPr>
              <a:t>: </a:t>
            </a:r>
          </a:p>
          <a:p>
            <a:pPr lvl="1" eaLnBrk="1" hangingPunct="1"/>
            <a:r>
              <a:rPr lang="en-US" altLang="en-US" sz="2000">
                <a:ea typeface="ＭＳ Ｐゴシック" panose="020B0600070205080204" pitchFamily="34" charset="-128"/>
              </a:rPr>
              <a:t>10 nodes expanded: S S A B C S A D E G </a:t>
            </a:r>
          </a:p>
          <a:p>
            <a:pPr lvl="1" eaLnBrk="1" hangingPunct="1"/>
            <a:r>
              <a:rPr lang="en-US" altLang="en-US" sz="2000">
                <a:ea typeface="ＭＳ Ｐゴシック" panose="020B0600070205080204" pitchFamily="34" charset="-128"/>
              </a:rPr>
              <a:t>Solution found: S A G (cost 18)</a:t>
            </a:r>
          </a:p>
        </p:txBody>
      </p:sp>
      <p:pic>
        <p:nvPicPr>
          <p:cNvPr id="111619" name="Picture 3" descr="search.png">
            <a:extLst>
              <a:ext uri="{FF2B5EF4-FFF2-40B4-BE49-F238E27FC236}">
                <a16:creationId xmlns:a16="http://schemas.microsoft.com/office/drawing/2014/main" id="{D8F1AD49-A9C9-4D4A-B8B7-E5366115ED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950" y="76200"/>
            <a:ext cx="235585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Title 1">
            <a:extLst>
              <a:ext uri="{FF2B5EF4-FFF2-40B4-BE49-F238E27FC236}">
                <a16:creationId xmlns:a16="http://schemas.microsoft.com/office/drawing/2014/main" id="{8B4E1D96-F830-0042-9923-22DCEC93B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Searching Backward from Goal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5A8C0F-EE40-7F4D-9A37-699F2FBF91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Usually a successor function is reversible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i.e., can generate a node’s predecessors in graph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If we know a single goal (rather than a goal’s  properties), we could search backward to the initial state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It might be more efficient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Depends on whether the graph fans in or out</a:t>
            </a:r>
          </a:p>
          <a:p>
            <a:pPr lvl="1">
              <a:buFont typeface="Arial" panose="020B0604020202020204" pitchFamily="34" charset="0"/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Rectangle 2">
            <a:extLst>
              <a:ext uri="{FF2B5EF4-FFF2-40B4-BE49-F238E27FC236}">
                <a16:creationId xmlns:a16="http://schemas.microsoft.com/office/drawing/2014/main" id="{96C27DCD-D879-EE40-A2CC-F4ED235306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Bi-directional search</a:t>
            </a:r>
          </a:p>
        </p:txBody>
      </p:sp>
      <p:sp>
        <p:nvSpPr>
          <p:cNvPr id="114690" name="Rectangle 3">
            <a:extLst>
              <a:ext uri="{FF2B5EF4-FFF2-40B4-BE49-F238E27FC236}">
                <a16:creationId xmlns:a16="http://schemas.microsoft.com/office/drawing/2014/main" id="{5791C1CD-D819-404C-8B1C-7C472AD4C6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3505200"/>
            <a:ext cx="8305800" cy="2895600"/>
          </a:xfrm>
        </p:spPr>
        <p:txBody>
          <a:bodyPr/>
          <a:lstStyle/>
          <a:p>
            <a:pPr marL="171450" indent="-171450" eaLnBrk="1" hangingPunct="1"/>
            <a:r>
              <a:rPr lang="en-US" altLang="en-US" sz="2600" dirty="0">
                <a:ea typeface="ＭＳ Ｐゴシック" panose="020B0600070205080204" pitchFamily="34" charset="-128"/>
              </a:rPr>
              <a:t>Alternate searching from the start state toward the goal and from the goal state toward the start</a:t>
            </a:r>
          </a:p>
          <a:p>
            <a:pPr marL="171450" indent="-171450" eaLnBrk="1" hangingPunct="1"/>
            <a:r>
              <a:rPr lang="en-US" altLang="en-US" sz="2600" dirty="0">
                <a:ea typeface="ＭＳ Ｐゴシック" panose="020B0600070205080204" pitchFamily="34" charset="-128"/>
              </a:rPr>
              <a:t>Stop when the frontiers intersect</a:t>
            </a:r>
          </a:p>
          <a:p>
            <a:pPr marL="171450" indent="-171450" eaLnBrk="1" hangingPunct="1"/>
            <a:r>
              <a:rPr lang="en-US" altLang="en-US" sz="2600" dirty="0">
                <a:ea typeface="ＭＳ Ｐゴシック" panose="020B0600070205080204" pitchFamily="34" charset="-128"/>
              </a:rPr>
              <a:t>Works well only when there are unique start &amp; goal states</a:t>
            </a:r>
          </a:p>
          <a:p>
            <a:pPr marL="171450" indent="-171450" eaLnBrk="1" hangingPunct="1"/>
            <a:r>
              <a:rPr lang="en-US" altLang="en-US" sz="2600" dirty="0">
                <a:ea typeface="ＭＳ Ｐゴシック" panose="020B0600070205080204" pitchFamily="34" charset="-128"/>
              </a:rPr>
              <a:t>Requires ability to generate </a:t>
            </a:r>
            <a:r>
              <a:rPr lang="ja-JP" altLang="en-US" sz="2600">
                <a:ea typeface="ＭＳ Ｐゴシック" panose="020B0600070205080204" pitchFamily="34" charset="-128"/>
              </a:rPr>
              <a:t>“</a:t>
            </a:r>
            <a:r>
              <a:rPr lang="en-US" altLang="ja-JP" sz="2600" dirty="0">
                <a:ea typeface="ＭＳ Ｐゴシック" panose="020B0600070205080204" pitchFamily="34" charset="-128"/>
              </a:rPr>
              <a:t>predecessor</a:t>
            </a:r>
            <a:r>
              <a:rPr lang="ja-JP" altLang="en-US" sz="2600">
                <a:ea typeface="ＭＳ Ｐゴシック" panose="020B0600070205080204" pitchFamily="34" charset="-128"/>
              </a:rPr>
              <a:t>”</a:t>
            </a:r>
            <a:r>
              <a:rPr lang="en-US" altLang="ja-JP" sz="2600" dirty="0">
                <a:ea typeface="ＭＳ Ｐゴシック" panose="020B0600070205080204" pitchFamily="34" charset="-128"/>
              </a:rPr>
              <a:t> states</a:t>
            </a:r>
          </a:p>
          <a:p>
            <a:pPr marL="171450" indent="-171450" eaLnBrk="1" hangingPunct="1"/>
            <a:r>
              <a:rPr lang="en-US" altLang="en-US" sz="2600" dirty="0">
                <a:ea typeface="ＭＳ Ｐゴシック" panose="020B0600070205080204" pitchFamily="34" charset="-128"/>
              </a:rPr>
              <a:t>Can (sometimes) lead to finding a solution more quickly</a:t>
            </a:r>
          </a:p>
        </p:txBody>
      </p:sp>
      <p:pic>
        <p:nvPicPr>
          <p:cNvPr id="114691" name="Picture 4" descr="bisearch">
            <a:extLst>
              <a:ext uri="{FF2B5EF4-FFF2-40B4-BE49-F238E27FC236}">
                <a16:creationId xmlns:a16="http://schemas.microsoft.com/office/drawing/2014/main" id="{339EB51A-7724-2642-9865-1F1DC7D72A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990600"/>
            <a:ext cx="506095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Rectangle 2">
            <a:extLst>
              <a:ext uri="{FF2B5EF4-FFF2-40B4-BE49-F238E27FC236}">
                <a16:creationId xmlns:a16="http://schemas.microsoft.com/office/drawing/2014/main" id="{F2CE6EE9-1703-8D40-832C-BF43A3704E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Comparing Search Strategies </a:t>
            </a:r>
          </a:p>
        </p:txBody>
      </p:sp>
      <p:pic>
        <p:nvPicPr>
          <p:cNvPr id="116738" name="Picture 4" descr="img20">
            <a:extLst>
              <a:ext uri="{FF2B5EF4-FFF2-40B4-BE49-F238E27FC236}">
                <a16:creationId xmlns:a16="http://schemas.microsoft.com/office/drawing/2014/main" id="{DF63ED10-6203-8042-95CE-BC9F20B202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057400"/>
            <a:ext cx="84582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Rectangle 2">
            <a:extLst>
              <a:ext uri="{FF2B5EF4-FFF2-40B4-BE49-F238E27FC236}">
                <a16:creationId xmlns:a16="http://schemas.microsoft.com/office/drawing/2014/main" id="{E55465FB-3882-F346-92C4-66AC2E2E58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Some simple improvements</a:t>
            </a:r>
          </a:p>
        </p:txBody>
      </p:sp>
      <p:sp>
        <p:nvSpPr>
          <p:cNvPr id="118786" name="Rectangle 3">
            <a:extLst>
              <a:ext uri="{FF2B5EF4-FFF2-40B4-BE49-F238E27FC236}">
                <a16:creationId xmlns:a16="http://schemas.microsoft.com/office/drawing/2014/main" id="{54EF12CE-EFC8-C848-BFDB-882B27CDA7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00100" y="1524000"/>
            <a:ext cx="7886700" cy="5181600"/>
          </a:xfrm>
        </p:spPr>
        <p:txBody>
          <a:bodyPr/>
          <a:lstStyle/>
          <a:p>
            <a:pPr marL="230188" indent="-230188" eaLnBrk="1" hangingPunct="1"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In increasing order of effectiveness </a:t>
            </a:r>
            <a:r>
              <a:rPr lang="en-US" altLang="en-US" dirty="0" err="1">
                <a:ea typeface="ＭＳ Ｐゴシック" panose="020B0600070205080204" pitchFamily="34" charset="-128"/>
              </a:rPr>
              <a:t>w.r.t</a:t>
            </a:r>
            <a:r>
              <a:rPr lang="en-US" altLang="en-US" dirty="0">
                <a:ea typeface="ＭＳ Ｐゴシック" panose="020B0600070205080204" pitchFamily="34" charset="-128"/>
              </a:rPr>
              <a:t>. reducing state space size and with increasing computational costs: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3200" dirty="0">
                <a:ea typeface="ＭＳ Ｐゴシック" panose="020B0600070205080204" pitchFamily="34" charset="-128"/>
              </a:rPr>
              <a:t>1. Never return to state you just came from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3200" dirty="0">
                <a:ea typeface="ＭＳ Ｐゴシック" panose="020B0600070205080204" pitchFamily="34" charset="-128"/>
              </a:rPr>
              <a:t>2. Never create paths with cycles in them 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3200" dirty="0">
                <a:ea typeface="ＭＳ Ｐゴシック" panose="020B0600070205080204" pitchFamily="34" charset="-128"/>
              </a:rPr>
              <a:t>3. Never generate a state that was ever created before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marL="230188" indent="-230188" eaLnBrk="1" hangingPunct="1"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Net effect depends on frequency of </a:t>
            </a:r>
            <a:r>
              <a:rPr lang="en-US" altLang="ja-JP" i="1" dirty="0">
                <a:ea typeface="ＭＳ Ｐゴシック" panose="020B0600070205080204" pitchFamily="34" charset="-128"/>
              </a:rPr>
              <a:t>loops i</a:t>
            </a:r>
            <a:r>
              <a:rPr lang="en-US" altLang="ja-JP" dirty="0">
                <a:ea typeface="ＭＳ Ｐゴシック" panose="020B0600070205080204" pitchFamily="34" charset="-128"/>
              </a:rPr>
              <a:t>n state space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Rectangle 2">
            <a:extLst>
              <a:ext uri="{FF2B5EF4-FFF2-40B4-BE49-F238E27FC236}">
                <a16:creationId xmlns:a16="http://schemas.microsoft.com/office/drawing/2014/main" id="{43368F28-234D-1F43-9644-E9C0306FF1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>
                <a:ea typeface="ＭＳ Ｐゴシック" panose="020B0600070205080204" pitchFamily="34" charset="-128"/>
              </a:rPr>
              <a:t>A State Space that Generates an</a:t>
            </a:r>
            <a:br>
              <a:rPr lang="en-US" altLang="en-US" sz="3200">
                <a:ea typeface="ＭＳ Ｐゴシック" panose="020B0600070205080204" pitchFamily="34" charset="-128"/>
              </a:rPr>
            </a:br>
            <a:r>
              <a:rPr lang="en-US" altLang="en-US" sz="3200">
                <a:ea typeface="ＭＳ Ｐゴシック" panose="020B0600070205080204" pitchFamily="34" charset="-128"/>
              </a:rPr>
              <a:t> Exponentially Growing  Search Space</a:t>
            </a:r>
            <a:r>
              <a:rPr lang="en-US" altLang="en-US" sz="4800">
                <a:ea typeface="ＭＳ Ｐゴシック" panose="020B0600070205080204" pitchFamily="34" charset="-128"/>
              </a:rPr>
              <a:t> </a:t>
            </a:r>
          </a:p>
        </p:txBody>
      </p:sp>
      <p:pic>
        <p:nvPicPr>
          <p:cNvPr id="120834" name="Picture 4" descr="img21">
            <a:extLst>
              <a:ext uri="{FF2B5EF4-FFF2-40B4-BE49-F238E27FC236}">
                <a16:creationId xmlns:a16="http://schemas.microsoft.com/office/drawing/2014/main" id="{3798336D-876D-4D43-BCA4-70597B8F38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667000"/>
            <a:ext cx="8458200" cy="307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Rectangle 2">
            <a:extLst>
              <a:ext uri="{FF2B5EF4-FFF2-40B4-BE49-F238E27FC236}">
                <a16:creationId xmlns:a16="http://schemas.microsoft.com/office/drawing/2014/main" id="{69E259DC-2409-8042-9897-0C041954DA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Holy Grail Search</a:t>
            </a:r>
          </a:p>
        </p:txBody>
      </p:sp>
      <p:sp>
        <p:nvSpPr>
          <p:cNvPr id="122882" name="Rectangle 3">
            <a:extLst>
              <a:ext uri="{FF2B5EF4-FFF2-40B4-BE49-F238E27FC236}">
                <a16:creationId xmlns:a16="http://schemas.microsoft.com/office/drawing/2014/main" id="{19A15E85-C914-6843-B915-DD4CF1F1BC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8153400" cy="5562600"/>
          </a:xfrm>
        </p:spPr>
        <p:txBody>
          <a:bodyPr/>
          <a:lstStyle/>
          <a:p>
            <a:pPr eaLnBrk="1" hangingPunct="1">
              <a:buFontTx/>
              <a:buNone/>
              <a:tabLst>
                <a:tab pos="914400" algn="l"/>
                <a:tab pos="1828800" algn="l"/>
                <a:tab pos="3657600" algn="l"/>
              </a:tabLst>
            </a:pPr>
            <a:r>
              <a:rPr lang="en-US" altLang="en-US" sz="2400" b="1">
                <a:ea typeface="ＭＳ Ｐゴシック" panose="020B0600070205080204" pitchFamily="34" charset="-128"/>
              </a:rPr>
              <a:t>		Expanded node  	Nodes list</a:t>
            </a:r>
            <a:endParaRPr lang="en-US" altLang="en-US" sz="2400">
              <a:ea typeface="ＭＳ Ｐゴシック" panose="020B0600070205080204" pitchFamily="34" charset="-128"/>
            </a:endParaRPr>
          </a:p>
          <a:p>
            <a:pPr eaLnBrk="1" hangingPunct="1">
              <a:buFontTx/>
              <a:buNone/>
              <a:tabLst>
                <a:tab pos="914400" algn="l"/>
                <a:tab pos="1828800" algn="l"/>
                <a:tab pos="3657600" algn="l"/>
              </a:tabLst>
            </a:pPr>
            <a:r>
              <a:rPr lang="en-US" altLang="en-US" sz="2400">
                <a:ea typeface="ＭＳ Ｐゴシック" panose="020B0600070205080204" pitchFamily="34" charset="-128"/>
              </a:rPr>
              <a:t>				{ S</a:t>
            </a:r>
            <a:r>
              <a:rPr lang="en-US" altLang="en-US" sz="2400" baseline="30000">
                <a:ea typeface="ＭＳ Ｐゴシック" panose="020B0600070205080204" pitchFamily="34" charset="-128"/>
              </a:rPr>
              <a:t>0</a:t>
            </a:r>
            <a:r>
              <a:rPr lang="en-US" altLang="en-US" sz="2400">
                <a:ea typeface="ＭＳ Ｐゴシック" panose="020B0600070205080204" pitchFamily="34" charset="-128"/>
              </a:rPr>
              <a:t> }</a:t>
            </a:r>
          </a:p>
          <a:p>
            <a:pPr eaLnBrk="1" hangingPunct="1">
              <a:buFontTx/>
              <a:buNone/>
              <a:tabLst>
                <a:tab pos="914400" algn="l"/>
                <a:tab pos="1828800" algn="l"/>
                <a:tab pos="3657600" algn="l"/>
              </a:tabLst>
            </a:pPr>
            <a:r>
              <a:rPr lang="en-US" altLang="en-US" sz="2400">
                <a:ea typeface="ＭＳ Ｐゴシック" panose="020B0600070205080204" pitchFamily="34" charset="-128"/>
              </a:rPr>
              <a:t>			S</a:t>
            </a:r>
            <a:r>
              <a:rPr lang="en-US" altLang="en-US" sz="2400" baseline="30000">
                <a:ea typeface="ＭＳ Ｐゴシック" panose="020B0600070205080204" pitchFamily="34" charset="-128"/>
              </a:rPr>
              <a:t>0</a:t>
            </a:r>
            <a:r>
              <a:rPr lang="en-US" altLang="en-US" sz="2400">
                <a:ea typeface="ＭＳ Ｐゴシック" panose="020B0600070205080204" pitchFamily="34" charset="-128"/>
              </a:rPr>
              <a:t>	{C</a:t>
            </a:r>
            <a:r>
              <a:rPr lang="en-US" altLang="en-US" sz="2400" baseline="30000">
                <a:ea typeface="ＭＳ Ｐゴシック" panose="020B0600070205080204" pitchFamily="34" charset="-128"/>
              </a:rPr>
              <a:t>8</a:t>
            </a:r>
            <a:r>
              <a:rPr lang="en-US" altLang="en-US" sz="2400">
                <a:ea typeface="ＭＳ Ｐゴシック" panose="020B0600070205080204" pitchFamily="34" charset="-128"/>
              </a:rPr>
              <a:t> A</a:t>
            </a:r>
            <a:r>
              <a:rPr lang="en-US" altLang="en-US" sz="2400" baseline="30000">
                <a:ea typeface="ＭＳ Ｐゴシック" panose="020B0600070205080204" pitchFamily="34" charset="-128"/>
              </a:rPr>
              <a:t>3</a:t>
            </a:r>
            <a:r>
              <a:rPr lang="en-US" altLang="en-US" sz="2400">
                <a:ea typeface="ＭＳ Ｐゴシック" panose="020B0600070205080204" pitchFamily="34" charset="-128"/>
              </a:rPr>
              <a:t> B</a:t>
            </a:r>
            <a:r>
              <a:rPr lang="en-US" altLang="en-US" sz="2400" baseline="30000">
                <a:ea typeface="ＭＳ Ｐゴシック" panose="020B0600070205080204" pitchFamily="34" charset="-128"/>
              </a:rPr>
              <a:t>1 </a:t>
            </a:r>
            <a:r>
              <a:rPr lang="en-US" altLang="en-US" sz="2400">
                <a:ea typeface="ＭＳ Ｐゴシック" panose="020B0600070205080204" pitchFamily="34" charset="-128"/>
              </a:rPr>
              <a:t>}</a:t>
            </a:r>
          </a:p>
          <a:p>
            <a:pPr eaLnBrk="1" hangingPunct="1">
              <a:buFontTx/>
              <a:buNone/>
              <a:tabLst>
                <a:tab pos="914400" algn="l"/>
                <a:tab pos="1828800" algn="l"/>
                <a:tab pos="3657600" algn="l"/>
              </a:tabLst>
            </a:pPr>
            <a:r>
              <a:rPr lang="en-US" altLang="en-US" sz="2400">
                <a:ea typeface="ＭＳ Ｐゴシック" panose="020B0600070205080204" pitchFamily="34" charset="-128"/>
              </a:rPr>
              <a:t>			C</a:t>
            </a:r>
            <a:r>
              <a:rPr lang="en-US" altLang="en-US" sz="2400" baseline="30000">
                <a:ea typeface="ＭＳ Ｐゴシック" panose="020B0600070205080204" pitchFamily="34" charset="-128"/>
              </a:rPr>
              <a:t>8</a:t>
            </a:r>
            <a:r>
              <a:rPr lang="en-US" altLang="en-US" sz="2400">
                <a:ea typeface="ＭＳ Ｐゴシック" panose="020B0600070205080204" pitchFamily="34" charset="-128"/>
              </a:rPr>
              <a:t>	{ G</a:t>
            </a:r>
            <a:r>
              <a:rPr lang="en-US" altLang="en-US" sz="2400" baseline="30000">
                <a:ea typeface="ＭＳ Ｐゴシック" panose="020B0600070205080204" pitchFamily="34" charset="-128"/>
              </a:rPr>
              <a:t>13</a:t>
            </a:r>
            <a:r>
              <a:rPr lang="en-US" altLang="en-US" sz="2400">
                <a:ea typeface="ＭＳ Ｐゴシック" panose="020B0600070205080204" pitchFamily="34" charset="-128"/>
              </a:rPr>
              <a:t> A</a:t>
            </a:r>
            <a:r>
              <a:rPr lang="en-US" altLang="en-US" sz="2400" baseline="30000">
                <a:ea typeface="ＭＳ Ｐゴシック" panose="020B0600070205080204" pitchFamily="34" charset="-128"/>
              </a:rPr>
              <a:t>3</a:t>
            </a:r>
            <a:r>
              <a:rPr lang="en-US" altLang="en-US" sz="2400">
                <a:ea typeface="ＭＳ Ｐゴシック" panose="020B0600070205080204" pitchFamily="34" charset="-128"/>
              </a:rPr>
              <a:t> B</a:t>
            </a:r>
            <a:r>
              <a:rPr lang="en-US" altLang="en-US" sz="2400" baseline="30000">
                <a:ea typeface="ＭＳ Ｐゴシック" panose="020B0600070205080204" pitchFamily="34" charset="-128"/>
              </a:rPr>
              <a:t>1 </a:t>
            </a:r>
            <a:r>
              <a:rPr lang="en-US" altLang="en-US" sz="2400">
                <a:ea typeface="ＭＳ Ｐゴシック" panose="020B0600070205080204" pitchFamily="34" charset="-128"/>
              </a:rPr>
              <a:t>}    </a:t>
            </a:r>
          </a:p>
          <a:p>
            <a:pPr eaLnBrk="1" hangingPunct="1">
              <a:buFontTx/>
              <a:buNone/>
              <a:tabLst>
                <a:tab pos="914400" algn="l"/>
                <a:tab pos="1828800" algn="l"/>
                <a:tab pos="3657600" algn="l"/>
              </a:tabLst>
            </a:pPr>
            <a:r>
              <a:rPr lang="en-US" altLang="en-US" sz="2400">
                <a:ea typeface="ＭＳ Ｐゴシック" panose="020B0600070205080204" pitchFamily="34" charset="-128"/>
              </a:rPr>
              <a:t>			G</a:t>
            </a:r>
            <a:r>
              <a:rPr lang="en-US" altLang="en-US" sz="2400" baseline="30000">
                <a:ea typeface="ＭＳ Ｐゴシック" panose="020B0600070205080204" pitchFamily="34" charset="-128"/>
              </a:rPr>
              <a:t>13</a:t>
            </a:r>
            <a:r>
              <a:rPr lang="en-US" altLang="en-US" sz="2400">
                <a:ea typeface="ＭＳ Ｐゴシック" panose="020B0600070205080204" pitchFamily="34" charset="-128"/>
              </a:rPr>
              <a:t>	{ A</a:t>
            </a:r>
            <a:r>
              <a:rPr lang="en-US" altLang="en-US" sz="2400" baseline="30000">
                <a:ea typeface="ＭＳ Ｐゴシック" panose="020B0600070205080204" pitchFamily="34" charset="-128"/>
              </a:rPr>
              <a:t>3</a:t>
            </a:r>
            <a:r>
              <a:rPr lang="en-US" altLang="en-US" sz="2400">
                <a:ea typeface="ＭＳ Ｐゴシック" panose="020B0600070205080204" pitchFamily="34" charset="-128"/>
              </a:rPr>
              <a:t> B</a:t>
            </a:r>
            <a:r>
              <a:rPr lang="en-US" altLang="en-US" sz="2400" baseline="30000">
                <a:ea typeface="ＭＳ Ｐゴシック" panose="020B0600070205080204" pitchFamily="34" charset="-128"/>
              </a:rPr>
              <a:t>1</a:t>
            </a:r>
            <a:r>
              <a:rPr lang="en-US" altLang="en-US" sz="2400">
                <a:ea typeface="ＭＳ Ｐゴシック" panose="020B0600070205080204" pitchFamily="34" charset="-128"/>
              </a:rPr>
              <a:t> } </a:t>
            </a:r>
          </a:p>
          <a:p>
            <a:pPr eaLnBrk="1" hangingPunct="1">
              <a:buFontTx/>
              <a:buNone/>
              <a:tabLst>
                <a:tab pos="914400" algn="l"/>
                <a:tab pos="1828800" algn="l"/>
                <a:tab pos="3657600" algn="l"/>
              </a:tabLst>
            </a:pPr>
            <a:endParaRPr lang="en-US" altLang="en-US" sz="2400">
              <a:ea typeface="ＭＳ Ｐゴシック" panose="020B0600070205080204" pitchFamily="34" charset="-128"/>
            </a:endParaRPr>
          </a:p>
          <a:p>
            <a:pPr eaLnBrk="1" hangingPunct="1">
              <a:buFontTx/>
              <a:buNone/>
              <a:tabLst>
                <a:tab pos="914400" algn="l"/>
                <a:tab pos="1828800" algn="l"/>
                <a:tab pos="3657600" algn="l"/>
              </a:tabLst>
            </a:pPr>
            <a:r>
              <a:rPr lang="en-US" altLang="en-US" sz="2400">
                <a:ea typeface="ＭＳ Ｐゴシック" panose="020B0600070205080204" pitchFamily="34" charset="-128"/>
              </a:rPr>
              <a:t>    Solution path found is S C G, cost 13 </a:t>
            </a:r>
            <a:r>
              <a:rPr lang="en-US" altLang="en-US" sz="2400" b="1">
                <a:ea typeface="ＭＳ Ｐゴシック" panose="020B0600070205080204" pitchFamily="34" charset="-128"/>
              </a:rPr>
              <a:t>(optimal)</a:t>
            </a:r>
            <a:endParaRPr lang="en-US" altLang="en-US" sz="2400">
              <a:ea typeface="ＭＳ Ｐゴシック" panose="020B0600070205080204" pitchFamily="34" charset="-128"/>
            </a:endParaRPr>
          </a:p>
          <a:p>
            <a:pPr eaLnBrk="1" hangingPunct="1">
              <a:buFontTx/>
              <a:buNone/>
              <a:tabLst>
                <a:tab pos="914400" algn="l"/>
                <a:tab pos="1828800" algn="l"/>
                <a:tab pos="3657600" algn="l"/>
              </a:tabLst>
            </a:pPr>
            <a:r>
              <a:rPr lang="en-US" altLang="en-US" sz="2400">
                <a:ea typeface="ＭＳ Ｐゴシック" panose="020B0600070205080204" pitchFamily="34" charset="-128"/>
              </a:rPr>
              <a:t>    Number of nodes expanded (including goal node) = 3 </a:t>
            </a:r>
            <a:br>
              <a:rPr lang="en-US" altLang="en-US" sz="2400">
                <a:ea typeface="ＭＳ Ｐゴシック" panose="020B0600070205080204" pitchFamily="34" charset="-128"/>
              </a:rPr>
            </a:br>
            <a:r>
              <a:rPr lang="en-US" altLang="en-US" sz="2400">
                <a:ea typeface="ＭＳ Ｐゴシック" panose="020B0600070205080204" pitchFamily="34" charset="-128"/>
              </a:rPr>
              <a:t>	</a:t>
            </a:r>
            <a:r>
              <a:rPr lang="en-US" altLang="en-US" sz="2400" b="1">
                <a:ea typeface="ＭＳ Ｐゴシック" panose="020B0600070205080204" pitchFamily="34" charset="-128"/>
              </a:rPr>
              <a:t>(as few as possible!)</a:t>
            </a:r>
          </a:p>
          <a:p>
            <a:pPr eaLnBrk="1" hangingPunct="1">
              <a:buFontTx/>
              <a:buNone/>
              <a:tabLst>
                <a:tab pos="914400" algn="l"/>
                <a:tab pos="1828800" algn="l"/>
                <a:tab pos="3657600" algn="l"/>
              </a:tabLst>
            </a:pPr>
            <a:endParaRPr lang="en-US" altLang="en-US" sz="2400" b="1">
              <a:ea typeface="ＭＳ Ｐゴシック" panose="020B0600070205080204" pitchFamily="34" charset="-128"/>
            </a:endParaRPr>
          </a:p>
          <a:p>
            <a:pPr eaLnBrk="1" hangingPunct="1">
              <a:buFontTx/>
              <a:buNone/>
              <a:tabLst>
                <a:tab pos="914400" algn="l"/>
                <a:tab pos="1828800" algn="l"/>
                <a:tab pos="3657600" algn="l"/>
              </a:tabLst>
            </a:pPr>
            <a:r>
              <a:rPr lang="en-US" altLang="en-US" sz="2400" b="1">
                <a:solidFill>
                  <a:srgbClr val="FF0000"/>
                </a:solidFill>
                <a:ea typeface="ＭＳ Ｐゴシック" panose="020B0600070205080204" pitchFamily="34" charset="-128"/>
              </a:rPr>
              <a:t>	If only we knew where we were headed…</a:t>
            </a:r>
          </a:p>
          <a:p>
            <a:pPr eaLnBrk="1" hangingPunct="1">
              <a:tabLst>
                <a:tab pos="914400" algn="l"/>
                <a:tab pos="1828800" algn="l"/>
                <a:tab pos="3657600" algn="l"/>
              </a:tabLst>
            </a:pPr>
            <a:endParaRPr lang="en-US" altLang="en-US" sz="2400">
              <a:ea typeface="ＭＳ Ｐゴシック" panose="020B0600070205080204" pitchFamily="34" charset="-128"/>
            </a:endParaRPr>
          </a:p>
        </p:txBody>
      </p:sp>
      <p:pic>
        <p:nvPicPr>
          <p:cNvPr id="122883" name="Picture 3" descr="search.png">
            <a:extLst>
              <a:ext uri="{FF2B5EF4-FFF2-40B4-BE49-F238E27FC236}">
                <a16:creationId xmlns:a16="http://schemas.microsoft.com/office/drawing/2014/main" id="{414A77D0-F457-9944-BC7A-0AA6D72299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950" y="76200"/>
            <a:ext cx="235585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38849-D426-2448-97D3-F3617A6B0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E5C842-2DFA-1B40-A49B-80696A780B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Search in a problem space is at the heart of many AI systems</a:t>
            </a:r>
          </a:p>
          <a:p>
            <a:r>
              <a:rPr lang="en-US" dirty="0"/>
              <a:t>Formalizing the search in terms of states, actions, and goals is key</a:t>
            </a:r>
          </a:p>
          <a:p>
            <a:r>
              <a:rPr lang="en-US" dirty="0"/>
              <a:t>The simple “uninformed” algorithms we examined can be augmented to heuristics to improve them in various ways</a:t>
            </a:r>
          </a:p>
          <a:p>
            <a:r>
              <a:rPr lang="en-US" dirty="0"/>
              <a:t>But for some problems, a simple algorithm is best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092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>
            <a:extLst>
              <a:ext uri="{FF2B5EF4-FFF2-40B4-BE49-F238E27FC236}">
                <a16:creationId xmlns:a16="http://schemas.microsoft.com/office/drawing/2014/main" id="{DFF1D586-8DD6-114B-A1F5-A974043B5B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Simpler: 3-Puzzle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BE720CA-A9AB-EE41-9321-25E78864D431}"/>
              </a:ext>
            </a:extLst>
          </p:cNvPr>
          <p:cNvGrpSpPr/>
          <p:nvPr/>
        </p:nvGrpSpPr>
        <p:grpSpPr>
          <a:xfrm>
            <a:off x="3124200" y="1752600"/>
            <a:ext cx="914400" cy="914400"/>
            <a:chOff x="3124200" y="1752600"/>
            <a:chExt cx="914400" cy="91440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797050F4-DCD2-FB47-BF72-836C21CFD3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4200" y="1752600"/>
              <a:ext cx="457200" cy="457200"/>
            </a:xfrm>
            <a:prstGeom prst="rect">
              <a:avLst/>
            </a:prstGeom>
            <a:gradFill rotWithShape="1">
              <a:gsLst>
                <a:gs pos="0">
                  <a:srgbClr val="9BC1FF"/>
                </a:gs>
                <a:gs pos="100000">
                  <a:srgbClr val="3F80CD"/>
                </a:gs>
              </a:gsLst>
              <a:lin ang="5400000"/>
            </a:gradFill>
            <a:ln w="25400">
              <a:solidFill>
                <a:schemeClr val="tx1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lt1"/>
                  </a:solidFill>
                  <a:latin typeface="+mn-lt"/>
                  <a:ea typeface="+mn-ea"/>
                </a:rPr>
                <a:t>3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DCF4833-6336-0240-853B-678AAADB24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1400" y="1752600"/>
              <a:ext cx="457200" cy="457200"/>
            </a:xfrm>
            <a:prstGeom prst="rect">
              <a:avLst/>
            </a:prstGeom>
            <a:gradFill rotWithShape="1">
              <a:gsLst>
                <a:gs pos="0">
                  <a:srgbClr val="9BC1FF"/>
                </a:gs>
                <a:gs pos="100000">
                  <a:srgbClr val="3F80CD"/>
                </a:gs>
              </a:gsLst>
              <a:lin ang="5400000"/>
            </a:gradFill>
            <a:ln w="25400">
              <a:solidFill>
                <a:schemeClr val="tx1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FCB2440-A1D9-4F4E-AF98-B2936762B5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4200" y="2209800"/>
              <a:ext cx="457200" cy="457200"/>
            </a:xfrm>
            <a:prstGeom prst="rect">
              <a:avLst/>
            </a:prstGeom>
            <a:gradFill rotWithShape="1">
              <a:gsLst>
                <a:gs pos="0">
                  <a:srgbClr val="9BC1FF"/>
                </a:gs>
                <a:gs pos="100000">
                  <a:srgbClr val="3F80CD"/>
                </a:gs>
              </a:gsLst>
              <a:lin ang="5400000"/>
            </a:gradFill>
            <a:ln w="25400">
              <a:solidFill>
                <a:schemeClr val="tx1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lt1"/>
                  </a:solidFill>
                  <a:latin typeface="+mn-lt"/>
                  <a:ea typeface="+mn-ea"/>
                </a:rPr>
                <a:t>2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E4158C4-206F-BA4B-937A-A9E3802922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1400" y="2209800"/>
              <a:ext cx="457200" cy="457200"/>
            </a:xfrm>
            <a:prstGeom prst="rect">
              <a:avLst/>
            </a:prstGeom>
            <a:gradFill rotWithShape="1">
              <a:gsLst>
                <a:gs pos="0">
                  <a:srgbClr val="9BC1FF"/>
                </a:gs>
                <a:gs pos="100000">
                  <a:srgbClr val="3F80CD"/>
                </a:gs>
              </a:gsLst>
              <a:lin ang="5400000"/>
            </a:gradFill>
            <a:ln w="25400">
              <a:solidFill>
                <a:schemeClr val="tx1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lt1"/>
                  </a:solidFill>
                  <a:latin typeface="+mn-lt"/>
                  <a:ea typeface="+mn-ea"/>
                </a:rPr>
                <a:t>1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DAB40AD-8F51-7641-94CB-D7CD0AF2C687}"/>
              </a:ext>
            </a:extLst>
          </p:cNvPr>
          <p:cNvGrpSpPr/>
          <p:nvPr/>
        </p:nvGrpSpPr>
        <p:grpSpPr>
          <a:xfrm>
            <a:off x="5181600" y="1752600"/>
            <a:ext cx="914400" cy="914400"/>
            <a:chOff x="5181600" y="1752600"/>
            <a:chExt cx="914400" cy="9144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B6539F8-098E-A240-A3B0-766D2F1AFA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81600" y="1752600"/>
              <a:ext cx="457200" cy="457200"/>
            </a:xfrm>
            <a:prstGeom prst="rect">
              <a:avLst/>
            </a:prstGeom>
            <a:gradFill rotWithShape="1">
              <a:gsLst>
                <a:gs pos="0">
                  <a:srgbClr val="9BC1FF"/>
                </a:gs>
                <a:gs pos="100000">
                  <a:srgbClr val="3F80CD"/>
                </a:gs>
              </a:gsLst>
              <a:lin ang="5400000"/>
            </a:gradFill>
            <a:ln w="25400">
              <a:solidFill>
                <a:schemeClr val="tx1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lt1"/>
                  </a:solidFill>
                  <a:latin typeface="+mn-lt"/>
                  <a:ea typeface="+mn-ea"/>
                </a:rPr>
                <a:t>1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0527C5A-F2E6-CB44-A6CB-0FFFCC6584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8800" y="1752600"/>
              <a:ext cx="457200" cy="457200"/>
            </a:xfrm>
            <a:prstGeom prst="rect">
              <a:avLst/>
            </a:prstGeom>
            <a:gradFill rotWithShape="1">
              <a:gsLst>
                <a:gs pos="0">
                  <a:srgbClr val="9BC1FF"/>
                </a:gs>
                <a:gs pos="100000">
                  <a:srgbClr val="3F80CD"/>
                </a:gs>
              </a:gsLst>
              <a:lin ang="5400000"/>
            </a:gradFill>
            <a:ln w="25400">
              <a:solidFill>
                <a:schemeClr val="tx1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lt1"/>
                  </a:solidFill>
                  <a:latin typeface="+mn-lt"/>
                  <a:ea typeface="+mn-ea"/>
                </a:rPr>
                <a:t>2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7EE0D64-E9D2-304E-8FAC-C74BA23A83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81600" y="2209800"/>
              <a:ext cx="457200" cy="457200"/>
            </a:xfrm>
            <a:prstGeom prst="rect">
              <a:avLst/>
            </a:prstGeom>
            <a:gradFill rotWithShape="1">
              <a:gsLst>
                <a:gs pos="0">
                  <a:srgbClr val="9BC1FF"/>
                </a:gs>
                <a:gs pos="100000">
                  <a:srgbClr val="3F80CD"/>
                </a:gs>
              </a:gsLst>
              <a:lin ang="5400000"/>
            </a:gradFill>
            <a:ln w="25400">
              <a:solidFill>
                <a:schemeClr val="tx1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B639E96-4286-DF4C-8815-831F5AA897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8800" y="2209800"/>
              <a:ext cx="457200" cy="457200"/>
            </a:xfrm>
            <a:prstGeom prst="rect">
              <a:avLst/>
            </a:prstGeom>
            <a:gradFill rotWithShape="1">
              <a:gsLst>
                <a:gs pos="0">
                  <a:srgbClr val="9BC1FF"/>
                </a:gs>
                <a:gs pos="100000">
                  <a:srgbClr val="3F80CD"/>
                </a:gs>
              </a:gsLst>
              <a:lin ang="5400000"/>
            </a:gradFill>
            <a:ln w="25400">
              <a:solidFill>
                <a:schemeClr val="tx1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lt1"/>
                  </a:solidFill>
                  <a:latin typeface="+mn-lt"/>
                  <a:ea typeface="+mn-ea"/>
                </a:rPr>
                <a:t>3</a:t>
              </a:r>
            </a:p>
          </p:txBody>
        </p:sp>
      </p:grpSp>
      <p:sp>
        <p:nvSpPr>
          <p:cNvPr id="4" name="Right Arrow 3">
            <a:extLst>
              <a:ext uri="{FF2B5EF4-FFF2-40B4-BE49-F238E27FC236}">
                <a16:creationId xmlns:a16="http://schemas.microsoft.com/office/drawing/2014/main" id="{091B006A-902E-2246-93A9-ACFD71ECB0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1981200"/>
            <a:ext cx="762000" cy="484188"/>
          </a:xfrm>
          <a:prstGeom prst="rightArrow">
            <a:avLst>
              <a:gd name="adj1" fmla="val 50000"/>
              <a:gd name="adj2" fmla="val 50004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809F52-C4F2-1946-A829-C9D98B03DA48}"/>
              </a:ext>
            </a:extLst>
          </p:cNvPr>
          <p:cNvSpPr txBox="1"/>
          <p:nvPr/>
        </p:nvSpPr>
        <p:spPr>
          <a:xfrm>
            <a:off x="3124200" y="2667000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start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584CAA-E7E1-DD44-BC07-F492A3832954}"/>
              </a:ext>
            </a:extLst>
          </p:cNvPr>
          <p:cNvSpPr txBox="1"/>
          <p:nvPr/>
        </p:nvSpPr>
        <p:spPr>
          <a:xfrm>
            <a:off x="5181600" y="2667000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goal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134E6D4D-9E46-784E-B191-4939C37D8461}"/>
              </a:ext>
            </a:extLst>
          </p:cNvPr>
          <p:cNvGrpSpPr/>
          <p:nvPr/>
        </p:nvGrpSpPr>
        <p:grpSpPr>
          <a:xfrm>
            <a:off x="609600" y="3733801"/>
            <a:ext cx="7559040" cy="3124199"/>
            <a:chOff x="609600" y="3733801"/>
            <a:chExt cx="7559040" cy="3124199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03AA328-5599-434E-9868-85795A002EF5}"/>
                </a:ext>
              </a:extLst>
            </p:cNvPr>
            <p:cNvGrpSpPr/>
            <p:nvPr/>
          </p:nvGrpSpPr>
          <p:grpSpPr>
            <a:xfrm>
              <a:off x="609600" y="3733801"/>
              <a:ext cx="914400" cy="914400"/>
              <a:chOff x="3124200" y="1752600"/>
              <a:chExt cx="914400" cy="914400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001B70A-4AEE-704A-ABA1-2983E31566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24200" y="1752600"/>
                <a:ext cx="457200" cy="457200"/>
              </a:xfrm>
              <a:prstGeom prst="rect">
                <a:avLst/>
              </a:prstGeom>
              <a:gradFill rotWithShape="1">
                <a:gsLst>
                  <a:gs pos="0">
                    <a:srgbClr val="9BC1FF"/>
                  </a:gs>
                  <a:gs pos="100000">
                    <a:srgbClr val="3F80CD"/>
                  </a:gs>
                </a:gsLst>
                <a:lin ang="5400000"/>
              </a:gra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lt1"/>
                    </a:solidFill>
                    <a:latin typeface="+mn-lt"/>
                    <a:ea typeface="+mn-ea"/>
                  </a:rPr>
                  <a:t>3</a:t>
                </a: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6E49E29B-FD32-554D-B866-CB34517944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81400" y="1752600"/>
                <a:ext cx="457200" cy="457200"/>
              </a:xfrm>
              <a:prstGeom prst="rect">
                <a:avLst/>
              </a:prstGeom>
              <a:gradFill rotWithShape="1">
                <a:gsLst>
                  <a:gs pos="0">
                    <a:srgbClr val="9BC1FF"/>
                  </a:gs>
                  <a:gs pos="100000">
                    <a:srgbClr val="3F80CD"/>
                  </a:gs>
                </a:gsLst>
                <a:lin ang="5400000"/>
              </a:gra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4D44FAA5-EBCE-6C48-9EE9-6120B99FCC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24200" y="2209800"/>
                <a:ext cx="457200" cy="457200"/>
              </a:xfrm>
              <a:prstGeom prst="rect">
                <a:avLst/>
              </a:prstGeom>
              <a:gradFill rotWithShape="1">
                <a:gsLst>
                  <a:gs pos="0">
                    <a:srgbClr val="9BC1FF"/>
                  </a:gs>
                  <a:gs pos="100000">
                    <a:srgbClr val="3F80CD"/>
                  </a:gs>
                </a:gsLst>
                <a:lin ang="5400000"/>
              </a:gra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lt1"/>
                    </a:solidFill>
                    <a:latin typeface="+mn-lt"/>
                    <a:ea typeface="+mn-ea"/>
                  </a:rPr>
                  <a:t>2</a:t>
                </a: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2648AE55-3B47-4642-9DA4-CEA577D891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81400" y="2209800"/>
                <a:ext cx="457200" cy="457200"/>
              </a:xfrm>
              <a:prstGeom prst="rect">
                <a:avLst/>
              </a:prstGeom>
              <a:gradFill rotWithShape="1">
                <a:gsLst>
                  <a:gs pos="0">
                    <a:srgbClr val="9BC1FF"/>
                  </a:gs>
                  <a:gs pos="100000">
                    <a:srgbClr val="3F80CD"/>
                  </a:gs>
                </a:gsLst>
                <a:lin ang="5400000"/>
              </a:gra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lt1"/>
                    </a:solidFill>
                    <a:latin typeface="+mn-lt"/>
                    <a:ea typeface="+mn-ea"/>
                  </a:rPr>
                  <a:t>1</a:t>
                </a:r>
              </a:p>
            </p:txBody>
          </p:sp>
        </p:grpSp>
        <p:sp>
          <p:nvSpPr>
            <p:cNvPr id="26" name="Right Arrow 25">
              <a:extLst>
                <a:ext uri="{FF2B5EF4-FFF2-40B4-BE49-F238E27FC236}">
                  <a16:creationId xmlns:a16="http://schemas.microsoft.com/office/drawing/2014/main" id="{4D165746-6882-E54E-9404-2E4AB06D3C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6400" y="3962401"/>
              <a:ext cx="457200" cy="484188"/>
            </a:xfrm>
            <a:prstGeom prst="rightArrow">
              <a:avLst>
                <a:gd name="adj1" fmla="val 50000"/>
                <a:gd name="adj2" fmla="val 50004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A8ED6A8-697A-7845-AE78-36269F80BFCD}"/>
                </a:ext>
              </a:extLst>
            </p:cNvPr>
            <p:cNvSpPr txBox="1"/>
            <p:nvPr/>
          </p:nvSpPr>
          <p:spPr>
            <a:xfrm>
              <a:off x="609600" y="4648201"/>
              <a:ext cx="914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start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42507EB-01A6-414B-973A-BBC29644677F}"/>
                </a:ext>
              </a:extLst>
            </p:cNvPr>
            <p:cNvSpPr txBox="1"/>
            <p:nvPr/>
          </p:nvSpPr>
          <p:spPr>
            <a:xfrm>
              <a:off x="3657600" y="6396335"/>
              <a:ext cx="914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goal</a:t>
              </a:r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4D72D81A-A9D3-AA43-8695-E56F48AA9A7D}"/>
                </a:ext>
              </a:extLst>
            </p:cNvPr>
            <p:cNvGrpSpPr/>
            <p:nvPr/>
          </p:nvGrpSpPr>
          <p:grpSpPr>
            <a:xfrm>
              <a:off x="2316480" y="3745232"/>
              <a:ext cx="914400" cy="914400"/>
              <a:chOff x="3124200" y="1752600"/>
              <a:chExt cx="914400" cy="914400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B228A80D-4567-E94F-876B-1FD00A3236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24200" y="1752600"/>
                <a:ext cx="457200" cy="457200"/>
              </a:xfrm>
              <a:prstGeom prst="rect">
                <a:avLst/>
              </a:prstGeom>
              <a:gradFill rotWithShape="1">
                <a:gsLst>
                  <a:gs pos="0">
                    <a:srgbClr val="9BC1FF"/>
                  </a:gs>
                  <a:gs pos="100000">
                    <a:srgbClr val="3F80CD"/>
                  </a:gs>
                </a:gsLst>
                <a:lin ang="5400000"/>
              </a:gra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0174BC51-B9B6-4746-8491-A55F08C46A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81400" y="1752600"/>
                <a:ext cx="457200" cy="457200"/>
              </a:xfrm>
              <a:prstGeom prst="rect">
                <a:avLst/>
              </a:prstGeom>
              <a:gradFill rotWithShape="1">
                <a:gsLst>
                  <a:gs pos="0">
                    <a:srgbClr val="9BC1FF"/>
                  </a:gs>
                  <a:gs pos="100000">
                    <a:srgbClr val="3F80CD"/>
                  </a:gs>
                </a:gsLst>
                <a:lin ang="5400000"/>
              </a:gra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lt1"/>
                    </a:solidFill>
                    <a:latin typeface="+mn-lt"/>
                    <a:ea typeface="+mn-ea"/>
                  </a:rPr>
                  <a:t>3</a:t>
                </a:r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597E6D04-2770-254B-B2FD-7B3FA28854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24200" y="2209800"/>
                <a:ext cx="457200" cy="457200"/>
              </a:xfrm>
              <a:prstGeom prst="rect">
                <a:avLst/>
              </a:prstGeom>
              <a:gradFill rotWithShape="1">
                <a:gsLst>
                  <a:gs pos="0">
                    <a:srgbClr val="9BC1FF"/>
                  </a:gs>
                  <a:gs pos="100000">
                    <a:srgbClr val="3F80CD"/>
                  </a:gs>
                </a:gsLst>
                <a:lin ang="5400000"/>
              </a:gra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lt1"/>
                    </a:solidFill>
                    <a:latin typeface="+mn-lt"/>
                    <a:ea typeface="+mn-ea"/>
                  </a:rPr>
                  <a:t>2</a:t>
                </a:r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5A686DC7-8E41-2E4B-A079-18869CA5DC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81400" y="2209800"/>
                <a:ext cx="457200" cy="457200"/>
              </a:xfrm>
              <a:prstGeom prst="rect">
                <a:avLst/>
              </a:prstGeom>
              <a:gradFill rotWithShape="1">
                <a:gsLst>
                  <a:gs pos="0">
                    <a:srgbClr val="9BC1FF"/>
                  </a:gs>
                  <a:gs pos="100000">
                    <a:srgbClr val="3F80CD"/>
                  </a:gs>
                </a:gsLst>
                <a:lin ang="5400000"/>
              </a:gra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lt1"/>
                    </a:solidFill>
                    <a:latin typeface="+mn-lt"/>
                    <a:ea typeface="+mn-ea"/>
                  </a:rPr>
                  <a:t>1</a:t>
                </a:r>
              </a:p>
            </p:txBody>
          </p:sp>
        </p:grpSp>
        <p:sp>
          <p:nvSpPr>
            <p:cNvPr id="34" name="Right Arrow 33">
              <a:extLst>
                <a:ext uri="{FF2B5EF4-FFF2-40B4-BE49-F238E27FC236}">
                  <a16:creationId xmlns:a16="http://schemas.microsoft.com/office/drawing/2014/main" id="{98A12D90-BBFC-C042-9D0E-F08FE25E8E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3280" y="3973832"/>
              <a:ext cx="457200" cy="484188"/>
            </a:xfrm>
            <a:prstGeom prst="rightArrow">
              <a:avLst>
                <a:gd name="adj1" fmla="val 50000"/>
                <a:gd name="adj2" fmla="val 50004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827534F3-8F44-3A46-971C-496F8C6E7BE0}"/>
                </a:ext>
              </a:extLst>
            </p:cNvPr>
            <p:cNvGrpSpPr/>
            <p:nvPr/>
          </p:nvGrpSpPr>
          <p:grpSpPr>
            <a:xfrm>
              <a:off x="3977640" y="3756662"/>
              <a:ext cx="914400" cy="914400"/>
              <a:chOff x="3124200" y="1752600"/>
              <a:chExt cx="914400" cy="914400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3A77F328-C1E9-AA46-9764-4C30EFDABF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24200" y="1752600"/>
                <a:ext cx="457200" cy="457200"/>
              </a:xfrm>
              <a:prstGeom prst="rect">
                <a:avLst/>
              </a:prstGeom>
              <a:gradFill rotWithShape="1">
                <a:gsLst>
                  <a:gs pos="0">
                    <a:srgbClr val="9BC1FF"/>
                  </a:gs>
                  <a:gs pos="100000">
                    <a:srgbClr val="3F80CD"/>
                  </a:gs>
                </a:gsLst>
                <a:lin ang="5400000"/>
              </a:gra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lt1"/>
                    </a:solidFill>
                    <a:latin typeface="+mn-lt"/>
                    <a:ea typeface="+mn-ea"/>
                  </a:rPr>
                  <a:t>2</a:t>
                </a:r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E9B0C830-0B7A-134F-9854-38997862C9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81400" y="1752600"/>
                <a:ext cx="457200" cy="457200"/>
              </a:xfrm>
              <a:prstGeom prst="rect">
                <a:avLst/>
              </a:prstGeom>
              <a:gradFill rotWithShape="1">
                <a:gsLst>
                  <a:gs pos="0">
                    <a:srgbClr val="9BC1FF"/>
                  </a:gs>
                  <a:gs pos="100000">
                    <a:srgbClr val="3F80CD"/>
                  </a:gs>
                </a:gsLst>
                <a:lin ang="5400000"/>
              </a:gra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lt1"/>
                    </a:solidFill>
                    <a:latin typeface="+mn-lt"/>
                    <a:ea typeface="+mn-ea"/>
                  </a:rPr>
                  <a:t>3</a:t>
                </a:r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3DC5CA3C-F320-F14C-9757-4A582874F3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24200" y="2209800"/>
                <a:ext cx="457200" cy="457200"/>
              </a:xfrm>
              <a:prstGeom prst="rect">
                <a:avLst/>
              </a:prstGeom>
              <a:gradFill rotWithShape="1">
                <a:gsLst>
                  <a:gs pos="0">
                    <a:srgbClr val="9BC1FF"/>
                  </a:gs>
                  <a:gs pos="100000">
                    <a:srgbClr val="3F80CD"/>
                  </a:gs>
                </a:gsLst>
                <a:lin ang="5400000"/>
              </a:gra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9EF97EA7-D840-1440-B9E2-2B68FE4595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81400" y="2209800"/>
                <a:ext cx="457200" cy="457200"/>
              </a:xfrm>
              <a:prstGeom prst="rect">
                <a:avLst/>
              </a:prstGeom>
              <a:gradFill rotWithShape="1">
                <a:gsLst>
                  <a:gs pos="0">
                    <a:srgbClr val="9BC1FF"/>
                  </a:gs>
                  <a:gs pos="100000">
                    <a:srgbClr val="3F80CD"/>
                  </a:gs>
                </a:gsLst>
                <a:lin ang="5400000"/>
              </a:gra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lt1"/>
                    </a:solidFill>
                    <a:latin typeface="+mn-lt"/>
                    <a:ea typeface="+mn-ea"/>
                  </a:rPr>
                  <a:t>1</a:t>
                </a:r>
              </a:p>
            </p:txBody>
          </p:sp>
        </p:grpSp>
        <p:sp>
          <p:nvSpPr>
            <p:cNvPr id="40" name="Right Arrow 39">
              <a:extLst>
                <a:ext uri="{FF2B5EF4-FFF2-40B4-BE49-F238E27FC236}">
                  <a16:creationId xmlns:a16="http://schemas.microsoft.com/office/drawing/2014/main" id="{CD029505-0EC2-984B-9CB3-0B399A723C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4440" y="3985262"/>
              <a:ext cx="457200" cy="484188"/>
            </a:xfrm>
            <a:prstGeom prst="rightArrow">
              <a:avLst>
                <a:gd name="adj1" fmla="val 50000"/>
                <a:gd name="adj2" fmla="val 50004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9CFB33F8-03AD-E84E-AF08-6014102FB1A2}"/>
                </a:ext>
              </a:extLst>
            </p:cNvPr>
            <p:cNvGrpSpPr/>
            <p:nvPr/>
          </p:nvGrpSpPr>
          <p:grpSpPr>
            <a:xfrm>
              <a:off x="5577840" y="3756662"/>
              <a:ext cx="914400" cy="914400"/>
              <a:chOff x="3124200" y="1752600"/>
              <a:chExt cx="914400" cy="914400"/>
            </a:xfrm>
          </p:grpSpPr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A9948CE5-61C3-2A4E-8F49-16AE8028FD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24200" y="1752600"/>
                <a:ext cx="457200" cy="457200"/>
              </a:xfrm>
              <a:prstGeom prst="rect">
                <a:avLst/>
              </a:prstGeom>
              <a:gradFill rotWithShape="1">
                <a:gsLst>
                  <a:gs pos="0">
                    <a:srgbClr val="9BC1FF"/>
                  </a:gs>
                  <a:gs pos="100000">
                    <a:srgbClr val="3F80CD"/>
                  </a:gs>
                </a:gsLst>
                <a:lin ang="5400000"/>
              </a:gra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lt1"/>
                    </a:solidFill>
                    <a:latin typeface="+mn-lt"/>
                    <a:ea typeface="+mn-ea"/>
                  </a:rPr>
                  <a:t>2</a:t>
                </a:r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8C858FF2-85DA-0F4E-A849-3224F80278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81400" y="1752600"/>
                <a:ext cx="457200" cy="457200"/>
              </a:xfrm>
              <a:prstGeom prst="rect">
                <a:avLst/>
              </a:prstGeom>
              <a:gradFill rotWithShape="1">
                <a:gsLst>
                  <a:gs pos="0">
                    <a:srgbClr val="9BC1FF"/>
                  </a:gs>
                  <a:gs pos="100000">
                    <a:srgbClr val="3F80CD"/>
                  </a:gs>
                </a:gsLst>
                <a:lin ang="5400000"/>
              </a:gra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lt1"/>
                    </a:solidFill>
                    <a:latin typeface="+mn-lt"/>
                    <a:ea typeface="+mn-ea"/>
                  </a:rPr>
                  <a:t>3</a:t>
                </a:r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E9171456-45E5-474A-B3D2-04DEDA9DA9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24200" y="2209800"/>
                <a:ext cx="457200" cy="457200"/>
              </a:xfrm>
              <a:prstGeom prst="rect">
                <a:avLst/>
              </a:prstGeom>
              <a:gradFill rotWithShape="1">
                <a:gsLst>
                  <a:gs pos="0">
                    <a:srgbClr val="9BC1FF"/>
                  </a:gs>
                  <a:gs pos="100000">
                    <a:srgbClr val="3F80CD"/>
                  </a:gs>
                </a:gsLst>
                <a:lin ang="5400000"/>
              </a:gra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lt1"/>
                    </a:solidFill>
                    <a:latin typeface="+mn-lt"/>
                    <a:ea typeface="+mn-ea"/>
                  </a:rPr>
                  <a:t>1</a:t>
                </a:r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1D709E85-964B-2B4B-A899-0A9E34D2AD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81400" y="2209800"/>
                <a:ext cx="457200" cy="457200"/>
              </a:xfrm>
              <a:prstGeom prst="rect">
                <a:avLst/>
              </a:prstGeom>
              <a:gradFill rotWithShape="1">
                <a:gsLst>
                  <a:gs pos="0">
                    <a:srgbClr val="9BC1FF"/>
                  </a:gs>
                  <a:gs pos="100000">
                    <a:srgbClr val="3F80CD"/>
                  </a:gs>
                </a:gsLst>
                <a:lin ang="5400000"/>
              </a:gra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  <a:ea typeface="+mn-ea"/>
                </a:endParaRPr>
              </a:p>
            </p:txBody>
          </p:sp>
        </p:grpSp>
        <p:sp>
          <p:nvSpPr>
            <p:cNvPr id="46" name="Right Arrow 45">
              <a:extLst>
                <a:ext uri="{FF2B5EF4-FFF2-40B4-BE49-F238E27FC236}">
                  <a16:creationId xmlns:a16="http://schemas.microsoft.com/office/drawing/2014/main" id="{7EB4206C-C174-B346-BB0B-E57BBCC8B2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44640" y="3985262"/>
              <a:ext cx="457200" cy="484188"/>
            </a:xfrm>
            <a:prstGeom prst="rightArrow">
              <a:avLst>
                <a:gd name="adj1" fmla="val 50000"/>
                <a:gd name="adj2" fmla="val 50004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3A542F31-BA66-8D48-8B2A-D9012B57D032}"/>
                </a:ext>
              </a:extLst>
            </p:cNvPr>
            <p:cNvGrpSpPr/>
            <p:nvPr/>
          </p:nvGrpSpPr>
          <p:grpSpPr>
            <a:xfrm>
              <a:off x="7254240" y="3770156"/>
              <a:ext cx="914400" cy="914400"/>
              <a:chOff x="3124200" y="1752600"/>
              <a:chExt cx="914400" cy="914400"/>
            </a:xfrm>
          </p:grpSpPr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E9A81F01-C907-FF48-8DCB-91C7269CFF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24200" y="1752600"/>
                <a:ext cx="457200" cy="457200"/>
              </a:xfrm>
              <a:prstGeom prst="rect">
                <a:avLst/>
              </a:prstGeom>
              <a:gradFill rotWithShape="1">
                <a:gsLst>
                  <a:gs pos="0">
                    <a:srgbClr val="9BC1FF"/>
                  </a:gs>
                  <a:gs pos="100000">
                    <a:srgbClr val="3F80CD"/>
                  </a:gs>
                </a:gsLst>
                <a:lin ang="5400000"/>
              </a:gra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lt1"/>
                    </a:solidFill>
                    <a:latin typeface="+mn-lt"/>
                    <a:ea typeface="+mn-ea"/>
                  </a:rPr>
                  <a:t>2</a:t>
                </a:r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D78D8122-37DC-164C-A7C4-B5963A3B97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81400" y="1752600"/>
                <a:ext cx="457200" cy="457200"/>
              </a:xfrm>
              <a:prstGeom prst="rect">
                <a:avLst/>
              </a:prstGeom>
              <a:gradFill rotWithShape="1">
                <a:gsLst>
                  <a:gs pos="0">
                    <a:srgbClr val="9BC1FF"/>
                  </a:gs>
                  <a:gs pos="100000">
                    <a:srgbClr val="3F80CD"/>
                  </a:gs>
                </a:gsLst>
                <a:lin ang="5400000"/>
              </a:gra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B742637B-D373-F54A-ACF7-B88332EA85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24200" y="2209800"/>
                <a:ext cx="457200" cy="457200"/>
              </a:xfrm>
              <a:prstGeom prst="rect">
                <a:avLst/>
              </a:prstGeom>
              <a:gradFill rotWithShape="1">
                <a:gsLst>
                  <a:gs pos="0">
                    <a:srgbClr val="9BC1FF"/>
                  </a:gs>
                  <a:gs pos="100000">
                    <a:srgbClr val="3F80CD"/>
                  </a:gs>
                </a:gsLst>
                <a:lin ang="5400000"/>
              </a:gra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lt1"/>
                    </a:solidFill>
                    <a:latin typeface="+mn-lt"/>
                    <a:ea typeface="+mn-ea"/>
                  </a:rPr>
                  <a:t>1</a:t>
                </a:r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8B3E46F8-52F2-7046-BF2E-5591FC42D5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81400" y="2209800"/>
                <a:ext cx="457200" cy="457200"/>
              </a:xfrm>
              <a:prstGeom prst="rect">
                <a:avLst/>
              </a:prstGeom>
              <a:gradFill rotWithShape="1">
                <a:gsLst>
                  <a:gs pos="0">
                    <a:srgbClr val="9BC1FF"/>
                  </a:gs>
                  <a:gs pos="100000">
                    <a:srgbClr val="3F80CD"/>
                  </a:gs>
                </a:gsLst>
                <a:lin ang="5400000"/>
              </a:gra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lt1"/>
                    </a:solidFill>
                    <a:latin typeface="+mn-lt"/>
                    <a:ea typeface="+mn-ea"/>
                  </a:rPr>
                  <a:t>3</a:t>
                </a:r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D25254C2-EE60-A34D-972C-51941BEA2B82}"/>
                </a:ext>
              </a:extLst>
            </p:cNvPr>
            <p:cNvGrpSpPr/>
            <p:nvPr/>
          </p:nvGrpSpPr>
          <p:grpSpPr>
            <a:xfrm>
              <a:off x="7254240" y="5486400"/>
              <a:ext cx="914400" cy="914400"/>
              <a:chOff x="3124200" y="1752600"/>
              <a:chExt cx="914400" cy="91440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3131EB9A-DD03-7A40-8F8E-C09528CEEC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24200" y="1752600"/>
                <a:ext cx="457200" cy="457200"/>
              </a:xfrm>
              <a:prstGeom prst="rect">
                <a:avLst/>
              </a:prstGeom>
              <a:gradFill rotWithShape="1">
                <a:gsLst>
                  <a:gs pos="0">
                    <a:srgbClr val="9BC1FF"/>
                  </a:gs>
                  <a:gs pos="100000">
                    <a:srgbClr val="3F80CD"/>
                  </a:gs>
                </a:gsLst>
                <a:lin ang="5400000"/>
              </a:gra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lt1"/>
                    </a:solidFill>
                    <a:latin typeface="+mn-lt"/>
                    <a:ea typeface="+mn-ea"/>
                  </a:rPr>
                  <a:t>2</a:t>
                </a:r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6EC1469C-065F-DC48-AEDF-EF4E545777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81400" y="1752600"/>
                <a:ext cx="457200" cy="457200"/>
              </a:xfrm>
              <a:prstGeom prst="rect">
                <a:avLst/>
              </a:prstGeom>
              <a:gradFill rotWithShape="1">
                <a:gsLst>
                  <a:gs pos="0">
                    <a:srgbClr val="9BC1FF"/>
                  </a:gs>
                  <a:gs pos="100000">
                    <a:srgbClr val="3F80CD"/>
                  </a:gs>
                </a:gsLst>
                <a:lin ang="5400000"/>
              </a:gra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3917CA3A-8230-694E-AECE-AFF90695D2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24200" y="2209800"/>
                <a:ext cx="457200" cy="457200"/>
              </a:xfrm>
              <a:prstGeom prst="rect">
                <a:avLst/>
              </a:prstGeom>
              <a:gradFill rotWithShape="1">
                <a:gsLst>
                  <a:gs pos="0">
                    <a:srgbClr val="9BC1FF"/>
                  </a:gs>
                  <a:gs pos="100000">
                    <a:srgbClr val="3F80CD"/>
                  </a:gs>
                </a:gsLst>
                <a:lin ang="5400000"/>
              </a:gra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lt1"/>
                    </a:solidFill>
                    <a:latin typeface="+mn-lt"/>
                    <a:ea typeface="+mn-ea"/>
                  </a:rPr>
                  <a:t>1</a:t>
                </a: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021389C0-8D17-E84D-A5C9-3F6DA85D5B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81400" y="2209800"/>
                <a:ext cx="457200" cy="457200"/>
              </a:xfrm>
              <a:prstGeom prst="rect">
                <a:avLst/>
              </a:prstGeom>
              <a:gradFill rotWithShape="1">
                <a:gsLst>
                  <a:gs pos="0">
                    <a:srgbClr val="9BC1FF"/>
                  </a:gs>
                  <a:gs pos="100000">
                    <a:srgbClr val="3F80CD"/>
                  </a:gs>
                </a:gsLst>
                <a:lin ang="5400000"/>
              </a:gra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lt1"/>
                    </a:solidFill>
                    <a:latin typeface="+mn-lt"/>
                    <a:ea typeface="+mn-ea"/>
                  </a:rPr>
                  <a:t>3</a:t>
                </a:r>
              </a:p>
            </p:txBody>
          </p:sp>
        </p:grpSp>
        <p:sp>
          <p:nvSpPr>
            <p:cNvPr id="57" name="Right Arrow 56">
              <a:extLst>
                <a:ext uri="{FF2B5EF4-FFF2-40B4-BE49-F238E27FC236}">
                  <a16:creationId xmlns:a16="http://schemas.microsoft.com/office/drawing/2014/main" id="{98121A61-E10A-A24D-AE30-DC245A1228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2840" y="4850468"/>
              <a:ext cx="457200" cy="484188"/>
            </a:xfrm>
            <a:prstGeom prst="rightArrow">
              <a:avLst>
                <a:gd name="adj1" fmla="val 50000"/>
                <a:gd name="adj2" fmla="val 50004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16200000"/>
              </a:camera>
              <a:lightRig rig="threePt" dir="t"/>
            </a:scene3d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A7549644-2299-E344-8E24-9EC2F35B37D6}"/>
                </a:ext>
              </a:extLst>
            </p:cNvPr>
            <p:cNvGrpSpPr/>
            <p:nvPr/>
          </p:nvGrpSpPr>
          <p:grpSpPr>
            <a:xfrm>
              <a:off x="5436872" y="5486400"/>
              <a:ext cx="914400" cy="914400"/>
              <a:chOff x="3124200" y="1752600"/>
              <a:chExt cx="914400" cy="914400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05569AAB-163E-4640-9BAB-0A790CF42A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24200" y="1752600"/>
                <a:ext cx="457200" cy="457200"/>
              </a:xfrm>
              <a:prstGeom prst="rect">
                <a:avLst/>
              </a:prstGeom>
              <a:gradFill rotWithShape="1">
                <a:gsLst>
                  <a:gs pos="0">
                    <a:srgbClr val="9BC1FF"/>
                  </a:gs>
                  <a:gs pos="100000">
                    <a:srgbClr val="3F80CD"/>
                  </a:gs>
                </a:gsLst>
                <a:lin ang="5400000"/>
              </a:gra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AD2AED96-EDFD-FF45-B3C4-F34759F815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81400" y="1752600"/>
                <a:ext cx="457200" cy="457200"/>
              </a:xfrm>
              <a:prstGeom prst="rect">
                <a:avLst/>
              </a:prstGeom>
              <a:gradFill rotWithShape="1">
                <a:gsLst>
                  <a:gs pos="0">
                    <a:srgbClr val="9BC1FF"/>
                  </a:gs>
                  <a:gs pos="100000">
                    <a:srgbClr val="3F80CD"/>
                  </a:gs>
                </a:gsLst>
                <a:lin ang="5400000"/>
              </a:gra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lt1"/>
                    </a:solidFill>
                    <a:latin typeface="+mn-lt"/>
                    <a:ea typeface="+mn-ea"/>
                  </a:rPr>
                  <a:t>2</a:t>
                </a:r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DC5D7FE8-117A-D74D-9B6A-FA42CDF401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24200" y="2209800"/>
                <a:ext cx="457200" cy="457200"/>
              </a:xfrm>
              <a:prstGeom prst="rect">
                <a:avLst/>
              </a:prstGeom>
              <a:gradFill rotWithShape="1">
                <a:gsLst>
                  <a:gs pos="0">
                    <a:srgbClr val="9BC1FF"/>
                  </a:gs>
                  <a:gs pos="100000">
                    <a:srgbClr val="3F80CD"/>
                  </a:gs>
                </a:gsLst>
                <a:lin ang="5400000"/>
              </a:gra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lt1"/>
                    </a:solidFill>
                    <a:latin typeface="+mn-lt"/>
                    <a:ea typeface="+mn-ea"/>
                  </a:rPr>
                  <a:t>1</a:t>
                </a:r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1FF7F4D2-8533-4A42-A6FE-D17931CE4D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81400" y="2209800"/>
                <a:ext cx="457200" cy="457200"/>
              </a:xfrm>
              <a:prstGeom prst="rect">
                <a:avLst/>
              </a:prstGeom>
              <a:gradFill rotWithShape="1">
                <a:gsLst>
                  <a:gs pos="0">
                    <a:srgbClr val="9BC1FF"/>
                  </a:gs>
                  <a:gs pos="100000">
                    <a:srgbClr val="3F80CD"/>
                  </a:gs>
                </a:gsLst>
                <a:lin ang="5400000"/>
              </a:gra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lt1"/>
                    </a:solidFill>
                    <a:latin typeface="+mn-lt"/>
                    <a:ea typeface="+mn-ea"/>
                  </a:rPr>
                  <a:t>3</a:t>
                </a:r>
              </a:p>
            </p:txBody>
          </p:sp>
        </p:grpSp>
        <p:sp>
          <p:nvSpPr>
            <p:cNvPr id="63" name="Right Arrow 62">
              <a:extLst>
                <a:ext uri="{FF2B5EF4-FFF2-40B4-BE49-F238E27FC236}">
                  <a16:creationId xmlns:a16="http://schemas.microsoft.com/office/drawing/2014/main" id="{DA41F1A6-C2DA-7141-A1FD-BE79DD89A0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79870" y="5729923"/>
              <a:ext cx="457200" cy="484188"/>
            </a:xfrm>
            <a:prstGeom prst="rightArrow">
              <a:avLst>
                <a:gd name="adj1" fmla="val 50000"/>
                <a:gd name="adj2" fmla="val 50004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10800000"/>
              </a:camera>
              <a:lightRig rig="threePt" dir="t"/>
            </a:scene3d>
          </p:spPr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6ECD228B-17F1-F74F-883E-B8C529AFEAE4}"/>
                </a:ext>
              </a:extLst>
            </p:cNvPr>
            <p:cNvGrpSpPr/>
            <p:nvPr/>
          </p:nvGrpSpPr>
          <p:grpSpPr>
            <a:xfrm>
              <a:off x="3680456" y="5472906"/>
              <a:ext cx="914400" cy="914400"/>
              <a:chOff x="3124200" y="1752600"/>
              <a:chExt cx="914400" cy="914400"/>
            </a:xfrm>
          </p:grpSpPr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C186323A-E550-A447-AD71-E0A5EC4E5B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24200" y="1752600"/>
                <a:ext cx="457200" cy="457200"/>
              </a:xfrm>
              <a:prstGeom prst="rect">
                <a:avLst/>
              </a:prstGeom>
              <a:gradFill rotWithShape="1">
                <a:gsLst>
                  <a:gs pos="0">
                    <a:srgbClr val="9BC1FF"/>
                  </a:gs>
                  <a:gs pos="100000">
                    <a:srgbClr val="3F80CD"/>
                  </a:gs>
                </a:gsLst>
                <a:lin ang="5400000"/>
              </a:gra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lt1"/>
                    </a:solidFill>
                    <a:latin typeface="+mn-lt"/>
                    <a:ea typeface="+mn-ea"/>
                  </a:rPr>
                  <a:t>1</a:t>
                </a:r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B40097A3-2FC1-0B4B-AFF2-22AFCF37D0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81400" y="1752600"/>
                <a:ext cx="457200" cy="457200"/>
              </a:xfrm>
              <a:prstGeom prst="rect">
                <a:avLst/>
              </a:prstGeom>
              <a:gradFill rotWithShape="1">
                <a:gsLst>
                  <a:gs pos="0">
                    <a:srgbClr val="9BC1FF"/>
                  </a:gs>
                  <a:gs pos="100000">
                    <a:srgbClr val="3F80CD"/>
                  </a:gs>
                </a:gsLst>
                <a:lin ang="5400000"/>
              </a:gra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lt1"/>
                    </a:solidFill>
                    <a:latin typeface="+mn-lt"/>
                    <a:ea typeface="+mn-ea"/>
                  </a:rPr>
                  <a:t>2</a:t>
                </a:r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E9D70FE2-1F3B-F040-9DD7-208586E5F8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24200" y="2209800"/>
                <a:ext cx="457200" cy="457200"/>
              </a:xfrm>
              <a:prstGeom prst="rect">
                <a:avLst/>
              </a:prstGeom>
              <a:gradFill rotWithShape="1">
                <a:gsLst>
                  <a:gs pos="0">
                    <a:srgbClr val="9BC1FF"/>
                  </a:gs>
                  <a:gs pos="100000">
                    <a:srgbClr val="3F80CD"/>
                  </a:gs>
                </a:gsLst>
                <a:lin ang="5400000"/>
              </a:gra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en-US" dirty="0">
                  <a:solidFill>
                    <a:schemeClr val="lt1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839D2B96-08DB-1048-8186-D858DF711C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81400" y="2209800"/>
                <a:ext cx="457200" cy="457200"/>
              </a:xfrm>
              <a:prstGeom prst="rect">
                <a:avLst/>
              </a:prstGeom>
              <a:gradFill rotWithShape="1">
                <a:gsLst>
                  <a:gs pos="0">
                    <a:srgbClr val="9BC1FF"/>
                  </a:gs>
                  <a:gs pos="100000">
                    <a:srgbClr val="3F80CD"/>
                  </a:gs>
                </a:gsLst>
                <a:lin ang="5400000"/>
              </a:gra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lt1"/>
                    </a:solidFill>
                    <a:latin typeface="+mn-lt"/>
                    <a:ea typeface="+mn-ea"/>
                  </a:rPr>
                  <a:t>3</a:t>
                </a:r>
              </a:p>
            </p:txBody>
          </p:sp>
        </p:grpSp>
        <p:sp>
          <p:nvSpPr>
            <p:cNvPr id="69" name="Right Arrow 68">
              <a:extLst>
                <a:ext uri="{FF2B5EF4-FFF2-40B4-BE49-F238E27FC236}">
                  <a16:creationId xmlns:a16="http://schemas.microsoft.com/office/drawing/2014/main" id="{41FFF895-3DE9-1F43-850E-F1511378DE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5356" y="5688012"/>
              <a:ext cx="457200" cy="484188"/>
            </a:xfrm>
            <a:prstGeom prst="rightArrow">
              <a:avLst>
                <a:gd name="adj1" fmla="val 50000"/>
                <a:gd name="adj2" fmla="val 50004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10800000"/>
              </a:camera>
              <a:lightRig rig="threePt" dir="t"/>
            </a:scene3d>
          </p:spPr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>
            <a:extLst>
              <a:ext uri="{FF2B5EF4-FFF2-40B4-BE49-F238E27FC236}">
                <a16:creationId xmlns:a16="http://schemas.microsoft.com/office/drawing/2014/main" id="{F40DDB87-A7AC-4D4A-9018-B299D051A8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Building goal-based agents</a:t>
            </a:r>
          </a:p>
        </p:txBody>
      </p:sp>
      <p:sp>
        <p:nvSpPr>
          <p:cNvPr id="25602" name="Rectangle 3">
            <a:extLst>
              <a:ext uri="{FF2B5EF4-FFF2-40B4-BE49-F238E27FC236}">
                <a16:creationId xmlns:a16="http://schemas.microsoft.com/office/drawing/2014/main" id="{C539BDC0-4C0E-0145-8BBD-D6211BC717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8229600" cy="34290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altLang="en-US" b="1" dirty="0">
                <a:ea typeface="ＭＳ Ｐゴシック" panose="020B0600070205080204" pitchFamily="34" charset="-128"/>
              </a:rPr>
              <a:t>We must answer the following questions</a:t>
            </a:r>
          </a:p>
          <a:p>
            <a:pPr marL="285750" lvl="1" indent="-219075" eaLnBrk="1" hangingPunct="1"/>
            <a:r>
              <a:rPr lang="en-US" altLang="en-US" dirty="0">
                <a:ea typeface="ＭＳ Ｐゴシック" panose="020B0600070205080204" pitchFamily="34" charset="-128"/>
              </a:rPr>
              <a:t>How do we represent the </a:t>
            </a:r>
            <a:r>
              <a:rPr lang="en-US" altLang="en-US" b="1" dirty="0">
                <a:ea typeface="ＭＳ Ｐゴシック" panose="020B0600070205080204" pitchFamily="34" charset="-128"/>
              </a:rPr>
              <a:t>state</a:t>
            </a:r>
            <a:r>
              <a:rPr lang="en-US" altLang="en-US" dirty="0">
                <a:ea typeface="ＭＳ Ｐゴシック" panose="020B0600070205080204" pitchFamily="34" charset="-128"/>
              </a:rPr>
              <a:t> of the “</a:t>
            </a:r>
            <a:r>
              <a:rPr lang="en-US" altLang="ja-JP" dirty="0">
                <a:ea typeface="ＭＳ Ｐゴシック" panose="020B0600070205080204" pitchFamily="34" charset="-128"/>
              </a:rPr>
              <a:t>world”?</a:t>
            </a:r>
          </a:p>
          <a:p>
            <a:pPr marL="285750" lvl="1" indent="-219075" eaLnBrk="1" hangingPunct="1"/>
            <a:r>
              <a:rPr lang="en-US" altLang="en-US" dirty="0">
                <a:ea typeface="ＭＳ Ｐゴシック" panose="020B0600070205080204" pitchFamily="34" charset="-128"/>
              </a:rPr>
              <a:t>What is the </a:t>
            </a:r>
            <a:r>
              <a:rPr lang="en-US" altLang="en-US" b="1" dirty="0">
                <a:ea typeface="ＭＳ Ｐゴシック" panose="020B0600070205080204" pitchFamily="34" charset="-128"/>
              </a:rPr>
              <a:t>goal</a:t>
            </a:r>
            <a:r>
              <a:rPr lang="en-US" altLang="en-US" dirty="0">
                <a:ea typeface="ＭＳ Ｐゴシック" panose="020B0600070205080204" pitchFamily="34" charset="-128"/>
              </a:rPr>
              <a:t> and how can we recognize it?</a:t>
            </a:r>
          </a:p>
          <a:p>
            <a:pPr marL="285750" lvl="1" indent="-219075" eaLnBrk="1" hangingPunct="1"/>
            <a:r>
              <a:rPr lang="en-US" altLang="en-US" dirty="0">
                <a:ea typeface="ＭＳ Ｐゴシック" panose="020B0600070205080204" pitchFamily="34" charset="-128"/>
              </a:rPr>
              <a:t>What are the possible </a:t>
            </a:r>
            <a:r>
              <a:rPr lang="en-US" altLang="en-US" b="1" dirty="0">
                <a:ea typeface="ＭＳ Ｐゴシック" panose="020B0600070205080204" pitchFamily="34" charset="-128"/>
              </a:rPr>
              <a:t>actions</a:t>
            </a:r>
            <a:r>
              <a:rPr lang="en-US" altLang="en-US" dirty="0">
                <a:ea typeface="ＭＳ Ｐゴシック" panose="020B0600070205080204" pitchFamily="34" charset="-128"/>
              </a:rPr>
              <a:t>?</a:t>
            </a:r>
          </a:p>
          <a:p>
            <a:pPr marL="285750" lvl="1" indent="-219075" eaLnBrk="1" hangingPunct="1"/>
            <a:r>
              <a:rPr lang="en-US" altLang="en-US" dirty="0">
                <a:ea typeface="ＭＳ Ｐゴシック" panose="020B0600070205080204" pitchFamily="34" charset="-128"/>
              </a:rPr>
              <a:t>What </a:t>
            </a:r>
            <a:r>
              <a:rPr lang="en-US" altLang="en-US" i="1" dirty="0">
                <a:ea typeface="ＭＳ Ｐゴシック" panose="020B0600070205080204" pitchFamily="34" charset="-128"/>
              </a:rPr>
              <a:t>relevant </a:t>
            </a:r>
            <a:r>
              <a:rPr lang="en-US" altLang="en-US" dirty="0">
                <a:ea typeface="ＭＳ Ｐゴシック" panose="020B0600070205080204" pitchFamily="34" charset="-128"/>
              </a:rPr>
              <a:t>information do we encoded to describe states, actions and their effects and thereby solve the problem?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7D3212B-BDFB-6142-9241-8F67BC548CB0}"/>
              </a:ext>
            </a:extLst>
          </p:cNvPr>
          <p:cNvGrpSpPr/>
          <p:nvPr/>
        </p:nvGrpSpPr>
        <p:grpSpPr>
          <a:xfrm>
            <a:off x="909893" y="4653762"/>
            <a:ext cx="7199650" cy="2128038"/>
            <a:chOff x="909893" y="4511493"/>
            <a:chExt cx="7199650" cy="2128038"/>
          </a:xfrm>
        </p:grpSpPr>
        <p:pic>
          <p:nvPicPr>
            <p:cNvPr id="10" name="Picture 4" descr="8">
              <a:extLst>
                <a:ext uri="{FF2B5EF4-FFF2-40B4-BE49-F238E27FC236}">
                  <a16:creationId xmlns:a16="http://schemas.microsoft.com/office/drawing/2014/main" id="{CA080F74-EF87-5245-A546-B3016E2D474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6488" b="12743"/>
            <a:stretch/>
          </p:blipFill>
          <p:spPr bwMode="auto">
            <a:xfrm>
              <a:off x="990600" y="4803508"/>
              <a:ext cx="1377790" cy="13483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10" descr="8">
              <a:extLst>
                <a:ext uri="{FF2B5EF4-FFF2-40B4-BE49-F238E27FC236}">
                  <a16:creationId xmlns:a16="http://schemas.microsoft.com/office/drawing/2014/main" id="{DB265A80-1D30-B44A-B676-70268EA899F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488" b="10872"/>
            <a:stretch/>
          </p:blipFill>
          <p:spPr bwMode="auto">
            <a:xfrm>
              <a:off x="6731753" y="4800600"/>
              <a:ext cx="1377790" cy="13772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060CD97E-29EE-4247-9ACE-BE9C196A9276}"/>
                </a:ext>
              </a:extLst>
            </p:cNvPr>
            <p:cNvSpPr txBox="1"/>
            <p:nvPr/>
          </p:nvSpPr>
          <p:spPr>
            <a:xfrm>
              <a:off x="909893" y="6177866"/>
              <a:ext cx="153920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initial state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30B15C2-07F7-9145-8A9C-BAF236A0A268}"/>
                </a:ext>
              </a:extLst>
            </p:cNvPr>
            <p:cNvSpPr txBox="1"/>
            <p:nvPr/>
          </p:nvSpPr>
          <p:spPr>
            <a:xfrm>
              <a:off x="6731753" y="6177866"/>
              <a:ext cx="13532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goal state</a:t>
              </a:r>
            </a:p>
          </p:txBody>
        </p:sp>
        <p:pic>
          <p:nvPicPr>
            <p:cNvPr id="14" name="Picture 13" descr="A close up of a telephone&#13;&#10;&#13;&#10;Description automatically generated">
              <a:extLst>
                <a:ext uri="{FF2B5EF4-FFF2-40B4-BE49-F238E27FC236}">
                  <a16:creationId xmlns:a16="http://schemas.microsoft.com/office/drawing/2014/main" id="{571FC468-17BD-1542-B9ED-D7C36E18C3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20274" y="4847315"/>
              <a:ext cx="466394" cy="451819"/>
            </a:xfrm>
            <a:prstGeom prst="rect">
              <a:avLst/>
            </a:prstGeom>
          </p:spPr>
        </p:pic>
        <p:pic>
          <p:nvPicPr>
            <p:cNvPr id="15" name="Picture 14" descr="A close up of a telephone&#13;&#10;&#13;&#10;Description automatically generated">
              <a:extLst>
                <a:ext uri="{FF2B5EF4-FFF2-40B4-BE49-F238E27FC236}">
                  <a16:creationId xmlns:a16="http://schemas.microsoft.com/office/drawing/2014/main" id="{0693BC46-F8AF-0946-BB54-E5F943E5AC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87077" y="5414425"/>
              <a:ext cx="466394" cy="451819"/>
            </a:xfrm>
            <a:prstGeom prst="rect">
              <a:avLst/>
            </a:prstGeom>
          </p:spPr>
        </p:pic>
        <p:pic>
          <p:nvPicPr>
            <p:cNvPr id="16" name="Picture 15" descr="A close up of a telephone&#13;&#10;&#13;&#10;Description automatically generated">
              <a:extLst>
                <a:ext uri="{FF2B5EF4-FFF2-40B4-BE49-F238E27FC236}">
                  <a16:creationId xmlns:a16="http://schemas.microsoft.com/office/drawing/2014/main" id="{E3FEC000-7F4B-F84A-85F0-80906F5926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48233" y="5325383"/>
              <a:ext cx="466394" cy="451819"/>
            </a:xfrm>
            <a:prstGeom prst="rect">
              <a:avLst/>
            </a:prstGeom>
          </p:spPr>
        </p:pic>
        <p:pic>
          <p:nvPicPr>
            <p:cNvPr id="17" name="Picture 16" descr="A close up of a telephone&#13;&#10;&#13;&#10;Description automatically generated">
              <a:extLst>
                <a:ext uri="{FF2B5EF4-FFF2-40B4-BE49-F238E27FC236}">
                  <a16:creationId xmlns:a16="http://schemas.microsoft.com/office/drawing/2014/main" id="{9687E2CF-A8D3-A241-9671-08F4AFDBB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43782" y="5640335"/>
              <a:ext cx="466394" cy="451819"/>
            </a:xfrm>
            <a:prstGeom prst="rect">
              <a:avLst/>
            </a:prstGeom>
          </p:spPr>
        </p:pic>
        <p:pic>
          <p:nvPicPr>
            <p:cNvPr id="18" name="Picture 17" descr="A close up of a telephone&#13;&#10;&#13;&#10;Description automatically generated">
              <a:extLst>
                <a:ext uri="{FF2B5EF4-FFF2-40B4-BE49-F238E27FC236}">
                  <a16:creationId xmlns:a16="http://schemas.microsoft.com/office/drawing/2014/main" id="{E0B06226-F579-A842-A723-2073BA90E8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5400000">
              <a:off x="4525074" y="5779582"/>
              <a:ext cx="466394" cy="451819"/>
            </a:xfrm>
            <a:prstGeom prst="rect">
              <a:avLst/>
            </a:prstGeom>
          </p:spPr>
        </p:pic>
        <p:pic>
          <p:nvPicPr>
            <p:cNvPr id="19" name="Picture 18" descr="A close up of a telephone&#13;&#10;&#13;&#10;Description automatically generated">
              <a:extLst>
                <a:ext uri="{FF2B5EF4-FFF2-40B4-BE49-F238E27FC236}">
                  <a16:creationId xmlns:a16="http://schemas.microsoft.com/office/drawing/2014/main" id="{6B28D3C9-F2EE-404C-9956-644F8EC41C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01006" y="4999714"/>
              <a:ext cx="466394" cy="451819"/>
            </a:xfrm>
            <a:prstGeom prst="rect">
              <a:avLst/>
            </a:prstGeom>
          </p:spPr>
        </p:pic>
        <p:pic>
          <p:nvPicPr>
            <p:cNvPr id="20" name="Picture 19" descr="A close up of a telephone&#13;&#10;&#13;&#10;Description automatically generated">
              <a:extLst>
                <a:ext uri="{FF2B5EF4-FFF2-40B4-BE49-F238E27FC236}">
                  <a16:creationId xmlns:a16="http://schemas.microsoft.com/office/drawing/2014/main" id="{9663F111-40EC-4741-94FA-31B67177E1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39477" y="5566825"/>
              <a:ext cx="466394" cy="451819"/>
            </a:xfrm>
            <a:prstGeom prst="rect">
              <a:avLst/>
            </a:prstGeom>
          </p:spPr>
        </p:pic>
        <p:pic>
          <p:nvPicPr>
            <p:cNvPr id="21" name="Picture 20" descr="A close up of a telephone&#13;&#10;&#13;&#10;Description automatically generated">
              <a:extLst>
                <a:ext uri="{FF2B5EF4-FFF2-40B4-BE49-F238E27FC236}">
                  <a16:creationId xmlns:a16="http://schemas.microsoft.com/office/drawing/2014/main" id="{215066DD-54F4-A142-B07D-37D1D602A8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36196" y="4876018"/>
              <a:ext cx="466394" cy="451819"/>
            </a:xfrm>
            <a:prstGeom prst="rect">
              <a:avLst/>
            </a:prstGeom>
          </p:spPr>
        </p:pic>
        <p:pic>
          <p:nvPicPr>
            <p:cNvPr id="22" name="Picture 21" descr="A close up of a telephone&#13;&#10;&#13;&#10;Description automatically generated">
              <a:extLst>
                <a:ext uri="{FF2B5EF4-FFF2-40B4-BE49-F238E27FC236}">
                  <a16:creationId xmlns:a16="http://schemas.microsoft.com/office/drawing/2014/main" id="{23FA5870-F6EE-A843-AFE8-C5876193E21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53406" y="5152114"/>
              <a:ext cx="466394" cy="451819"/>
            </a:xfrm>
            <a:prstGeom prst="rect">
              <a:avLst/>
            </a:prstGeom>
          </p:spPr>
        </p:pic>
        <p:pic>
          <p:nvPicPr>
            <p:cNvPr id="23" name="Picture 22" descr="A close up of a telephone&#13;&#10;&#13;&#10;Description automatically generated">
              <a:extLst>
                <a:ext uri="{FF2B5EF4-FFF2-40B4-BE49-F238E27FC236}">
                  <a16:creationId xmlns:a16="http://schemas.microsoft.com/office/drawing/2014/main" id="{3D25CB09-99A5-0D45-A2D1-5564D3ECE1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84793" y="4511493"/>
              <a:ext cx="466394" cy="451819"/>
            </a:xfrm>
            <a:prstGeom prst="rect">
              <a:avLst/>
            </a:prstGeom>
          </p:spPr>
        </p:pic>
        <p:pic>
          <p:nvPicPr>
            <p:cNvPr id="24" name="Picture 23" descr="A close up of a telephone&#13;&#10;&#13;&#10;Description automatically generated">
              <a:extLst>
                <a:ext uri="{FF2B5EF4-FFF2-40B4-BE49-F238E27FC236}">
                  <a16:creationId xmlns:a16="http://schemas.microsoft.com/office/drawing/2014/main" id="{7EB7678D-96CD-9549-BC8F-C7024E27CC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42239" y="5902646"/>
              <a:ext cx="466394" cy="451819"/>
            </a:xfrm>
            <a:prstGeom prst="rect">
              <a:avLst/>
            </a:prstGeom>
          </p:spPr>
        </p:pic>
        <p:pic>
          <p:nvPicPr>
            <p:cNvPr id="25" name="Picture 24" descr="A close up of a telephone&#13;&#10;&#13;&#10;Description automatically generated">
              <a:extLst>
                <a:ext uri="{FF2B5EF4-FFF2-40B4-BE49-F238E27FC236}">
                  <a16:creationId xmlns:a16="http://schemas.microsoft.com/office/drawing/2014/main" id="{79FFDBA2-CE27-864E-8505-63DD523A8F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11841" y="4621405"/>
              <a:ext cx="466394" cy="451819"/>
            </a:xfrm>
            <a:prstGeom prst="rect">
              <a:avLst/>
            </a:prstGeom>
          </p:spPr>
        </p:pic>
        <p:pic>
          <p:nvPicPr>
            <p:cNvPr id="26" name="Picture 25" descr="A close up of a telephone&#13;&#10;&#13;&#10;Description automatically generated">
              <a:extLst>
                <a:ext uri="{FF2B5EF4-FFF2-40B4-BE49-F238E27FC236}">
                  <a16:creationId xmlns:a16="http://schemas.microsoft.com/office/drawing/2014/main" id="{B65D5B69-44C3-0448-B4A5-2C6121E13E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16076" y="4984014"/>
              <a:ext cx="466394" cy="451819"/>
            </a:xfrm>
            <a:prstGeom prst="rect">
              <a:avLst/>
            </a:prstGeom>
          </p:spPr>
        </p:pic>
        <p:pic>
          <p:nvPicPr>
            <p:cNvPr id="27" name="Picture 26" descr="A close up of a telephone&#13;&#10;&#13;&#10;Description automatically generated">
              <a:extLst>
                <a:ext uri="{FF2B5EF4-FFF2-40B4-BE49-F238E27FC236}">
                  <a16:creationId xmlns:a16="http://schemas.microsoft.com/office/drawing/2014/main" id="{5DCF0988-7D45-2C4D-BD98-564D90354A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82879" y="5551124"/>
              <a:ext cx="466394" cy="451819"/>
            </a:xfrm>
            <a:prstGeom prst="rect">
              <a:avLst/>
            </a:prstGeom>
          </p:spPr>
        </p:pic>
        <p:pic>
          <p:nvPicPr>
            <p:cNvPr id="28" name="Picture 27" descr="A close up of a telephone&#13;&#10;&#13;&#10;Description automatically generated">
              <a:extLst>
                <a:ext uri="{FF2B5EF4-FFF2-40B4-BE49-F238E27FC236}">
                  <a16:creationId xmlns:a16="http://schemas.microsoft.com/office/drawing/2014/main" id="{DB79BB5A-2AB8-214B-BDE1-266A2C8451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44035" y="5462082"/>
              <a:ext cx="466394" cy="451819"/>
            </a:xfrm>
            <a:prstGeom prst="rect">
              <a:avLst/>
            </a:prstGeom>
          </p:spPr>
        </p:pic>
        <p:pic>
          <p:nvPicPr>
            <p:cNvPr id="29" name="Picture 28" descr="A close up of a telephone&#13;&#10;&#13;&#10;Description automatically generated">
              <a:extLst>
                <a:ext uri="{FF2B5EF4-FFF2-40B4-BE49-F238E27FC236}">
                  <a16:creationId xmlns:a16="http://schemas.microsoft.com/office/drawing/2014/main" id="{1A34CC3B-AA9D-2448-B9F3-ED51D97D26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39584" y="5777034"/>
              <a:ext cx="466394" cy="451819"/>
            </a:xfrm>
            <a:prstGeom prst="rect">
              <a:avLst/>
            </a:prstGeom>
          </p:spPr>
        </p:pic>
        <p:pic>
          <p:nvPicPr>
            <p:cNvPr id="30" name="Picture 29" descr="A close up of a telephone&#13;&#10;&#13;&#10;Description automatically generated">
              <a:extLst>
                <a:ext uri="{FF2B5EF4-FFF2-40B4-BE49-F238E27FC236}">
                  <a16:creationId xmlns:a16="http://schemas.microsoft.com/office/drawing/2014/main" id="{BAF384CB-D661-9A42-9494-2E907E5DE8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5400000">
              <a:off x="3720876" y="5916281"/>
              <a:ext cx="466394" cy="451819"/>
            </a:xfrm>
            <a:prstGeom prst="rect">
              <a:avLst/>
            </a:prstGeom>
          </p:spPr>
        </p:pic>
        <p:pic>
          <p:nvPicPr>
            <p:cNvPr id="31" name="Picture 30" descr="A close up of a telephone&#13;&#10;&#13;&#10;Description automatically generated">
              <a:extLst>
                <a:ext uri="{FF2B5EF4-FFF2-40B4-BE49-F238E27FC236}">
                  <a16:creationId xmlns:a16="http://schemas.microsoft.com/office/drawing/2014/main" id="{BAA4746A-9690-8542-9D1F-E78F9DD753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96808" y="5136413"/>
              <a:ext cx="466394" cy="451819"/>
            </a:xfrm>
            <a:prstGeom prst="rect">
              <a:avLst/>
            </a:prstGeom>
          </p:spPr>
        </p:pic>
        <p:pic>
          <p:nvPicPr>
            <p:cNvPr id="32" name="Picture 31" descr="A close up of a telephone&#13;&#10;&#13;&#10;Description automatically generated">
              <a:extLst>
                <a:ext uri="{FF2B5EF4-FFF2-40B4-BE49-F238E27FC236}">
                  <a16:creationId xmlns:a16="http://schemas.microsoft.com/office/drawing/2014/main" id="{EC0887BC-CCEC-6A45-9099-4C86F5982A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35279" y="5703524"/>
              <a:ext cx="466394" cy="451819"/>
            </a:xfrm>
            <a:prstGeom prst="rect">
              <a:avLst/>
            </a:prstGeom>
          </p:spPr>
        </p:pic>
        <p:pic>
          <p:nvPicPr>
            <p:cNvPr id="33" name="Picture 32" descr="A close up of a telephone&#13;&#10;&#13;&#10;Description automatically generated">
              <a:extLst>
                <a:ext uri="{FF2B5EF4-FFF2-40B4-BE49-F238E27FC236}">
                  <a16:creationId xmlns:a16="http://schemas.microsoft.com/office/drawing/2014/main" id="{BABDA502-0B3A-684D-A1F2-D570C5DC1E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31998" y="5012717"/>
              <a:ext cx="466394" cy="451819"/>
            </a:xfrm>
            <a:prstGeom prst="rect">
              <a:avLst/>
            </a:prstGeom>
          </p:spPr>
        </p:pic>
        <p:pic>
          <p:nvPicPr>
            <p:cNvPr id="34" name="Picture 33" descr="A close up of a telephone&#13;&#10;&#13;&#10;Description automatically generated">
              <a:extLst>
                <a:ext uri="{FF2B5EF4-FFF2-40B4-BE49-F238E27FC236}">
                  <a16:creationId xmlns:a16="http://schemas.microsoft.com/office/drawing/2014/main" id="{72DA1F1A-BBB5-7848-BF1B-6D495AB04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49208" y="5288813"/>
              <a:ext cx="466394" cy="451819"/>
            </a:xfrm>
            <a:prstGeom prst="rect">
              <a:avLst/>
            </a:prstGeom>
          </p:spPr>
        </p:pic>
        <p:pic>
          <p:nvPicPr>
            <p:cNvPr id="35" name="Picture 34" descr="A close up of a telephone&#13;&#10;&#13;&#10;Description automatically generated">
              <a:extLst>
                <a:ext uri="{FF2B5EF4-FFF2-40B4-BE49-F238E27FC236}">
                  <a16:creationId xmlns:a16="http://schemas.microsoft.com/office/drawing/2014/main" id="{08903A7E-B1E8-6D43-A942-F998EF492B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80595" y="4648192"/>
              <a:ext cx="466394" cy="451819"/>
            </a:xfrm>
            <a:prstGeom prst="rect">
              <a:avLst/>
            </a:prstGeom>
          </p:spPr>
        </p:pic>
        <p:pic>
          <p:nvPicPr>
            <p:cNvPr id="36" name="Picture 35" descr="A close up of a telephone&#13;&#10;&#13;&#10;Description automatically generated">
              <a:extLst>
                <a:ext uri="{FF2B5EF4-FFF2-40B4-BE49-F238E27FC236}">
                  <a16:creationId xmlns:a16="http://schemas.microsoft.com/office/drawing/2014/main" id="{5EA9E6DC-004B-B348-B730-19620DB383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38041" y="6039345"/>
              <a:ext cx="466394" cy="451819"/>
            </a:xfrm>
            <a:prstGeom prst="rect">
              <a:avLst/>
            </a:prstGeom>
          </p:spPr>
        </p:pic>
        <p:pic>
          <p:nvPicPr>
            <p:cNvPr id="37" name="Picture 36" descr="A close up of a telephone&#13;&#10;&#13;&#10;Description automatically generated">
              <a:extLst>
                <a:ext uri="{FF2B5EF4-FFF2-40B4-BE49-F238E27FC236}">
                  <a16:creationId xmlns:a16="http://schemas.microsoft.com/office/drawing/2014/main" id="{ABF0A38D-0CCB-AD4D-8A00-0C50064F4B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07643" y="4758104"/>
              <a:ext cx="466394" cy="451819"/>
            </a:xfrm>
            <a:prstGeom prst="rect">
              <a:avLst/>
            </a:prstGeom>
          </p:spPr>
        </p:pic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14DD9D76-1067-6D49-A604-D06C24751D03}"/>
                </a:ext>
              </a:extLst>
            </p:cNvPr>
            <p:cNvCxnSpPr>
              <a:stCxn id="10" idx="3"/>
            </p:cNvCxnSpPr>
            <p:nvPr/>
          </p:nvCxnSpPr>
          <p:spPr>
            <a:xfrm flipV="1">
              <a:off x="2368390" y="5476974"/>
              <a:ext cx="679610" cy="711"/>
            </a:xfrm>
            <a:prstGeom prst="line">
              <a:avLst/>
            </a:prstGeom>
            <a:ln w="63500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13D118CD-6C98-874D-AD1A-E51834AAC2B0}"/>
                </a:ext>
              </a:extLst>
            </p:cNvPr>
            <p:cNvCxnSpPr/>
            <p:nvPr/>
          </p:nvCxnSpPr>
          <p:spPr>
            <a:xfrm flipV="1">
              <a:off x="6065155" y="5482229"/>
              <a:ext cx="679610" cy="711"/>
            </a:xfrm>
            <a:prstGeom prst="line">
              <a:avLst/>
            </a:prstGeom>
            <a:ln w="63500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1E50E-3B21-6044-807C-CA1BC12FB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Representing states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168080-A438-6842-AE2A-1022E560E0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State of an 8-puzzle?</a:t>
            </a:r>
          </a:p>
        </p:txBody>
      </p:sp>
      <p:pic>
        <p:nvPicPr>
          <p:cNvPr id="4" name="Picture 3" descr="8">
            <a:extLst>
              <a:ext uri="{FF2B5EF4-FFF2-40B4-BE49-F238E27FC236}">
                <a16:creationId xmlns:a16="http://schemas.microsoft.com/office/drawing/2014/main" id="{F94CCD78-33FD-2840-B3BC-CA28F96110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488" b="12743"/>
          <a:stretch/>
        </p:blipFill>
        <p:spPr bwMode="auto">
          <a:xfrm>
            <a:off x="7239000" y="990600"/>
            <a:ext cx="1377790" cy="1348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02258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32485</TotalTime>
  <Words>4931</Words>
  <Application>Microsoft Macintosh PowerPoint</Application>
  <PresentationFormat>On-screen Show (4:3)</PresentationFormat>
  <Paragraphs>677</Paragraphs>
  <Slides>67</Slides>
  <Notes>56</Notes>
  <HiddenSlides>12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4" baseType="lpstr">
      <vt:lpstr>Arial</vt:lpstr>
      <vt:lpstr>Calibri</vt:lpstr>
      <vt:lpstr>Courier</vt:lpstr>
      <vt:lpstr>Courier New</vt:lpstr>
      <vt:lpstr>Helvetica</vt:lpstr>
      <vt:lpstr>Times New Roman</vt:lpstr>
      <vt:lpstr>Office Theme</vt:lpstr>
      <vt:lpstr>Uninformed Search</vt:lpstr>
      <vt:lpstr>Today’s topics</vt:lpstr>
      <vt:lpstr>Big Idea</vt:lpstr>
      <vt:lpstr>BTW</vt:lpstr>
      <vt:lpstr>Example: 8-Puzzle</vt:lpstr>
      <vt:lpstr>15 puzzle</vt:lpstr>
      <vt:lpstr>Simpler: 3-Puzzle</vt:lpstr>
      <vt:lpstr>Building goal-based agents</vt:lpstr>
      <vt:lpstr>Representing states</vt:lpstr>
      <vt:lpstr>Representing states</vt:lpstr>
      <vt:lpstr>What’s the goal to be achieved?</vt:lpstr>
      <vt:lpstr>What are the actions?</vt:lpstr>
      <vt:lpstr>Representing actions</vt:lpstr>
      <vt:lpstr>Representing actions</vt:lpstr>
      <vt:lpstr>Representing actions</vt:lpstr>
      <vt:lpstr>Representing states</vt:lpstr>
      <vt:lpstr>Representing states</vt:lpstr>
      <vt:lpstr>Can a Problem space be infinite?</vt:lpstr>
      <vt:lpstr>Are they infinitely hard to solve?</vt:lpstr>
      <vt:lpstr>Some example problems</vt:lpstr>
      <vt:lpstr>The 8-Queens Puzzle </vt:lpstr>
      <vt:lpstr>Route Planning</vt:lpstr>
      <vt:lpstr>Remove 5 Sticks</vt:lpstr>
      <vt:lpstr>Missionaries and Cannibals</vt:lpstr>
      <vt:lpstr>Missionaries and Cannibals Solution</vt:lpstr>
      <vt:lpstr>Cryptarithmetic</vt:lpstr>
      <vt:lpstr>Some more real-world problems</vt:lpstr>
      <vt:lpstr>Knowledge representation issues</vt:lpstr>
      <vt:lpstr>Water Jug Problem</vt:lpstr>
      <vt:lpstr>So…</vt:lpstr>
      <vt:lpstr>Search in a state space</vt:lpstr>
      <vt:lpstr>Search in a state space</vt:lpstr>
      <vt:lpstr>Formalizing state space search</vt:lpstr>
      <vt:lpstr>Formalizing search in a state space</vt:lpstr>
      <vt:lpstr>Example: Water Jug Problem</vt:lpstr>
      <vt:lpstr>Example: Water Jug Problem</vt:lpstr>
      <vt:lpstr>Example: Water Jug Problem</vt:lpstr>
      <vt:lpstr>Water jug state space</vt:lpstr>
      <vt:lpstr>PowerPoint Presentation</vt:lpstr>
      <vt:lpstr>Class Exercise</vt:lpstr>
      <vt:lpstr>Formalizing search</vt:lpstr>
      <vt:lpstr>Formalizing search</vt:lpstr>
      <vt:lpstr>State-space search algorithm</vt:lpstr>
      <vt:lpstr>Key procedures to be defined</vt:lpstr>
      <vt:lpstr>Bookkeeping</vt:lpstr>
      <vt:lpstr>Some issues</vt:lpstr>
      <vt:lpstr>Informed vs. uninformed search</vt:lpstr>
      <vt:lpstr>Evaluating search strategies</vt:lpstr>
      <vt:lpstr>Classic uninformed search methods</vt:lpstr>
      <vt:lpstr>Example of uninformed search strategies</vt:lpstr>
      <vt:lpstr>Breadth-First Search</vt:lpstr>
      <vt:lpstr>Breadth-First Search (BFS)</vt:lpstr>
      <vt:lpstr>Breadth-First Search</vt:lpstr>
      <vt:lpstr>Depth-First Search </vt:lpstr>
      <vt:lpstr> Depth-First (DFS)</vt:lpstr>
      <vt:lpstr>Uniform-Cost Search (UCS)</vt:lpstr>
      <vt:lpstr>Uniform-Cost Search </vt:lpstr>
      <vt:lpstr>Depth-First Iterative Deepening (DFID)</vt:lpstr>
      <vt:lpstr>PowerPoint Presentation</vt:lpstr>
      <vt:lpstr>How they perform</vt:lpstr>
      <vt:lpstr>Searching Backward from Goal</vt:lpstr>
      <vt:lpstr>Bi-directional search</vt:lpstr>
      <vt:lpstr>Comparing Search Strategies </vt:lpstr>
      <vt:lpstr>Some simple improvements</vt:lpstr>
      <vt:lpstr>A State Space that Generates an  Exponentially Growing  Search Space </vt:lpstr>
      <vt:lpstr>Holy Grail Search</vt:lpstr>
      <vt:lpstr>Summary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Lisp / Intelligent Agents</dc:title>
  <dc:subject>471 Class #2, Fall 2004</dc:subject>
  <dc:creator>COGITO</dc:creator>
  <cp:lastModifiedBy>Tim Finin</cp:lastModifiedBy>
  <cp:revision>307</cp:revision>
  <cp:lastPrinted>2020-02-06T20:19:15Z</cp:lastPrinted>
  <dcterms:created xsi:type="dcterms:W3CDTF">2009-09-18T23:34:15Z</dcterms:created>
  <dcterms:modified xsi:type="dcterms:W3CDTF">2020-09-08T01:39:06Z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2</vt:i4>
  </property>
  <property fmtid="{D5CDD505-2E9C-101B-9397-08002B2CF9AE}" pid="7" name="MailAddress">
    <vt:lpwstr>finin@umbc.edu</vt:lpwstr>
  </property>
  <property fmtid="{D5CDD505-2E9C-101B-9397-08002B2CF9AE}" pid="8" name="HomePage">
    <vt:lpwstr>http://umbc.edu/~finin</vt:lpwstr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C:\Users\finin\teaching\AI\RN</vt:lpwstr>
  </property>
</Properties>
</file>