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68" r:id="rId3"/>
    <p:sldId id="373" r:id="rId4"/>
    <p:sldId id="370" r:id="rId5"/>
    <p:sldId id="371" r:id="rId6"/>
    <p:sldId id="372" r:id="rId7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1952" y="-736"/>
      </p:cViewPr>
      <p:guideLst>
        <p:guide orient="horz" pos="1872"/>
        <p:guide pos="12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195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pPr>
              <a:defRPr/>
            </a:pPr>
            <a:fld id="{5E70D722-E3B5-1F42-B7E8-29DF3F30C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358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4195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21000" y="539750"/>
            <a:ext cx="3683000" cy="2762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5713" y="3482975"/>
            <a:ext cx="7115175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defTabSz="950913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4195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/>
            </a:lvl1pPr>
          </a:lstStyle>
          <a:p>
            <a:pPr>
              <a:defRPr/>
            </a:pPr>
            <a:fld id="{72409F3C-BD10-194C-83A6-D50065DA4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647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00D44E7-3436-C64A-8B66-5B0A94C7C180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72297" indent="-297037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88149" indent="-23763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63408" indent="-23763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138667" indent="-237630"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613927" indent="-23763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089186" indent="-23763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564446" indent="-23763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039705" indent="-23763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3DF90EB-22C9-E646-9CD9-673BC07C376C}" type="slidenum">
              <a:rPr lang="en-US" sz="1200"/>
              <a:pPr/>
              <a:t>4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69BE6-8F04-CF40-98FB-1B55849FE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6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E8876-D1B7-C641-B7BC-22EBE409BF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2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9FE12-6510-4944-860A-62A00B3B7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4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3E370-67E7-764E-A1A5-30DD97FF4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0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EAC0F-05CE-9345-BFAB-3F50431D3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2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F4A6C-14B4-3F4D-B13D-2F8990D38A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1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F2799-AE10-3143-83D9-D7C533B32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6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095A6-2EF4-5544-8C04-4B5DA920C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6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7373F-530A-CC43-B958-C91AD1BFE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5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8FD0A9-6F5C-F640-8DF4-C20D79EFE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2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1CDC4-812C-944F-ADD7-AA203DE198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10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80953BB7-A803-CE46-8563-E051625F4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s.waikato.ac.nz/ml/weka/" TargetMode="Externa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vmlight.joachims.org/" TargetMode="Externa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239000" cy="3886200"/>
          </a:xfrm>
        </p:spPr>
        <p:txBody>
          <a:bodyPr/>
          <a:lstStyle/>
          <a:p>
            <a:pPr>
              <a:defRPr/>
            </a:pPr>
            <a:r>
              <a:rPr lang="en-US" sz="60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Weka</a:t>
            </a:r>
            <a:endParaRPr lang="en-US" sz="5400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114800" cy="429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Weka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305800" cy="4953000"/>
          </a:xfrm>
        </p:spPr>
        <p:txBody>
          <a:bodyPr/>
          <a:lstStyle/>
          <a:p>
            <a:pPr eaLnBrk="1">
              <a:tabLst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</a:tabLst>
              <a:defRPr/>
            </a:pPr>
            <a:r>
              <a:rPr lang="en-GB" sz="3000" dirty="0">
                <a:latin typeface="Arial" charset="0"/>
              </a:rPr>
              <a:t>A</a:t>
            </a:r>
            <a:r>
              <a:rPr lang="en-GB" sz="3000" dirty="0" smtClean="0">
                <a:latin typeface="Arial" charset="0"/>
              </a:rPr>
              <a:t> </a:t>
            </a:r>
            <a:r>
              <a:rPr lang="en-GB" sz="3000" dirty="0" smtClean="0">
                <a:latin typeface="Arial" charset="0"/>
              </a:rPr>
              <a:t>Java-based </a:t>
            </a:r>
            <a:r>
              <a:rPr lang="en-GB" sz="3000" dirty="0" smtClean="0">
                <a:latin typeface="Arial" charset="0"/>
              </a:rPr>
              <a:t>machine  </a:t>
            </a:r>
            <a:r>
              <a:rPr lang="en-GB" sz="3000" dirty="0" err="1" smtClean="0">
                <a:latin typeface="Arial" charset="0"/>
              </a:rPr>
              <a:t>vlearning</a:t>
            </a:r>
            <a:r>
              <a:rPr lang="en-GB" sz="3000" dirty="0" smtClean="0">
                <a:latin typeface="Arial" charset="0"/>
              </a:rPr>
              <a:t> </a:t>
            </a:r>
            <a:r>
              <a:rPr lang="en-GB" sz="3000" dirty="0" smtClean="0">
                <a:latin typeface="Arial" charset="0"/>
              </a:rPr>
              <a:t>tool</a:t>
            </a:r>
          </a:p>
          <a:p>
            <a:pPr eaLnBrk="1">
              <a:tabLst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</a:tabLst>
              <a:defRPr/>
            </a:pPr>
            <a:r>
              <a:rPr lang="en-GB" sz="3000" dirty="0" smtClean="0">
                <a:latin typeface="Arial" charset="0"/>
                <a:hlinkClick r:id="rId2"/>
              </a:rPr>
              <a:t>http://www.cs.waikato.ac.nz/ml/weka/</a:t>
            </a:r>
            <a:endParaRPr lang="en-GB" sz="3000" dirty="0" smtClean="0">
              <a:latin typeface="Arial" charset="0"/>
            </a:endParaRPr>
          </a:p>
          <a:p>
            <a:pPr eaLnBrk="1">
              <a:tabLst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</a:tabLst>
              <a:defRPr/>
            </a:pPr>
            <a:r>
              <a:rPr lang="en-GB" sz="3000" dirty="0" smtClean="0">
                <a:latin typeface="Arial" charset="0"/>
              </a:rPr>
              <a:t>Implements numerous classifiers and other ML algorithms</a:t>
            </a:r>
          </a:p>
          <a:p>
            <a:pPr eaLnBrk="1">
              <a:tabLst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</a:tabLst>
              <a:defRPr/>
            </a:pPr>
            <a:r>
              <a:rPr lang="en-GB" sz="3000" dirty="0" smtClean="0">
                <a:latin typeface="Arial" charset="0"/>
              </a:rPr>
              <a:t>Uses a common data representation format, making comparisons </a:t>
            </a:r>
            <a:r>
              <a:rPr lang="en-GB" sz="3000" dirty="0" smtClean="0">
                <a:latin typeface="Arial" charset="0"/>
              </a:rPr>
              <a:t>easy</a:t>
            </a:r>
          </a:p>
          <a:p>
            <a:pPr marL="225425" lvl="1" indent="-225425" eaLnBrk="1">
              <a:buFontTx/>
              <a:buChar char="•"/>
              <a:tabLst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</a:tabLst>
              <a:defRPr/>
            </a:pPr>
            <a:r>
              <a:rPr lang="en-US" sz="3000" dirty="0">
                <a:latin typeface="Arial" charset="0"/>
              </a:rPr>
              <a:t>Comprehensive set of data pre-processing </a:t>
            </a:r>
            <a:r>
              <a:rPr lang="en-US" sz="3000" dirty="0" smtClean="0">
                <a:latin typeface="Arial" charset="0"/>
              </a:rPr>
              <a:t>tools </a:t>
            </a:r>
            <a:r>
              <a:rPr lang="en-US" sz="3000" dirty="0">
                <a:latin typeface="Arial" charset="0"/>
              </a:rPr>
              <a:t>and evaluation </a:t>
            </a:r>
            <a:r>
              <a:rPr lang="en-US" sz="3000" dirty="0" smtClean="0">
                <a:latin typeface="Arial" charset="0"/>
              </a:rPr>
              <a:t>methods</a:t>
            </a:r>
            <a:endParaRPr lang="en-GB" sz="3000" dirty="0" smtClean="0">
              <a:latin typeface="Arial" charset="0"/>
            </a:endParaRPr>
          </a:p>
          <a:p>
            <a:pPr eaLnBrk="1">
              <a:tabLst>
                <a:tab pos="411846" algn="l"/>
                <a:tab pos="826572" algn="l"/>
                <a:tab pos="1241298" algn="l"/>
                <a:tab pos="1656024" algn="l"/>
                <a:tab pos="2070751" algn="l"/>
                <a:tab pos="2485477" algn="l"/>
                <a:tab pos="2900203" algn="l"/>
                <a:tab pos="3314929" algn="l"/>
                <a:tab pos="3729655" algn="l"/>
                <a:tab pos="4144381" algn="l"/>
                <a:tab pos="4559107" algn="l"/>
                <a:tab pos="4973833" algn="l"/>
                <a:tab pos="5388560" algn="l"/>
                <a:tab pos="5803286" algn="l"/>
                <a:tab pos="6218012" algn="l"/>
                <a:tab pos="6632738" algn="l"/>
                <a:tab pos="7047464" algn="l"/>
                <a:tab pos="7462190" algn="l"/>
                <a:tab pos="7876916" algn="l"/>
                <a:tab pos="8291642" algn="l"/>
              </a:tabLst>
              <a:defRPr/>
            </a:pPr>
            <a:r>
              <a:rPr lang="en-GB" sz="3000" dirty="0" smtClean="0">
                <a:latin typeface="Arial" charset="0"/>
              </a:rPr>
              <a:t>3 modes of operation: GUI, Command Line, Java API</a:t>
            </a:r>
          </a:p>
          <a:p>
            <a:pPr marL="0" indent="0">
              <a:buFontTx/>
              <a:buNone/>
              <a:defRPr/>
            </a:pPr>
            <a:endParaRPr lang="en-US" sz="3000" dirty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4ACFA0C-337C-7248-A2B0-912BABE85304}" type="slidenum">
              <a:rPr lang="en-US" sz="1000"/>
              <a:pPr/>
              <a:t>2</a:t>
            </a:fld>
            <a:endParaRPr lang="en-US" sz="1000"/>
          </a:p>
        </p:txBody>
      </p:sp>
      <p:pic>
        <p:nvPicPr>
          <p:cNvPr id="5427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264" y="228600"/>
            <a:ext cx="155313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24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4582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@relation heart-disease-simplified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@attribute age numeric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@attribute sex { female, male}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@attribute </a:t>
            </a:r>
            <a:r>
              <a:rPr lang="en-US" sz="1800" dirty="0" err="1">
                <a:latin typeface="Arial" charset="0"/>
              </a:rPr>
              <a:t>chest_pain_type</a:t>
            </a:r>
            <a:r>
              <a:rPr lang="en-US" sz="1800" dirty="0">
                <a:latin typeface="Arial" charset="0"/>
              </a:rPr>
              <a:t> { </a:t>
            </a:r>
            <a:r>
              <a:rPr lang="en-US" sz="1800" dirty="0" err="1">
                <a:latin typeface="Arial" charset="0"/>
              </a:rPr>
              <a:t>typ_angina</a:t>
            </a:r>
            <a:r>
              <a:rPr lang="en-US" sz="1800" dirty="0">
                <a:latin typeface="Arial" charset="0"/>
              </a:rPr>
              <a:t>, </a:t>
            </a:r>
            <a:r>
              <a:rPr lang="en-US" sz="1800" dirty="0" err="1">
                <a:latin typeface="Arial" charset="0"/>
              </a:rPr>
              <a:t>asympt</a:t>
            </a:r>
            <a:r>
              <a:rPr lang="en-US" sz="1800" dirty="0">
                <a:latin typeface="Arial" charset="0"/>
              </a:rPr>
              <a:t>, </a:t>
            </a:r>
            <a:r>
              <a:rPr lang="en-US" sz="1800" dirty="0" err="1">
                <a:latin typeface="Arial" charset="0"/>
              </a:rPr>
              <a:t>non_anginal</a:t>
            </a:r>
            <a:r>
              <a:rPr lang="en-US" sz="1800" dirty="0">
                <a:latin typeface="Arial" charset="0"/>
              </a:rPr>
              <a:t>, </a:t>
            </a:r>
            <a:r>
              <a:rPr lang="en-US" sz="1800" dirty="0" err="1">
                <a:latin typeface="Arial" charset="0"/>
              </a:rPr>
              <a:t>atyp_angina</a:t>
            </a:r>
            <a:r>
              <a:rPr lang="en-US" sz="1800" dirty="0">
                <a:latin typeface="Arial" charset="0"/>
              </a:rPr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@attribute cholesterol numeric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@attribute </a:t>
            </a:r>
            <a:r>
              <a:rPr lang="en-US" sz="1800" dirty="0" err="1">
                <a:latin typeface="Arial" charset="0"/>
              </a:rPr>
              <a:t>exercise_induced_angina</a:t>
            </a:r>
            <a:r>
              <a:rPr lang="en-US" sz="1800" dirty="0">
                <a:latin typeface="Arial" charset="0"/>
              </a:rPr>
              <a:t> { no, yes}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@attribute class { present, </a:t>
            </a:r>
            <a:r>
              <a:rPr lang="en-US" sz="1800" dirty="0" err="1">
                <a:latin typeface="Arial" charset="0"/>
              </a:rPr>
              <a:t>not_present</a:t>
            </a:r>
            <a:r>
              <a:rPr lang="en-US" sz="1800" dirty="0">
                <a:latin typeface="Arial" charset="0"/>
              </a:rPr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@data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63,male,typ_angina,233,no,not_present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67,male,asympt,286,yes,present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67,male,asympt,229,yes,present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38,female,non_anginal,?,no,not_present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dirty="0">
                <a:latin typeface="Arial" charset="0"/>
              </a:rPr>
              <a:t>...</a:t>
            </a:r>
            <a:endParaRPr lang="en-US" sz="2400" dirty="0">
              <a:latin typeface="Arial" charset="0"/>
            </a:endParaRPr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dirty="0">
                <a:latin typeface="Times New Roman" charset="0"/>
                <a:ea typeface="ＭＳ Ｐゴシック" charset="0"/>
                <a:cs typeface="ＭＳ Ｐゴシック" charset="0"/>
              </a:rPr>
              <a:t>.</a:t>
            </a:r>
            <a:r>
              <a:rPr lang="en-US" sz="4800" dirty="0" err="1">
                <a:latin typeface="Times New Roman" charset="0"/>
                <a:ea typeface="ＭＳ Ｐゴシック" charset="0"/>
                <a:cs typeface="ＭＳ Ｐゴシック" charset="0"/>
              </a:rPr>
              <a:t>arff</a:t>
            </a:r>
            <a:r>
              <a:rPr lang="en-US" sz="4800" dirty="0">
                <a:latin typeface="Times New Roman" charset="0"/>
                <a:ea typeface="ＭＳ Ｐゴシック" charset="0"/>
                <a:cs typeface="ＭＳ Ｐゴシック" charset="0"/>
              </a:rPr>
              <a:t> data format</a:t>
            </a:r>
            <a:endParaRPr lang="en-US" sz="4800" dirty="0">
              <a:latin typeface="Arial Narrow" charset="0"/>
            </a:endParaRPr>
          </a:p>
        </p:txBody>
      </p:sp>
      <p:sp>
        <p:nvSpPr>
          <p:cNvPr id="8199" name="WordArt 4"/>
          <p:cNvSpPr>
            <a:spLocks noChangeArrowheads="1" noChangeShapeType="1" noTextEdit="1"/>
          </p:cNvSpPr>
          <p:nvPr/>
        </p:nvSpPr>
        <p:spPr bwMode="auto">
          <a:xfrm>
            <a:off x="4572000" y="1676400"/>
            <a:ext cx="3276600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solidFill>
                  <a:srgbClr val="336699"/>
                </a:solidFill>
                <a:effectLst>
                  <a:outerShdw blurRad="63500" dist="46662" dir="2115817" algn="ctr" rotWithShape="0">
                    <a:srgbClr val="C0C0C0">
                      <a:alpha val="74998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numeric attribute</a:t>
            </a:r>
          </a:p>
        </p:txBody>
      </p:sp>
      <p:sp>
        <p:nvSpPr>
          <p:cNvPr id="8200" name="Line 6"/>
          <p:cNvSpPr>
            <a:spLocks noChangeShapeType="1"/>
          </p:cNvSpPr>
          <p:nvPr/>
        </p:nvSpPr>
        <p:spPr bwMode="auto">
          <a:xfrm flipH="1">
            <a:off x="2971800" y="1981200"/>
            <a:ext cx="1447800" cy="381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8201" name="WordArt 8"/>
          <p:cNvSpPr>
            <a:spLocks noChangeArrowheads="1" noChangeShapeType="1" noTextEdit="1"/>
          </p:cNvSpPr>
          <p:nvPr/>
        </p:nvSpPr>
        <p:spPr bwMode="auto">
          <a:xfrm>
            <a:off x="4648200" y="2286000"/>
            <a:ext cx="3276600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solidFill>
                  <a:srgbClr val="336699"/>
                </a:solidFill>
                <a:effectLst>
                  <a:outerShdw blurRad="63500" dist="46662" dir="2115817" algn="ctr" rotWithShape="0">
                    <a:srgbClr val="C0C0C0">
                      <a:alpha val="74998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nominal attribute</a:t>
            </a:r>
          </a:p>
        </p:txBody>
      </p:sp>
      <p:sp>
        <p:nvSpPr>
          <p:cNvPr id="8202" name="Line 9"/>
          <p:cNvSpPr>
            <a:spLocks noChangeShapeType="1"/>
          </p:cNvSpPr>
          <p:nvPr/>
        </p:nvSpPr>
        <p:spPr bwMode="auto">
          <a:xfrm flipH="1">
            <a:off x="3657600" y="2590800"/>
            <a:ext cx="914400" cy="76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8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Using SVM in Weka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0" y="1447800"/>
            <a:ext cx="49530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SMO is the implementation of SVM used in Weka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Note that all nominal attributes are converted into sets of binary attributes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You can choose either the RBF kernel or the polynomial kernel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In either case, you have the linear versus non-linear options</a:t>
            </a:r>
          </a:p>
          <a:p>
            <a:pPr eaLnBrk="1" hangingPunct="1">
              <a:lnSpc>
                <a:spcPct val="90000"/>
              </a:lnSpc>
            </a:pPr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813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34194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442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>
          <a:xfrm>
            <a:off x="685800" y="2857500"/>
            <a:ext cx="7772400" cy="1143000"/>
          </a:xfrm>
        </p:spPr>
        <p:txBody>
          <a:bodyPr/>
          <a:lstStyle/>
          <a:p>
            <a:r>
              <a:rPr lang="en-US" sz="6000">
                <a:latin typeface="Times New Roman" charset="0"/>
                <a:ea typeface="ＭＳ Ｐゴシック" charset="0"/>
                <a:cs typeface="ＭＳ Ｐゴシック" charset="0"/>
              </a:rPr>
              <a:t>Weka demo</a:t>
            </a:r>
          </a:p>
        </p:txBody>
      </p:sp>
      <p:sp>
        <p:nvSpPr>
          <p:cNvPr id="563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5877EE-E83C-474A-BFFD-21F79D3CBDDC}" type="slidenum">
              <a:rPr lang="en-US" sz="1000"/>
              <a:pPr/>
              <a:t>5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97593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Weka vs. svm_light vs. …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>
          <a:xfrm>
            <a:off x="647700" y="1752600"/>
            <a:ext cx="7848600" cy="4648200"/>
          </a:xfrm>
        </p:spPr>
        <p:txBody>
          <a:bodyPr/>
          <a:lstStyle/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Weka is good for experimenting with different ML algorithms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Other, more specific tools are much more efficient and scalable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For SVMs, for example, many use svm_light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  <a:hlinkClick r:id="rId2"/>
              </a:rPr>
              <a:t>http://svmlight.joachims.org/</a:t>
            </a:r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Works well for 10K+ features, 100K+ training vectors</a:t>
            </a:r>
          </a:p>
          <a:p>
            <a:r>
              <a:rPr lang="en-US" sz="2800">
                <a:latin typeface="Times New Roman" charset="0"/>
                <a:ea typeface="ＭＳ Ｐゴシック" charset="0"/>
                <a:cs typeface="ＭＳ Ｐゴシック" charset="0"/>
              </a:rPr>
              <a:t>Uses a sparse vector representation</a:t>
            </a:r>
          </a:p>
          <a:p>
            <a:pPr lvl="1"/>
            <a:r>
              <a:rPr lang="en-US">
                <a:latin typeface="Times New Roman" charset="0"/>
                <a:ea typeface="ＭＳ Ｐゴシック" charset="0"/>
              </a:rPr>
              <a:t>Good for many features (e.g., text)</a:t>
            </a:r>
          </a:p>
          <a:p>
            <a:endParaRPr lang="en-US" sz="280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DDDF92B-91B2-8B4B-8DFA-21B509FE75D5}" type="slidenum">
              <a:rPr lang="en-US" sz="1000"/>
              <a:pPr/>
              <a:t>6</a:t>
            </a:fld>
            <a:endParaRPr lang="en-US" sz="1000"/>
          </a:p>
        </p:txBody>
      </p:sp>
      <p:pic>
        <p:nvPicPr>
          <p:cNvPr id="5734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81000"/>
            <a:ext cx="1270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45222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19401</TotalTime>
  <Words>291</Words>
  <Application>Microsoft Macintosh PowerPoint</Application>
  <PresentationFormat>On-screen Show (4:3)</PresentationFormat>
  <Paragraphs>45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Blank Presentation</vt:lpstr>
      <vt:lpstr>Weka</vt:lpstr>
      <vt:lpstr>Weka</vt:lpstr>
      <vt:lpstr>.arff data format</vt:lpstr>
      <vt:lpstr>Using SVM in Weka</vt:lpstr>
      <vt:lpstr>Weka demo</vt:lpstr>
      <vt:lpstr>Weka vs. svm_light vs. …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</dc:title>
  <dc:creator>COGITO</dc:creator>
  <cp:lastModifiedBy>tim finin</cp:lastModifiedBy>
  <cp:revision>429</cp:revision>
  <cp:lastPrinted>2012-11-28T20:50:13Z</cp:lastPrinted>
  <dcterms:created xsi:type="dcterms:W3CDTF">2009-11-25T19:59:32Z</dcterms:created>
  <dcterms:modified xsi:type="dcterms:W3CDTF">2015-12-02T19:13:07Z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