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0"/>
  </p:notesMasterIdLst>
  <p:handoutMasterIdLst>
    <p:handoutMasterId r:id="rId31"/>
  </p:handoutMasterIdLst>
  <p:sldIdLst>
    <p:sldId id="256" r:id="rId2"/>
    <p:sldId id="335" r:id="rId3"/>
    <p:sldId id="325" r:id="rId4"/>
    <p:sldId id="326" r:id="rId5"/>
    <p:sldId id="328" r:id="rId6"/>
    <p:sldId id="292" r:id="rId7"/>
    <p:sldId id="346" r:id="rId8"/>
    <p:sldId id="347" r:id="rId9"/>
    <p:sldId id="348" r:id="rId10"/>
    <p:sldId id="324" r:id="rId11"/>
    <p:sldId id="329" r:id="rId12"/>
    <p:sldId id="320" r:id="rId13"/>
    <p:sldId id="330" r:id="rId14"/>
    <p:sldId id="349" r:id="rId15"/>
    <p:sldId id="350" r:id="rId16"/>
    <p:sldId id="351" r:id="rId17"/>
    <p:sldId id="356" r:id="rId18"/>
    <p:sldId id="357" r:id="rId19"/>
    <p:sldId id="353" r:id="rId20"/>
    <p:sldId id="358" r:id="rId21"/>
    <p:sldId id="360" r:id="rId22"/>
    <p:sldId id="361" r:id="rId23"/>
    <p:sldId id="359" r:id="rId24"/>
    <p:sldId id="362" r:id="rId25"/>
    <p:sldId id="364" r:id="rId26"/>
    <p:sldId id="365" r:id="rId27"/>
    <p:sldId id="366" r:id="rId28"/>
    <p:sldId id="367" r:id="rId29"/>
  </p:sldIdLst>
  <p:sldSz cx="9144000" cy="6858000" type="screen4x3"/>
  <p:notesSz cx="9601200" cy="73152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hiddenSlides="1" frameSlides="1"/>
  <p:clrMru>
    <a:srgbClr val="00CC00"/>
    <a:srgbClr val="EAEAEA"/>
    <a:srgbClr val="DDDDDD"/>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p:scale>
          <a:sx n="75" d="100"/>
          <a:sy n="75" d="100"/>
        </p:scale>
        <p:origin x="-1952" y="-736"/>
      </p:cViewPr>
      <p:guideLst>
        <p:guide orient="horz" pos="1872"/>
        <p:guide pos="120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MAC:Users:finin:python:lc.csv"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val>
            <c:numRef>
              <c:f>'lc.csv'!$B$1:$B$44</c:f>
              <c:numCache>
                <c:formatCode>General</c:formatCode>
                <c:ptCount val="44"/>
                <c:pt idx="0">
                  <c:v>1.0</c:v>
                </c:pt>
                <c:pt idx="1">
                  <c:v>1.0</c:v>
                </c:pt>
                <c:pt idx="2">
                  <c:v>0.983333333333333</c:v>
                </c:pt>
                <c:pt idx="3">
                  <c:v>0.974999999999999</c:v>
                </c:pt>
                <c:pt idx="4">
                  <c:v>0.94</c:v>
                </c:pt>
                <c:pt idx="5">
                  <c:v>0.908333333333333</c:v>
                </c:pt>
                <c:pt idx="6">
                  <c:v>0.985714285714285</c:v>
                </c:pt>
                <c:pt idx="7">
                  <c:v>0.9375</c:v>
                </c:pt>
                <c:pt idx="8">
                  <c:v>0.949999999999999</c:v>
                </c:pt>
                <c:pt idx="9">
                  <c:v>0.944999999999999</c:v>
                </c:pt>
                <c:pt idx="10">
                  <c:v>0.940909090909091</c:v>
                </c:pt>
                <c:pt idx="11">
                  <c:v>0.920833333333333</c:v>
                </c:pt>
                <c:pt idx="12">
                  <c:v>0.942307692307692</c:v>
                </c:pt>
                <c:pt idx="13">
                  <c:v>0.9</c:v>
                </c:pt>
                <c:pt idx="14">
                  <c:v>0.923333333333333</c:v>
                </c:pt>
                <c:pt idx="15">
                  <c:v>0.89375</c:v>
                </c:pt>
                <c:pt idx="16">
                  <c:v>0.923529411764705</c:v>
                </c:pt>
                <c:pt idx="17">
                  <c:v>0.897222222222222</c:v>
                </c:pt>
                <c:pt idx="18">
                  <c:v>0.931578947368421</c:v>
                </c:pt>
                <c:pt idx="19">
                  <c:v>0.904999999999999</c:v>
                </c:pt>
                <c:pt idx="20">
                  <c:v>0.919047619047619</c:v>
                </c:pt>
                <c:pt idx="21">
                  <c:v>0.895454545454545</c:v>
                </c:pt>
                <c:pt idx="22">
                  <c:v>0.88695652173913</c:v>
                </c:pt>
                <c:pt idx="23">
                  <c:v>0.89375</c:v>
                </c:pt>
                <c:pt idx="24">
                  <c:v>0.882</c:v>
                </c:pt>
                <c:pt idx="25">
                  <c:v>0.9</c:v>
                </c:pt>
                <c:pt idx="26">
                  <c:v>0.885185185185185</c:v>
                </c:pt>
                <c:pt idx="27">
                  <c:v>0.883928571428571</c:v>
                </c:pt>
                <c:pt idx="28">
                  <c:v>0.858620689655172</c:v>
                </c:pt>
                <c:pt idx="29">
                  <c:v>0.833333333333333</c:v>
                </c:pt>
                <c:pt idx="30">
                  <c:v>0.874193548387096</c:v>
                </c:pt>
                <c:pt idx="31">
                  <c:v>0.856249999999999</c:v>
                </c:pt>
                <c:pt idx="32">
                  <c:v>0.84090909090909</c:v>
                </c:pt>
                <c:pt idx="33">
                  <c:v>0.842647058823529</c:v>
                </c:pt>
                <c:pt idx="34">
                  <c:v>0.858571428571428</c:v>
                </c:pt>
                <c:pt idx="35">
                  <c:v>0.834722222222222</c:v>
                </c:pt>
                <c:pt idx="36">
                  <c:v>0.787837837837837</c:v>
                </c:pt>
                <c:pt idx="37">
                  <c:v>0.831578947368421</c:v>
                </c:pt>
                <c:pt idx="38">
                  <c:v>0.819230769230769</c:v>
                </c:pt>
                <c:pt idx="39">
                  <c:v>0.7925</c:v>
                </c:pt>
                <c:pt idx="40">
                  <c:v>0.763414634146341</c:v>
                </c:pt>
                <c:pt idx="41">
                  <c:v>0.736904761904761</c:v>
                </c:pt>
                <c:pt idx="42">
                  <c:v>0.782558139534883</c:v>
                </c:pt>
                <c:pt idx="43">
                  <c:v>0.736363636363636</c:v>
                </c:pt>
              </c:numCache>
            </c:numRef>
          </c:val>
          <c:smooth val="0"/>
        </c:ser>
        <c:dLbls>
          <c:showLegendKey val="0"/>
          <c:showVal val="0"/>
          <c:showCatName val="0"/>
          <c:showSerName val="0"/>
          <c:showPercent val="0"/>
          <c:showBubbleSize val="0"/>
        </c:dLbls>
        <c:marker val="1"/>
        <c:smooth val="0"/>
        <c:axId val="2121175592"/>
        <c:axId val="2121178536"/>
      </c:lineChart>
      <c:catAx>
        <c:axId val="2121175592"/>
        <c:scaling>
          <c:orientation val="minMax"/>
        </c:scaling>
        <c:delete val="0"/>
        <c:axPos val="b"/>
        <c:majorTickMark val="out"/>
        <c:minorTickMark val="none"/>
        <c:tickLblPos val="nextTo"/>
        <c:crossAx val="2121178536"/>
        <c:crosses val="autoZero"/>
        <c:auto val="1"/>
        <c:lblAlgn val="ctr"/>
        <c:lblOffset val="100"/>
        <c:noMultiLvlLbl val="0"/>
      </c:catAx>
      <c:valAx>
        <c:axId val="2121178536"/>
        <c:scaling>
          <c:orientation val="minMax"/>
        </c:scaling>
        <c:delete val="0"/>
        <c:axPos val="l"/>
        <c:majorGridlines/>
        <c:numFmt formatCode="General" sourceLinked="1"/>
        <c:majorTickMark val="out"/>
        <c:minorTickMark val="none"/>
        <c:tickLblPos val="nextTo"/>
        <c:crossAx val="2121175592"/>
        <c:crosses val="autoZero"/>
        <c:crossBetween val="between"/>
      </c:valAx>
    </c:plotArea>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250" name="Rectangle 2"/>
          <p:cNvSpPr>
            <a:spLocks noGrp="1" noChangeArrowheads="1"/>
          </p:cNvSpPr>
          <p:nvPr>
            <p:ph type="hdr" sz="quarter"/>
          </p:nvPr>
        </p:nvSpPr>
        <p:spPr bwMode="auto">
          <a:xfrm>
            <a:off x="0" y="0"/>
            <a:ext cx="4186238" cy="360363"/>
          </a:xfrm>
          <a:prstGeom prst="rect">
            <a:avLst/>
          </a:prstGeom>
          <a:noFill/>
          <a:ln w="9525">
            <a:noFill/>
            <a:miter lim="800000"/>
            <a:headEnd/>
            <a:tailEnd/>
          </a:ln>
          <a:effectLst/>
        </p:spPr>
        <p:txBody>
          <a:bodyPr vert="horz" wrap="square" lIns="95052" tIns="47526" rIns="95052" bIns="47526" numCol="1" anchor="t" anchorCtr="0" compatLnSpc="1">
            <a:prstTxWarp prst="textNoShape">
              <a:avLst/>
            </a:prstTxWarp>
          </a:bodyPr>
          <a:lstStyle>
            <a:lvl1pPr defTabSz="950913">
              <a:defRPr sz="1200">
                <a:ea typeface="+mn-ea"/>
                <a:cs typeface="+mn-cs"/>
              </a:defRPr>
            </a:lvl1pPr>
          </a:lstStyle>
          <a:p>
            <a:pPr>
              <a:defRPr/>
            </a:pPr>
            <a:endParaRPr lang="en-US"/>
          </a:p>
        </p:txBody>
      </p:sp>
      <p:sp>
        <p:nvSpPr>
          <p:cNvPr id="309251" name="Rectangle 3"/>
          <p:cNvSpPr>
            <a:spLocks noGrp="1" noChangeArrowheads="1"/>
          </p:cNvSpPr>
          <p:nvPr>
            <p:ph type="dt" sz="quarter" idx="1"/>
          </p:nvPr>
        </p:nvSpPr>
        <p:spPr bwMode="auto">
          <a:xfrm>
            <a:off x="5441950" y="0"/>
            <a:ext cx="4186238" cy="360363"/>
          </a:xfrm>
          <a:prstGeom prst="rect">
            <a:avLst/>
          </a:prstGeom>
          <a:noFill/>
          <a:ln w="9525">
            <a:noFill/>
            <a:miter lim="800000"/>
            <a:headEnd/>
            <a:tailEnd/>
          </a:ln>
          <a:effectLst/>
        </p:spPr>
        <p:txBody>
          <a:bodyPr vert="horz" wrap="square" lIns="95052" tIns="47526" rIns="95052" bIns="47526" numCol="1" anchor="t" anchorCtr="0" compatLnSpc="1">
            <a:prstTxWarp prst="textNoShape">
              <a:avLst/>
            </a:prstTxWarp>
          </a:bodyPr>
          <a:lstStyle>
            <a:lvl1pPr algn="r" defTabSz="950913">
              <a:defRPr sz="1200">
                <a:ea typeface="+mn-ea"/>
                <a:cs typeface="+mn-cs"/>
              </a:defRPr>
            </a:lvl1pPr>
          </a:lstStyle>
          <a:p>
            <a:pPr>
              <a:defRPr/>
            </a:pPr>
            <a:endParaRPr lang="en-US"/>
          </a:p>
        </p:txBody>
      </p:sp>
      <p:sp>
        <p:nvSpPr>
          <p:cNvPr id="309252" name="Rectangle 4"/>
          <p:cNvSpPr>
            <a:spLocks noGrp="1" noChangeArrowheads="1"/>
          </p:cNvSpPr>
          <p:nvPr>
            <p:ph type="ftr" sz="quarter" idx="2"/>
          </p:nvPr>
        </p:nvSpPr>
        <p:spPr bwMode="auto">
          <a:xfrm>
            <a:off x="0" y="6965950"/>
            <a:ext cx="4186238" cy="360363"/>
          </a:xfrm>
          <a:prstGeom prst="rect">
            <a:avLst/>
          </a:prstGeom>
          <a:noFill/>
          <a:ln w="9525">
            <a:noFill/>
            <a:miter lim="800000"/>
            <a:headEnd/>
            <a:tailEnd/>
          </a:ln>
          <a:effectLst/>
        </p:spPr>
        <p:txBody>
          <a:bodyPr vert="horz" wrap="square" lIns="95052" tIns="47526" rIns="95052" bIns="47526" numCol="1" anchor="b" anchorCtr="0" compatLnSpc="1">
            <a:prstTxWarp prst="textNoShape">
              <a:avLst/>
            </a:prstTxWarp>
          </a:bodyPr>
          <a:lstStyle>
            <a:lvl1pPr defTabSz="950913">
              <a:defRPr sz="1200">
                <a:ea typeface="+mn-ea"/>
                <a:cs typeface="+mn-cs"/>
              </a:defRPr>
            </a:lvl1pPr>
          </a:lstStyle>
          <a:p>
            <a:pPr>
              <a:defRPr/>
            </a:pPr>
            <a:endParaRPr lang="en-US"/>
          </a:p>
        </p:txBody>
      </p:sp>
      <p:sp>
        <p:nvSpPr>
          <p:cNvPr id="309253" name="Rectangle 5"/>
          <p:cNvSpPr>
            <a:spLocks noGrp="1" noChangeArrowheads="1"/>
          </p:cNvSpPr>
          <p:nvPr>
            <p:ph type="sldNum" sz="quarter" idx="3"/>
          </p:nvPr>
        </p:nvSpPr>
        <p:spPr bwMode="auto">
          <a:xfrm>
            <a:off x="5441950" y="6965950"/>
            <a:ext cx="4186238" cy="360363"/>
          </a:xfrm>
          <a:prstGeom prst="rect">
            <a:avLst/>
          </a:prstGeom>
          <a:noFill/>
          <a:ln w="9525">
            <a:noFill/>
            <a:miter lim="800000"/>
            <a:headEnd/>
            <a:tailEnd/>
          </a:ln>
          <a:effectLst/>
        </p:spPr>
        <p:txBody>
          <a:bodyPr vert="horz" wrap="square" lIns="95052" tIns="47526" rIns="95052" bIns="47526" numCol="1" anchor="b" anchorCtr="0" compatLnSpc="1">
            <a:prstTxWarp prst="textNoShape">
              <a:avLst/>
            </a:prstTxWarp>
          </a:bodyPr>
          <a:lstStyle>
            <a:lvl1pPr algn="r" defTabSz="950913">
              <a:defRPr sz="1200"/>
            </a:lvl1pPr>
          </a:lstStyle>
          <a:p>
            <a:pPr>
              <a:defRPr/>
            </a:pPr>
            <a:fld id="{5E70D722-E3B5-1F42-B7E8-29DF3F30CFF2}" type="slidenum">
              <a:rPr lang="en-US"/>
              <a:pPr>
                <a:defRPr/>
              </a:pPr>
              <a:t>‹#›</a:t>
            </a:fld>
            <a:endParaRPr lang="en-US"/>
          </a:p>
        </p:txBody>
      </p:sp>
    </p:spTree>
    <p:extLst>
      <p:ext uri="{BB962C8B-B14F-4D97-AF65-F5344CB8AC3E}">
        <p14:creationId xmlns:p14="http://schemas.microsoft.com/office/powerpoint/2010/main" val="394263585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2994" name="Rectangle 2"/>
          <p:cNvSpPr>
            <a:spLocks noGrp="1" noChangeArrowheads="1"/>
          </p:cNvSpPr>
          <p:nvPr>
            <p:ph type="hdr" sz="quarter"/>
          </p:nvPr>
        </p:nvSpPr>
        <p:spPr bwMode="auto">
          <a:xfrm>
            <a:off x="0" y="0"/>
            <a:ext cx="4186238" cy="360363"/>
          </a:xfrm>
          <a:prstGeom prst="rect">
            <a:avLst/>
          </a:prstGeom>
          <a:noFill/>
          <a:ln w="9525">
            <a:noFill/>
            <a:miter lim="800000"/>
            <a:headEnd/>
            <a:tailEnd/>
          </a:ln>
          <a:effectLst/>
        </p:spPr>
        <p:txBody>
          <a:bodyPr vert="horz" wrap="square" lIns="95052" tIns="47526" rIns="95052" bIns="47526" numCol="1" anchor="t" anchorCtr="0" compatLnSpc="1">
            <a:prstTxWarp prst="textNoShape">
              <a:avLst/>
            </a:prstTxWarp>
          </a:bodyPr>
          <a:lstStyle>
            <a:lvl1pPr defTabSz="950913">
              <a:defRPr sz="1200">
                <a:ea typeface="+mn-ea"/>
                <a:cs typeface="+mn-cs"/>
              </a:defRPr>
            </a:lvl1pPr>
          </a:lstStyle>
          <a:p>
            <a:pPr>
              <a:defRPr/>
            </a:pPr>
            <a:endParaRPr lang="en-US"/>
          </a:p>
        </p:txBody>
      </p:sp>
      <p:sp>
        <p:nvSpPr>
          <p:cNvPr id="212995" name="Rectangle 3"/>
          <p:cNvSpPr>
            <a:spLocks noGrp="1" noChangeArrowheads="1"/>
          </p:cNvSpPr>
          <p:nvPr>
            <p:ph type="dt" idx="1"/>
          </p:nvPr>
        </p:nvSpPr>
        <p:spPr bwMode="auto">
          <a:xfrm>
            <a:off x="5441950" y="0"/>
            <a:ext cx="4186238" cy="360363"/>
          </a:xfrm>
          <a:prstGeom prst="rect">
            <a:avLst/>
          </a:prstGeom>
          <a:noFill/>
          <a:ln w="9525">
            <a:noFill/>
            <a:miter lim="800000"/>
            <a:headEnd/>
            <a:tailEnd/>
          </a:ln>
          <a:effectLst/>
        </p:spPr>
        <p:txBody>
          <a:bodyPr vert="horz" wrap="square" lIns="95052" tIns="47526" rIns="95052" bIns="47526" numCol="1" anchor="t" anchorCtr="0" compatLnSpc="1">
            <a:prstTxWarp prst="textNoShape">
              <a:avLst/>
            </a:prstTxWarp>
          </a:bodyPr>
          <a:lstStyle>
            <a:lvl1pPr algn="r" defTabSz="950913">
              <a:defRPr sz="1200">
                <a:ea typeface="+mn-ea"/>
                <a:cs typeface="+mn-c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2921000" y="539750"/>
            <a:ext cx="3683000" cy="27622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2997" name="Rectangle 5"/>
          <p:cNvSpPr>
            <a:spLocks noGrp="1" noChangeArrowheads="1"/>
          </p:cNvSpPr>
          <p:nvPr>
            <p:ph type="body" sz="quarter" idx="3"/>
          </p:nvPr>
        </p:nvSpPr>
        <p:spPr bwMode="auto">
          <a:xfrm>
            <a:off x="1255713" y="3482975"/>
            <a:ext cx="7115175" cy="3302000"/>
          </a:xfrm>
          <a:prstGeom prst="rect">
            <a:avLst/>
          </a:prstGeom>
          <a:noFill/>
          <a:ln w="9525">
            <a:noFill/>
            <a:miter lim="800000"/>
            <a:headEnd/>
            <a:tailEnd/>
          </a:ln>
          <a:effectLst/>
        </p:spPr>
        <p:txBody>
          <a:bodyPr vert="horz" wrap="square" lIns="95052" tIns="47526" rIns="95052" bIns="4752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2998" name="Rectangle 6"/>
          <p:cNvSpPr>
            <a:spLocks noGrp="1" noChangeArrowheads="1"/>
          </p:cNvSpPr>
          <p:nvPr>
            <p:ph type="ftr" sz="quarter" idx="4"/>
          </p:nvPr>
        </p:nvSpPr>
        <p:spPr bwMode="auto">
          <a:xfrm>
            <a:off x="0" y="6965950"/>
            <a:ext cx="4186238" cy="360363"/>
          </a:xfrm>
          <a:prstGeom prst="rect">
            <a:avLst/>
          </a:prstGeom>
          <a:noFill/>
          <a:ln w="9525">
            <a:noFill/>
            <a:miter lim="800000"/>
            <a:headEnd/>
            <a:tailEnd/>
          </a:ln>
          <a:effectLst/>
        </p:spPr>
        <p:txBody>
          <a:bodyPr vert="horz" wrap="square" lIns="95052" tIns="47526" rIns="95052" bIns="47526" numCol="1" anchor="b" anchorCtr="0" compatLnSpc="1">
            <a:prstTxWarp prst="textNoShape">
              <a:avLst/>
            </a:prstTxWarp>
          </a:bodyPr>
          <a:lstStyle>
            <a:lvl1pPr defTabSz="950913">
              <a:defRPr sz="1200">
                <a:ea typeface="+mn-ea"/>
                <a:cs typeface="+mn-cs"/>
              </a:defRPr>
            </a:lvl1pPr>
          </a:lstStyle>
          <a:p>
            <a:pPr>
              <a:defRPr/>
            </a:pPr>
            <a:endParaRPr lang="en-US"/>
          </a:p>
        </p:txBody>
      </p:sp>
      <p:sp>
        <p:nvSpPr>
          <p:cNvPr id="212999" name="Rectangle 7"/>
          <p:cNvSpPr>
            <a:spLocks noGrp="1" noChangeArrowheads="1"/>
          </p:cNvSpPr>
          <p:nvPr>
            <p:ph type="sldNum" sz="quarter" idx="5"/>
          </p:nvPr>
        </p:nvSpPr>
        <p:spPr bwMode="auto">
          <a:xfrm>
            <a:off x="5441950" y="6965950"/>
            <a:ext cx="4186238" cy="360363"/>
          </a:xfrm>
          <a:prstGeom prst="rect">
            <a:avLst/>
          </a:prstGeom>
          <a:noFill/>
          <a:ln w="9525">
            <a:noFill/>
            <a:miter lim="800000"/>
            <a:headEnd/>
            <a:tailEnd/>
          </a:ln>
          <a:effectLst/>
        </p:spPr>
        <p:txBody>
          <a:bodyPr vert="horz" wrap="square" lIns="95052" tIns="47526" rIns="95052" bIns="47526" numCol="1" anchor="b" anchorCtr="0" compatLnSpc="1">
            <a:prstTxWarp prst="textNoShape">
              <a:avLst/>
            </a:prstTxWarp>
          </a:bodyPr>
          <a:lstStyle>
            <a:lvl1pPr algn="r" defTabSz="950913">
              <a:defRPr sz="1200"/>
            </a:lvl1pPr>
          </a:lstStyle>
          <a:p>
            <a:pPr>
              <a:defRPr/>
            </a:pPr>
            <a:fld id="{72409F3C-BD10-194C-83A6-D50065DA4EB5}" type="slidenum">
              <a:rPr lang="en-US"/>
              <a:pPr>
                <a:defRPr/>
              </a:pPr>
              <a:t>‹#›</a:t>
            </a:fld>
            <a:endParaRPr lang="en-US"/>
          </a:p>
        </p:txBody>
      </p:sp>
    </p:spTree>
    <p:extLst>
      <p:ext uri="{BB962C8B-B14F-4D97-AF65-F5344CB8AC3E}">
        <p14:creationId xmlns:p14="http://schemas.microsoft.com/office/powerpoint/2010/main" val="78126471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sz="2400">
                <a:solidFill>
                  <a:schemeClr val="tx1"/>
                </a:solidFill>
                <a:latin typeface="Times New Roman" charset="0"/>
                <a:ea typeface="ＭＳ Ｐゴシック" charset="0"/>
                <a:cs typeface="ＭＳ Ｐゴシック" charset="0"/>
              </a:defRPr>
            </a:lvl1pPr>
            <a:lvl2pPr marL="742950" indent="-285750" defTabSz="950913">
              <a:defRPr sz="2400">
                <a:solidFill>
                  <a:schemeClr val="tx1"/>
                </a:solidFill>
                <a:latin typeface="Times New Roman" charset="0"/>
                <a:ea typeface="ＭＳ Ｐゴシック" charset="0"/>
              </a:defRPr>
            </a:lvl2pPr>
            <a:lvl3pPr marL="1143000" indent="-228600" defTabSz="950913">
              <a:defRPr sz="2400">
                <a:solidFill>
                  <a:schemeClr val="tx1"/>
                </a:solidFill>
                <a:latin typeface="Times New Roman" charset="0"/>
                <a:ea typeface="ＭＳ Ｐゴシック" charset="0"/>
              </a:defRPr>
            </a:lvl3pPr>
            <a:lvl4pPr marL="1600200" indent="-228600" defTabSz="950913">
              <a:defRPr sz="2400">
                <a:solidFill>
                  <a:schemeClr val="tx1"/>
                </a:solidFill>
                <a:latin typeface="Times New Roman" charset="0"/>
                <a:ea typeface="ＭＳ Ｐゴシック" charset="0"/>
              </a:defRPr>
            </a:lvl4pPr>
            <a:lvl5pPr marL="2057400" indent="-228600" defTabSz="950913">
              <a:defRPr sz="2400">
                <a:solidFill>
                  <a:schemeClr val="tx1"/>
                </a:solidFill>
                <a:latin typeface="Times New Roman" charset="0"/>
                <a:ea typeface="ＭＳ Ｐゴシック" charset="0"/>
              </a:defRPr>
            </a:lvl5pPr>
            <a:lvl6pPr marL="2514600" indent="-228600" defTabSz="950913"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50913"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50913"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50913" eaLnBrk="0" fontAlgn="base" hangingPunct="0">
              <a:spcBef>
                <a:spcPct val="0"/>
              </a:spcBef>
              <a:spcAft>
                <a:spcPct val="0"/>
              </a:spcAft>
              <a:defRPr sz="2400">
                <a:solidFill>
                  <a:schemeClr val="tx1"/>
                </a:solidFill>
                <a:latin typeface="Times New Roman" charset="0"/>
                <a:ea typeface="ＭＳ Ｐゴシック" charset="0"/>
              </a:defRPr>
            </a:lvl9pPr>
          </a:lstStyle>
          <a:p>
            <a:fld id="{300D44E7-3436-C64A-8B66-5B0A94C7C180}" type="slidenum">
              <a:rPr lang="en-US" sz="1200"/>
              <a:pPr/>
              <a:t>1</a:t>
            </a:fld>
            <a:endParaRPr lang="en-US" sz="120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sz="2400">
                <a:solidFill>
                  <a:schemeClr val="tx1"/>
                </a:solidFill>
                <a:latin typeface="Times New Roman" charset="0"/>
                <a:ea typeface="ＭＳ Ｐゴシック" charset="0"/>
                <a:cs typeface="ＭＳ Ｐゴシック" charset="0"/>
              </a:defRPr>
            </a:lvl1pPr>
            <a:lvl2pPr marL="742950" indent="-285750" defTabSz="950913">
              <a:defRPr sz="2400">
                <a:solidFill>
                  <a:schemeClr val="tx1"/>
                </a:solidFill>
                <a:latin typeface="Times New Roman" charset="0"/>
                <a:ea typeface="ＭＳ Ｐゴシック" charset="0"/>
              </a:defRPr>
            </a:lvl2pPr>
            <a:lvl3pPr marL="1143000" indent="-228600" defTabSz="950913">
              <a:defRPr sz="2400">
                <a:solidFill>
                  <a:schemeClr val="tx1"/>
                </a:solidFill>
                <a:latin typeface="Times New Roman" charset="0"/>
                <a:ea typeface="ＭＳ Ｐゴシック" charset="0"/>
              </a:defRPr>
            </a:lvl3pPr>
            <a:lvl4pPr marL="1600200" indent="-228600" defTabSz="950913">
              <a:defRPr sz="2400">
                <a:solidFill>
                  <a:schemeClr val="tx1"/>
                </a:solidFill>
                <a:latin typeface="Times New Roman" charset="0"/>
                <a:ea typeface="ＭＳ Ｐゴシック" charset="0"/>
              </a:defRPr>
            </a:lvl4pPr>
            <a:lvl5pPr marL="2057400" indent="-228600" defTabSz="950913">
              <a:defRPr sz="2400">
                <a:solidFill>
                  <a:schemeClr val="tx1"/>
                </a:solidFill>
                <a:latin typeface="Times New Roman" charset="0"/>
                <a:ea typeface="ＭＳ Ｐゴシック" charset="0"/>
              </a:defRPr>
            </a:lvl5pPr>
            <a:lvl6pPr marL="2514600" indent="-228600" defTabSz="950913"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50913"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50913"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50913" eaLnBrk="0" fontAlgn="base" hangingPunct="0">
              <a:spcBef>
                <a:spcPct val="0"/>
              </a:spcBef>
              <a:spcAft>
                <a:spcPct val="0"/>
              </a:spcAft>
              <a:defRPr sz="2400">
                <a:solidFill>
                  <a:schemeClr val="tx1"/>
                </a:solidFill>
                <a:latin typeface="Times New Roman" charset="0"/>
                <a:ea typeface="ＭＳ Ｐゴシック" charset="0"/>
              </a:defRPr>
            </a:lvl9pPr>
          </a:lstStyle>
          <a:p>
            <a:fld id="{8CDA280F-2298-1A48-9DE5-CA2D4C2CCDA9}" type="slidenum">
              <a:rPr lang="en-US" sz="1200"/>
              <a:pPr/>
              <a:t>6</a:t>
            </a:fld>
            <a:endParaRPr lang="en-US" sz="1200"/>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sz="2400">
                <a:solidFill>
                  <a:schemeClr val="tx1"/>
                </a:solidFill>
                <a:latin typeface="Times New Roman" charset="0"/>
                <a:ea typeface="ＭＳ Ｐゴシック" charset="0"/>
                <a:cs typeface="ＭＳ Ｐゴシック" charset="0"/>
              </a:defRPr>
            </a:lvl1pPr>
            <a:lvl2pPr marL="742950" indent="-285750" defTabSz="950913">
              <a:defRPr sz="2400">
                <a:solidFill>
                  <a:schemeClr val="tx1"/>
                </a:solidFill>
                <a:latin typeface="Times New Roman" charset="0"/>
                <a:ea typeface="ＭＳ Ｐゴシック" charset="0"/>
              </a:defRPr>
            </a:lvl2pPr>
            <a:lvl3pPr marL="1143000" indent="-228600" defTabSz="950913">
              <a:defRPr sz="2400">
                <a:solidFill>
                  <a:schemeClr val="tx1"/>
                </a:solidFill>
                <a:latin typeface="Times New Roman" charset="0"/>
                <a:ea typeface="ＭＳ Ｐゴシック" charset="0"/>
              </a:defRPr>
            </a:lvl3pPr>
            <a:lvl4pPr marL="1600200" indent="-228600" defTabSz="950913">
              <a:defRPr sz="2400">
                <a:solidFill>
                  <a:schemeClr val="tx1"/>
                </a:solidFill>
                <a:latin typeface="Times New Roman" charset="0"/>
                <a:ea typeface="ＭＳ Ｐゴシック" charset="0"/>
              </a:defRPr>
            </a:lvl4pPr>
            <a:lvl5pPr marL="2057400" indent="-228600" defTabSz="950913">
              <a:defRPr sz="2400">
                <a:solidFill>
                  <a:schemeClr val="tx1"/>
                </a:solidFill>
                <a:latin typeface="Times New Roman" charset="0"/>
                <a:ea typeface="ＭＳ Ｐゴシック" charset="0"/>
              </a:defRPr>
            </a:lvl5pPr>
            <a:lvl6pPr marL="2514600" indent="-228600" defTabSz="950913"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50913"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50913"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50913" eaLnBrk="0" fontAlgn="base" hangingPunct="0">
              <a:spcBef>
                <a:spcPct val="0"/>
              </a:spcBef>
              <a:spcAft>
                <a:spcPct val="0"/>
              </a:spcAft>
              <a:defRPr sz="2400">
                <a:solidFill>
                  <a:schemeClr val="tx1"/>
                </a:solidFill>
                <a:latin typeface="Times New Roman" charset="0"/>
                <a:ea typeface="ＭＳ Ｐゴシック" charset="0"/>
              </a:defRPr>
            </a:lvl9pPr>
          </a:lstStyle>
          <a:p>
            <a:fld id="{8CDA280F-2298-1A48-9DE5-CA2D4C2CCDA9}" type="slidenum">
              <a:rPr lang="en-US" sz="1200"/>
              <a:pPr/>
              <a:t>7</a:t>
            </a:fld>
            <a:endParaRPr lang="en-US" sz="1200"/>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sz="2400">
                <a:solidFill>
                  <a:schemeClr val="tx1"/>
                </a:solidFill>
                <a:latin typeface="Times New Roman" charset="0"/>
                <a:ea typeface="ＭＳ Ｐゴシック" charset="0"/>
                <a:cs typeface="ＭＳ Ｐゴシック" charset="0"/>
              </a:defRPr>
            </a:lvl1pPr>
            <a:lvl2pPr marL="742950" indent="-285750" defTabSz="950913">
              <a:defRPr sz="2400">
                <a:solidFill>
                  <a:schemeClr val="tx1"/>
                </a:solidFill>
                <a:latin typeface="Times New Roman" charset="0"/>
                <a:ea typeface="ＭＳ Ｐゴシック" charset="0"/>
              </a:defRPr>
            </a:lvl2pPr>
            <a:lvl3pPr marL="1143000" indent="-228600" defTabSz="950913">
              <a:defRPr sz="2400">
                <a:solidFill>
                  <a:schemeClr val="tx1"/>
                </a:solidFill>
                <a:latin typeface="Times New Roman" charset="0"/>
                <a:ea typeface="ＭＳ Ｐゴシック" charset="0"/>
              </a:defRPr>
            </a:lvl3pPr>
            <a:lvl4pPr marL="1600200" indent="-228600" defTabSz="950913">
              <a:defRPr sz="2400">
                <a:solidFill>
                  <a:schemeClr val="tx1"/>
                </a:solidFill>
                <a:latin typeface="Times New Roman" charset="0"/>
                <a:ea typeface="ＭＳ Ｐゴシック" charset="0"/>
              </a:defRPr>
            </a:lvl4pPr>
            <a:lvl5pPr marL="2057400" indent="-228600" defTabSz="950913">
              <a:defRPr sz="2400">
                <a:solidFill>
                  <a:schemeClr val="tx1"/>
                </a:solidFill>
                <a:latin typeface="Times New Roman" charset="0"/>
                <a:ea typeface="ＭＳ Ｐゴシック" charset="0"/>
              </a:defRPr>
            </a:lvl5pPr>
            <a:lvl6pPr marL="2514600" indent="-228600" defTabSz="950913"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50913"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50913"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50913" eaLnBrk="0" fontAlgn="base" hangingPunct="0">
              <a:spcBef>
                <a:spcPct val="0"/>
              </a:spcBef>
              <a:spcAft>
                <a:spcPct val="0"/>
              </a:spcAft>
              <a:defRPr sz="2400">
                <a:solidFill>
                  <a:schemeClr val="tx1"/>
                </a:solidFill>
                <a:latin typeface="Times New Roman" charset="0"/>
                <a:ea typeface="ＭＳ Ｐゴシック" charset="0"/>
              </a:defRPr>
            </a:lvl9pPr>
          </a:lstStyle>
          <a:p>
            <a:fld id="{8CDA280F-2298-1A48-9DE5-CA2D4C2CCDA9}" type="slidenum">
              <a:rPr lang="en-US" sz="1200"/>
              <a:pPr/>
              <a:t>8</a:t>
            </a:fld>
            <a:endParaRPr lang="en-US" sz="1200"/>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sz="2400">
                <a:solidFill>
                  <a:schemeClr val="tx1"/>
                </a:solidFill>
                <a:latin typeface="Times New Roman" charset="0"/>
                <a:ea typeface="ＭＳ Ｐゴシック" charset="0"/>
                <a:cs typeface="ＭＳ Ｐゴシック" charset="0"/>
              </a:defRPr>
            </a:lvl1pPr>
            <a:lvl2pPr marL="742950" indent="-285750" defTabSz="950913">
              <a:defRPr sz="2400">
                <a:solidFill>
                  <a:schemeClr val="tx1"/>
                </a:solidFill>
                <a:latin typeface="Times New Roman" charset="0"/>
                <a:ea typeface="ＭＳ Ｐゴシック" charset="0"/>
              </a:defRPr>
            </a:lvl2pPr>
            <a:lvl3pPr marL="1143000" indent="-228600" defTabSz="950913">
              <a:defRPr sz="2400">
                <a:solidFill>
                  <a:schemeClr val="tx1"/>
                </a:solidFill>
                <a:latin typeface="Times New Roman" charset="0"/>
                <a:ea typeface="ＭＳ Ｐゴシック" charset="0"/>
              </a:defRPr>
            </a:lvl3pPr>
            <a:lvl4pPr marL="1600200" indent="-228600" defTabSz="950913">
              <a:defRPr sz="2400">
                <a:solidFill>
                  <a:schemeClr val="tx1"/>
                </a:solidFill>
                <a:latin typeface="Times New Roman" charset="0"/>
                <a:ea typeface="ＭＳ Ｐゴシック" charset="0"/>
              </a:defRPr>
            </a:lvl4pPr>
            <a:lvl5pPr marL="2057400" indent="-228600" defTabSz="950913">
              <a:defRPr sz="2400">
                <a:solidFill>
                  <a:schemeClr val="tx1"/>
                </a:solidFill>
                <a:latin typeface="Times New Roman" charset="0"/>
                <a:ea typeface="ＭＳ Ｐゴシック" charset="0"/>
              </a:defRPr>
            </a:lvl5pPr>
            <a:lvl6pPr marL="2514600" indent="-228600" defTabSz="950913"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50913"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50913"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50913" eaLnBrk="0" fontAlgn="base" hangingPunct="0">
              <a:spcBef>
                <a:spcPct val="0"/>
              </a:spcBef>
              <a:spcAft>
                <a:spcPct val="0"/>
              </a:spcAft>
              <a:defRPr sz="2400">
                <a:solidFill>
                  <a:schemeClr val="tx1"/>
                </a:solidFill>
                <a:latin typeface="Times New Roman" charset="0"/>
                <a:ea typeface="ＭＳ Ｐゴシック" charset="0"/>
              </a:defRPr>
            </a:lvl9pPr>
          </a:lstStyle>
          <a:p>
            <a:fld id="{CAD9A00A-D183-1442-8B98-CD0A42F56019}" type="slidenum">
              <a:rPr lang="en-US" sz="1200"/>
              <a:pPr/>
              <a:t>12</a:t>
            </a:fld>
            <a:endParaRPr lang="en-US" sz="1200"/>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ROC curve was first developed by electrical engineers and radar engineers during World War II for detecting enemy objects in battlefields and was soon introduced to psychology to account for perceptual detection of stimuli. </a:t>
            </a:r>
            <a:endParaRPr lang="en-US" dirty="0"/>
          </a:p>
        </p:txBody>
      </p:sp>
      <p:sp>
        <p:nvSpPr>
          <p:cNvPr id="4" name="Slide Number Placeholder 3"/>
          <p:cNvSpPr>
            <a:spLocks noGrp="1"/>
          </p:cNvSpPr>
          <p:nvPr>
            <p:ph type="sldNum" sz="quarter" idx="10"/>
          </p:nvPr>
        </p:nvSpPr>
        <p:spPr/>
        <p:txBody>
          <a:bodyPr/>
          <a:lstStyle/>
          <a:p>
            <a:pPr>
              <a:defRPr/>
            </a:pPr>
            <a:fld id="{72409F3C-BD10-194C-83A6-D50065DA4EB5}" type="slidenum">
              <a:rPr lang="en-US" smtClean="0"/>
              <a:pPr>
                <a:defRPr/>
              </a:pPr>
              <a:t>24</a:t>
            </a:fld>
            <a:endParaRPr lang="en-US"/>
          </a:p>
        </p:txBody>
      </p:sp>
    </p:spTree>
    <p:extLst>
      <p:ext uri="{BB962C8B-B14F-4D97-AF65-F5344CB8AC3E}">
        <p14:creationId xmlns:p14="http://schemas.microsoft.com/office/powerpoint/2010/main" val="720933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33969BE6-8F04-CF40-98FB-1B55849FE1BA}" type="slidenum">
              <a:rPr lang="en-US"/>
              <a:pPr>
                <a:defRPr/>
              </a:pPr>
              <a:t>‹#›</a:t>
            </a:fld>
            <a:endParaRPr lang="en-US"/>
          </a:p>
        </p:txBody>
      </p:sp>
    </p:spTree>
    <p:extLst>
      <p:ext uri="{BB962C8B-B14F-4D97-AF65-F5344CB8AC3E}">
        <p14:creationId xmlns:p14="http://schemas.microsoft.com/office/powerpoint/2010/main" val="2096762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1AEE8876-D1B7-C641-B7BC-22EBE409BF60}" type="slidenum">
              <a:rPr lang="en-US"/>
              <a:pPr>
                <a:defRPr/>
              </a:pPr>
              <a:t>‹#›</a:t>
            </a:fld>
            <a:endParaRPr lang="en-US"/>
          </a:p>
        </p:txBody>
      </p:sp>
    </p:spTree>
    <p:extLst>
      <p:ext uri="{BB962C8B-B14F-4D97-AF65-F5344CB8AC3E}">
        <p14:creationId xmlns:p14="http://schemas.microsoft.com/office/powerpoint/2010/main" val="2093827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51E9FE12-6510-4944-860A-62A00B3B78FB}" type="slidenum">
              <a:rPr lang="en-US"/>
              <a:pPr>
                <a:defRPr/>
              </a:pPr>
              <a:t>‹#›</a:t>
            </a:fld>
            <a:endParaRPr lang="en-US"/>
          </a:p>
        </p:txBody>
      </p:sp>
    </p:spTree>
    <p:extLst>
      <p:ext uri="{BB962C8B-B14F-4D97-AF65-F5344CB8AC3E}">
        <p14:creationId xmlns:p14="http://schemas.microsoft.com/office/powerpoint/2010/main" val="2530947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1FD3E370-67E7-764E-A1A5-30DD97FF48FA}" type="slidenum">
              <a:rPr lang="en-US"/>
              <a:pPr>
                <a:defRPr/>
              </a:pPr>
              <a:t>‹#›</a:t>
            </a:fld>
            <a:endParaRPr lang="en-US"/>
          </a:p>
        </p:txBody>
      </p:sp>
    </p:spTree>
    <p:extLst>
      <p:ext uri="{BB962C8B-B14F-4D97-AF65-F5344CB8AC3E}">
        <p14:creationId xmlns:p14="http://schemas.microsoft.com/office/powerpoint/2010/main" val="3563806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F6FEAC0F-05CE-9345-BFAB-3F50431D3046}" type="slidenum">
              <a:rPr lang="en-US"/>
              <a:pPr>
                <a:defRPr/>
              </a:pPr>
              <a:t>‹#›</a:t>
            </a:fld>
            <a:endParaRPr lang="en-US"/>
          </a:p>
        </p:txBody>
      </p:sp>
    </p:spTree>
    <p:extLst>
      <p:ext uri="{BB962C8B-B14F-4D97-AF65-F5344CB8AC3E}">
        <p14:creationId xmlns:p14="http://schemas.microsoft.com/office/powerpoint/2010/main" val="1995029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0DAF4A6C-14B4-3F4D-B13D-2F8990D38AC4}" type="slidenum">
              <a:rPr lang="en-US"/>
              <a:pPr>
                <a:defRPr/>
              </a:pPr>
              <a:t>‹#›</a:t>
            </a:fld>
            <a:endParaRPr lang="en-US"/>
          </a:p>
        </p:txBody>
      </p:sp>
    </p:spTree>
    <p:extLst>
      <p:ext uri="{BB962C8B-B14F-4D97-AF65-F5344CB8AC3E}">
        <p14:creationId xmlns:p14="http://schemas.microsoft.com/office/powerpoint/2010/main" val="3174416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254F2799-AE10-3143-83D9-D7C533B32C23}" type="slidenum">
              <a:rPr lang="en-US"/>
              <a:pPr>
                <a:defRPr/>
              </a:pPr>
              <a:t>‹#›</a:t>
            </a:fld>
            <a:endParaRPr lang="en-US"/>
          </a:p>
        </p:txBody>
      </p:sp>
    </p:spTree>
    <p:extLst>
      <p:ext uri="{BB962C8B-B14F-4D97-AF65-F5344CB8AC3E}">
        <p14:creationId xmlns:p14="http://schemas.microsoft.com/office/powerpoint/2010/main" val="3288267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776095A6-2EF4-5544-8C04-4B5DA920CF34}" type="slidenum">
              <a:rPr lang="en-US"/>
              <a:pPr>
                <a:defRPr/>
              </a:pPr>
              <a:t>‹#›</a:t>
            </a:fld>
            <a:endParaRPr lang="en-US"/>
          </a:p>
        </p:txBody>
      </p:sp>
    </p:spTree>
    <p:extLst>
      <p:ext uri="{BB962C8B-B14F-4D97-AF65-F5344CB8AC3E}">
        <p14:creationId xmlns:p14="http://schemas.microsoft.com/office/powerpoint/2010/main" val="1525568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2EB7373F-530A-CC43-B958-C91AD1BFEEF8}" type="slidenum">
              <a:rPr lang="en-US"/>
              <a:pPr>
                <a:defRPr/>
              </a:pPr>
              <a:t>‹#›</a:t>
            </a:fld>
            <a:endParaRPr lang="en-US"/>
          </a:p>
        </p:txBody>
      </p:sp>
    </p:spTree>
    <p:extLst>
      <p:ext uri="{BB962C8B-B14F-4D97-AF65-F5344CB8AC3E}">
        <p14:creationId xmlns:p14="http://schemas.microsoft.com/office/powerpoint/2010/main" val="2169659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18FD0A9-6F5C-F640-8DF4-C20D79EFE0DE}" type="slidenum">
              <a:rPr lang="en-US"/>
              <a:pPr>
                <a:defRPr/>
              </a:pPr>
              <a:t>‹#›</a:t>
            </a:fld>
            <a:endParaRPr lang="en-US"/>
          </a:p>
        </p:txBody>
      </p:sp>
    </p:spTree>
    <p:extLst>
      <p:ext uri="{BB962C8B-B14F-4D97-AF65-F5344CB8AC3E}">
        <p14:creationId xmlns:p14="http://schemas.microsoft.com/office/powerpoint/2010/main" val="1966724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F51CDC4-812C-944F-ADD7-AA203DE19872}" type="slidenum">
              <a:rPr lang="en-US"/>
              <a:pPr>
                <a:defRPr/>
              </a:pPr>
              <a:t>‹#›</a:t>
            </a:fld>
            <a:endParaRPr lang="en-US"/>
          </a:p>
        </p:txBody>
      </p:sp>
    </p:spTree>
    <p:extLst>
      <p:ext uri="{BB962C8B-B14F-4D97-AF65-F5344CB8AC3E}">
        <p14:creationId xmlns:p14="http://schemas.microsoft.com/office/powerpoint/2010/main" val="73751010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80953BB7-A803-CE46-8563-E051625F455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000" b="1">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5pPr>
      <a:lvl6pPr marL="457200" algn="ctr" rtl="0" eaLnBrk="0" fontAlgn="base" hangingPunct="0">
        <a:spcBef>
          <a:spcPct val="0"/>
        </a:spcBef>
        <a:spcAft>
          <a:spcPct val="0"/>
        </a:spcAft>
        <a:defRPr sz="4000" b="1">
          <a:solidFill>
            <a:schemeClr val="tx2"/>
          </a:solidFill>
          <a:latin typeface="Times New Roman" charset="0"/>
        </a:defRPr>
      </a:lvl6pPr>
      <a:lvl7pPr marL="914400" algn="ctr" rtl="0" eaLnBrk="0" fontAlgn="base" hangingPunct="0">
        <a:spcBef>
          <a:spcPct val="0"/>
        </a:spcBef>
        <a:spcAft>
          <a:spcPct val="0"/>
        </a:spcAft>
        <a:defRPr sz="4000" b="1">
          <a:solidFill>
            <a:schemeClr val="tx2"/>
          </a:solidFill>
          <a:latin typeface="Times New Roman" charset="0"/>
        </a:defRPr>
      </a:lvl7pPr>
      <a:lvl8pPr marL="1371600" algn="ctr" rtl="0" eaLnBrk="0" fontAlgn="base" hangingPunct="0">
        <a:spcBef>
          <a:spcPct val="0"/>
        </a:spcBef>
        <a:spcAft>
          <a:spcPct val="0"/>
        </a:spcAft>
        <a:defRPr sz="4000" b="1">
          <a:solidFill>
            <a:schemeClr val="tx2"/>
          </a:solidFill>
          <a:latin typeface="Times New Roman" charset="0"/>
        </a:defRPr>
      </a:lvl8pPr>
      <a:lvl9pPr marL="1828800" algn="ctr" rtl="0" eaLnBrk="0" fontAlgn="base" hangingPunct="0">
        <a:spcBef>
          <a:spcPct val="0"/>
        </a:spcBef>
        <a:spcAft>
          <a:spcPct val="0"/>
        </a:spcAft>
        <a:defRPr sz="4000" b="1">
          <a:solidFill>
            <a:schemeClr val="tx2"/>
          </a:solidFill>
          <a:latin typeface="Times New Roman" charset="0"/>
        </a:defRPr>
      </a:lvl9pPr>
    </p:titleStyle>
    <p:bodyStyle>
      <a:lvl1pPr marL="225425" indent="-225425" algn="l" rtl="0" eaLnBrk="0" fontAlgn="base" hangingPunct="0">
        <a:spcBef>
          <a:spcPct val="20000"/>
        </a:spcBef>
        <a:spcAft>
          <a:spcPct val="0"/>
        </a:spcAft>
        <a:buChar char="•"/>
        <a:defRPr sz="2400">
          <a:solidFill>
            <a:schemeClr val="tx1"/>
          </a:solidFill>
          <a:latin typeface="+mn-lt"/>
          <a:ea typeface="ＭＳ Ｐゴシック" charset="-128"/>
          <a:cs typeface="ＭＳ Ｐゴシック" charset="-128"/>
        </a:defRPr>
      </a:lvl1pPr>
      <a:lvl2pPr marL="566738" indent="-227013" algn="l" rtl="0" eaLnBrk="0" fontAlgn="base" hangingPunct="0">
        <a:spcBef>
          <a:spcPct val="20000"/>
        </a:spcBef>
        <a:spcAft>
          <a:spcPct val="0"/>
        </a:spcAft>
        <a:buChar char="–"/>
        <a:defRPr sz="2000">
          <a:solidFill>
            <a:schemeClr val="tx1"/>
          </a:solidFill>
          <a:latin typeface="+mn-lt"/>
          <a:ea typeface="ＭＳ Ｐゴシック" charset="-128"/>
        </a:defRPr>
      </a:lvl2pPr>
      <a:lvl3pPr marL="914400" indent="-233363" algn="l" rtl="0" eaLnBrk="0" fontAlgn="base" hangingPunct="0">
        <a:spcBef>
          <a:spcPct val="20000"/>
        </a:spcBef>
        <a:spcAft>
          <a:spcPct val="0"/>
        </a:spcAft>
        <a:buChar char="•"/>
        <a:defRPr>
          <a:solidFill>
            <a:schemeClr val="tx1"/>
          </a:solidFill>
          <a:latin typeface="+mn-lt"/>
          <a:ea typeface="ＭＳ Ｐゴシック" charset="-128"/>
        </a:defRPr>
      </a:lvl3pPr>
      <a:lvl4pPr marL="1254125" indent="-225425" algn="l" rtl="0" eaLnBrk="0" fontAlgn="base" hangingPunct="0">
        <a:spcBef>
          <a:spcPct val="20000"/>
        </a:spcBef>
        <a:spcAft>
          <a:spcPct val="0"/>
        </a:spcAft>
        <a:buChar char="–"/>
        <a:defRPr sz="1600">
          <a:solidFill>
            <a:schemeClr val="tx1"/>
          </a:solidFill>
          <a:latin typeface="+mn-lt"/>
          <a:ea typeface="ＭＳ Ｐゴシック" charset="-128"/>
        </a:defRPr>
      </a:lvl4pPr>
      <a:lvl5pPr marL="1601788" indent="-233363" algn="l" rtl="0" eaLnBrk="0" fontAlgn="base" hangingPunct="0">
        <a:spcBef>
          <a:spcPct val="20000"/>
        </a:spcBef>
        <a:spcAft>
          <a:spcPct val="0"/>
        </a:spcAft>
        <a:buChar char="»"/>
        <a:defRPr sz="1600">
          <a:solidFill>
            <a:schemeClr val="tx1"/>
          </a:solidFill>
          <a:latin typeface="+mn-lt"/>
          <a:ea typeface="ＭＳ Ｐゴシック" charset="-128"/>
        </a:defRPr>
      </a:lvl5pPr>
      <a:lvl6pPr marL="2058988" indent="-233363" algn="l" rtl="0" eaLnBrk="0" fontAlgn="base" hangingPunct="0">
        <a:spcBef>
          <a:spcPct val="20000"/>
        </a:spcBef>
        <a:spcAft>
          <a:spcPct val="0"/>
        </a:spcAft>
        <a:buChar char="»"/>
        <a:defRPr sz="1600">
          <a:solidFill>
            <a:schemeClr val="tx1"/>
          </a:solidFill>
          <a:latin typeface="+mn-lt"/>
          <a:ea typeface="ＭＳ Ｐゴシック" charset="-128"/>
        </a:defRPr>
      </a:lvl6pPr>
      <a:lvl7pPr marL="2516188" indent="-233363" algn="l" rtl="0" eaLnBrk="0" fontAlgn="base" hangingPunct="0">
        <a:spcBef>
          <a:spcPct val="20000"/>
        </a:spcBef>
        <a:spcAft>
          <a:spcPct val="0"/>
        </a:spcAft>
        <a:buChar char="»"/>
        <a:defRPr sz="1600">
          <a:solidFill>
            <a:schemeClr val="tx1"/>
          </a:solidFill>
          <a:latin typeface="+mn-lt"/>
          <a:ea typeface="ＭＳ Ｐゴシック" charset="-128"/>
        </a:defRPr>
      </a:lvl7pPr>
      <a:lvl8pPr marL="2973388" indent="-233363" algn="l" rtl="0" eaLnBrk="0" fontAlgn="base" hangingPunct="0">
        <a:spcBef>
          <a:spcPct val="20000"/>
        </a:spcBef>
        <a:spcAft>
          <a:spcPct val="0"/>
        </a:spcAft>
        <a:buChar char="»"/>
        <a:defRPr sz="1600">
          <a:solidFill>
            <a:schemeClr val="tx1"/>
          </a:solidFill>
          <a:latin typeface="+mn-lt"/>
          <a:ea typeface="ＭＳ Ｐゴシック" charset="-128"/>
        </a:defRPr>
      </a:lvl8pPr>
      <a:lvl9pPr marL="3430588" indent="-233363" algn="l" rtl="0" eaLnBrk="0" fontAlgn="base" hangingPunct="0">
        <a:spcBef>
          <a:spcPct val="20000"/>
        </a:spcBef>
        <a:spcAft>
          <a:spcPct val="0"/>
        </a:spcAft>
        <a:buChar char="»"/>
        <a:defRPr sz="16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hyperlink" Target="http://code.google.com/p/aima-data/source/browse/trunk/iris.csv"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en.wikipedia.org/wiki/Confusion_matrix" TargetMode="External"/><Relationship Id="rId3" Type="http://schemas.openxmlformats.org/officeDocument/2006/relationships/hyperlink" Target="http://en.wikipedia.org/wiki/Type_I_and_type_II_error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hyperlink" Target="http://en.wikipedia.org/wiki/Precision_and_recall"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wikipedia.org/wiki/F1_score" TargetMode="External"/><Relationship Id="rId3" Type="http://schemas.openxmlformats.org/officeDocument/2006/relationships/image" Target="../media/image11.jpe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hyperlink" Target="https://en.wikipedia.org/wiki/Receiver_operating_characteristic" TargetMode="Externa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wikipedia.org/wiki/Learning_to_ran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hyperlink" Target="http://archive.ics.uci.edu/ml/datasets/Zoo"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990600" y="0"/>
            <a:ext cx="7239000" cy="3886200"/>
          </a:xfrm>
        </p:spPr>
        <p:txBody>
          <a:bodyPr/>
          <a:lstStyle/>
          <a:p>
            <a:pPr>
              <a:defRPr/>
            </a:pPr>
            <a:r>
              <a:rPr lang="en-US" sz="6000" dirty="0">
                <a:effectLst>
                  <a:outerShdw blurRad="38100" dist="38100" dir="2700000" algn="tl">
                    <a:srgbClr val="DDDDDD"/>
                  </a:outerShdw>
                </a:effectLst>
                <a:latin typeface="Times New Roman" charset="0"/>
                <a:ea typeface="ＭＳ Ｐゴシック" charset="0"/>
                <a:cs typeface="ＭＳ Ｐゴシック" charset="0"/>
              </a:rPr>
              <a:t>Machine Learning: </a:t>
            </a:r>
            <a:r>
              <a:rPr lang="en-US" sz="6000" dirty="0" smtClean="0">
                <a:effectLst>
                  <a:outerShdw blurRad="38100" dist="38100" dir="2700000" algn="tl">
                    <a:srgbClr val="DDDDDD"/>
                  </a:outerShdw>
                </a:effectLst>
                <a:latin typeface="Times New Roman" charset="0"/>
                <a:ea typeface="ＭＳ Ｐゴシック" charset="0"/>
                <a:cs typeface="ＭＳ Ｐゴシック" charset="0"/>
              </a:rPr>
              <a:t>Methodology</a:t>
            </a:r>
            <a:endParaRPr lang="en-US" sz="5400" dirty="0">
              <a:latin typeface="Times New Roman" charset="0"/>
              <a:ea typeface="ＭＳ Ｐゴシック" charset="0"/>
              <a:cs typeface="ＭＳ Ｐゴシック" charset="0"/>
            </a:endParaRPr>
          </a:p>
        </p:txBody>
      </p:sp>
      <p:sp>
        <p:nvSpPr>
          <p:cNvPr id="15362" name="Rectangle 3"/>
          <p:cNvSpPr>
            <a:spLocks noGrp="1" noChangeArrowheads="1"/>
          </p:cNvSpPr>
          <p:nvPr>
            <p:ph type="subTitle" idx="1"/>
          </p:nvPr>
        </p:nvSpPr>
        <p:spPr>
          <a:xfrm>
            <a:off x="1371600" y="4191000"/>
            <a:ext cx="6400800" cy="990600"/>
          </a:xfrm>
        </p:spPr>
        <p:txBody>
          <a:bodyPr/>
          <a:lstStyle/>
          <a:p>
            <a:r>
              <a:rPr lang="en-US" sz="3600">
                <a:latin typeface="Times New Roman" charset="0"/>
                <a:ea typeface="ＭＳ Ｐゴシック" charset="0"/>
                <a:cs typeface="ＭＳ Ｐゴシック" charset="0"/>
              </a:rPr>
              <a:t>Chapter 18.1-18.3</a:t>
            </a:r>
            <a:endParaRPr lang="en-US" sz="1800">
              <a:latin typeface="Times New Roman" charset="0"/>
              <a:ea typeface="ＭＳ Ｐゴシック" charset="0"/>
              <a:cs typeface="ＭＳ Ｐゴシック" charset="0"/>
            </a:endParaRPr>
          </a:p>
        </p:txBody>
      </p:sp>
      <p:sp>
        <p:nvSpPr>
          <p:cNvPr id="15363" name="Text Box 4"/>
          <p:cNvSpPr txBox="1">
            <a:spLocks noChangeArrowheads="1"/>
          </p:cNvSpPr>
          <p:nvPr/>
        </p:nvSpPr>
        <p:spPr bwMode="auto">
          <a:xfrm>
            <a:off x="5638800" y="5881688"/>
            <a:ext cx="3505200"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r"/>
            <a:r>
              <a:rPr lang="en-US" sz="1800"/>
              <a:t>Some material adopted from notes by Chuck Dyer</a:t>
            </a:r>
          </a:p>
        </p:txBody>
      </p:sp>
      <p:pic>
        <p:nvPicPr>
          <p:cNvPr id="1536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828800"/>
            <a:ext cx="31369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le 1"/>
          <p:cNvSpPr>
            <a:spLocks noGrp="1"/>
          </p:cNvSpPr>
          <p:nvPr>
            <p:ph type="title"/>
          </p:nvPr>
        </p:nvSpPr>
        <p:spPr>
          <a:xfrm>
            <a:off x="685800" y="152400"/>
            <a:ext cx="7772400" cy="914400"/>
          </a:xfrm>
        </p:spPr>
        <p:txBody>
          <a:bodyPr/>
          <a:lstStyle/>
          <a:p>
            <a:r>
              <a:rPr lang="en-US">
                <a:latin typeface="Times New Roman" charset="0"/>
                <a:ea typeface="ＭＳ Ｐゴシック" charset="0"/>
                <a:cs typeface="ＭＳ Ｐゴシック" charset="0"/>
              </a:rPr>
              <a:t>K-fold Cross Validation</a:t>
            </a:r>
          </a:p>
        </p:txBody>
      </p:sp>
      <p:sp>
        <p:nvSpPr>
          <p:cNvPr id="126978" name="Content Placeholder 2"/>
          <p:cNvSpPr>
            <a:spLocks noGrp="1"/>
          </p:cNvSpPr>
          <p:nvPr>
            <p:ph idx="1"/>
          </p:nvPr>
        </p:nvSpPr>
        <p:spPr>
          <a:xfrm>
            <a:off x="685800" y="1219200"/>
            <a:ext cx="8229600" cy="5181600"/>
          </a:xfrm>
        </p:spPr>
        <p:txBody>
          <a:bodyPr/>
          <a:lstStyle/>
          <a:p>
            <a:r>
              <a:rPr lang="en-US" sz="3000" dirty="0">
                <a:latin typeface="Times New Roman" charset="0"/>
                <a:ea typeface="ＭＳ Ｐゴシック" charset="0"/>
                <a:cs typeface="ＭＳ Ｐゴシック" charset="0"/>
              </a:rPr>
              <a:t>Problem: getting </a:t>
            </a:r>
            <a:r>
              <a:rPr lang="ja-JP" altLang="en-US" sz="3000" dirty="0">
                <a:latin typeface="Times New Roman" charset="0"/>
                <a:ea typeface="ＭＳ Ｐゴシック" charset="0"/>
                <a:cs typeface="ＭＳ Ｐゴシック" charset="0"/>
              </a:rPr>
              <a:t>“</a:t>
            </a:r>
            <a:r>
              <a:rPr lang="en-US" altLang="ja-JP" sz="3000" dirty="0">
                <a:latin typeface="Times New Roman" charset="0"/>
                <a:ea typeface="ＭＳ Ｐゴシック" charset="0"/>
                <a:cs typeface="ＭＳ Ｐゴシック" charset="0"/>
              </a:rPr>
              <a:t>ground truth</a:t>
            </a:r>
            <a:r>
              <a:rPr lang="ja-JP" altLang="en-US" sz="3000" dirty="0">
                <a:latin typeface="Times New Roman" charset="0"/>
                <a:ea typeface="ＭＳ Ｐゴシック" charset="0"/>
                <a:cs typeface="ＭＳ Ｐゴシック" charset="0"/>
              </a:rPr>
              <a:t>”</a:t>
            </a:r>
            <a:r>
              <a:rPr lang="en-US" altLang="ja-JP" sz="3000" dirty="0">
                <a:latin typeface="Times New Roman" charset="0"/>
                <a:ea typeface="ＭＳ Ｐゴシック" charset="0"/>
                <a:cs typeface="ＭＳ Ｐゴシック" charset="0"/>
              </a:rPr>
              <a:t> data can be expensive</a:t>
            </a:r>
          </a:p>
          <a:p>
            <a:r>
              <a:rPr lang="en-US" sz="3000" dirty="0">
                <a:latin typeface="Times New Roman" charset="0"/>
                <a:ea typeface="ＭＳ Ｐゴシック" charset="0"/>
                <a:cs typeface="ＭＳ Ｐゴシック" charset="0"/>
              </a:rPr>
              <a:t>Problem: ideally need different test data each time we test</a:t>
            </a:r>
          </a:p>
          <a:p>
            <a:r>
              <a:rPr lang="en-US" sz="3000" dirty="0">
                <a:latin typeface="Times New Roman" charset="0"/>
                <a:ea typeface="ＭＳ Ｐゴシック" charset="0"/>
                <a:cs typeface="ＭＳ Ｐゴシック" charset="0"/>
              </a:rPr>
              <a:t>Problem: experimentation is needed to find right </a:t>
            </a:r>
            <a:r>
              <a:rPr lang="ja-JP" altLang="en-US" sz="3000" dirty="0">
                <a:latin typeface="Times New Roman" charset="0"/>
                <a:ea typeface="ＭＳ Ｐゴシック" charset="0"/>
                <a:cs typeface="ＭＳ Ｐゴシック" charset="0"/>
              </a:rPr>
              <a:t>“</a:t>
            </a:r>
            <a:r>
              <a:rPr lang="en-US" altLang="ja-JP" sz="3000" dirty="0">
                <a:latin typeface="Times New Roman" charset="0"/>
                <a:ea typeface="ＭＳ Ｐゴシック" charset="0"/>
                <a:cs typeface="ＭＳ Ｐゴシック" charset="0"/>
              </a:rPr>
              <a:t>feature space</a:t>
            </a:r>
            <a:r>
              <a:rPr lang="ja-JP" altLang="en-US" sz="3000" dirty="0">
                <a:latin typeface="Times New Roman" charset="0"/>
                <a:ea typeface="ＭＳ Ｐゴシック" charset="0"/>
                <a:cs typeface="ＭＳ Ｐゴシック" charset="0"/>
              </a:rPr>
              <a:t>”</a:t>
            </a:r>
            <a:r>
              <a:rPr lang="en-US" altLang="ja-JP" sz="3000" dirty="0">
                <a:latin typeface="Times New Roman" charset="0"/>
                <a:ea typeface="ＭＳ Ｐゴシック" charset="0"/>
                <a:cs typeface="ＭＳ Ｐゴシック" charset="0"/>
              </a:rPr>
              <a:t> and parameters for ML algorithm</a:t>
            </a:r>
          </a:p>
          <a:p>
            <a:r>
              <a:rPr lang="en-US" sz="3000" dirty="0">
                <a:latin typeface="Times New Roman" charset="0"/>
                <a:ea typeface="ＭＳ Ｐゴシック" charset="0"/>
                <a:cs typeface="ＭＳ Ｐゴシック" charset="0"/>
              </a:rPr>
              <a:t>Goal: minimize </a:t>
            </a:r>
            <a:r>
              <a:rPr lang="en-US" sz="3000" dirty="0" smtClean="0">
                <a:latin typeface="Times New Roman" charset="0"/>
                <a:ea typeface="ＭＳ Ｐゴシック" charset="0"/>
                <a:cs typeface="ＭＳ Ｐゴシック" charset="0"/>
              </a:rPr>
              <a:t>needed </a:t>
            </a:r>
            <a:r>
              <a:rPr lang="en-US" sz="3000" dirty="0" err="1">
                <a:latin typeface="Times New Roman" charset="0"/>
                <a:ea typeface="ＭＳ Ｐゴシック" charset="0"/>
                <a:cs typeface="ＭＳ Ｐゴシック" charset="0"/>
              </a:rPr>
              <a:t>training+test</a:t>
            </a:r>
            <a:r>
              <a:rPr lang="en-US" sz="3000" dirty="0">
                <a:latin typeface="Times New Roman" charset="0"/>
                <a:ea typeface="ＭＳ Ｐゴシック" charset="0"/>
                <a:cs typeface="ＭＳ Ｐゴシック" charset="0"/>
              </a:rPr>
              <a:t> data needed</a:t>
            </a:r>
          </a:p>
          <a:p>
            <a:r>
              <a:rPr lang="en-US" sz="3000" dirty="0">
                <a:latin typeface="Times New Roman" charset="0"/>
                <a:ea typeface="ＭＳ Ｐゴシック" charset="0"/>
                <a:cs typeface="ＭＳ Ｐゴシック" charset="0"/>
              </a:rPr>
              <a:t>Idea: split training data into K subsets, use K-1 for </a:t>
            </a:r>
            <a:r>
              <a:rPr lang="en-US" sz="3000" i="1" dirty="0">
                <a:latin typeface="Times New Roman" charset="0"/>
                <a:ea typeface="ＭＳ Ｐゴシック" charset="0"/>
                <a:cs typeface="ＭＳ Ｐゴシック" charset="0"/>
              </a:rPr>
              <a:t>training</a:t>
            </a:r>
            <a:r>
              <a:rPr lang="en-US" sz="3000" dirty="0">
                <a:latin typeface="Times New Roman" charset="0"/>
                <a:ea typeface="ＭＳ Ｐゴシック" charset="0"/>
                <a:cs typeface="ＭＳ Ｐゴシック" charset="0"/>
              </a:rPr>
              <a:t>, and one for </a:t>
            </a:r>
            <a:r>
              <a:rPr lang="en-US" sz="3000" i="1" dirty="0">
                <a:latin typeface="Times New Roman" charset="0"/>
                <a:ea typeface="ＭＳ Ｐゴシック" charset="0"/>
                <a:cs typeface="ＭＳ Ｐゴシック" charset="0"/>
              </a:rPr>
              <a:t>development testing</a:t>
            </a:r>
          </a:p>
          <a:p>
            <a:r>
              <a:rPr lang="en-US" sz="3000" dirty="0">
                <a:latin typeface="Times New Roman" charset="0"/>
                <a:ea typeface="ＭＳ Ｐゴシック" charset="0"/>
                <a:cs typeface="ＭＳ Ｐゴシック" charset="0"/>
              </a:rPr>
              <a:t>Common K values are 5 and 10</a:t>
            </a:r>
          </a:p>
          <a:p>
            <a:endParaRPr lang="en-US" sz="3000" dirty="0">
              <a:latin typeface="Times New Roman"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p:cNvSpPr>
            <a:spLocks noGrp="1"/>
          </p:cNvSpPr>
          <p:nvPr>
            <p:ph type="title"/>
          </p:nvPr>
        </p:nvSpPr>
        <p:spPr>
          <a:xfrm>
            <a:off x="685800" y="304800"/>
            <a:ext cx="7772400" cy="1143000"/>
          </a:xfrm>
        </p:spPr>
        <p:txBody>
          <a:bodyPr/>
          <a:lstStyle/>
          <a:p>
            <a:r>
              <a:rPr lang="en-US">
                <a:latin typeface="Times New Roman" charset="0"/>
                <a:ea typeface="ＭＳ Ｐゴシック" charset="0"/>
                <a:cs typeface="ＭＳ Ｐゴシック" charset="0"/>
              </a:rPr>
              <a:t>Zoo evaluation</a:t>
            </a:r>
          </a:p>
        </p:txBody>
      </p:sp>
      <p:sp>
        <p:nvSpPr>
          <p:cNvPr id="128002" name="Content Placeholder 2"/>
          <p:cNvSpPr>
            <a:spLocks noGrp="1"/>
          </p:cNvSpPr>
          <p:nvPr>
            <p:ph idx="1"/>
          </p:nvPr>
        </p:nvSpPr>
        <p:spPr>
          <a:xfrm>
            <a:off x="685800" y="1371600"/>
            <a:ext cx="7772400" cy="5257800"/>
          </a:xfrm>
        </p:spPr>
        <p:txBody>
          <a:bodyPr/>
          <a:lstStyle/>
          <a:p>
            <a:pPr marL="0" indent="0">
              <a:buNone/>
            </a:pPr>
            <a:r>
              <a:rPr lang="en-US" sz="3200" dirty="0" err="1">
                <a:latin typeface="Times New Roman" charset="0"/>
                <a:ea typeface="ＭＳ Ｐゴシック" charset="0"/>
                <a:cs typeface="ＭＳ Ｐゴシック" charset="0"/>
              </a:rPr>
              <a:t>c</a:t>
            </a:r>
            <a:r>
              <a:rPr lang="en-US" sz="3200" dirty="0" err="1" smtClean="0">
                <a:latin typeface="Times New Roman" charset="0"/>
                <a:ea typeface="ＭＳ Ｐゴシック" charset="0"/>
                <a:cs typeface="ＭＳ Ｐゴシック" charset="0"/>
              </a:rPr>
              <a:t>ross_validation</a:t>
            </a:r>
            <a:r>
              <a:rPr lang="en-US" sz="3200" dirty="0" smtClean="0">
                <a:latin typeface="Times New Roman" charset="0"/>
                <a:ea typeface="ＭＳ Ｐゴシック" charset="0"/>
                <a:cs typeface="ＭＳ Ｐゴシック" charset="0"/>
              </a:rPr>
              <a:t>(learner, data, K, N) does N iterations, each time randomly selecting 1/K data points for test, rest for train</a:t>
            </a:r>
            <a:endParaRPr lang="en-US" dirty="0">
              <a:latin typeface="Times New Roman" charset="0"/>
              <a:ea typeface="ＭＳ Ｐゴシック" charset="0"/>
              <a:cs typeface="ＭＳ Ｐゴシック" charset="0"/>
            </a:endParaRPr>
          </a:p>
          <a:p>
            <a:pPr lvl="1">
              <a:buFontTx/>
              <a:buNone/>
            </a:pPr>
            <a:r>
              <a:rPr lang="en-US" sz="2800" dirty="0" smtClean="0">
                <a:latin typeface="Times New Roman" charset="0"/>
                <a:ea typeface="ＭＳ Ｐゴシック" charset="0"/>
                <a:cs typeface="ＭＳ Ｐゴシック" charset="0"/>
              </a:rPr>
              <a:t>&gt;</a:t>
            </a:r>
            <a:r>
              <a:rPr lang="en-US" sz="2800" dirty="0">
                <a:latin typeface="Times New Roman" charset="0"/>
                <a:ea typeface="ＭＳ Ｐゴシック" charset="0"/>
                <a:cs typeface="ＭＳ Ｐゴシック" charset="0"/>
              </a:rPr>
              <a:t>&gt;&gt; </a:t>
            </a:r>
            <a:r>
              <a:rPr lang="en-US" sz="2800" dirty="0" err="1">
                <a:latin typeface="Times New Roman" charset="0"/>
                <a:ea typeface="ＭＳ Ｐゴシック" charset="0"/>
                <a:cs typeface="ＭＳ Ｐゴシック" charset="0"/>
              </a:rPr>
              <a:t>cross_validation</a:t>
            </a:r>
            <a:r>
              <a:rPr lang="en-US" sz="2800" dirty="0" smtClean="0">
                <a:latin typeface="Times New Roman" charset="0"/>
                <a:ea typeface="ＭＳ Ｐゴシック" charset="0"/>
                <a:cs typeface="ＭＳ Ｐゴシック" charset="0"/>
              </a:rPr>
              <a:t>(</a:t>
            </a:r>
            <a:r>
              <a:rPr lang="en-US" sz="2800" dirty="0" err="1" smtClean="0">
                <a:latin typeface="Times New Roman" charset="0"/>
                <a:ea typeface="ＭＳ Ｐゴシック" charset="0"/>
                <a:cs typeface="ＭＳ Ｐゴシック" charset="0"/>
              </a:rPr>
              <a:t>dtl</a:t>
            </a:r>
            <a:r>
              <a:rPr lang="en-US" sz="2800" dirty="0" smtClean="0">
                <a:latin typeface="Times New Roman" charset="0"/>
                <a:ea typeface="ＭＳ Ｐゴシック" charset="0"/>
                <a:cs typeface="ＭＳ Ｐゴシック" charset="0"/>
              </a:rPr>
              <a:t>(</a:t>
            </a:r>
            <a:r>
              <a:rPr lang="en-US" sz="2800" dirty="0">
                <a:latin typeface="Times New Roman" charset="0"/>
                <a:ea typeface="ＭＳ Ｐゴシック" charset="0"/>
                <a:cs typeface="ＭＳ Ｐゴシック" charset="0"/>
              </a:rPr>
              <a:t>), zoo, 10, 20)</a:t>
            </a:r>
          </a:p>
          <a:p>
            <a:pPr lvl="1">
              <a:buFontTx/>
              <a:buNone/>
            </a:pPr>
            <a:r>
              <a:rPr lang="en-US" sz="2800" dirty="0" smtClean="0">
                <a:latin typeface="Times New Roman" charset="0"/>
                <a:ea typeface="ＭＳ Ｐゴシック" charset="0"/>
                <a:cs typeface="ＭＳ Ｐゴシック" charset="0"/>
              </a:rPr>
              <a:t>0.95500000000000007</a:t>
            </a:r>
          </a:p>
          <a:p>
            <a:pPr marL="0" indent="0">
              <a:buFontTx/>
              <a:buNone/>
            </a:pPr>
            <a:r>
              <a:rPr lang="en-US" sz="3200" dirty="0">
                <a:latin typeface="Times New Roman" charset="0"/>
                <a:ea typeface="ＭＳ Ｐゴシック" charset="0"/>
                <a:cs typeface="ＭＳ Ｐゴシック" charset="0"/>
              </a:rPr>
              <a:t>l</a:t>
            </a:r>
            <a:r>
              <a:rPr lang="en-US" sz="3200" dirty="0" smtClean="0">
                <a:latin typeface="Times New Roman" charset="0"/>
                <a:ea typeface="ＭＳ Ｐゴシック" charset="0"/>
                <a:cs typeface="ＭＳ Ｐゴシック" charset="0"/>
              </a:rPr>
              <a:t>eave1out(learner, data) does </a:t>
            </a:r>
            <a:r>
              <a:rPr lang="en-US" sz="3200" dirty="0" err="1" smtClean="0">
                <a:latin typeface="Times New Roman" charset="0"/>
                <a:ea typeface="ＭＳ Ｐゴシック" charset="0"/>
                <a:cs typeface="ＭＳ Ｐゴシック" charset="0"/>
              </a:rPr>
              <a:t>len</a:t>
            </a:r>
            <a:r>
              <a:rPr lang="en-US" sz="3200" dirty="0" smtClean="0">
                <a:latin typeface="Times New Roman" charset="0"/>
                <a:ea typeface="ＭＳ Ｐゴシック" charset="0"/>
                <a:cs typeface="ＭＳ Ｐゴシック" charset="0"/>
              </a:rPr>
              <a:t>(data) trials, each using one element for test, rest for train</a:t>
            </a:r>
            <a:endParaRPr lang="en-US" sz="3200" dirty="0">
              <a:latin typeface="Times New Roman" charset="0"/>
              <a:ea typeface="ＭＳ Ｐゴシック" charset="0"/>
              <a:cs typeface="ＭＳ Ｐゴシック" charset="0"/>
            </a:endParaRPr>
          </a:p>
          <a:p>
            <a:pPr lvl="1">
              <a:buFontTx/>
              <a:buNone/>
            </a:pPr>
            <a:r>
              <a:rPr lang="en-US" sz="2800" dirty="0">
                <a:latin typeface="Times New Roman" charset="0"/>
                <a:ea typeface="ＭＳ Ｐゴシック" charset="0"/>
                <a:cs typeface="ＭＳ Ｐゴシック" charset="0"/>
              </a:rPr>
              <a:t>&gt;&gt;&gt; leave1out</a:t>
            </a:r>
            <a:r>
              <a:rPr lang="en-US" sz="2800" dirty="0" smtClean="0">
                <a:latin typeface="Times New Roman" charset="0"/>
                <a:ea typeface="ＭＳ Ｐゴシック" charset="0"/>
                <a:cs typeface="ＭＳ Ｐゴシック" charset="0"/>
              </a:rPr>
              <a:t>(</a:t>
            </a:r>
            <a:r>
              <a:rPr lang="en-US" sz="2800" dirty="0" err="1" smtClean="0">
                <a:latin typeface="Times New Roman" charset="0"/>
                <a:ea typeface="ＭＳ Ｐゴシック" charset="0"/>
                <a:cs typeface="ＭＳ Ｐゴシック" charset="0"/>
              </a:rPr>
              <a:t>dtl</a:t>
            </a:r>
            <a:r>
              <a:rPr lang="en-US" sz="2800" dirty="0" smtClean="0">
                <a:latin typeface="Times New Roman" charset="0"/>
                <a:ea typeface="ＭＳ Ｐゴシック" charset="0"/>
                <a:cs typeface="ＭＳ Ｐゴシック" charset="0"/>
              </a:rPr>
              <a:t>(</a:t>
            </a:r>
            <a:r>
              <a:rPr lang="en-US" sz="2800" dirty="0">
                <a:latin typeface="Times New Roman" charset="0"/>
                <a:ea typeface="ＭＳ Ｐゴシック" charset="0"/>
                <a:cs typeface="ＭＳ Ｐゴシック" charset="0"/>
              </a:rPr>
              <a:t>), zoo)</a:t>
            </a:r>
          </a:p>
          <a:p>
            <a:pPr lvl="1">
              <a:buFontTx/>
              <a:buNone/>
            </a:pPr>
            <a:r>
              <a:rPr lang="en-US" sz="2800" dirty="0">
                <a:latin typeface="Times New Roman" charset="0"/>
                <a:ea typeface="ＭＳ Ｐゴシック" charset="0"/>
                <a:cs typeface="ＭＳ Ｐゴシック" charset="0"/>
              </a:rPr>
              <a:t>0.97029702970297027</a:t>
            </a:r>
          </a:p>
          <a:p>
            <a:pPr>
              <a:buFontTx/>
              <a:buNone/>
            </a:pPr>
            <a:endParaRPr lang="en-US" dirty="0">
              <a:latin typeface="Times New Roman"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5" name="Picture 2" descr="restaurant-dtl-cur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609600"/>
            <a:ext cx="914876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6" name="Rectangle 3"/>
          <p:cNvSpPr>
            <a:spLocks noGrp="1" noChangeArrowheads="1"/>
          </p:cNvSpPr>
          <p:nvPr>
            <p:ph type="title"/>
          </p:nvPr>
        </p:nvSpPr>
        <p:spPr>
          <a:xfrm>
            <a:off x="685800" y="0"/>
            <a:ext cx="7772400" cy="838200"/>
          </a:xfrm>
        </p:spPr>
        <p:txBody>
          <a:bodyPr/>
          <a:lstStyle/>
          <a:p>
            <a:r>
              <a:rPr lang="en-US" sz="4400">
                <a:latin typeface="Times New Roman" charset="0"/>
                <a:ea typeface="ＭＳ Ｐゴシック" charset="0"/>
                <a:cs typeface="ＭＳ Ｐゴシック" charset="0"/>
              </a:rPr>
              <a:t>Learning curve</a:t>
            </a:r>
          </a:p>
        </p:txBody>
      </p:sp>
      <p:sp>
        <p:nvSpPr>
          <p:cNvPr id="129027" name="Rectangle 4"/>
          <p:cNvSpPr>
            <a:spLocks noGrp="1" noChangeArrowheads="1"/>
          </p:cNvSpPr>
          <p:nvPr>
            <p:ph type="body" idx="1"/>
          </p:nvPr>
        </p:nvSpPr>
        <p:spPr>
          <a:xfrm>
            <a:off x="762000" y="762000"/>
            <a:ext cx="8153400" cy="1447800"/>
          </a:xfrm>
        </p:spPr>
        <p:txBody>
          <a:bodyPr/>
          <a:lstStyle/>
          <a:p>
            <a:pPr marL="0" indent="0">
              <a:buFontTx/>
              <a:buNone/>
            </a:pPr>
            <a:r>
              <a:rPr lang="en-US" sz="2000" dirty="0">
                <a:solidFill>
                  <a:schemeClr val="accent2"/>
                </a:solidFill>
                <a:latin typeface="Times New Roman" charset="0"/>
                <a:ea typeface="ＭＳ Ｐゴシック" charset="0"/>
                <a:cs typeface="ＭＳ Ｐゴシック" charset="0"/>
              </a:rPr>
              <a:t>Learning curve </a:t>
            </a:r>
            <a:r>
              <a:rPr lang="en-US" sz="2000" dirty="0">
                <a:latin typeface="Times New Roman" charset="0"/>
                <a:ea typeface="ＭＳ Ｐゴシック" charset="0"/>
                <a:cs typeface="ＭＳ Ｐゴシック" charset="0"/>
              </a:rPr>
              <a:t>= % correct on test set as a function of training set size</a:t>
            </a:r>
          </a:p>
          <a:p>
            <a:pPr marL="0" indent="0">
              <a:buFontTx/>
              <a:buNone/>
            </a:pPr>
            <a:endParaRPr lang="en-US" sz="2000" dirty="0">
              <a:latin typeface="Times New Roman"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Title 1"/>
          <p:cNvSpPr>
            <a:spLocks noGrp="1"/>
          </p:cNvSpPr>
          <p:nvPr>
            <p:ph type="title"/>
          </p:nvPr>
        </p:nvSpPr>
        <p:spPr>
          <a:xfrm>
            <a:off x="685800" y="228600"/>
            <a:ext cx="7772400" cy="1143000"/>
          </a:xfrm>
        </p:spPr>
        <p:txBody>
          <a:bodyPr/>
          <a:lstStyle/>
          <a:p>
            <a:r>
              <a:rPr lang="en-US">
                <a:latin typeface="Times New Roman" charset="0"/>
                <a:ea typeface="ＭＳ Ｐゴシック" charset="0"/>
                <a:cs typeface="ＭＳ Ｐゴシック" charset="0"/>
              </a:rPr>
              <a:t>Zoo</a:t>
            </a:r>
          </a:p>
        </p:txBody>
      </p:sp>
      <p:sp>
        <p:nvSpPr>
          <p:cNvPr id="131074" name="Content Placeholder 2"/>
          <p:cNvSpPr>
            <a:spLocks noGrp="1"/>
          </p:cNvSpPr>
          <p:nvPr>
            <p:ph idx="1"/>
          </p:nvPr>
        </p:nvSpPr>
        <p:spPr>
          <a:xfrm>
            <a:off x="381000" y="1295400"/>
            <a:ext cx="7772400" cy="4114800"/>
          </a:xfrm>
        </p:spPr>
        <p:txBody>
          <a:bodyPr/>
          <a:lstStyle/>
          <a:p>
            <a:pPr marL="0" indent="0">
              <a:buFontTx/>
              <a:buNone/>
            </a:pPr>
            <a:r>
              <a:rPr lang="en-US">
                <a:latin typeface="Times New Roman" charset="0"/>
                <a:ea typeface="ＭＳ Ｐゴシック" charset="0"/>
                <a:cs typeface="ＭＳ Ｐゴシック" charset="0"/>
              </a:rPr>
              <a:t>&gt;&gt;&gt; learningcurve(DecisionTreeLearner(), zoo)</a:t>
            </a:r>
          </a:p>
          <a:p>
            <a:pPr marL="0" indent="0">
              <a:buFontTx/>
              <a:buNone/>
            </a:pPr>
            <a:r>
              <a:rPr lang="en-US">
                <a:latin typeface="Times New Roman" charset="0"/>
                <a:ea typeface="ＭＳ Ｐゴシック" charset="0"/>
                <a:cs typeface="ＭＳ Ｐゴシック" charset="0"/>
              </a:rPr>
              <a:t>[(2, 1.0), (4, 1.0), (6, 0.98333333333333339), (8, 0.97499999999999998), (10, 0.94000000000000006), (12, 0.90833333333333321), (14, 0.98571428571428577), (16, 0.9375), (18, 0.94999999999999996), (20, 0.94499999999999995), … (86, 0.78255813953488373), (88, 0.73636363636363644), (90, 0.70777777777777795)]</a:t>
            </a:r>
          </a:p>
          <a:p>
            <a:pPr marL="0" indent="0">
              <a:buFontTx/>
              <a:buNone/>
            </a:pPr>
            <a:endParaRPr lang="en-US">
              <a:latin typeface="Times New Roman" charset="0"/>
              <a:ea typeface="ＭＳ Ｐゴシック" charset="0"/>
              <a:cs typeface="ＭＳ Ｐゴシック" charset="0"/>
            </a:endParaRPr>
          </a:p>
        </p:txBody>
      </p:sp>
      <p:graphicFrame>
        <p:nvGraphicFramePr>
          <p:cNvPr id="4" name="Chart 3"/>
          <p:cNvGraphicFramePr/>
          <p:nvPr/>
        </p:nvGraphicFramePr>
        <p:xfrm>
          <a:off x="3962400" y="4648200"/>
          <a:ext cx="4572000" cy="1981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2-05 at 12.31.3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28600"/>
            <a:ext cx="9904694" cy="7620000"/>
          </a:xfrm>
          <a:prstGeom prst="rect">
            <a:avLst/>
          </a:prstGeom>
        </p:spPr>
      </p:pic>
      <p:sp>
        <p:nvSpPr>
          <p:cNvPr id="118786" name="Content Placeholder 2"/>
          <p:cNvSpPr>
            <a:spLocks noGrp="1"/>
          </p:cNvSpPr>
          <p:nvPr>
            <p:ph idx="1"/>
          </p:nvPr>
        </p:nvSpPr>
        <p:spPr>
          <a:xfrm>
            <a:off x="0" y="3886200"/>
            <a:ext cx="7772400" cy="685800"/>
          </a:xfrm>
          <a:solidFill>
            <a:schemeClr val="bg2">
              <a:lumMod val="60000"/>
              <a:lumOff val="40000"/>
              <a:alpha val="73000"/>
            </a:schemeClr>
          </a:solidFill>
        </p:spPr>
        <p:txBody>
          <a:bodyPr/>
          <a:lstStyle/>
          <a:p>
            <a:pPr algn="ctr">
              <a:buFontTx/>
              <a:buNone/>
            </a:pPr>
            <a:r>
              <a:rPr lang="en-US" sz="3600" dirty="0">
                <a:solidFill>
                  <a:srgbClr val="2D2DB9"/>
                </a:solidFill>
                <a:latin typeface="Times New Roman" charset="0"/>
                <a:ea typeface="ＭＳ Ｐゴシック" charset="0"/>
                <a:cs typeface="ＭＳ Ｐゴシック" charset="0"/>
              </a:rPr>
              <a:t>http://archive.ics.uci.edu/ml/datasets</a:t>
            </a:r>
            <a:r>
              <a:rPr lang="en-US" sz="3600" dirty="0" smtClean="0">
                <a:solidFill>
                  <a:srgbClr val="2D2DB9"/>
                </a:solidFill>
                <a:latin typeface="Times New Roman" charset="0"/>
                <a:ea typeface="ＭＳ Ｐゴシック" charset="0"/>
                <a:cs typeface="ＭＳ Ｐゴシック" charset="0"/>
              </a:rPr>
              <a:t>/Iris</a:t>
            </a:r>
            <a:endParaRPr lang="en-US" sz="3600" dirty="0">
              <a:solidFill>
                <a:srgbClr val="2D2DB9"/>
              </a:solidFill>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1804996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1143000"/>
          </a:xfrm>
        </p:spPr>
        <p:txBody>
          <a:bodyPr/>
          <a:lstStyle/>
          <a:p>
            <a:r>
              <a:rPr lang="en-US" sz="4400" dirty="0" smtClean="0"/>
              <a:t>Iris Data</a:t>
            </a:r>
            <a:endParaRPr lang="en-US" sz="4400" dirty="0"/>
          </a:p>
        </p:txBody>
      </p:sp>
      <p:sp>
        <p:nvSpPr>
          <p:cNvPr id="3" name="Content Placeholder 2"/>
          <p:cNvSpPr>
            <a:spLocks noGrp="1"/>
          </p:cNvSpPr>
          <p:nvPr>
            <p:ph idx="1"/>
          </p:nvPr>
        </p:nvSpPr>
        <p:spPr>
          <a:xfrm>
            <a:off x="685800" y="1219200"/>
            <a:ext cx="8305800" cy="3124200"/>
          </a:xfrm>
        </p:spPr>
        <p:txBody>
          <a:bodyPr/>
          <a:lstStyle/>
          <a:p>
            <a:r>
              <a:rPr lang="en-US" sz="3200" dirty="0" smtClean="0"/>
              <a:t>Three classes: Iris </a:t>
            </a:r>
            <a:r>
              <a:rPr lang="en-US" sz="3200" dirty="0" err="1" smtClean="0"/>
              <a:t>Setosa</a:t>
            </a:r>
            <a:r>
              <a:rPr lang="en-US" sz="3200" dirty="0" smtClean="0"/>
              <a:t>, Iris</a:t>
            </a:r>
            <a:br>
              <a:rPr lang="en-US" sz="3200" dirty="0" smtClean="0"/>
            </a:br>
            <a:r>
              <a:rPr lang="en-US" sz="3200" dirty="0" err="1" smtClean="0"/>
              <a:t>Versicolour</a:t>
            </a:r>
            <a:r>
              <a:rPr lang="en-US" sz="3200" dirty="0"/>
              <a:t>,</a:t>
            </a:r>
            <a:r>
              <a:rPr lang="en-US" sz="3200" dirty="0" smtClean="0"/>
              <a:t> Iris </a:t>
            </a:r>
            <a:r>
              <a:rPr lang="en-US" sz="3200" dirty="0" err="1" smtClean="0"/>
              <a:t>Virginica</a:t>
            </a:r>
            <a:endParaRPr lang="en-US" sz="3200" dirty="0" smtClean="0"/>
          </a:p>
          <a:p>
            <a:r>
              <a:rPr lang="en-US" sz="3200" dirty="0" smtClean="0"/>
              <a:t>Four features: sepal length and width, petal length and width</a:t>
            </a:r>
          </a:p>
          <a:p>
            <a:r>
              <a:rPr lang="en-US" sz="3200" dirty="0" smtClean="0"/>
              <a:t>150 data elements (50 of each)</a:t>
            </a:r>
          </a:p>
        </p:txBody>
      </p:sp>
      <p:pic>
        <p:nvPicPr>
          <p:cNvPr id="4" name="Picture 3"/>
          <p:cNvPicPr>
            <a:picLocks noChangeAspect="1"/>
          </p:cNvPicPr>
          <p:nvPr/>
        </p:nvPicPr>
        <p:blipFill>
          <a:blip r:embed="rId2"/>
          <a:stretch>
            <a:fillRect/>
          </a:stretch>
        </p:blipFill>
        <p:spPr>
          <a:xfrm>
            <a:off x="6432550" y="33867"/>
            <a:ext cx="2711450" cy="2247900"/>
          </a:xfrm>
          <a:prstGeom prst="rect">
            <a:avLst/>
          </a:prstGeom>
        </p:spPr>
      </p:pic>
      <p:sp>
        <p:nvSpPr>
          <p:cNvPr id="5" name="TextBox 4"/>
          <p:cNvSpPr txBox="1"/>
          <p:nvPr/>
        </p:nvSpPr>
        <p:spPr>
          <a:xfrm>
            <a:off x="762000" y="3962400"/>
            <a:ext cx="7467600" cy="2308324"/>
          </a:xfrm>
          <a:prstGeom prst="rect">
            <a:avLst/>
          </a:prstGeom>
          <a:noFill/>
        </p:spPr>
        <p:txBody>
          <a:bodyPr wrap="square" rtlCol="0">
            <a:spAutoFit/>
          </a:bodyPr>
          <a:lstStyle/>
          <a:p>
            <a:r>
              <a:rPr lang="hu-HU" dirty="0" smtClean="0"/>
              <a:t>aima-python&gt; more data/iris.csv </a:t>
            </a:r>
          </a:p>
          <a:p>
            <a:r>
              <a:rPr lang="hu-HU" dirty="0" smtClean="0"/>
              <a:t>5.1,3.5,1.4,0.2,setosa</a:t>
            </a:r>
          </a:p>
          <a:p>
            <a:r>
              <a:rPr lang="hu-HU" dirty="0" smtClean="0"/>
              <a:t>4.9,3.0,1.4,0.2,setosa</a:t>
            </a:r>
          </a:p>
          <a:p>
            <a:r>
              <a:rPr lang="hu-HU" dirty="0" smtClean="0"/>
              <a:t>4.7,3.2,1.3,0.2,setosa</a:t>
            </a:r>
          </a:p>
          <a:p>
            <a:r>
              <a:rPr lang="hu-HU" dirty="0" smtClean="0"/>
              <a:t>4.6,3.1,1.5,0.2,setosa</a:t>
            </a:r>
          </a:p>
          <a:p>
            <a:r>
              <a:rPr lang="hu-HU" dirty="0" smtClean="0"/>
              <a:t>5.0,3.6,1.4,0.2,setosa</a:t>
            </a:r>
            <a:endParaRPr lang="en-US" dirty="0"/>
          </a:p>
        </p:txBody>
      </p:sp>
      <p:sp>
        <p:nvSpPr>
          <p:cNvPr id="6" name="TextBox 5"/>
          <p:cNvSpPr txBox="1"/>
          <p:nvPr/>
        </p:nvSpPr>
        <p:spPr>
          <a:xfrm>
            <a:off x="0" y="6248400"/>
            <a:ext cx="9144000" cy="492443"/>
          </a:xfrm>
          <a:prstGeom prst="rect">
            <a:avLst/>
          </a:prstGeom>
          <a:noFill/>
        </p:spPr>
        <p:txBody>
          <a:bodyPr wrap="square" rtlCol="0">
            <a:spAutoFit/>
          </a:bodyPr>
          <a:lstStyle/>
          <a:p>
            <a:pPr algn="ctr"/>
            <a:r>
              <a:rPr lang="en-US" sz="2600" dirty="0">
                <a:hlinkClick r:id="rId3"/>
              </a:rPr>
              <a:t>http://code.google.com/p/aima-data/source/browse/trunk/</a:t>
            </a:r>
            <a:r>
              <a:rPr lang="en-US" sz="2600" dirty="0" smtClean="0">
                <a:hlinkClick r:id="rId3"/>
              </a:rPr>
              <a:t>iris.csv</a:t>
            </a:r>
            <a:endParaRPr lang="en-US" sz="2600" dirty="0"/>
          </a:p>
        </p:txBody>
      </p:sp>
    </p:spTree>
    <p:extLst>
      <p:ext uri="{BB962C8B-B14F-4D97-AF65-F5344CB8AC3E}">
        <p14:creationId xmlns:p14="http://schemas.microsoft.com/office/powerpoint/2010/main" val="1509679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dirty="0" smtClean="0"/>
              <a:t>Comparing ML Approaches</a:t>
            </a:r>
            <a:endParaRPr lang="en-US" dirty="0"/>
          </a:p>
        </p:txBody>
      </p:sp>
      <p:sp>
        <p:nvSpPr>
          <p:cNvPr id="3" name="Content Placeholder 2"/>
          <p:cNvSpPr>
            <a:spLocks noGrp="1"/>
          </p:cNvSpPr>
          <p:nvPr>
            <p:ph idx="1"/>
          </p:nvPr>
        </p:nvSpPr>
        <p:spPr>
          <a:xfrm>
            <a:off x="228600" y="1524000"/>
            <a:ext cx="8686800" cy="4800600"/>
          </a:xfrm>
        </p:spPr>
        <p:txBody>
          <a:bodyPr/>
          <a:lstStyle/>
          <a:p>
            <a:r>
              <a:rPr lang="en-US" sz="3200" dirty="0" smtClean="0"/>
              <a:t>The effectiveness of ML algorithms varies de-pending on the problem, data</a:t>
            </a:r>
            <a:r>
              <a:rPr lang="en-US" sz="3200" dirty="0"/>
              <a:t> </a:t>
            </a:r>
            <a:r>
              <a:rPr lang="en-US" sz="3200" dirty="0" smtClean="0"/>
              <a:t>and features used</a:t>
            </a:r>
          </a:p>
          <a:p>
            <a:r>
              <a:rPr lang="en-US" sz="3200" dirty="0" smtClean="0"/>
              <a:t>You may have intuitions, but run experiments</a:t>
            </a:r>
          </a:p>
          <a:p>
            <a:r>
              <a:rPr lang="en-US" sz="3200" dirty="0" smtClean="0"/>
              <a:t>Average accuracy (% correct) is a standard metric</a:t>
            </a:r>
          </a:p>
          <a:p>
            <a:pPr marL="236538" indent="0">
              <a:buNone/>
            </a:pPr>
            <a:r>
              <a:rPr lang="en-US" dirty="0"/>
              <a:t>&gt;&gt;&gt; compare</a:t>
            </a:r>
            <a:r>
              <a:rPr lang="en-US" dirty="0" smtClean="0"/>
              <a:t>([</a:t>
            </a:r>
            <a:r>
              <a:rPr lang="en-US" dirty="0" err="1"/>
              <a:t>DecisionTreeLearner</a:t>
            </a:r>
            <a:r>
              <a:rPr lang="en-US" dirty="0"/>
              <a:t>, </a:t>
            </a:r>
            <a:r>
              <a:rPr lang="en-US" dirty="0" err="1"/>
              <a:t>NaiveBayesLearner</a:t>
            </a:r>
            <a:r>
              <a:rPr lang="en-US" dirty="0"/>
              <a:t>, </a:t>
            </a:r>
            <a:r>
              <a:rPr lang="en-US" dirty="0" err="1"/>
              <a:t>NearestNeighborLearner</a:t>
            </a:r>
            <a:r>
              <a:rPr lang="en-US" dirty="0"/>
              <a:t>], datasets=[iris, zoo], k=10, trials=5)</a:t>
            </a:r>
          </a:p>
          <a:p>
            <a:pPr marL="236538" indent="0">
              <a:buNone/>
            </a:pPr>
            <a:r>
              <a:rPr lang="en-US" dirty="0"/>
              <a:t>                  </a:t>
            </a:r>
            <a:r>
              <a:rPr lang="en-US" dirty="0" smtClean="0"/>
              <a:t>             iris     </a:t>
            </a:r>
            <a:r>
              <a:rPr lang="en-US" dirty="0"/>
              <a:t>zoo  </a:t>
            </a:r>
          </a:p>
          <a:p>
            <a:pPr marL="236538" indent="0">
              <a:buNone/>
            </a:pPr>
            <a:r>
              <a:rPr lang="en-US" dirty="0" err="1"/>
              <a:t>DecisionTree</a:t>
            </a:r>
            <a:r>
              <a:rPr lang="en-US" dirty="0"/>
              <a:t>     </a:t>
            </a:r>
            <a:r>
              <a:rPr lang="en-US" dirty="0" smtClean="0"/>
              <a:t>    </a:t>
            </a:r>
            <a:r>
              <a:rPr lang="en-US" dirty="0"/>
              <a:t>0.86   0.94  </a:t>
            </a:r>
          </a:p>
          <a:p>
            <a:pPr marL="236538" indent="0">
              <a:buNone/>
            </a:pPr>
            <a:r>
              <a:rPr lang="en-US" dirty="0" err="1"/>
              <a:t>NaiveBayes</a:t>
            </a:r>
            <a:r>
              <a:rPr lang="en-US" dirty="0"/>
              <a:t>      </a:t>
            </a:r>
            <a:r>
              <a:rPr lang="en-US" dirty="0" smtClean="0"/>
              <a:t>     </a:t>
            </a:r>
            <a:r>
              <a:rPr lang="en-US" dirty="0"/>
              <a:t>0.92   0.92  </a:t>
            </a:r>
          </a:p>
          <a:p>
            <a:pPr marL="236538" indent="0">
              <a:buNone/>
            </a:pPr>
            <a:r>
              <a:rPr lang="en-US" dirty="0" err="1"/>
              <a:t>NearestNeighbor</a:t>
            </a:r>
            <a:r>
              <a:rPr lang="en-US" dirty="0"/>
              <a:t>   0.85   0.96  </a:t>
            </a:r>
          </a:p>
          <a:p>
            <a:pPr marL="0" indent="0">
              <a:buNone/>
            </a:pPr>
            <a:endParaRPr lang="en-US" sz="3200" dirty="0"/>
          </a:p>
        </p:txBody>
      </p:sp>
    </p:spTree>
    <p:extLst>
      <p:ext uri="{BB962C8B-B14F-4D97-AF65-F5344CB8AC3E}">
        <p14:creationId xmlns:p14="http://schemas.microsoft.com/office/powerpoint/2010/main" val="1405229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r>
              <a:rPr lang="en-US" dirty="0" smtClean="0"/>
              <a:t>Confusion Matrix (1)</a:t>
            </a:r>
            <a:endParaRPr lang="en-US" dirty="0"/>
          </a:p>
        </p:txBody>
      </p:sp>
      <p:sp>
        <p:nvSpPr>
          <p:cNvPr id="3" name="Content Placeholder 2"/>
          <p:cNvSpPr>
            <a:spLocks noGrp="1"/>
          </p:cNvSpPr>
          <p:nvPr>
            <p:ph idx="1"/>
          </p:nvPr>
        </p:nvSpPr>
        <p:spPr>
          <a:xfrm>
            <a:off x="685800" y="1447800"/>
            <a:ext cx="7772400" cy="3810000"/>
          </a:xfrm>
        </p:spPr>
        <p:txBody>
          <a:bodyPr/>
          <a:lstStyle/>
          <a:p>
            <a:r>
              <a:rPr lang="en-US" sz="3200" dirty="0" smtClean="0"/>
              <a:t>A </a:t>
            </a:r>
            <a:r>
              <a:rPr lang="en-US" sz="3200" dirty="0" smtClean="0">
                <a:hlinkClick r:id="rId2"/>
              </a:rPr>
              <a:t>confusion matrix</a:t>
            </a:r>
            <a:r>
              <a:rPr lang="en-US" sz="3200" dirty="0" smtClean="0"/>
              <a:t> can be a better way to show results</a:t>
            </a:r>
          </a:p>
          <a:p>
            <a:r>
              <a:rPr lang="en-US" sz="3200" dirty="0" smtClean="0"/>
              <a:t>For binary classifiers it’s simple and is related to </a:t>
            </a:r>
            <a:r>
              <a:rPr lang="en-US" sz="3200" dirty="0" smtClean="0">
                <a:hlinkClick r:id="rId3"/>
              </a:rPr>
              <a:t>type I and type II errors</a:t>
            </a:r>
            <a:r>
              <a:rPr lang="en-US" sz="3200" dirty="0" smtClean="0"/>
              <a:t> (i.e., false positives and false negatives)</a:t>
            </a:r>
          </a:p>
          <a:p>
            <a:r>
              <a:rPr lang="en-US" sz="3200" dirty="0" smtClean="0"/>
              <a:t>There may be different costs</a:t>
            </a:r>
            <a:br>
              <a:rPr lang="en-US" sz="3200" dirty="0" smtClean="0"/>
            </a:br>
            <a:r>
              <a:rPr lang="en-US" sz="3200" dirty="0" smtClean="0"/>
              <a:t>for each kind of error</a:t>
            </a:r>
          </a:p>
          <a:p>
            <a:r>
              <a:rPr lang="en-US" sz="3200" dirty="0" smtClean="0"/>
              <a:t>So we need to understand</a:t>
            </a:r>
            <a:br>
              <a:rPr lang="en-US" sz="3200" dirty="0" smtClean="0"/>
            </a:br>
            <a:r>
              <a:rPr lang="en-US" sz="3200" dirty="0" smtClean="0"/>
              <a:t>their frequencies</a:t>
            </a:r>
          </a:p>
        </p:txBody>
      </p:sp>
      <p:graphicFrame>
        <p:nvGraphicFramePr>
          <p:cNvPr id="5" name="Table 4"/>
          <p:cNvGraphicFramePr>
            <a:graphicFrameLocks noGrp="1"/>
          </p:cNvGraphicFramePr>
          <p:nvPr>
            <p:extLst>
              <p:ext uri="{D42A27DB-BD31-4B8C-83A1-F6EECF244321}">
                <p14:modId xmlns:p14="http://schemas.microsoft.com/office/powerpoint/2010/main" val="1965378746"/>
              </p:ext>
            </p:extLst>
          </p:nvPr>
        </p:nvGraphicFramePr>
        <p:xfrm>
          <a:off x="6096000" y="4495800"/>
          <a:ext cx="2590802" cy="1651000"/>
        </p:xfrm>
        <a:graphic>
          <a:graphicData uri="http://schemas.openxmlformats.org/drawingml/2006/table">
            <a:tbl>
              <a:tblPr firstRow="1" bandRow="1">
                <a:effectLst>
                  <a:outerShdw blurRad="50800" dist="38100" dir="2700000" algn="tl" rotWithShape="0">
                    <a:srgbClr val="000000">
                      <a:alpha val="43000"/>
                    </a:srgbClr>
                  </a:outerShdw>
                </a:effectLst>
                <a:tableStyleId>{5C22544A-7EE6-4342-B048-85BDC9FD1C3A}</a:tableStyleId>
              </a:tblPr>
              <a:tblGrid>
                <a:gridCol w="566739"/>
                <a:gridCol w="1033462"/>
                <a:gridCol w="990601"/>
              </a:tblGrid>
              <a:tr h="370840">
                <a:tc>
                  <a:txBody>
                    <a:bodyPr/>
                    <a:lstStyle/>
                    <a:p>
                      <a:pPr algn="ctr"/>
                      <a:r>
                        <a:rPr lang="en-US" dirty="0" smtClean="0"/>
                        <a:t>a/c</a:t>
                      </a:r>
                      <a:endParaRPr lang="en-US"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dirty="0" smtClean="0"/>
                        <a:t>C</a:t>
                      </a:r>
                      <a:endParaRPr lang="en-US"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dirty="0" smtClean="0"/>
                        <a:t>~C</a:t>
                      </a:r>
                      <a:endParaRPr lang="en-US"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840">
                <a:tc>
                  <a:txBody>
                    <a:bodyPr/>
                    <a:lstStyle/>
                    <a:p>
                      <a:pPr algn="ctr"/>
                      <a:r>
                        <a:rPr lang="en-US" dirty="0" smtClean="0"/>
                        <a:t>C</a:t>
                      </a:r>
                      <a:endParaRPr lang="en-US"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dirty="0" smtClean="0"/>
                        <a:t>True</a:t>
                      </a:r>
                      <a:r>
                        <a:rPr lang="en-US" baseline="0" dirty="0" smtClean="0"/>
                        <a:t> positive</a:t>
                      </a:r>
                      <a:endParaRPr lang="en-US"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dirty="0" smtClean="0"/>
                        <a:t>False negative</a:t>
                      </a:r>
                      <a:endParaRPr lang="en-US"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840">
                <a:tc>
                  <a:txBody>
                    <a:bodyPr/>
                    <a:lstStyle/>
                    <a:p>
                      <a:pPr algn="ctr"/>
                      <a:r>
                        <a:rPr lang="en-US" dirty="0" smtClean="0"/>
                        <a:t>~C</a:t>
                      </a:r>
                      <a:endParaRPr lang="en-US"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dirty="0" smtClean="0"/>
                        <a:t>False</a:t>
                      </a:r>
                      <a:r>
                        <a:rPr lang="en-US" baseline="0" dirty="0" smtClean="0"/>
                        <a:t> positive</a:t>
                      </a:r>
                      <a:endParaRPr lang="en-US"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dirty="0" smtClean="0"/>
                        <a:t>True</a:t>
                      </a:r>
                      <a:r>
                        <a:rPr lang="en-US" baseline="0" dirty="0" smtClean="0"/>
                        <a:t> negative</a:t>
                      </a:r>
                      <a:endParaRPr lang="en-US"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6705600" y="4038600"/>
            <a:ext cx="1981200" cy="461665"/>
          </a:xfrm>
          <a:prstGeom prst="rect">
            <a:avLst/>
          </a:prstGeom>
          <a:noFill/>
        </p:spPr>
        <p:txBody>
          <a:bodyPr wrap="square" rtlCol="0">
            <a:spAutoFit/>
          </a:bodyPr>
          <a:lstStyle/>
          <a:p>
            <a:pPr algn="ctr"/>
            <a:r>
              <a:rPr lang="en-US" dirty="0"/>
              <a:t>p</a:t>
            </a:r>
            <a:r>
              <a:rPr lang="en-US" dirty="0" smtClean="0"/>
              <a:t>redicted</a:t>
            </a:r>
            <a:endParaRPr lang="en-US" dirty="0"/>
          </a:p>
        </p:txBody>
      </p:sp>
      <p:sp>
        <p:nvSpPr>
          <p:cNvPr id="7" name="TextBox 6"/>
          <p:cNvSpPr txBox="1"/>
          <p:nvPr/>
        </p:nvSpPr>
        <p:spPr>
          <a:xfrm>
            <a:off x="5486400" y="4876800"/>
            <a:ext cx="553998" cy="1143000"/>
          </a:xfrm>
          <a:prstGeom prst="rect">
            <a:avLst/>
          </a:prstGeom>
          <a:noFill/>
        </p:spPr>
        <p:txBody>
          <a:bodyPr vert="vert270" wrap="square" rtlCol="0">
            <a:spAutoFit/>
          </a:bodyPr>
          <a:lstStyle/>
          <a:p>
            <a:pPr algn="ctr"/>
            <a:r>
              <a:rPr lang="en-US" dirty="0" smtClean="0"/>
              <a:t>actual</a:t>
            </a:r>
            <a:endParaRPr lang="en-US" dirty="0"/>
          </a:p>
        </p:txBody>
      </p:sp>
    </p:spTree>
    <p:extLst>
      <p:ext uri="{BB962C8B-B14F-4D97-AF65-F5344CB8AC3E}">
        <p14:creationId xmlns:p14="http://schemas.microsoft.com/office/powerpoint/2010/main" val="2632254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r>
              <a:rPr lang="en-US" dirty="0" smtClean="0"/>
              <a:t>Confusion Matrix (2)</a:t>
            </a:r>
            <a:endParaRPr lang="en-US" dirty="0"/>
          </a:p>
        </p:txBody>
      </p:sp>
      <p:sp>
        <p:nvSpPr>
          <p:cNvPr id="3" name="Content Placeholder 2"/>
          <p:cNvSpPr>
            <a:spLocks noGrp="1"/>
          </p:cNvSpPr>
          <p:nvPr>
            <p:ph idx="1"/>
          </p:nvPr>
        </p:nvSpPr>
        <p:spPr>
          <a:xfrm>
            <a:off x="685800" y="1600200"/>
            <a:ext cx="7772400" cy="3810000"/>
          </a:xfrm>
        </p:spPr>
        <p:txBody>
          <a:bodyPr/>
          <a:lstStyle/>
          <a:p>
            <a:r>
              <a:rPr lang="en-US" sz="3200" dirty="0" smtClean="0"/>
              <a:t>For multi-way classifiers, a confusion matrix is even more useful</a:t>
            </a:r>
          </a:p>
          <a:p>
            <a:r>
              <a:rPr lang="en-US" sz="3200" dirty="0" smtClean="0"/>
              <a:t>It lets you focus in on where the errors are</a:t>
            </a:r>
          </a:p>
        </p:txBody>
      </p:sp>
      <p:sp>
        <p:nvSpPr>
          <p:cNvPr id="6" name="TextBox 5"/>
          <p:cNvSpPr txBox="1"/>
          <p:nvPr/>
        </p:nvSpPr>
        <p:spPr>
          <a:xfrm>
            <a:off x="3581400" y="3725333"/>
            <a:ext cx="2819400" cy="461665"/>
          </a:xfrm>
          <a:prstGeom prst="rect">
            <a:avLst/>
          </a:prstGeom>
          <a:noFill/>
        </p:spPr>
        <p:txBody>
          <a:bodyPr wrap="square" rtlCol="0">
            <a:spAutoFit/>
          </a:bodyPr>
          <a:lstStyle/>
          <a:p>
            <a:pPr algn="ctr"/>
            <a:r>
              <a:rPr lang="en-US" dirty="0"/>
              <a:t>p</a:t>
            </a:r>
            <a:r>
              <a:rPr lang="en-US" dirty="0" smtClean="0"/>
              <a:t>redicted</a:t>
            </a:r>
            <a:endParaRPr lang="en-US" dirty="0"/>
          </a:p>
        </p:txBody>
      </p:sp>
      <p:sp>
        <p:nvSpPr>
          <p:cNvPr id="7" name="TextBox 6"/>
          <p:cNvSpPr txBox="1"/>
          <p:nvPr/>
        </p:nvSpPr>
        <p:spPr>
          <a:xfrm>
            <a:off x="1828800" y="4715933"/>
            <a:ext cx="553998" cy="1295400"/>
          </a:xfrm>
          <a:prstGeom prst="rect">
            <a:avLst/>
          </a:prstGeom>
          <a:noFill/>
        </p:spPr>
        <p:txBody>
          <a:bodyPr vert="vert270" wrap="square" rtlCol="0">
            <a:spAutoFit/>
          </a:bodyPr>
          <a:lstStyle/>
          <a:p>
            <a:pPr algn="ctr"/>
            <a:r>
              <a:rPr lang="en-US" dirty="0" smtClean="0"/>
              <a:t>actual</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847791070"/>
              </p:ext>
            </p:extLst>
          </p:nvPr>
        </p:nvGraphicFramePr>
        <p:xfrm>
          <a:off x="2438400" y="4191000"/>
          <a:ext cx="3962399" cy="1828800"/>
        </p:xfrm>
        <a:graphic>
          <a:graphicData uri="http://schemas.openxmlformats.org/drawingml/2006/table">
            <a:tbl>
              <a:tblPr firstRow="1" bandRow="1">
                <a:tableStyleId>{5C22544A-7EE6-4342-B048-85BDC9FD1C3A}</a:tableStyleId>
              </a:tblPr>
              <a:tblGrid>
                <a:gridCol w="1107141"/>
                <a:gridCol w="669107"/>
                <a:gridCol w="890751"/>
                <a:gridCol w="1295400"/>
              </a:tblGrid>
              <a:tr h="374650">
                <a:tc>
                  <a:txBody>
                    <a:bodyPr/>
                    <a:lstStyle/>
                    <a:p>
                      <a:endParaRPr lang="en-US" sz="2400" b="1"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400" dirty="0" smtClean="0"/>
                        <a:t>Cat</a:t>
                      </a:r>
                      <a:endParaRPr lang="en-US" sz="2400"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400" dirty="0" smtClean="0"/>
                        <a:t>Dog</a:t>
                      </a:r>
                      <a:endParaRPr lang="en-US" sz="2400"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400" dirty="0" smtClean="0"/>
                        <a:t>rabbit</a:t>
                      </a:r>
                      <a:endParaRPr lang="en-US" sz="2400"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4650">
                <a:tc>
                  <a:txBody>
                    <a:bodyPr/>
                    <a:lstStyle/>
                    <a:p>
                      <a:r>
                        <a:rPr lang="en-US" sz="2400" b="1" dirty="0" smtClean="0"/>
                        <a:t>Cat</a:t>
                      </a:r>
                      <a:endParaRPr lang="en-US" sz="2400" b="1"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400" dirty="0" smtClean="0"/>
                        <a:t>5</a:t>
                      </a:r>
                      <a:endParaRPr lang="en-US" sz="2400"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400" dirty="0" smtClean="0"/>
                        <a:t>3</a:t>
                      </a:r>
                      <a:endParaRPr lang="en-US" sz="2400"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400" dirty="0" smtClean="0"/>
                        <a:t>0</a:t>
                      </a:r>
                      <a:endParaRPr lang="en-US" sz="2400"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4650">
                <a:tc>
                  <a:txBody>
                    <a:bodyPr/>
                    <a:lstStyle/>
                    <a:p>
                      <a:r>
                        <a:rPr lang="en-US" sz="2400" b="1" dirty="0" smtClean="0"/>
                        <a:t>Dog</a:t>
                      </a:r>
                      <a:endParaRPr lang="en-US" sz="2400" b="1"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400" dirty="0" smtClean="0"/>
                        <a:t>2</a:t>
                      </a:r>
                      <a:endParaRPr lang="en-US" sz="2400"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400" dirty="0" smtClean="0"/>
                        <a:t>3</a:t>
                      </a:r>
                      <a:endParaRPr lang="en-US" sz="2400"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400" dirty="0" smtClean="0"/>
                        <a:t>1</a:t>
                      </a:r>
                      <a:endParaRPr lang="en-US" sz="2400"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4650">
                <a:tc>
                  <a:txBody>
                    <a:bodyPr/>
                    <a:lstStyle/>
                    <a:p>
                      <a:r>
                        <a:rPr lang="en-US" sz="2400" b="1" dirty="0" smtClean="0"/>
                        <a:t>Rabbit</a:t>
                      </a:r>
                      <a:endParaRPr lang="en-US" sz="2400" b="1"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400" dirty="0" smtClean="0"/>
                        <a:t>0</a:t>
                      </a:r>
                      <a:endParaRPr lang="en-US" sz="2400"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400" dirty="0" smtClean="0"/>
                        <a:t>2</a:t>
                      </a:r>
                      <a:endParaRPr lang="en-US" sz="2400"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400" dirty="0" smtClean="0"/>
                        <a:t>11</a:t>
                      </a:r>
                      <a:endParaRPr lang="en-US" sz="2400" dirty="0"/>
                    </a:p>
                  </a:txBody>
                  <a:tcPr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66156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0" y="0"/>
            <a:ext cx="9144000" cy="1143000"/>
          </a:xfrm>
        </p:spPr>
        <p:txBody>
          <a:bodyPr/>
          <a:lstStyle/>
          <a:p>
            <a:r>
              <a:rPr lang="en-US" sz="3200" dirty="0" smtClean="0">
                <a:latin typeface="Berlin Sans FB Demi" charset="0"/>
              </a:rPr>
              <a:t>Accuracy</a:t>
            </a:r>
            <a:r>
              <a:rPr lang="en-US" sz="3200" dirty="0">
                <a:latin typeface="Berlin Sans FB Demi" charset="0"/>
              </a:rPr>
              <a:t>, Error Rate, </a:t>
            </a:r>
            <a:r>
              <a:rPr lang="en-US" sz="3200" dirty="0" smtClean="0">
                <a:latin typeface="Berlin Sans FB Demi" charset="0"/>
              </a:rPr>
              <a:t>Sensitivity, </a:t>
            </a:r>
            <a:r>
              <a:rPr lang="en-US" sz="3200" dirty="0">
                <a:latin typeface="Berlin Sans FB Demi" charset="0"/>
              </a:rPr>
              <a:t>Specificity</a:t>
            </a:r>
          </a:p>
        </p:txBody>
      </p:sp>
      <p:sp>
        <p:nvSpPr>
          <p:cNvPr id="53251" name="Rectangle 3"/>
          <p:cNvSpPr>
            <a:spLocks noGrp="1" noChangeArrowheads="1"/>
          </p:cNvSpPr>
          <p:nvPr>
            <p:ph type="body" idx="1"/>
          </p:nvPr>
        </p:nvSpPr>
        <p:spPr>
          <a:xfrm>
            <a:off x="152400" y="3048000"/>
            <a:ext cx="4724400" cy="3505200"/>
          </a:xfrm>
        </p:spPr>
        <p:txBody>
          <a:bodyPr/>
          <a:lstStyle/>
          <a:p>
            <a:r>
              <a:rPr lang="en-US" sz="2400" b="1">
                <a:latin typeface="Calibri" charset="0"/>
              </a:rPr>
              <a:t>Classifier Accuracy, </a:t>
            </a:r>
            <a:r>
              <a:rPr lang="en-US" sz="2400">
                <a:latin typeface="Calibri" charset="0"/>
              </a:rPr>
              <a:t>or recognition rate: percentage of test set tuples that are correctly classified</a:t>
            </a:r>
          </a:p>
          <a:p>
            <a:pPr lvl="1">
              <a:buFont typeface="Wingdings" charset="0"/>
              <a:buNone/>
            </a:pPr>
            <a:r>
              <a:rPr lang="en-US" sz="2400" b="1">
                <a:latin typeface="Calibri" charset="0"/>
              </a:rPr>
              <a:t>Accuracy = (TP + TN)/All</a:t>
            </a:r>
            <a:endParaRPr lang="en-US" sz="2400">
              <a:latin typeface="Calibri" charset="0"/>
            </a:endParaRPr>
          </a:p>
          <a:p>
            <a:r>
              <a:rPr lang="en-US" sz="2400" b="1">
                <a:latin typeface="Calibri" charset="0"/>
              </a:rPr>
              <a:t>Error rate:</a:t>
            </a:r>
            <a:r>
              <a:rPr lang="en-US" sz="2400">
                <a:latin typeface="Calibri" charset="0"/>
              </a:rPr>
              <a:t> </a:t>
            </a:r>
            <a:r>
              <a:rPr lang="en-US" sz="2400" i="1">
                <a:latin typeface="Calibri" charset="0"/>
              </a:rPr>
              <a:t>1 –</a:t>
            </a:r>
            <a:r>
              <a:rPr lang="en-US" sz="2400">
                <a:latin typeface="Calibri" charset="0"/>
              </a:rPr>
              <a:t> </a:t>
            </a:r>
            <a:r>
              <a:rPr lang="en-US" sz="2400" i="1">
                <a:latin typeface="Calibri" charset="0"/>
              </a:rPr>
              <a:t>accuracy</a:t>
            </a:r>
            <a:r>
              <a:rPr lang="en-US" sz="2400">
                <a:latin typeface="Calibri" charset="0"/>
              </a:rPr>
              <a:t>, or</a:t>
            </a:r>
          </a:p>
          <a:p>
            <a:pPr lvl="1">
              <a:buFont typeface="Wingdings" charset="0"/>
              <a:buNone/>
            </a:pPr>
            <a:r>
              <a:rPr lang="en-US" sz="2400" b="1">
                <a:latin typeface="Calibri" charset="0"/>
              </a:rPr>
              <a:t>Error rate = (FP + FN)/All</a:t>
            </a:r>
          </a:p>
        </p:txBody>
      </p:sp>
      <p:sp>
        <p:nvSpPr>
          <p:cNvPr id="53252" name="Rectangle 3"/>
          <p:cNvSpPr>
            <a:spLocks noChangeArrowheads="1"/>
          </p:cNvSpPr>
          <p:nvPr/>
        </p:nvSpPr>
        <p:spPr bwMode="auto">
          <a:xfrm>
            <a:off x="4267200" y="1371600"/>
            <a:ext cx="47244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Bef>
                <a:spcPct val="20000"/>
              </a:spcBef>
              <a:buClr>
                <a:schemeClr val="folHlink"/>
              </a:buClr>
              <a:buSzPct val="60000"/>
              <a:buFont typeface="Wingdings" charset="0"/>
              <a:buChar char="n"/>
            </a:pPr>
            <a:r>
              <a:rPr lang="en-US" sz="2400" b="1" dirty="0">
                <a:latin typeface="Calibri" charset="0"/>
              </a:rPr>
              <a:t>Class Imbalance Problem</a:t>
            </a:r>
            <a:r>
              <a:rPr lang="en-US" sz="2400" dirty="0">
                <a:latin typeface="Calibri" charset="0"/>
              </a:rPr>
              <a:t>: </a:t>
            </a:r>
          </a:p>
          <a:p>
            <a:pPr marL="742950" lvl="1" indent="-285750" eaLnBrk="0" hangingPunct="0">
              <a:spcBef>
                <a:spcPct val="20000"/>
              </a:spcBef>
              <a:buClr>
                <a:schemeClr val="hlink"/>
              </a:buClr>
              <a:buSzPct val="55000"/>
              <a:buFont typeface="Wingdings" charset="0"/>
              <a:buChar char="n"/>
            </a:pPr>
            <a:r>
              <a:rPr lang="en-US" sz="2400" dirty="0">
                <a:latin typeface="Calibri" charset="0"/>
              </a:rPr>
              <a:t>One class may be </a:t>
            </a:r>
            <a:r>
              <a:rPr lang="en-US" sz="2400" i="1" dirty="0">
                <a:latin typeface="Calibri" charset="0"/>
              </a:rPr>
              <a:t>rare</a:t>
            </a:r>
            <a:r>
              <a:rPr lang="en-US" sz="2400" dirty="0">
                <a:latin typeface="Calibri" charset="0"/>
              </a:rPr>
              <a:t>, e.g. fraud</a:t>
            </a:r>
            <a:r>
              <a:rPr lang="en-US" sz="2400" dirty="0" smtClean="0">
                <a:latin typeface="Calibri" charset="0"/>
              </a:rPr>
              <a:t>, HIV</a:t>
            </a:r>
            <a:r>
              <a:rPr lang="en-US" sz="2400" dirty="0">
                <a:latin typeface="Calibri" charset="0"/>
              </a:rPr>
              <a:t>-</a:t>
            </a:r>
            <a:r>
              <a:rPr lang="en-US" sz="2400" dirty="0" smtClean="0">
                <a:latin typeface="Calibri" charset="0"/>
              </a:rPr>
              <a:t>positive, </a:t>
            </a:r>
            <a:r>
              <a:rPr lang="en-US" sz="2400" dirty="0" err="1" smtClean="0">
                <a:latin typeface="Calibri" charset="0"/>
              </a:rPr>
              <a:t>ebola</a:t>
            </a:r>
            <a:endParaRPr lang="en-US" sz="2400" dirty="0">
              <a:latin typeface="Calibri" charset="0"/>
            </a:endParaRPr>
          </a:p>
          <a:p>
            <a:pPr marL="742950" lvl="1" indent="-285750" eaLnBrk="0" hangingPunct="0">
              <a:spcBef>
                <a:spcPct val="20000"/>
              </a:spcBef>
              <a:buClr>
                <a:schemeClr val="hlink"/>
              </a:buClr>
              <a:buSzPct val="55000"/>
              <a:buFont typeface="Wingdings" charset="0"/>
              <a:buChar char="n"/>
            </a:pPr>
            <a:r>
              <a:rPr lang="en-US" sz="2400" dirty="0">
                <a:latin typeface="Calibri" charset="0"/>
              </a:rPr>
              <a:t>Significant </a:t>
            </a:r>
            <a:r>
              <a:rPr lang="en-US" sz="2400" i="1" dirty="0">
                <a:latin typeface="Calibri" charset="0"/>
              </a:rPr>
              <a:t>majority of the negative class</a:t>
            </a:r>
            <a:r>
              <a:rPr lang="en-US" sz="2400" dirty="0">
                <a:latin typeface="Calibri" charset="0"/>
              </a:rPr>
              <a:t> and minority of the positive class</a:t>
            </a:r>
          </a:p>
          <a:p>
            <a:pPr marL="742950" lvl="1" indent="-285750" eaLnBrk="0" hangingPunct="0">
              <a:spcBef>
                <a:spcPct val="20000"/>
              </a:spcBef>
              <a:buClr>
                <a:schemeClr val="hlink"/>
              </a:buClr>
              <a:buSzPct val="55000"/>
              <a:buFont typeface="Wingdings" charset="0"/>
              <a:buChar char="n"/>
            </a:pPr>
            <a:r>
              <a:rPr lang="en-US" sz="2400" b="1" dirty="0">
                <a:latin typeface="Calibri" charset="0"/>
              </a:rPr>
              <a:t>Sensitivity</a:t>
            </a:r>
            <a:r>
              <a:rPr lang="en-US" sz="2400" dirty="0">
                <a:latin typeface="Calibri" charset="0"/>
              </a:rPr>
              <a:t>: True Positive recognition rate</a:t>
            </a:r>
          </a:p>
          <a:p>
            <a:pPr marL="1143000" lvl="2" indent="-228600" eaLnBrk="0" hangingPunct="0">
              <a:spcBef>
                <a:spcPct val="20000"/>
              </a:spcBef>
              <a:buClr>
                <a:schemeClr val="folHlink"/>
              </a:buClr>
              <a:buSzPct val="50000"/>
              <a:buFont typeface="Wingdings" charset="0"/>
              <a:buChar char="n"/>
            </a:pPr>
            <a:r>
              <a:rPr lang="en-US" sz="2400" b="1" dirty="0">
                <a:latin typeface="Calibri" charset="0"/>
              </a:rPr>
              <a:t>Sensitivity = TP/P</a:t>
            </a:r>
          </a:p>
          <a:p>
            <a:pPr marL="742950" lvl="1" indent="-285750" eaLnBrk="0" hangingPunct="0">
              <a:spcBef>
                <a:spcPct val="20000"/>
              </a:spcBef>
              <a:buClr>
                <a:schemeClr val="hlink"/>
              </a:buClr>
              <a:buSzPct val="55000"/>
              <a:buFont typeface="Wingdings" charset="0"/>
              <a:buChar char="n"/>
            </a:pPr>
            <a:r>
              <a:rPr lang="en-US" sz="2400" b="1" dirty="0">
                <a:latin typeface="Calibri" charset="0"/>
              </a:rPr>
              <a:t>Specificity</a:t>
            </a:r>
            <a:r>
              <a:rPr lang="en-US" sz="2400" dirty="0">
                <a:latin typeface="Calibri" charset="0"/>
              </a:rPr>
              <a:t>: True Negative recognition rate</a:t>
            </a:r>
          </a:p>
          <a:p>
            <a:pPr marL="1143000" lvl="2" indent="-228600" eaLnBrk="0" hangingPunct="0">
              <a:spcBef>
                <a:spcPct val="20000"/>
              </a:spcBef>
              <a:buClr>
                <a:schemeClr val="folHlink"/>
              </a:buClr>
              <a:buSzPct val="50000"/>
              <a:buFont typeface="Wingdings" charset="0"/>
              <a:buChar char="n"/>
            </a:pPr>
            <a:r>
              <a:rPr lang="en-US" sz="2400" b="1" dirty="0">
                <a:latin typeface="Calibri" charset="0"/>
              </a:rPr>
              <a:t>Specificity = TN/N</a:t>
            </a:r>
          </a:p>
        </p:txBody>
      </p:sp>
      <p:graphicFrame>
        <p:nvGraphicFramePr>
          <p:cNvPr id="62595" name="Group 131"/>
          <p:cNvGraphicFramePr>
            <a:graphicFrameLocks noGrp="1"/>
          </p:cNvGraphicFramePr>
          <p:nvPr/>
        </p:nvGraphicFramePr>
        <p:xfrm>
          <a:off x="1524000" y="1371600"/>
          <a:ext cx="1905000" cy="1466852"/>
        </p:xfrm>
        <a:graphic>
          <a:graphicData uri="http://schemas.openxmlformats.org/drawingml/2006/table">
            <a:tbl>
              <a:tblPr/>
              <a:tblGrid>
                <a:gridCol w="533400"/>
                <a:gridCol w="457200"/>
                <a:gridCol w="457200"/>
                <a:gridCol w="457200"/>
              </a:tblGrid>
              <a:tr h="366713">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r>
                        <a:rPr kumimoji="0" lang="en-US" sz="1800" b="0" i="0" u="none" strike="noStrike" cap="none" normalizeH="0" baseline="0">
                          <a:ln>
                            <a:noFill/>
                          </a:ln>
                          <a:solidFill>
                            <a:schemeClr val="tx1"/>
                          </a:solidFill>
                          <a:effectLst/>
                          <a:latin typeface="Calibri" charset="0"/>
                          <a:ea typeface="ＭＳ Ｐゴシック" charset="0"/>
                        </a:rPr>
                        <a:t>A\P</a:t>
                      </a:r>
                    </a:p>
                  </a:txBody>
                  <a:tcPr marT="45740" marB="4574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r>
                        <a:rPr kumimoji="0" lang="en-US" sz="1800" b="0" i="0" u="none" strike="noStrike" cap="none" normalizeH="0" baseline="0">
                          <a:ln>
                            <a:noFill/>
                          </a:ln>
                          <a:solidFill>
                            <a:schemeClr val="tx1"/>
                          </a:solidFill>
                          <a:effectLst/>
                          <a:latin typeface="Calibri" charset="0"/>
                          <a:ea typeface="ＭＳ Ｐゴシック" charset="0"/>
                        </a:rPr>
                        <a:t>C</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r>
                        <a:rPr kumimoji="0" lang="en-US" sz="1800" b="0" i="0" u="none" strike="noStrike" cap="none" normalizeH="0" baseline="0">
                          <a:ln>
                            <a:noFill/>
                          </a:ln>
                          <a:solidFill>
                            <a:schemeClr val="tx1"/>
                          </a:solidFill>
                          <a:effectLst/>
                          <a:latin typeface="Calibri" charset="0"/>
                          <a:ea typeface="ＭＳ Ｐゴシック" charset="0"/>
                        </a:rPr>
                        <a:t>¬C</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endParaRPr kumimoji="0" lang="en-US" sz="1800" b="0" i="0" u="none" strike="noStrike" cap="none" normalizeH="0" baseline="0">
                        <a:ln>
                          <a:noFill/>
                        </a:ln>
                        <a:solidFill>
                          <a:schemeClr val="tx1"/>
                        </a:solidFill>
                        <a:effectLst/>
                        <a:latin typeface="Calibri" charset="0"/>
                        <a:ea typeface="ＭＳ Ｐゴシック" charset="0"/>
                      </a:endParaRPr>
                    </a:p>
                  </a:txBody>
                  <a:tcPr marT="45740" marB="4574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66713">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r>
                        <a:rPr kumimoji="0" lang="en-US" sz="1800" b="0" i="0" u="none" strike="noStrike" cap="none" normalizeH="0" baseline="0">
                          <a:ln>
                            <a:noFill/>
                          </a:ln>
                          <a:solidFill>
                            <a:schemeClr val="tx1"/>
                          </a:solidFill>
                          <a:effectLst/>
                          <a:latin typeface="Calibri" charset="0"/>
                          <a:ea typeface="ＭＳ Ｐゴシック" charset="0"/>
                        </a:rPr>
                        <a:t>C</a:t>
                      </a:r>
                    </a:p>
                  </a:txBody>
                  <a:tcPr marT="45740" marB="4574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r>
                        <a:rPr kumimoji="0" lang="en-US" sz="1800" b="1" i="0" u="none" strike="noStrike" cap="none" normalizeH="0" baseline="0">
                          <a:ln>
                            <a:noFill/>
                          </a:ln>
                          <a:solidFill>
                            <a:schemeClr val="tx1"/>
                          </a:solidFill>
                          <a:effectLst/>
                          <a:latin typeface="Calibri" charset="0"/>
                          <a:ea typeface="ＭＳ Ｐゴシック" charset="0"/>
                        </a:rPr>
                        <a:t>TP</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r>
                        <a:rPr kumimoji="0" lang="en-US" sz="1800" b="1" i="0" u="none" strike="noStrike" cap="none" normalizeH="0" baseline="0">
                          <a:ln>
                            <a:noFill/>
                          </a:ln>
                          <a:solidFill>
                            <a:schemeClr val="tx1"/>
                          </a:solidFill>
                          <a:effectLst/>
                          <a:latin typeface="Calibri" charset="0"/>
                          <a:ea typeface="ＭＳ Ｐゴシック" charset="0"/>
                        </a:rPr>
                        <a:t>FN</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r>
                        <a:rPr kumimoji="0" lang="en-US" sz="1800" b="1" i="0" u="none" strike="noStrike" cap="none" normalizeH="0" baseline="0">
                          <a:ln>
                            <a:noFill/>
                          </a:ln>
                          <a:solidFill>
                            <a:schemeClr val="tx1"/>
                          </a:solidFill>
                          <a:effectLst/>
                          <a:latin typeface="Calibri" charset="0"/>
                          <a:ea typeface="ＭＳ Ｐゴシック" charset="0"/>
                        </a:rPr>
                        <a:t>P</a:t>
                      </a:r>
                    </a:p>
                  </a:txBody>
                  <a:tcPr marT="45740" marB="4574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66713">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r>
                        <a:rPr kumimoji="0" lang="en-US" sz="1800" b="0" i="0" u="none" strike="noStrike" cap="none" normalizeH="0" baseline="0">
                          <a:ln>
                            <a:noFill/>
                          </a:ln>
                          <a:solidFill>
                            <a:schemeClr val="tx1"/>
                          </a:solidFill>
                          <a:effectLst/>
                          <a:latin typeface="Calibri" charset="0"/>
                          <a:ea typeface="ＭＳ Ｐゴシック" charset="0"/>
                        </a:rPr>
                        <a:t>¬C</a:t>
                      </a:r>
                    </a:p>
                  </a:txBody>
                  <a:tcPr marT="45740" marB="4574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r>
                        <a:rPr kumimoji="0" lang="en-US" sz="1800" b="1" i="0" u="none" strike="noStrike" cap="none" normalizeH="0" baseline="0">
                          <a:ln>
                            <a:noFill/>
                          </a:ln>
                          <a:solidFill>
                            <a:schemeClr val="tx1"/>
                          </a:solidFill>
                          <a:effectLst/>
                          <a:latin typeface="Calibri" charset="0"/>
                          <a:ea typeface="ＭＳ Ｐゴシック" charset="0"/>
                        </a:rPr>
                        <a:t>FP</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r>
                        <a:rPr kumimoji="0" lang="en-US" sz="1800" b="1" i="0" u="none" strike="noStrike" cap="none" normalizeH="0" baseline="0">
                          <a:ln>
                            <a:noFill/>
                          </a:ln>
                          <a:solidFill>
                            <a:schemeClr val="tx1"/>
                          </a:solidFill>
                          <a:effectLst/>
                          <a:latin typeface="Calibri" charset="0"/>
                          <a:ea typeface="ＭＳ Ｐゴシック" charset="0"/>
                        </a:rPr>
                        <a:t>TN</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r>
                        <a:rPr kumimoji="0" lang="en-US" sz="1800" b="1" i="0" u="none" strike="noStrike" cap="none" normalizeH="0" baseline="0">
                          <a:ln>
                            <a:noFill/>
                          </a:ln>
                          <a:solidFill>
                            <a:schemeClr val="tx1"/>
                          </a:solidFill>
                          <a:effectLst/>
                          <a:latin typeface="Calibri" charset="0"/>
                          <a:ea typeface="ＭＳ Ｐゴシック" charset="0"/>
                        </a:rPr>
                        <a:t>N</a:t>
                      </a:r>
                    </a:p>
                  </a:txBody>
                  <a:tcPr marT="45740" marB="4574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66713">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endParaRPr kumimoji="0" lang="en-US" sz="1800" b="0" i="0" u="none" strike="noStrike" cap="none" normalizeH="0" baseline="0">
                        <a:ln>
                          <a:noFill/>
                        </a:ln>
                        <a:solidFill>
                          <a:schemeClr val="tx1"/>
                        </a:solidFill>
                        <a:effectLst/>
                        <a:latin typeface="Calibri" charset="0"/>
                        <a:ea typeface="ＭＳ Ｐゴシック" charset="0"/>
                      </a:endParaRPr>
                    </a:p>
                  </a:txBody>
                  <a:tcPr marT="45740" marB="4574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r>
                        <a:rPr kumimoji="0" lang="en-US" sz="1800" b="1" i="0" u="none" strike="noStrike" cap="none" normalizeH="0" baseline="0">
                          <a:ln>
                            <a:noFill/>
                          </a:ln>
                          <a:solidFill>
                            <a:schemeClr val="tx1"/>
                          </a:solidFill>
                          <a:effectLst/>
                          <a:latin typeface="Calibri" charset="0"/>
                          <a:ea typeface="ＭＳ Ｐゴシック" charset="0"/>
                        </a:rPr>
                        <a:t>P</a:t>
                      </a:r>
                      <a:r>
                        <a:rPr kumimoji="0" lang="ja-JP" altLang="en-US" sz="1800" b="1" i="0" u="none" strike="noStrike" cap="none" normalizeH="0" baseline="0">
                          <a:ln>
                            <a:noFill/>
                          </a:ln>
                          <a:solidFill>
                            <a:schemeClr val="tx1"/>
                          </a:solidFill>
                          <a:effectLst/>
                          <a:latin typeface="Calibri" charset="0"/>
                          <a:ea typeface="ＭＳ Ｐゴシック" charset="0"/>
                        </a:rPr>
                        <a:t>’</a:t>
                      </a:r>
                      <a:endParaRPr kumimoji="0" lang="en-US" sz="1800" b="1" i="0" u="none" strike="noStrike" cap="none" normalizeH="0" baseline="0">
                        <a:ln>
                          <a:noFill/>
                        </a:ln>
                        <a:solidFill>
                          <a:schemeClr val="tx1"/>
                        </a:solidFill>
                        <a:effectLst/>
                        <a:latin typeface="Calibri" charset="0"/>
                        <a:ea typeface="ＭＳ Ｐゴシック" charset="0"/>
                      </a:endParaRP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r>
                        <a:rPr kumimoji="0" lang="en-US" sz="1800" b="1" i="0" u="none" strike="noStrike" cap="none" normalizeH="0" baseline="0">
                          <a:ln>
                            <a:noFill/>
                          </a:ln>
                          <a:solidFill>
                            <a:schemeClr val="tx1"/>
                          </a:solidFill>
                          <a:effectLst/>
                          <a:latin typeface="Calibri" charset="0"/>
                          <a:ea typeface="ＭＳ Ｐゴシック" charset="0"/>
                        </a:rPr>
                        <a:t>N</a:t>
                      </a:r>
                      <a:r>
                        <a:rPr kumimoji="0" lang="ja-JP" altLang="en-US" sz="1800" b="1" i="0" u="none" strike="noStrike" cap="none" normalizeH="0" baseline="0">
                          <a:ln>
                            <a:noFill/>
                          </a:ln>
                          <a:solidFill>
                            <a:schemeClr val="tx1"/>
                          </a:solidFill>
                          <a:effectLst/>
                          <a:latin typeface="Calibri" charset="0"/>
                          <a:ea typeface="ＭＳ Ｐゴシック" charset="0"/>
                        </a:rPr>
                        <a:t>’</a:t>
                      </a:r>
                      <a:endParaRPr kumimoji="0" lang="en-US" sz="1800" b="1" i="0" u="none" strike="noStrike" cap="none" normalizeH="0" baseline="0">
                        <a:ln>
                          <a:noFill/>
                        </a:ln>
                        <a:solidFill>
                          <a:schemeClr val="tx1"/>
                        </a:solidFill>
                        <a:effectLst/>
                        <a:latin typeface="Calibri" charset="0"/>
                        <a:ea typeface="ＭＳ Ｐゴシック" charset="0"/>
                      </a:endParaRP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charset="0"/>
                        <a:buNone/>
                        <a:tabLst/>
                      </a:pPr>
                      <a:r>
                        <a:rPr kumimoji="0" lang="en-US" sz="1800" b="1" i="0" u="none" strike="noStrike" cap="none" normalizeH="0" baseline="0">
                          <a:ln>
                            <a:noFill/>
                          </a:ln>
                          <a:solidFill>
                            <a:schemeClr val="tx1"/>
                          </a:solidFill>
                          <a:effectLst/>
                          <a:latin typeface="Calibri" charset="0"/>
                          <a:ea typeface="ＭＳ Ｐゴシック" charset="0"/>
                        </a:rPr>
                        <a:t>All</a:t>
                      </a:r>
                    </a:p>
                  </a:txBody>
                  <a:tcPr marT="45740" marB="4574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53280" name="Slide Number Placeholder 7"/>
          <p:cNvSpPr txBox="1">
            <a:spLocks noGrp="1"/>
          </p:cNvSpPr>
          <p:nvPr/>
        </p:nvSpPr>
        <p:spPr bwMode="auto">
          <a:xfrm>
            <a:off x="7239000" y="64770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charset="0"/>
                <a:ea typeface="ＭＳ Ｐゴシック" charset="0"/>
              </a:defRPr>
            </a:lvl1pPr>
            <a:lvl2pPr marL="742950" indent="-285750" eaLnBrk="0" hangingPunct="0">
              <a:defRPr>
                <a:solidFill>
                  <a:schemeClr val="tx1"/>
                </a:solidFill>
                <a:latin typeface="Tahoma" charset="0"/>
                <a:ea typeface="ＭＳ Ｐゴシック" charset="0"/>
              </a:defRPr>
            </a:lvl2pPr>
            <a:lvl3pPr marL="1143000" indent="-228600" eaLnBrk="0" hangingPunct="0">
              <a:defRPr>
                <a:solidFill>
                  <a:schemeClr val="tx1"/>
                </a:solidFill>
                <a:latin typeface="Tahoma" charset="0"/>
                <a:ea typeface="ＭＳ Ｐゴシック" charset="0"/>
              </a:defRPr>
            </a:lvl3pPr>
            <a:lvl4pPr marL="1600200" indent="-228600" eaLnBrk="0" hangingPunct="0">
              <a:defRPr>
                <a:solidFill>
                  <a:schemeClr val="tx1"/>
                </a:solidFill>
                <a:latin typeface="Tahoma" charset="0"/>
                <a:ea typeface="ＭＳ Ｐゴシック" charset="0"/>
              </a:defRPr>
            </a:lvl4pPr>
            <a:lvl5pPr marL="2057400" indent="-228600" eaLnBrk="0" hangingPunct="0">
              <a:defRPr>
                <a:solidFill>
                  <a:schemeClr val="tx1"/>
                </a:solidFill>
                <a:latin typeface="Tahoma" charset="0"/>
                <a:ea typeface="ＭＳ Ｐゴシック" charset="0"/>
              </a:defRPr>
            </a:lvl5pPr>
            <a:lvl6pPr marL="2514600" indent="-228600" eaLnBrk="0" fontAlgn="base" hangingPunct="0">
              <a:spcBef>
                <a:spcPct val="0"/>
              </a:spcBef>
              <a:spcAft>
                <a:spcPct val="0"/>
              </a:spcAft>
              <a:defRPr>
                <a:solidFill>
                  <a:schemeClr val="tx1"/>
                </a:solidFill>
                <a:latin typeface="Tahoma" charset="0"/>
                <a:ea typeface="ＭＳ Ｐゴシック" charset="0"/>
              </a:defRPr>
            </a:lvl6pPr>
            <a:lvl7pPr marL="2971800" indent="-228600" eaLnBrk="0" fontAlgn="base" hangingPunct="0">
              <a:spcBef>
                <a:spcPct val="0"/>
              </a:spcBef>
              <a:spcAft>
                <a:spcPct val="0"/>
              </a:spcAft>
              <a:defRPr>
                <a:solidFill>
                  <a:schemeClr val="tx1"/>
                </a:solidFill>
                <a:latin typeface="Tahoma" charset="0"/>
                <a:ea typeface="ＭＳ Ｐゴシック" charset="0"/>
              </a:defRPr>
            </a:lvl7pPr>
            <a:lvl8pPr marL="3429000" indent="-228600" eaLnBrk="0" fontAlgn="base" hangingPunct="0">
              <a:spcBef>
                <a:spcPct val="0"/>
              </a:spcBef>
              <a:spcAft>
                <a:spcPct val="0"/>
              </a:spcAft>
              <a:defRPr>
                <a:solidFill>
                  <a:schemeClr val="tx1"/>
                </a:solidFill>
                <a:latin typeface="Tahoma" charset="0"/>
                <a:ea typeface="ＭＳ Ｐゴシック" charset="0"/>
              </a:defRPr>
            </a:lvl8pPr>
            <a:lvl9pPr marL="3886200" indent="-228600" eaLnBrk="0" fontAlgn="base" hangingPunct="0">
              <a:spcBef>
                <a:spcPct val="0"/>
              </a:spcBef>
              <a:spcAft>
                <a:spcPct val="0"/>
              </a:spcAft>
              <a:defRPr>
                <a:solidFill>
                  <a:schemeClr val="tx1"/>
                </a:solidFill>
                <a:latin typeface="Tahoma" charset="0"/>
                <a:ea typeface="ＭＳ Ｐゴシック" charset="0"/>
              </a:defRPr>
            </a:lvl9pPr>
          </a:lstStyle>
          <a:p>
            <a:pPr algn="r" eaLnBrk="1" hangingPunct="1"/>
            <a:fld id="{7F01C478-2315-5E4E-A5BF-07530F2C9AD0}" type="slidenum">
              <a:rPr lang="en-US" sz="1200" b="1">
                <a:latin typeface="Calibri" charset="0"/>
              </a:rPr>
              <a:pPr algn="r" eaLnBrk="1" hangingPunct="1"/>
              <a:t>19</a:t>
            </a:fld>
            <a:endParaRPr lang="en-US" sz="1200" b="1">
              <a:latin typeface="Calibri" charset="0"/>
            </a:endParaRPr>
          </a:p>
        </p:txBody>
      </p:sp>
    </p:spTree>
    <p:extLst>
      <p:ext uri="{BB962C8B-B14F-4D97-AF65-F5344CB8AC3E}">
        <p14:creationId xmlns:p14="http://schemas.microsoft.com/office/powerpoint/2010/main" val="277491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2-05 at 11.15.11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52400"/>
            <a:ext cx="9904694" cy="7467600"/>
          </a:xfrm>
          <a:prstGeom prst="rect">
            <a:avLst/>
          </a:prstGeom>
        </p:spPr>
      </p:pic>
      <p:sp>
        <p:nvSpPr>
          <p:cNvPr id="117761" name="Title 1"/>
          <p:cNvSpPr>
            <a:spLocks noGrp="1"/>
          </p:cNvSpPr>
          <p:nvPr>
            <p:ph type="title"/>
          </p:nvPr>
        </p:nvSpPr>
        <p:spPr>
          <a:xfrm>
            <a:off x="3352800" y="76200"/>
            <a:ext cx="5181600" cy="762000"/>
          </a:xfrm>
          <a:solidFill>
            <a:schemeClr val="bg2">
              <a:lumMod val="60000"/>
              <a:lumOff val="40000"/>
              <a:alpha val="73000"/>
            </a:schemeClr>
          </a:solidFill>
          <a:ln w="3175"/>
        </p:spPr>
        <p:txBody>
          <a:bodyPr/>
          <a:lstStyle/>
          <a:p>
            <a:r>
              <a:rPr lang="en-US" sz="3200" dirty="0">
                <a:solidFill>
                  <a:srgbClr val="2D2DB9"/>
                </a:solidFill>
                <a:latin typeface="Times New Roman" charset="0"/>
                <a:ea typeface="ＭＳ Ｐゴシック" charset="0"/>
                <a:cs typeface="ＭＳ Ｐゴシック" charset="0"/>
              </a:rPr>
              <a:t>http://</a:t>
            </a:r>
            <a:r>
              <a:rPr lang="en-US" sz="3200" dirty="0" err="1">
                <a:solidFill>
                  <a:srgbClr val="2D2DB9"/>
                </a:solidFill>
                <a:latin typeface="Times New Roman" charset="0"/>
                <a:ea typeface="ＭＳ Ｐゴシック" charset="0"/>
                <a:cs typeface="ＭＳ Ｐゴシック" charset="0"/>
              </a:rPr>
              <a:t>archive.ics.uci.edu</a:t>
            </a:r>
            <a:r>
              <a:rPr lang="en-US" sz="3200" dirty="0">
                <a:solidFill>
                  <a:srgbClr val="2D2DB9"/>
                </a:solidFill>
                <a:latin typeface="Times New Roman" charset="0"/>
                <a:ea typeface="ＭＳ Ｐゴシック" charset="0"/>
                <a:cs typeface="ＭＳ Ｐゴシック" charset="0"/>
              </a:rPr>
              <a:t>/</a:t>
            </a:r>
            <a:r>
              <a:rPr lang="en-US" sz="3200" dirty="0" smtClean="0">
                <a:solidFill>
                  <a:srgbClr val="2D2DB9"/>
                </a:solidFill>
                <a:latin typeface="Times New Roman" charset="0"/>
                <a:ea typeface="ＭＳ Ｐゴシック" charset="0"/>
                <a:cs typeface="ＭＳ Ｐゴシック" charset="0"/>
              </a:rPr>
              <a:t>ml</a:t>
            </a:r>
            <a:endParaRPr lang="en-US" sz="3200" dirty="0">
              <a:latin typeface="Times New Roman" charset="0"/>
              <a:ea typeface="ＭＳ Ｐゴシック" charset="0"/>
              <a:cs typeface="ＭＳ Ｐゴシック" charset="0"/>
            </a:endParaRPr>
          </a:p>
        </p:txBody>
      </p:sp>
      <p:sp>
        <p:nvSpPr>
          <p:cNvPr id="7" name="TextBox 6"/>
          <p:cNvSpPr txBox="1"/>
          <p:nvPr/>
        </p:nvSpPr>
        <p:spPr>
          <a:xfrm>
            <a:off x="6934200" y="2590800"/>
            <a:ext cx="1774494" cy="461665"/>
          </a:xfrm>
          <a:prstGeom prst="rect">
            <a:avLst/>
          </a:prstGeom>
          <a:solidFill>
            <a:schemeClr val="bg2">
              <a:lumMod val="60000"/>
              <a:lumOff val="40000"/>
              <a:alpha val="73000"/>
            </a:schemeClr>
          </a:solidFill>
          <a:ln w="3175">
            <a:solidFill>
              <a:schemeClr val="tx1"/>
            </a:solidFill>
          </a:ln>
        </p:spPr>
        <p:txBody>
          <a:bodyPr wrap="none" rtlCol="0">
            <a:spAutoFit/>
          </a:bodyPr>
          <a:lstStyle/>
          <a:p>
            <a:r>
              <a:rPr lang="en-US" dirty="0" smtClean="0"/>
              <a:t>233 data sets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1143000"/>
          </a:xfrm>
        </p:spPr>
        <p:txBody>
          <a:bodyPr/>
          <a:lstStyle/>
          <a:p>
            <a:r>
              <a:rPr lang="en-US" dirty="0" smtClean="0"/>
              <a:t>Precision and Recall</a:t>
            </a:r>
            <a:endParaRPr lang="en-US" dirty="0"/>
          </a:p>
        </p:txBody>
      </p:sp>
      <p:sp>
        <p:nvSpPr>
          <p:cNvPr id="3" name="Content Placeholder 2"/>
          <p:cNvSpPr>
            <a:spLocks noGrp="1"/>
          </p:cNvSpPr>
          <p:nvPr>
            <p:ph idx="1"/>
          </p:nvPr>
        </p:nvSpPr>
        <p:spPr>
          <a:xfrm>
            <a:off x="685800" y="1447800"/>
            <a:ext cx="8077200" cy="5029200"/>
          </a:xfrm>
        </p:spPr>
        <p:txBody>
          <a:bodyPr/>
          <a:lstStyle/>
          <a:p>
            <a:pPr marL="0" indent="0">
              <a:buNone/>
            </a:pPr>
            <a:r>
              <a:rPr lang="en-US" sz="3200" dirty="0" smtClean="0"/>
              <a:t>Information retrieval uses </a:t>
            </a:r>
            <a:r>
              <a:rPr lang="en-US" sz="3200" dirty="0" smtClean="0">
                <a:hlinkClick r:id="rId2"/>
              </a:rPr>
              <a:t>precision and recall </a:t>
            </a:r>
            <a:r>
              <a:rPr lang="en-US" sz="3200" dirty="0"/>
              <a:t> </a:t>
            </a:r>
            <a:r>
              <a:rPr lang="en-US" sz="3200" dirty="0" smtClean="0"/>
              <a:t>to characterize retrieval effectiveness</a:t>
            </a:r>
          </a:p>
          <a:p>
            <a:pPr marL="457200" lvl="1" indent="-220663">
              <a:lnSpc>
                <a:spcPct val="90000"/>
              </a:lnSpc>
            </a:pPr>
            <a:r>
              <a:rPr lang="en-US" sz="2800" b="1" dirty="0">
                <a:latin typeface="Calibri" charset="0"/>
              </a:rPr>
              <a:t>Precision</a:t>
            </a:r>
            <a:r>
              <a:rPr lang="en-US" sz="2800" dirty="0">
                <a:latin typeface="Calibri" charset="0"/>
              </a:rPr>
              <a:t>: exactness – what % of tuples that the classifier labeled as positive are actually </a:t>
            </a:r>
            <a:r>
              <a:rPr lang="en-US" sz="2800" dirty="0" smtClean="0">
                <a:latin typeface="Calibri" charset="0"/>
              </a:rPr>
              <a:t>positive</a:t>
            </a:r>
            <a:endParaRPr lang="en-US" sz="2800" b="1" dirty="0">
              <a:latin typeface="Calibri" charset="0"/>
            </a:endParaRPr>
          </a:p>
          <a:p>
            <a:pPr marL="457200" lvl="1" indent="-220663">
              <a:lnSpc>
                <a:spcPct val="90000"/>
              </a:lnSpc>
            </a:pPr>
            <a:r>
              <a:rPr lang="en-US" sz="2800" b="1" dirty="0">
                <a:latin typeface="Calibri" charset="0"/>
              </a:rPr>
              <a:t>Recall: </a:t>
            </a:r>
            <a:r>
              <a:rPr lang="en-US" sz="2800" dirty="0">
                <a:latin typeface="Calibri" charset="0"/>
              </a:rPr>
              <a:t>completeness – what % of positive tuples did the classifier label as positive</a:t>
            </a:r>
            <a:r>
              <a:rPr lang="en-US" sz="2800" dirty="0" smtClean="0">
                <a:latin typeface="Calibri" charset="0"/>
              </a:rPr>
              <a:t>?</a:t>
            </a:r>
          </a:p>
          <a:p>
            <a:endParaRPr lang="en-US" sz="3200" dirty="0"/>
          </a:p>
        </p:txBody>
      </p:sp>
      <p:pic>
        <p:nvPicPr>
          <p:cNvPr id="9" name="Picture 8" descr="8rec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5562600"/>
            <a:ext cx="31242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8precis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4495800"/>
            <a:ext cx="3581400"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2247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1143000"/>
          </a:xfrm>
        </p:spPr>
        <p:txBody>
          <a:bodyPr/>
          <a:lstStyle/>
          <a:p>
            <a:r>
              <a:rPr lang="en-US" dirty="0" smtClean="0"/>
              <a:t>Precision and Recall</a:t>
            </a:r>
            <a:endParaRPr lang="en-US" dirty="0"/>
          </a:p>
        </p:txBody>
      </p:sp>
      <p:sp>
        <p:nvSpPr>
          <p:cNvPr id="3" name="Content Placeholder 2"/>
          <p:cNvSpPr>
            <a:spLocks noGrp="1"/>
          </p:cNvSpPr>
          <p:nvPr>
            <p:ph idx="1"/>
          </p:nvPr>
        </p:nvSpPr>
        <p:spPr>
          <a:xfrm>
            <a:off x="685800" y="1371600"/>
            <a:ext cx="8305800" cy="5029200"/>
          </a:xfrm>
        </p:spPr>
        <p:txBody>
          <a:bodyPr/>
          <a:lstStyle/>
          <a:p>
            <a:pPr marL="287338" indent="-287338">
              <a:lnSpc>
                <a:spcPct val="90000"/>
              </a:lnSpc>
            </a:pPr>
            <a:r>
              <a:rPr lang="en-US" sz="3200" dirty="0" smtClean="0">
                <a:latin typeface="+mj-lt"/>
              </a:rPr>
              <a:t>In general, increasing one causes the other to decrease</a:t>
            </a:r>
          </a:p>
          <a:p>
            <a:pPr marL="287338" indent="-287338">
              <a:lnSpc>
                <a:spcPct val="90000"/>
              </a:lnSpc>
            </a:pPr>
            <a:r>
              <a:rPr lang="en-US" sz="3200" dirty="0" smtClean="0">
                <a:latin typeface="+mj-lt"/>
              </a:rPr>
              <a:t>Studying the precision recall curve is informative</a:t>
            </a:r>
            <a:endParaRPr lang="en-US" sz="3200" dirty="0">
              <a:latin typeface="+mj-lt"/>
            </a:endParaRPr>
          </a:p>
          <a:p>
            <a:endParaRPr lang="en-US" sz="3200" dirty="0"/>
          </a:p>
        </p:txBody>
      </p:sp>
      <p:pic>
        <p:nvPicPr>
          <p:cNvPr id="4" name="Picture 3"/>
          <p:cNvPicPr>
            <a:picLocks noChangeAspect="1"/>
          </p:cNvPicPr>
          <p:nvPr/>
        </p:nvPicPr>
        <p:blipFill>
          <a:blip r:embed="rId2"/>
          <a:stretch>
            <a:fillRect/>
          </a:stretch>
        </p:blipFill>
        <p:spPr>
          <a:xfrm>
            <a:off x="3285067" y="2980267"/>
            <a:ext cx="4902200" cy="3558048"/>
          </a:xfrm>
          <a:prstGeom prst="rect">
            <a:avLst/>
          </a:prstGeom>
        </p:spPr>
      </p:pic>
    </p:spTree>
    <p:extLst>
      <p:ext uri="{BB962C8B-B14F-4D97-AF65-F5344CB8AC3E}">
        <p14:creationId xmlns:p14="http://schemas.microsoft.com/office/powerpoint/2010/main" val="1759968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1143000"/>
          </a:xfrm>
        </p:spPr>
        <p:txBody>
          <a:bodyPr/>
          <a:lstStyle/>
          <a:p>
            <a:r>
              <a:rPr lang="en-US" dirty="0" smtClean="0"/>
              <a:t>Precision and Recall</a:t>
            </a:r>
            <a:endParaRPr lang="en-US" dirty="0"/>
          </a:p>
        </p:txBody>
      </p:sp>
      <p:sp>
        <p:nvSpPr>
          <p:cNvPr id="3" name="Content Placeholder 2"/>
          <p:cNvSpPr>
            <a:spLocks noGrp="1"/>
          </p:cNvSpPr>
          <p:nvPr>
            <p:ph idx="1"/>
          </p:nvPr>
        </p:nvSpPr>
        <p:spPr>
          <a:xfrm>
            <a:off x="685800" y="1371600"/>
            <a:ext cx="8305800" cy="5029200"/>
          </a:xfrm>
        </p:spPr>
        <p:txBody>
          <a:bodyPr/>
          <a:lstStyle/>
          <a:p>
            <a:pPr marL="0" indent="0">
              <a:buNone/>
            </a:pPr>
            <a:r>
              <a:rPr lang="en-US" sz="3200" dirty="0" smtClean="0"/>
              <a:t>If one system’s curve is always above the other, it’s better</a:t>
            </a:r>
            <a:endParaRPr lang="en-US" sz="3200" dirty="0"/>
          </a:p>
        </p:txBody>
      </p:sp>
      <p:pic>
        <p:nvPicPr>
          <p:cNvPr id="5" name="Picture 4"/>
          <p:cNvPicPr>
            <a:picLocks noChangeAspect="1"/>
          </p:cNvPicPr>
          <p:nvPr/>
        </p:nvPicPr>
        <p:blipFill>
          <a:blip r:embed="rId2"/>
          <a:stretch>
            <a:fillRect/>
          </a:stretch>
        </p:blipFill>
        <p:spPr>
          <a:xfrm>
            <a:off x="2286000" y="2514600"/>
            <a:ext cx="4056046" cy="3962400"/>
          </a:xfrm>
          <a:prstGeom prst="rect">
            <a:avLst/>
          </a:prstGeom>
        </p:spPr>
      </p:pic>
    </p:spTree>
    <p:extLst>
      <p:ext uri="{BB962C8B-B14F-4D97-AF65-F5344CB8AC3E}">
        <p14:creationId xmlns:p14="http://schemas.microsoft.com/office/powerpoint/2010/main" val="558267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 measure</a:t>
            </a:r>
            <a:endParaRPr lang="en-US" dirty="0"/>
          </a:p>
        </p:txBody>
      </p:sp>
      <p:sp>
        <p:nvSpPr>
          <p:cNvPr id="3" name="Content Placeholder 2"/>
          <p:cNvSpPr>
            <a:spLocks noGrp="1"/>
          </p:cNvSpPr>
          <p:nvPr>
            <p:ph idx="1"/>
          </p:nvPr>
        </p:nvSpPr>
        <p:spPr>
          <a:xfrm>
            <a:off x="609600" y="1828800"/>
            <a:ext cx="7772400" cy="4114800"/>
          </a:xfrm>
        </p:spPr>
        <p:txBody>
          <a:bodyPr/>
          <a:lstStyle/>
          <a:p>
            <a:pPr marL="0" indent="0">
              <a:buNone/>
            </a:pPr>
            <a:r>
              <a:rPr lang="en-US" sz="3200" dirty="0" smtClean="0"/>
              <a:t>The </a:t>
            </a:r>
            <a:r>
              <a:rPr lang="en-US" sz="3200" dirty="0" smtClean="0">
                <a:hlinkClick r:id="rId2"/>
              </a:rPr>
              <a:t>F1 measure</a:t>
            </a:r>
            <a:r>
              <a:rPr lang="en-US" sz="3200" dirty="0" smtClean="0"/>
              <a:t> combines both into a useful single metric </a:t>
            </a:r>
            <a:endParaRPr lang="en-US" sz="3200" dirty="0"/>
          </a:p>
        </p:txBody>
      </p:sp>
      <p:pic>
        <p:nvPicPr>
          <p:cNvPr id="4" name="Picture 3" descr="8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352800"/>
            <a:ext cx="426720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54"/>
          <p:cNvGraphicFramePr>
            <a:graphicFrameLocks noGrp="1"/>
          </p:cNvGraphicFramePr>
          <p:nvPr>
            <p:extLst>
              <p:ext uri="{D42A27DB-BD31-4B8C-83A1-F6EECF244321}">
                <p14:modId xmlns:p14="http://schemas.microsoft.com/office/powerpoint/2010/main" val="2365192383"/>
              </p:ext>
            </p:extLst>
          </p:nvPr>
        </p:nvGraphicFramePr>
        <p:xfrm>
          <a:off x="304800" y="4660541"/>
          <a:ext cx="8534399" cy="1740259"/>
        </p:xfrm>
        <a:graphic>
          <a:graphicData uri="http://schemas.openxmlformats.org/drawingml/2006/table">
            <a:tbl>
              <a:tblPr/>
              <a:tblGrid>
                <a:gridCol w="2667000"/>
                <a:gridCol w="1676400"/>
                <a:gridCol w="1468820"/>
                <a:gridCol w="947245"/>
                <a:gridCol w="1774934"/>
              </a:tblGrid>
              <a:tr h="36671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smtClean="0">
                          <a:ln>
                            <a:noFill/>
                          </a:ln>
                          <a:solidFill>
                            <a:schemeClr val="tx1"/>
                          </a:solidFill>
                          <a:effectLst/>
                          <a:latin typeface="Calibri" pitchFamily="34" charset="0"/>
                        </a:rPr>
                        <a:t>Actual\Predicted class</a:t>
                      </a:r>
                    </a:p>
                  </a:txBody>
                  <a:tcPr marT="45740" marB="4574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smtClean="0">
                          <a:ln>
                            <a:noFill/>
                          </a:ln>
                          <a:solidFill>
                            <a:schemeClr val="tx1"/>
                          </a:solidFill>
                          <a:effectLst/>
                          <a:latin typeface="Calibri" pitchFamily="34" charset="0"/>
                        </a:rPr>
                        <a:t>cancer = yes</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smtClean="0">
                          <a:ln>
                            <a:noFill/>
                          </a:ln>
                          <a:solidFill>
                            <a:schemeClr val="tx1"/>
                          </a:solidFill>
                          <a:effectLst/>
                          <a:latin typeface="Calibri" pitchFamily="34" charset="0"/>
                        </a:rPr>
                        <a:t>cancer = no</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smtClean="0">
                          <a:ln>
                            <a:noFill/>
                          </a:ln>
                          <a:solidFill>
                            <a:schemeClr val="tx1"/>
                          </a:solidFill>
                          <a:effectLst/>
                          <a:latin typeface="Calibri" pitchFamily="34" charset="0"/>
                        </a:rPr>
                        <a:t>Total</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smtClean="0">
                          <a:ln>
                            <a:noFill/>
                          </a:ln>
                          <a:solidFill>
                            <a:schemeClr val="tx1"/>
                          </a:solidFill>
                          <a:effectLst/>
                          <a:latin typeface="Calibri" pitchFamily="34" charset="0"/>
                        </a:rPr>
                        <a:t>Recognition(%)</a:t>
                      </a:r>
                    </a:p>
                  </a:txBody>
                  <a:tcPr marT="45740" marB="4574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6671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smtClean="0">
                          <a:ln>
                            <a:noFill/>
                          </a:ln>
                          <a:solidFill>
                            <a:schemeClr val="tx1"/>
                          </a:solidFill>
                          <a:effectLst/>
                          <a:latin typeface="Calibri" pitchFamily="34" charset="0"/>
                        </a:rPr>
                        <a:t>cancer = yes</a:t>
                      </a:r>
                    </a:p>
                  </a:txBody>
                  <a:tcPr marT="45740" marB="4574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1" i="0" u="none" strike="noStrike" cap="none" normalizeH="0" baseline="0" smtClean="0">
                          <a:ln>
                            <a:noFill/>
                          </a:ln>
                          <a:solidFill>
                            <a:schemeClr val="tx1"/>
                          </a:solidFill>
                          <a:effectLst/>
                          <a:latin typeface="Calibri" pitchFamily="34" charset="0"/>
                        </a:rPr>
                        <a:t>90</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1" i="0" u="none" strike="noStrike" cap="none" normalizeH="0" baseline="0" smtClean="0">
                          <a:ln>
                            <a:noFill/>
                          </a:ln>
                          <a:solidFill>
                            <a:schemeClr val="tx1"/>
                          </a:solidFill>
                          <a:effectLst/>
                          <a:latin typeface="Calibri" pitchFamily="34" charset="0"/>
                        </a:rPr>
                        <a:t>210</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smtClean="0">
                          <a:ln>
                            <a:noFill/>
                          </a:ln>
                          <a:solidFill>
                            <a:schemeClr val="tx1"/>
                          </a:solidFill>
                          <a:effectLst/>
                          <a:latin typeface="Calibri" pitchFamily="34" charset="0"/>
                        </a:rPr>
                        <a:t>300</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smtClean="0">
                          <a:ln>
                            <a:noFill/>
                          </a:ln>
                          <a:solidFill>
                            <a:schemeClr val="tx1"/>
                          </a:solidFill>
                          <a:effectLst/>
                          <a:latin typeface="Calibri" pitchFamily="34" charset="0"/>
                        </a:rPr>
                        <a:t>30.00 (</a:t>
                      </a:r>
                      <a:r>
                        <a:rPr kumimoji="0" lang="en-US" sz="1800" b="0" i="1" u="none" strike="noStrike" cap="none" normalizeH="0" baseline="0" smtClean="0">
                          <a:ln>
                            <a:noFill/>
                          </a:ln>
                          <a:solidFill>
                            <a:schemeClr val="tx1"/>
                          </a:solidFill>
                          <a:effectLst/>
                          <a:latin typeface="Calibri" pitchFamily="34" charset="0"/>
                        </a:rPr>
                        <a:t>sensitivity</a:t>
                      </a:r>
                    </a:p>
                  </a:txBody>
                  <a:tcPr marT="45740" marB="4574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6671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smtClean="0">
                          <a:ln>
                            <a:noFill/>
                          </a:ln>
                          <a:solidFill>
                            <a:schemeClr val="tx1"/>
                          </a:solidFill>
                          <a:effectLst/>
                          <a:latin typeface="Calibri" pitchFamily="34" charset="0"/>
                        </a:rPr>
                        <a:t>cancer = no</a:t>
                      </a:r>
                    </a:p>
                  </a:txBody>
                  <a:tcPr marT="45740" marB="4574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1" i="0" u="none" strike="noStrike" cap="none" normalizeH="0" baseline="0" smtClean="0">
                          <a:ln>
                            <a:noFill/>
                          </a:ln>
                          <a:solidFill>
                            <a:schemeClr val="tx1"/>
                          </a:solidFill>
                          <a:effectLst/>
                          <a:latin typeface="Calibri" pitchFamily="34" charset="0"/>
                        </a:rPr>
                        <a:t>140</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1" i="0" u="none" strike="noStrike" cap="none" normalizeH="0" baseline="0" smtClean="0">
                          <a:ln>
                            <a:noFill/>
                          </a:ln>
                          <a:solidFill>
                            <a:schemeClr val="tx1"/>
                          </a:solidFill>
                          <a:effectLst/>
                          <a:latin typeface="Calibri" pitchFamily="34" charset="0"/>
                        </a:rPr>
                        <a:t>9560</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smtClean="0">
                          <a:ln>
                            <a:noFill/>
                          </a:ln>
                          <a:solidFill>
                            <a:schemeClr val="tx1"/>
                          </a:solidFill>
                          <a:effectLst/>
                          <a:latin typeface="Calibri" pitchFamily="34" charset="0"/>
                        </a:rPr>
                        <a:t>9700</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smtClean="0">
                          <a:ln>
                            <a:noFill/>
                          </a:ln>
                          <a:solidFill>
                            <a:schemeClr val="tx1"/>
                          </a:solidFill>
                          <a:effectLst/>
                          <a:latin typeface="Calibri" pitchFamily="34" charset="0"/>
                        </a:rPr>
                        <a:t>98.56 (</a:t>
                      </a:r>
                      <a:r>
                        <a:rPr kumimoji="0" lang="en-US" sz="1800" b="0" i="1" u="none" strike="noStrike" cap="none" normalizeH="0" baseline="0" smtClean="0">
                          <a:ln>
                            <a:noFill/>
                          </a:ln>
                          <a:solidFill>
                            <a:schemeClr val="tx1"/>
                          </a:solidFill>
                          <a:effectLst/>
                          <a:latin typeface="Calibri" pitchFamily="34" charset="0"/>
                        </a:rPr>
                        <a:t>specificity)</a:t>
                      </a:r>
                    </a:p>
                  </a:txBody>
                  <a:tcPr marT="45740" marB="4574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6671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smtClean="0">
                          <a:ln>
                            <a:noFill/>
                          </a:ln>
                          <a:solidFill>
                            <a:schemeClr val="tx1"/>
                          </a:solidFill>
                          <a:effectLst/>
                          <a:latin typeface="Calibri" pitchFamily="34" charset="0"/>
                        </a:rPr>
                        <a:t>Total</a:t>
                      </a:r>
                    </a:p>
                  </a:txBody>
                  <a:tcPr marT="45740" marB="4574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smtClean="0">
                          <a:ln>
                            <a:noFill/>
                          </a:ln>
                          <a:solidFill>
                            <a:schemeClr val="tx1"/>
                          </a:solidFill>
                          <a:effectLst/>
                          <a:latin typeface="Calibri" pitchFamily="34" charset="0"/>
                        </a:rPr>
                        <a:t>230</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smtClean="0">
                          <a:ln>
                            <a:noFill/>
                          </a:ln>
                          <a:solidFill>
                            <a:schemeClr val="tx1"/>
                          </a:solidFill>
                          <a:effectLst/>
                          <a:latin typeface="Calibri" pitchFamily="34" charset="0"/>
                        </a:rPr>
                        <a:t>9770</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smtClean="0">
                          <a:ln>
                            <a:noFill/>
                          </a:ln>
                          <a:solidFill>
                            <a:schemeClr val="tx1"/>
                          </a:solidFill>
                          <a:effectLst/>
                          <a:latin typeface="Calibri" pitchFamily="34" charset="0"/>
                        </a:rPr>
                        <a:t>10000</a:t>
                      </a:r>
                    </a:p>
                  </a:txBody>
                  <a:tcPr marT="45740" marB="4574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smtClean="0">
                          <a:ln>
                            <a:noFill/>
                          </a:ln>
                          <a:solidFill>
                            <a:schemeClr val="tx1"/>
                          </a:solidFill>
                          <a:effectLst/>
                          <a:latin typeface="Calibri" pitchFamily="34" charset="0"/>
                        </a:rPr>
                        <a:t>96.40 (</a:t>
                      </a:r>
                      <a:r>
                        <a:rPr kumimoji="0" lang="en-US" sz="1800" b="0" i="1" u="none" strike="noStrike" cap="none" normalizeH="0" baseline="0" dirty="0" smtClean="0">
                          <a:ln>
                            <a:noFill/>
                          </a:ln>
                          <a:solidFill>
                            <a:schemeClr val="tx1"/>
                          </a:solidFill>
                          <a:effectLst/>
                          <a:latin typeface="Calibri" pitchFamily="34" charset="0"/>
                        </a:rPr>
                        <a:t>accuracy</a:t>
                      </a:r>
                      <a:r>
                        <a:rPr kumimoji="0" lang="en-US" sz="1800" b="0" i="0" u="none" strike="noStrike" cap="none" normalizeH="0" baseline="0" dirty="0" smtClean="0">
                          <a:ln>
                            <a:noFill/>
                          </a:ln>
                          <a:solidFill>
                            <a:schemeClr val="tx1"/>
                          </a:solidFill>
                          <a:effectLst/>
                          <a:latin typeface="Calibri" pitchFamily="34" charset="0"/>
                        </a:rPr>
                        <a:t>)</a:t>
                      </a:r>
                      <a:endParaRPr kumimoji="0" lang="en-US" sz="1800" b="0" i="1" u="none" strike="noStrike" cap="none" normalizeH="0" baseline="0" dirty="0" smtClean="0">
                        <a:ln>
                          <a:noFill/>
                        </a:ln>
                        <a:solidFill>
                          <a:schemeClr val="tx1"/>
                        </a:solidFill>
                        <a:effectLst/>
                        <a:latin typeface="Calibri" pitchFamily="34" charset="0"/>
                      </a:endParaRPr>
                    </a:p>
                  </a:txBody>
                  <a:tcPr marT="45740" marB="4574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1305865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dirty="0" smtClean="0"/>
              <a:t>ROC Curve (1)</a:t>
            </a:r>
            <a:endParaRPr lang="en-US" dirty="0"/>
          </a:p>
        </p:txBody>
      </p:sp>
      <p:pic>
        <p:nvPicPr>
          <p:cNvPr id="4" name="Picture 3"/>
          <p:cNvPicPr>
            <a:picLocks noChangeAspect="1"/>
          </p:cNvPicPr>
          <p:nvPr/>
        </p:nvPicPr>
        <p:blipFill>
          <a:blip r:embed="rId3"/>
          <a:stretch>
            <a:fillRect/>
          </a:stretch>
        </p:blipFill>
        <p:spPr>
          <a:xfrm>
            <a:off x="0" y="1409700"/>
            <a:ext cx="9144000" cy="4030462"/>
          </a:xfrm>
          <a:prstGeom prst="rect">
            <a:avLst/>
          </a:prstGeom>
        </p:spPr>
      </p:pic>
      <p:sp>
        <p:nvSpPr>
          <p:cNvPr id="3" name="TextBox 2"/>
          <p:cNvSpPr txBox="1"/>
          <p:nvPr/>
        </p:nvSpPr>
        <p:spPr>
          <a:xfrm>
            <a:off x="1752600" y="6172200"/>
            <a:ext cx="6172200" cy="461665"/>
          </a:xfrm>
          <a:prstGeom prst="rect">
            <a:avLst/>
          </a:prstGeom>
          <a:noFill/>
        </p:spPr>
        <p:txBody>
          <a:bodyPr wrap="square" rtlCol="0">
            <a:spAutoFit/>
          </a:bodyPr>
          <a:lstStyle/>
          <a:p>
            <a:r>
              <a:rPr lang="en-US" dirty="0"/>
              <a:t>ROC = </a:t>
            </a:r>
            <a:r>
              <a:rPr lang="en-US" dirty="0">
                <a:hlinkClick r:id="rId4"/>
              </a:rPr>
              <a:t>Receiver operating characteristic  </a:t>
            </a:r>
            <a:endParaRPr lang="en-US" dirty="0"/>
          </a:p>
        </p:txBody>
      </p:sp>
    </p:spTree>
    <p:extLst>
      <p:ext uri="{BB962C8B-B14F-4D97-AF65-F5344CB8AC3E}">
        <p14:creationId xmlns:p14="http://schemas.microsoft.com/office/powerpoint/2010/main" val="42907384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r>
              <a:rPr lang="en-US" dirty="0" smtClean="0"/>
              <a:t>ROC Curve (2)</a:t>
            </a:r>
            <a:endParaRPr lang="en-US" dirty="0"/>
          </a:p>
        </p:txBody>
      </p:sp>
      <p:pic>
        <p:nvPicPr>
          <p:cNvPr id="3" name="Picture 2"/>
          <p:cNvPicPr>
            <a:picLocks noChangeAspect="1"/>
          </p:cNvPicPr>
          <p:nvPr/>
        </p:nvPicPr>
        <p:blipFill>
          <a:blip r:embed="rId2"/>
          <a:stretch>
            <a:fillRect/>
          </a:stretch>
        </p:blipFill>
        <p:spPr>
          <a:xfrm>
            <a:off x="0" y="1219200"/>
            <a:ext cx="9144000" cy="4609510"/>
          </a:xfrm>
          <a:prstGeom prst="rect">
            <a:avLst/>
          </a:prstGeom>
        </p:spPr>
      </p:pic>
      <p:sp>
        <p:nvSpPr>
          <p:cNvPr id="5" name="TextBox 4"/>
          <p:cNvSpPr txBox="1"/>
          <p:nvPr/>
        </p:nvSpPr>
        <p:spPr>
          <a:xfrm>
            <a:off x="381000" y="5895426"/>
            <a:ext cx="8458200" cy="954107"/>
          </a:xfrm>
          <a:prstGeom prst="rect">
            <a:avLst/>
          </a:prstGeom>
          <a:noFill/>
        </p:spPr>
        <p:txBody>
          <a:bodyPr wrap="square" rtlCol="0">
            <a:spAutoFit/>
          </a:bodyPr>
          <a:lstStyle/>
          <a:p>
            <a:r>
              <a:rPr lang="en-US" sz="2800" dirty="0" smtClean="0"/>
              <a:t>There is always </a:t>
            </a:r>
            <a:r>
              <a:rPr lang="en-US" sz="2800" dirty="0"/>
              <a:t>a tradeoff between the false negative rate and the false positive </a:t>
            </a:r>
            <a:r>
              <a:rPr lang="en-US" sz="2800" dirty="0" smtClean="0"/>
              <a:t>rate</a:t>
            </a:r>
            <a:endParaRPr lang="en-US" sz="2800" dirty="0"/>
          </a:p>
        </p:txBody>
      </p:sp>
    </p:spTree>
    <p:extLst>
      <p:ext uri="{BB962C8B-B14F-4D97-AF65-F5344CB8AC3E}">
        <p14:creationId xmlns:p14="http://schemas.microsoft.com/office/powerpoint/2010/main" val="1427853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dirty="0" smtClean="0"/>
              <a:t>ROC Curve (3)</a:t>
            </a:r>
            <a:endParaRPr lang="en-US" dirty="0"/>
          </a:p>
        </p:txBody>
      </p:sp>
      <p:pic>
        <p:nvPicPr>
          <p:cNvPr id="4" name="Picture 3"/>
          <p:cNvPicPr>
            <a:picLocks noChangeAspect="1"/>
          </p:cNvPicPr>
          <p:nvPr/>
        </p:nvPicPr>
        <p:blipFill>
          <a:blip r:embed="rId2"/>
          <a:stretch>
            <a:fillRect/>
          </a:stretch>
        </p:blipFill>
        <p:spPr>
          <a:xfrm>
            <a:off x="2540000" y="1625600"/>
            <a:ext cx="4064000" cy="3594100"/>
          </a:xfrm>
          <a:prstGeom prst="rect">
            <a:avLst/>
          </a:prstGeom>
        </p:spPr>
      </p:pic>
      <p:sp>
        <p:nvSpPr>
          <p:cNvPr id="5" name="TextBox 4"/>
          <p:cNvSpPr txBox="1"/>
          <p:nvPr/>
        </p:nvSpPr>
        <p:spPr>
          <a:xfrm>
            <a:off x="304800" y="5486400"/>
            <a:ext cx="8534400" cy="1200328"/>
          </a:xfrm>
          <a:prstGeom prst="rect">
            <a:avLst/>
          </a:prstGeom>
          <a:noFill/>
        </p:spPr>
        <p:txBody>
          <a:bodyPr wrap="square" rtlCol="0">
            <a:spAutoFit/>
          </a:bodyPr>
          <a:lstStyle/>
          <a:p>
            <a:r>
              <a:rPr lang="en-US" dirty="0"/>
              <a:t>"Random guess" is worst prediction model and is used as a baseline. The decision threshold of a random guess is a number between 0 to 1 in order to determine between positive and negative prediction.</a:t>
            </a:r>
          </a:p>
        </p:txBody>
      </p:sp>
    </p:spTree>
    <p:extLst>
      <p:ext uri="{BB962C8B-B14F-4D97-AF65-F5344CB8AC3E}">
        <p14:creationId xmlns:p14="http://schemas.microsoft.com/office/powerpoint/2010/main" val="1656879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dirty="0" smtClean="0"/>
              <a:t>ROC Curve (4)</a:t>
            </a:r>
            <a:endParaRPr lang="en-US" dirty="0"/>
          </a:p>
        </p:txBody>
      </p:sp>
      <p:pic>
        <p:nvPicPr>
          <p:cNvPr id="3" name="Picture 2"/>
          <p:cNvPicPr>
            <a:picLocks noChangeAspect="1"/>
          </p:cNvPicPr>
          <p:nvPr/>
        </p:nvPicPr>
        <p:blipFill>
          <a:blip r:embed="rId2"/>
          <a:stretch>
            <a:fillRect/>
          </a:stretch>
        </p:blipFill>
        <p:spPr>
          <a:xfrm>
            <a:off x="0" y="1219200"/>
            <a:ext cx="9144000" cy="4172167"/>
          </a:xfrm>
          <a:prstGeom prst="rect">
            <a:avLst/>
          </a:prstGeom>
        </p:spPr>
      </p:pic>
      <p:sp>
        <p:nvSpPr>
          <p:cNvPr id="5" name="TextBox 4"/>
          <p:cNvSpPr txBox="1"/>
          <p:nvPr/>
        </p:nvSpPr>
        <p:spPr>
          <a:xfrm>
            <a:off x="152400" y="5867400"/>
            <a:ext cx="8839200" cy="830997"/>
          </a:xfrm>
          <a:prstGeom prst="rect">
            <a:avLst/>
          </a:prstGeom>
          <a:noFill/>
        </p:spPr>
        <p:txBody>
          <a:bodyPr wrap="square" rtlCol="0">
            <a:spAutoFit/>
          </a:bodyPr>
          <a:lstStyle/>
          <a:p>
            <a:r>
              <a:rPr lang="en-US" dirty="0"/>
              <a:t>ROC Curve </a:t>
            </a:r>
            <a:r>
              <a:rPr lang="en-US" dirty="0" smtClean="0"/>
              <a:t>transforms the </a:t>
            </a:r>
            <a:r>
              <a:rPr lang="en-US" dirty="0"/>
              <a:t>y-axis from "fail to detect" to 1 - "fail to </a:t>
            </a:r>
            <a:r>
              <a:rPr lang="en-US" dirty="0" smtClean="0"/>
              <a:t>detect”, i.e.,  </a:t>
            </a:r>
            <a:r>
              <a:rPr lang="en-US" dirty="0"/>
              <a:t>"success to </a:t>
            </a:r>
            <a:r>
              <a:rPr lang="en-US" dirty="0" smtClean="0"/>
              <a:t>detect”</a:t>
            </a:r>
            <a:endParaRPr lang="en-US" dirty="0"/>
          </a:p>
        </p:txBody>
      </p:sp>
    </p:spTree>
    <p:extLst>
      <p:ext uri="{BB962C8B-B14F-4D97-AF65-F5344CB8AC3E}">
        <p14:creationId xmlns:p14="http://schemas.microsoft.com/office/powerpoint/2010/main" val="1894565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Precision at N</a:t>
            </a:r>
            <a:endParaRPr lang="en-US" dirty="0"/>
          </a:p>
        </p:txBody>
      </p:sp>
      <p:sp>
        <p:nvSpPr>
          <p:cNvPr id="3" name="Content Placeholder 2"/>
          <p:cNvSpPr>
            <a:spLocks noGrp="1"/>
          </p:cNvSpPr>
          <p:nvPr>
            <p:ph idx="1"/>
          </p:nvPr>
        </p:nvSpPr>
        <p:spPr>
          <a:xfrm>
            <a:off x="685800" y="1752600"/>
            <a:ext cx="7772400" cy="4724400"/>
          </a:xfrm>
        </p:spPr>
        <p:txBody>
          <a:bodyPr/>
          <a:lstStyle/>
          <a:p>
            <a:r>
              <a:rPr lang="en-US" sz="3200" dirty="0" smtClean="0"/>
              <a:t>Ranking tasks return a set of results ordered from best to worst</a:t>
            </a:r>
          </a:p>
          <a:p>
            <a:pPr lvl="1"/>
            <a:r>
              <a:rPr lang="en-US" sz="2800" dirty="0" smtClean="0"/>
              <a:t>E.g., documents about “</a:t>
            </a:r>
            <a:r>
              <a:rPr lang="en-US" sz="2800" dirty="0" err="1" smtClean="0"/>
              <a:t>barack</a:t>
            </a:r>
            <a:r>
              <a:rPr lang="en-US" sz="2800" dirty="0" smtClean="0"/>
              <a:t> </a:t>
            </a:r>
            <a:r>
              <a:rPr lang="en-US" sz="2800" dirty="0" err="1" smtClean="0"/>
              <a:t>obama</a:t>
            </a:r>
            <a:r>
              <a:rPr lang="en-US" sz="2800" dirty="0" smtClean="0"/>
              <a:t>”</a:t>
            </a:r>
          </a:p>
          <a:p>
            <a:pPr lvl="1"/>
            <a:r>
              <a:rPr lang="en-US" sz="2800" dirty="0"/>
              <a:t>T</a:t>
            </a:r>
            <a:r>
              <a:rPr lang="en-US" sz="2800" dirty="0" smtClean="0"/>
              <a:t>ypes for “</a:t>
            </a:r>
            <a:r>
              <a:rPr lang="en-US" sz="2800" dirty="0"/>
              <a:t>B</a:t>
            </a:r>
            <a:r>
              <a:rPr lang="en-US" sz="2800" dirty="0" smtClean="0"/>
              <a:t>arack Obama”</a:t>
            </a:r>
          </a:p>
          <a:p>
            <a:r>
              <a:rPr lang="en-US" sz="3200" dirty="0" smtClean="0">
                <a:hlinkClick r:id="rId2"/>
              </a:rPr>
              <a:t>Learning to rank</a:t>
            </a:r>
            <a:r>
              <a:rPr lang="en-US" sz="3200" dirty="0" smtClean="0"/>
              <a:t> systems can do this using a variety of algorithms (including SVM)</a:t>
            </a:r>
          </a:p>
          <a:p>
            <a:r>
              <a:rPr lang="en-US" sz="3200" dirty="0" smtClean="0"/>
              <a:t>Precision at N is the fraction of top N answers that are correct</a:t>
            </a:r>
          </a:p>
          <a:p>
            <a:endParaRPr lang="en-US" sz="3200" dirty="0" smtClean="0"/>
          </a:p>
        </p:txBody>
      </p:sp>
    </p:spTree>
    <p:extLst>
      <p:ext uri="{BB962C8B-B14F-4D97-AF65-F5344CB8AC3E}">
        <p14:creationId xmlns:p14="http://schemas.microsoft.com/office/powerpoint/2010/main" val="1176167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7" name="Picture 3" descr="Picture 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8600"/>
            <a:ext cx="9775825" cy="7383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6" name="Content Placeholder 2"/>
          <p:cNvSpPr>
            <a:spLocks noGrp="1"/>
          </p:cNvSpPr>
          <p:nvPr>
            <p:ph idx="1"/>
          </p:nvPr>
        </p:nvSpPr>
        <p:spPr>
          <a:xfrm>
            <a:off x="0" y="3886200"/>
            <a:ext cx="7772400" cy="685800"/>
          </a:xfrm>
          <a:solidFill>
            <a:schemeClr val="bg2">
              <a:lumMod val="60000"/>
              <a:lumOff val="40000"/>
              <a:alpha val="73000"/>
            </a:schemeClr>
          </a:solidFill>
        </p:spPr>
        <p:txBody>
          <a:bodyPr/>
          <a:lstStyle/>
          <a:p>
            <a:pPr algn="ctr">
              <a:buFontTx/>
              <a:buNone/>
            </a:pPr>
            <a:r>
              <a:rPr lang="en-US" sz="3600" dirty="0">
                <a:solidFill>
                  <a:srgbClr val="2D2DB9"/>
                </a:solidFill>
                <a:latin typeface="Times New Roman" charset="0"/>
                <a:ea typeface="ＭＳ Ｐゴシック" charset="0"/>
                <a:cs typeface="ＭＳ Ｐゴシック" charset="0"/>
                <a:hlinkClick r:id="rId3"/>
              </a:rPr>
              <a:t>http://archive.ics.uci.edu/ml/datasets/Zoo</a:t>
            </a:r>
            <a:endParaRPr lang="en-US" sz="3600" dirty="0">
              <a:solidFill>
                <a:srgbClr val="2D2DB9"/>
              </a:solidFill>
              <a:latin typeface="Times New Roman" charset="0"/>
              <a:ea typeface="ＭＳ Ｐゴシック" charset="0"/>
              <a:cs typeface="ＭＳ Ｐゴシック" charset="0"/>
            </a:endParaRPr>
          </a:p>
        </p:txBody>
      </p:sp>
      <p:sp>
        <p:nvSpPr>
          <p:cNvPr id="2" name="Title 1"/>
          <p:cNvSpPr>
            <a:spLocks noGrp="1"/>
          </p:cNvSpPr>
          <p:nvPr>
            <p:ph type="title"/>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p:cNvSpPr>
            <a:spLocks noGrp="1"/>
          </p:cNvSpPr>
          <p:nvPr>
            <p:ph type="title"/>
          </p:nvPr>
        </p:nvSpPr>
        <p:spPr>
          <a:xfrm>
            <a:off x="838200" y="152400"/>
            <a:ext cx="7772400" cy="1143000"/>
          </a:xfrm>
        </p:spPr>
        <p:txBody>
          <a:bodyPr/>
          <a:lstStyle/>
          <a:p>
            <a:pPr algn="r"/>
            <a:r>
              <a:rPr lang="en-US" sz="4400" dirty="0">
                <a:latin typeface="Times New Roman" charset="0"/>
                <a:ea typeface="ＭＳ Ｐゴシック" charset="0"/>
                <a:cs typeface="ＭＳ Ｐゴシック" charset="0"/>
              </a:rPr>
              <a:t>Zoo data</a:t>
            </a:r>
          </a:p>
        </p:txBody>
      </p:sp>
      <p:sp>
        <p:nvSpPr>
          <p:cNvPr id="3" name="Content Placeholder 2"/>
          <p:cNvSpPr>
            <a:spLocks noGrp="1"/>
          </p:cNvSpPr>
          <p:nvPr>
            <p:ph idx="1"/>
          </p:nvPr>
        </p:nvSpPr>
        <p:spPr>
          <a:xfrm>
            <a:off x="228600" y="114300"/>
            <a:ext cx="2590800" cy="6667500"/>
          </a:xfrm>
          <a:solidFill>
            <a:schemeClr val="accent2">
              <a:lumMod val="20000"/>
              <a:lumOff val="80000"/>
            </a:schemeClr>
          </a:solidFill>
          <a:effectLst>
            <a:outerShdw blurRad="50800" dist="38100" dir="2700000" algn="tl" rotWithShape="0">
              <a:srgbClr val="000000">
                <a:alpha val="43000"/>
              </a:srgbClr>
            </a:outerShdw>
          </a:effectLst>
        </p:spPr>
        <p:txBody>
          <a:bodyPr/>
          <a:lstStyle/>
          <a:p>
            <a:pPr marL="0" indent="0">
              <a:buFontTx/>
              <a:buNone/>
              <a:defRPr/>
            </a:pPr>
            <a:r>
              <a:rPr lang="en-US" sz="1800" dirty="0" smtClean="0"/>
              <a:t>animal name: string</a:t>
            </a:r>
          </a:p>
          <a:p>
            <a:pPr marL="0" indent="0">
              <a:buFontTx/>
              <a:buNone/>
              <a:defRPr/>
            </a:pPr>
            <a:r>
              <a:rPr lang="en-US" sz="1800" dirty="0" smtClean="0"/>
              <a:t>hair: Boolean </a:t>
            </a:r>
          </a:p>
          <a:p>
            <a:pPr marL="0" indent="0">
              <a:buFontTx/>
              <a:buNone/>
              <a:defRPr/>
            </a:pPr>
            <a:r>
              <a:rPr lang="en-US" sz="1800" dirty="0" smtClean="0"/>
              <a:t>feathers: Boolean </a:t>
            </a:r>
          </a:p>
          <a:p>
            <a:pPr marL="0" indent="0">
              <a:buFontTx/>
              <a:buNone/>
              <a:defRPr/>
            </a:pPr>
            <a:r>
              <a:rPr lang="en-US" sz="1800" dirty="0" smtClean="0"/>
              <a:t>eggs: Boolean </a:t>
            </a:r>
          </a:p>
          <a:p>
            <a:pPr marL="0" indent="0">
              <a:buFontTx/>
              <a:buNone/>
              <a:defRPr/>
            </a:pPr>
            <a:r>
              <a:rPr lang="en-US" sz="1800" dirty="0" smtClean="0"/>
              <a:t>milk: Boolean </a:t>
            </a:r>
          </a:p>
          <a:p>
            <a:pPr marL="0" indent="0">
              <a:buFontTx/>
              <a:buNone/>
              <a:defRPr/>
            </a:pPr>
            <a:r>
              <a:rPr lang="en-US" sz="1800" dirty="0" smtClean="0"/>
              <a:t>airborne: Boolean </a:t>
            </a:r>
          </a:p>
          <a:p>
            <a:pPr marL="0" indent="0">
              <a:buFontTx/>
              <a:buNone/>
              <a:defRPr/>
            </a:pPr>
            <a:r>
              <a:rPr lang="en-US" sz="1800" dirty="0" smtClean="0"/>
              <a:t>aquatic: Boolean </a:t>
            </a:r>
          </a:p>
          <a:p>
            <a:pPr marL="0" indent="0">
              <a:buFontTx/>
              <a:buNone/>
              <a:defRPr/>
            </a:pPr>
            <a:r>
              <a:rPr lang="en-US" sz="1800" dirty="0" smtClean="0"/>
              <a:t>predator: Boolean </a:t>
            </a:r>
          </a:p>
          <a:p>
            <a:pPr marL="0" indent="0">
              <a:buFontTx/>
              <a:buNone/>
              <a:defRPr/>
            </a:pPr>
            <a:r>
              <a:rPr lang="en-US" sz="1800" dirty="0" smtClean="0"/>
              <a:t>toothed: Boolean </a:t>
            </a:r>
          </a:p>
          <a:p>
            <a:pPr marL="0" indent="0">
              <a:buFontTx/>
              <a:buNone/>
              <a:defRPr/>
            </a:pPr>
            <a:r>
              <a:rPr lang="en-US" sz="1800" dirty="0" smtClean="0"/>
              <a:t>backbone: Boolean </a:t>
            </a:r>
          </a:p>
          <a:p>
            <a:pPr marL="0" indent="0">
              <a:buFontTx/>
              <a:buNone/>
              <a:defRPr/>
            </a:pPr>
            <a:r>
              <a:rPr lang="en-US" sz="1800" dirty="0" smtClean="0"/>
              <a:t>breathes: Boolean </a:t>
            </a:r>
          </a:p>
          <a:p>
            <a:pPr marL="0" indent="0">
              <a:buFontTx/>
              <a:buNone/>
              <a:defRPr/>
            </a:pPr>
            <a:r>
              <a:rPr lang="en-US" sz="1800" dirty="0" smtClean="0"/>
              <a:t>venomous: Boolean </a:t>
            </a:r>
          </a:p>
          <a:p>
            <a:pPr marL="0" indent="0">
              <a:buFontTx/>
              <a:buNone/>
              <a:defRPr/>
            </a:pPr>
            <a:r>
              <a:rPr lang="en-US" sz="1800" dirty="0" smtClean="0"/>
              <a:t>fins: Boolean </a:t>
            </a:r>
          </a:p>
          <a:p>
            <a:pPr marL="0" indent="0">
              <a:buFontTx/>
              <a:buNone/>
              <a:defRPr/>
            </a:pPr>
            <a:r>
              <a:rPr lang="en-US" sz="1800" dirty="0" smtClean="0"/>
              <a:t>legs: {0,2,4,5,6,8}</a:t>
            </a:r>
          </a:p>
          <a:p>
            <a:pPr marL="0" indent="0">
              <a:buFontTx/>
              <a:buNone/>
              <a:defRPr/>
            </a:pPr>
            <a:r>
              <a:rPr lang="en-US" sz="1800" dirty="0" smtClean="0"/>
              <a:t>tail: Boolean </a:t>
            </a:r>
          </a:p>
          <a:p>
            <a:pPr marL="0" indent="0">
              <a:buFontTx/>
              <a:buNone/>
              <a:defRPr/>
            </a:pPr>
            <a:r>
              <a:rPr lang="en-US" sz="1800" dirty="0" smtClean="0"/>
              <a:t>domestic: Boolean </a:t>
            </a:r>
          </a:p>
          <a:p>
            <a:pPr marL="0" indent="0">
              <a:buFontTx/>
              <a:buNone/>
              <a:defRPr/>
            </a:pPr>
            <a:r>
              <a:rPr lang="en-US" sz="1800" dirty="0" err="1" smtClean="0"/>
              <a:t>catsize</a:t>
            </a:r>
            <a:r>
              <a:rPr lang="en-US" sz="1800" dirty="0" smtClean="0"/>
              <a:t>: Boolean </a:t>
            </a:r>
          </a:p>
          <a:p>
            <a:pPr marL="0" indent="0">
              <a:buFontTx/>
              <a:buNone/>
              <a:defRPr/>
            </a:pPr>
            <a:r>
              <a:rPr lang="en-US" sz="1800" dirty="0" smtClean="0"/>
              <a:t>type: {mammal, fish, bird, shellfish, insect, reptile, amphibian}</a:t>
            </a:r>
          </a:p>
        </p:txBody>
      </p:sp>
      <p:sp>
        <p:nvSpPr>
          <p:cNvPr id="4" name="TextBox 3"/>
          <p:cNvSpPr txBox="1"/>
          <p:nvPr/>
        </p:nvSpPr>
        <p:spPr>
          <a:xfrm>
            <a:off x="3505200" y="1295400"/>
            <a:ext cx="5121275" cy="5324475"/>
          </a:xfrm>
          <a:prstGeom prst="rect">
            <a:avLst/>
          </a:prstGeom>
          <a:solidFill>
            <a:schemeClr val="accent5">
              <a:lumMod val="20000"/>
              <a:lumOff val="80000"/>
            </a:schemeClr>
          </a:solidFill>
          <a:effectLst>
            <a:outerShdw blurRad="50800" dist="38100" dir="2700000" algn="tl" rotWithShape="0">
              <a:srgbClr val="000000">
                <a:alpha val="43000"/>
              </a:srgbClr>
            </a:outerShdw>
          </a:effectLst>
        </p:spPr>
        <p:txBody>
          <a:bodyPr>
            <a:spAutoFit/>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defRPr/>
            </a:pPr>
            <a:r>
              <a:rPr lang="en-US" sz="2000" b="1" smtClean="0"/>
              <a:t>101 examples</a:t>
            </a:r>
          </a:p>
          <a:p>
            <a:pPr>
              <a:defRPr/>
            </a:pPr>
            <a:r>
              <a:rPr lang="en-US" sz="2000" smtClean="0"/>
              <a:t>aardvark,1,0,0,1,0,0,1,1,1,1,0,0,4,0,0,1,mammal</a:t>
            </a:r>
          </a:p>
          <a:p>
            <a:pPr>
              <a:defRPr/>
            </a:pPr>
            <a:r>
              <a:rPr lang="en-US" sz="2000" smtClean="0"/>
              <a:t>antelope,1,0,0,1,0,0,0,1,1,1,0,0,4,1,0,1,mammal</a:t>
            </a:r>
          </a:p>
          <a:p>
            <a:pPr>
              <a:defRPr/>
            </a:pPr>
            <a:r>
              <a:rPr lang="en-US" sz="2000" smtClean="0"/>
              <a:t>bass,0,0,1,0,0,1,1,1,1,0,0,1,0,1,0,0,fish</a:t>
            </a:r>
          </a:p>
          <a:p>
            <a:pPr>
              <a:defRPr/>
            </a:pPr>
            <a:r>
              <a:rPr lang="en-US" sz="2000" smtClean="0"/>
              <a:t>bear,1,0,0,1,0,0,1,1,1,1,0,0,4,0,0,1,mammal</a:t>
            </a:r>
          </a:p>
          <a:p>
            <a:pPr>
              <a:defRPr/>
            </a:pPr>
            <a:r>
              <a:rPr lang="en-US" sz="2000" smtClean="0"/>
              <a:t>boar,1,0,0,1,0,0,1,1,1,1,0,0,4,1,0,1,mammal</a:t>
            </a:r>
          </a:p>
          <a:p>
            <a:pPr>
              <a:defRPr/>
            </a:pPr>
            <a:r>
              <a:rPr lang="en-US" sz="2000" smtClean="0"/>
              <a:t>buffalo,1,0,0,1,0,0,0,1,1,1,0,0,4,1,0,1,mammal</a:t>
            </a:r>
          </a:p>
          <a:p>
            <a:pPr>
              <a:defRPr/>
            </a:pPr>
            <a:r>
              <a:rPr lang="en-US" sz="2000" smtClean="0"/>
              <a:t>calf,1,0,0,1,0,0,0,1,1,1,0,0,4,1,1,1,mammal</a:t>
            </a:r>
          </a:p>
          <a:p>
            <a:pPr>
              <a:defRPr/>
            </a:pPr>
            <a:r>
              <a:rPr lang="en-US" sz="2000" smtClean="0"/>
              <a:t>carp,0,0,1,0,0,1,0,1,1,0,0,1,0,1,1,0,fish</a:t>
            </a:r>
          </a:p>
          <a:p>
            <a:pPr>
              <a:defRPr/>
            </a:pPr>
            <a:r>
              <a:rPr lang="en-US" sz="2000" smtClean="0"/>
              <a:t>catfish,0,0,1,0,0,1,1,1,1,0,0,1,0,1,0,0,fish</a:t>
            </a:r>
          </a:p>
          <a:p>
            <a:pPr>
              <a:defRPr/>
            </a:pPr>
            <a:r>
              <a:rPr lang="en-US" sz="2000" smtClean="0"/>
              <a:t>cavy,1,0,0,1,0,0,0,1,1,1,0,0,4,0,1,0,mammal</a:t>
            </a:r>
          </a:p>
          <a:p>
            <a:pPr>
              <a:defRPr/>
            </a:pPr>
            <a:r>
              <a:rPr lang="en-US" sz="2000" smtClean="0"/>
              <a:t>cheetah,1,0,0,1,0,0,1,1,1,1,0,0,4,1,0,1,mammal</a:t>
            </a:r>
          </a:p>
          <a:p>
            <a:pPr>
              <a:defRPr/>
            </a:pPr>
            <a:r>
              <a:rPr lang="en-US" sz="2000" smtClean="0"/>
              <a:t>chicken,0,1,1,0,1,0,0,0,1,1,0,0,2,1,1,0,bird</a:t>
            </a:r>
          </a:p>
          <a:p>
            <a:pPr>
              <a:defRPr/>
            </a:pPr>
            <a:r>
              <a:rPr lang="en-US" sz="2000" smtClean="0"/>
              <a:t>chub,0,0,1,0,0,1,1,1,1,0,0,1,0,1,0,0,fish</a:t>
            </a:r>
          </a:p>
          <a:p>
            <a:pPr>
              <a:defRPr/>
            </a:pPr>
            <a:r>
              <a:rPr lang="en-US" sz="2000" smtClean="0"/>
              <a:t>clam,0,0,1,0,0,0,1,0,0,0,0,0,0,0,0,0,shellfish</a:t>
            </a:r>
          </a:p>
          <a:p>
            <a:pPr>
              <a:defRPr/>
            </a:pPr>
            <a:r>
              <a:rPr lang="en-US" sz="2000" smtClean="0"/>
              <a:t>crab,0,0,1,0,0,1,1,0,0,0,0,0,4,0,0,0,shellfish</a:t>
            </a:r>
          </a:p>
          <a:p>
            <a:pPr>
              <a:defRPr/>
            </a:pPr>
            <a:r>
              <a:rPr lang="en-US" sz="2000" smtClean="0"/>
              <a:t>…</a:t>
            </a: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1"/>
          <p:cNvSpPr>
            <a:spLocks noGrp="1"/>
          </p:cNvSpPr>
          <p:nvPr>
            <p:ph type="title"/>
          </p:nvPr>
        </p:nvSpPr>
        <p:spPr>
          <a:xfrm>
            <a:off x="685800" y="228600"/>
            <a:ext cx="7772400" cy="1143000"/>
          </a:xfrm>
        </p:spPr>
        <p:txBody>
          <a:bodyPr/>
          <a:lstStyle/>
          <a:p>
            <a:r>
              <a:rPr lang="en-US">
                <a:latin typeface="Times New Roman" charset="0"/>
                <a:ea typeface="ＭＳ Ｐゴシック" charset="0"/>
                <a:cs typeface="ＭＳ Ｐゴシック" charset="0"/>
              </a:rPr>
              <a:t>Zoo example</a:t>
            </a:r>
          </a:p>
        </p:txBody>
      </p:sp>
      <p:sp>
        <p:nvSpPr>
          <p:cNvPr id="120834" name="Content Placeholder 2"/>
          <p:cNvSpPr>
            <a:spLocks noGrp="1"/>
          </p:cNvSpPr>
          <p:nvPr>
            <p:ph idx="1"/>
          </p:nvPr>
        </p:nvSpPr>
        <p:spPr>
          <a:xfrm>
            <a:off x="685800" y="1371600"/>
            <a:ext cx="7772400" cy="5029200"/>
          </a:xfrm>
        </p:spPr>
        <p:txBody>
          <a:bodyPr/>
          <a:lstStyle/>
          <a:p>
            <a:pPr>
              <a:buFontTx/>
              <a:buNone/>
            </a:pPr>
            <a:r>
              <a:rPr lang="en-US">
                <a:latin typeface="Times New Roman" charset="0"/>
                <a:ea typeface="ＭＳ Ｐゴシック" charset="0"/>
                <a:cs typeface="ＭＳ Ｐゴシック" charset="0"/>
              </a:rPr>
              <a:t>aima-python&gt; python</a:t>
            </a:r>
          </a:p>
          <a:p>
            <a:pPr>
              <a:buFontTx/>
              <a:buNone/>
            </a:pPr>
            <a:r>
              <a:rPr lang="en-US">
                <a:latin typeface="Times New Roman" charset="0"/>
                <a:ea typeface="ＭＳ Ｐゴシック" charset="0"/>
                <a:cs typeface="ＭＳ Ｐゴシック" charset="0"/>
              </a:rPr>
              <a:t>&gt;&gt;&gt; from learning import *</a:t>
            </a:r>
          </a:p>
          <a:p>
            <a:pPr>
              <a:buFontTx/>
              <a:buNone/>
            </a:pPr>
            <a:r>
              <a:rPr lang="en-US">
                <a:latin typeface="Times New Roman" charset="0"/>
                <a:ea typeface="ＭＳ Ｐゴシック" charset="0"/>
                <a:cs typeface="ＭＳ Ｐゴシック" charset="0"/>
              </a:rPr>
              <a:t>&gt;&gt;&gt; zoo</a:t>
            </a:r>
          </a:p>
          <a:p>
            <a:pPr>
              <a:buFontTx/>
              <a:buNone/>
            </a:pPr>
            <a:r>
              <a:rPr lang="en-US">
                <a:latin typeface="Times New Roman" charset="0"/>
                <a:ea typeface="ＭＳ Ｐゴシック" charset="0"/>
                <a:cs typeface="ＭＳ Ｐゴシック" charset="0"/>
              </a:rPr>
              <a:t>&lt;DataSet(zoo): 101 examples, 18 attributes&gt;</a:t>
            </a:r>
          </a:p>
          <a:p>
            <a:pPr>
              <a:buFontTx/>
              <a:buNone/>
            </a:pPr>
            <a:r>
              <a:rPr lang="en-US">
                <a:latin typeface="Times New Roman" charset="0"/>
                <a:ea typeface="ＭＳ Ｐゴシック" charset="0"/>
                <a:cs typeface="ＭＳ Ｐゴシック" charset="0"/>
              </a:rPr>
              <a:t>&gt;&gt;&gt; dt = DecisionTreeLearner()</a:t>
            </a:r>
          </a:p>
          <a:p>
            <a:pPr>
              <a:buFontTx/>
              <a:buNone/>
            </a:pPr>
            <a:r>
              <a:rPr lang="en-US">
                <a:latin typeface="Times New Roman" charset="0"/>
                <a:ea typeface="ＭＳ Ｐゴシック" charset="0"/>
                <a:cs typeface="ＭＳ Ｐゴシック" charset="0"/>
              </a:rPr>
              <a:t>&gt;&gt;&gt; dt.train(zoo)</a:t>
            </a:r>
          </a:p>
          <a:p>
            <a:pPr>
              <a:buFontTx/>
              <a:buNone/>
            </a:pPr>
            <a:r>
              <a:rPr lang="en-US">
                <a:latin typeface="Times New Roman" charset="0"/>
                <a:ea typeface="ＭＳ Ｐゴシック" charset="0"/>
                <a:cs typeface="ＭＳ Ｐゴシック" charset="0"/>
              </a:rPr>
              <a:t>&gt;&gt;&gt; dt.predict(['shark',0,0,1,0,0,1,1,1,1,0,0,1,0,1,0,0])</a:t>
            </a:r>
          </a:p>
          <a:p>
            <a:pPr>
              <a:buFontTx/>
              <a:buNone/>
            </a:pPr>
            <a:r>
              <a:rPr lang="en-US">
                <a:latin typeface="Times New Roman" charset="0"/>
                <a:ea typeface="ＭＳ Ｐゴシック" charset="0"/>
                <a:cs typeface="ＭＳ Ｐゴシック" charset="0"/>
              </a:rPr>
              <a:t>'fish'</a:t>
            </a:r>
          </a:p>
          <a:p>
            <a:pPr>
              <a:buFontTx/>
              <a:buNone/>
            </a:pPr>
            <a:r>
              <a:rPr lang="en-US">
                <a:latin typeface="Times New Roman" charset="0"/>
                <a:ea typeface="ＭＳ Ｐゴシック" charset="0"/>
                <a:cs typeface="ＭＳ Ｐゴシック" charset="0"/>
              </a:rPr>
              <a:t>&gt;&gt;&gt; dt.predict(['shark',0,0,0,0,0,1,1,1,1,0,0,1,0,1,0,0])</a:t>
            </a:r>
          </a:p>
          <a:p>
            <a:pPr>
              <a:buFontTx/>
              <a:buNone/>
            </a:pPr>
            <a:r>
              <a:rPr lang="en-US">
                <a:latin typeface="Times New Roman" charset="0"/>
                <a:ea typeface="ＭＳ Ｐゴシック" charset="0"/>
                <a:cs typeface="ＭＳ Ｐゴシック" charset="0"/>
              </a:rPr>
              <a:t>'mammal</a:t>
            </a:r>
            <a:r>
              <a:rPr lang="ja-JP" altLang="en-US">
                <a:latin typeface="Times New Roman" charset="0"/>
                <a:ea typeface="ＭＳ Ｐゴシック" charset="0"/>
                <a:cs typeface="ＭＳ Ｐゴシック" charset="0"/>
              </a:rPr>
              <a:t>’</a:t>
            </a:r>
            <a:endParaRPr lang="en-US">
              <a:latin typeface="Times New Roman"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ChangeArrowheads="1"/>
          </p:cNvSpPr>
          <p:nvPr>
            <p:ph type="title"/>
          </p:nvPr>
        </p:nvSpPr>
        <p:spPr>
          <a:xfrm>
            <a:off x="685800" y="152400"/>
            <a:ext cx="7772400" cy="990600"/>
          </a:xfrm>
        </p:spPr>
        <p:txBody>
          <a:bodyPr/>
          <a:lstStyle/>
          <a:p>
            <a:r>
              <a:rPr lang="en-US" sz="4800" dirty="0">
                <a:latin typeface="Times New Roman" charset="0"/>
                <a:ea typeface="ＭＳ Ｐゴシック" charset="0"/>
                <a:cs typeface="ＭＳ Ｐゴシック" charset="0"/>
              </a:rPr>
              <a:t>Evaluation </a:t>
            </a:r>
            <a:r>
              <a:rPr lang="en-US" sz="4800" dirty="0" smtClean="0">
                <a:latin typeface="Times New Roman" charset="0"/>
                <a:ea typeface="ＭＳ Ｐゴシック" charset="0"/>
                <a:cs typeface="ＭＳ Ｐゴシック" charset="0"/>
              </a:rPr>
              <a:t>methodology (1)</a:t>
            </a:r>
            <a:endParaRPr lang="en-US" sz="4800" dirty="0">
              <a:latin typeface="Times New Roman" charset="0"/>
              <a:ea typeface="ＭＳ Ｐゴシック" charset="0"/>
              <a:cs typeface="ＭＳ Ｐゴシック" charset="0"/>
            </a:endParaRPr>
          </a:p>
        </p:txBody>
      </p:sp>
      <p:sp>
        <p:nvSpPr>
          <p:cNvPr id="124930" name="Rectangle 3"/>
          <p:cNvSpPr>
            <a:spLocks noGrp="1" noChangeArrowheads="1"/>
          </p:cNvSpPr>
          <p:nvPr>
            <p:ph type="body" idx="1"/>
          </p:nvPr>
        </p:nvSpPr>
        <p:spPr>
          <a:xfrm>
            <a:off x="457200" y="1447800"/>
            <a:ext cx="8534400" cy="4495800"/>
          </a:xfrm>
        </p:spPr>
        <p:txBody>
          <a:bodyPr/>
          <a:lstStyle/>
          <a:p>
            <a:pPr marL="0" indent="0">
              <a:buNone/>
            </a:pPr>
            <a:r>
              <a:rPr lang="en-US" sz="3200" dirty="0">
                <a:latin typeface="Times New Roman" charset="0"/>
                <a:ea typeface="ＭＳ Ｐゴシック" charset="0"/>
                <a:cs typeface="ＭＳ Ｐゴシック" charset="0"/>
              </a:rPr>
              <a:t>Standard methodology:</a:t>
            </a:r>
          </a:p>
          <a:p>
            <a:pPr marL="576263" lvl="1" indent="-339725">
              <a:buFontTx/>
              <a:buNone/>
            </a:pPr>
            <a:r>
              <a:rPr lang="en-US" sz="2800" dirty="0">
                <a:latin typeface="Times New Roman" charset="0"/>
                <a:ea typeface="ＭＳ Ｐゴシック" charset="0"/>
              </a:rPr>
              <a:t>1. Collect large set of examples with correct classifications</a:t>
            </a:r>
          </a:p>
          <a:p>
            <a:pPr marL="576263" lvl="1" indent="-339725">
              <a:buFontTx/>
              <a:buNone/>
            </a:pPr>
            <a:r>
              <a:rPr lang="en-US" sz="2800" dirty="0">
                <a:latin typeface="Times New Roman" charset="0"/>
                <a:ea typeface="ＭＳ Ｐゴシック" charset="0"/>
              </a:rPr>
              <a:t>2. Randomly divide collection into two disjoint sets:  </a:t>
            </a:r>
            <a:r>
              <a:rPr lang="en-US" sz="2800" i="1" dirty="0">
                <a:latin typeface="Times New Roman" charset="0"/>
                <a:ea typeface="ＭＳ Ｐゴシック" charset="0"/>
              </a:rPr>
              <a:t>training</a:t>
            </a:r>
            <a:r>
              <a:rPr lang="en-US" sz="2800" dirty="0">
                <a:latin typeface="Times New Roman" charset="0"/>
                <a:ea typeface="ＭＳ Ｐゴシック" charset="0"/>
              </a:rPr>
              <a:t> and </a:t>
            </a:r>
            <a:r>
              <a:rPr lang="en-US" sz="2800" i="1" dirty="0">
                <a:latin typeface="Times New Roman" charset="0"/>
                <a:ea typeface="ＭＳ Ｐゴシック" charset="0"/>
              </a:rPr>
              <a:t>test</a:t>
            </a:r>
          </a:p>
          <a:p>
            <a:pPr marL="576263" lvl="1" indent="-339725">
              <a:buFontTx/>
              <a:buNone/>
            </a:pPr>
            <a:r>
              <a:rPr lang="en-US" sz="2800" dirty="0">
                <a:latin typeface="Times New Roman" charset="0"/>
                <a:ea typeface="ＭＳ Ｐゴシック" charset="0"/>
              </a:rPr>
              <a:t>3. Apply learning algorithm to training set giving hypothesis H</a:t>
            </a:r>
          </a:p>
          <a:p>
            <a:pPr marL="576263" lvl="1" indent="-339725">
              <a:buFontTx/>
              <a:buNone/>
            </a:pPr>
            <a:r>
              <a:rPr lang="en-US" sz="2800" dirty="0">
                <a:latin typeface="Times New Roman" charset="0"/>
                <a:ea typeface="ＭＳ Ｐゴシック" charset="0"/>
              </a:rPr>
              <a:t>4. Measure performance of H </a:t>
            </a:r>
            <a:r>
              <a:rPr lang="en-US" sz="2800" dirty="0" err="1">
                <a:latin typeface="Times New Roman" charset="0"/>
                <a:ea typeface="ＭＳ Ｐゴシック" charset="0"/>
              </a:rPr>
              <a:t>w.r.t</a:t>
            </a:r>
            <a:r>
              <a:rPr lang="en-US" sz="2800" dirty="0">
                <a:latin typeface="Times New Roman" charset="0"/>
                <a:ea typeface="ＭＳ Ｐゴシック" charset="0"/>
              </a:rPr>
              <a:t>. test </a:t>
            </a:r>
            <a:r>
              <a:rPr lang="en-US" sz="2800" dirty="0" smtClean="0">
                <a:latin typeface="Times New Roman" charset="0"/>
                <a:ea typeface="ＭＳ Ｐゴシック" charset="0"/>
              </a:rPr>
              <a:t>set</a:t>
            </a:r>
          </a:p>
          <a:p>
            <a:pPr marL="457200" lvl="1" indent="-338138">
              <a:buFontTx/>
              <a:buNone/>
            </a:pPr>
            <a:endParaRPr lang="en-US" sz="2800" dirty="0">
              <a:latin typeface="Times New Roman" charset="0"/>
              <a:ea typeface="ＭＳ Ｐゴシック" charset="0"/>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ChangeArrowheads="1"/>
          </p:cNvSpPr>
          <p:nvPr>
            <p:ph type="title"/>
          </p:nvPr>
        </p:nvSpPr>
        <p:spPr>
          <a:xfrm>
            <a:off x="685800" y="152400"/>
            <a:ext cx="7772400" cy="990600"/>
          </a:xfrm>
        </p:spPr>
        <p:txBody>
          <a:bodyPr/>
          <a:lstStyle/>
          <a:p>
            <a:r>
              <a:rPr lang="en-US" sz="4800" dirty="0">
                <a:latin typeface="Times New Roman" charset="0"/>
                <a:ea typeface="ＭＳ Ｐゴシック" charset="0"/>
                <a:cs typeface="ＭＳ Ｐゴシック" charset="0"/>
              </a:rPr>
              <a:t>Evaluation </a:t>
            </a:r>
            <a:r>
              <a:rPr lang="en-US" sz="4800" dirty="0" smtClean="0">
                <a:latin typeface="Times New Roman" charset="0"/>
                <a:ea typeface="ＭＳ Ｐゴシック" charset="0"/>
                <a:cs typeface="ＭＳ Ｐゴシック" charset="0"/>
              </a:rPr>
              <a:t>methodology (2)</a:t>
            </a:r>
            <a:endParaRPr lang="en-US" sz="4800" dirty="0">
              <a:latin typeface="Times New Roman" charset="0"/>
              <a:ea typeface="ＭＳ Ｐゴシック" charset="0"/>
              <a:cs typeface="ＭＳ Ｐゴシック" charset="0"/>
            </a:endParaRPr>
          </a:p>
        </p:txBody>
      </p:sp>
      <p:sp>
        <p:nvSpPr>
          <p:cNvPr id="124930" name="Rectangle 3"/>
          <p:cNvSpPr>
            <a:spLocks noGrp="1" noChangeArrowheads="1"/>
          </p:cNvSpPr>
          <p:nvPr>
            <p:ph type="body" idx="1"/>
          </p:nvPr>
        </p:nvSpPr>
        <p:spPr>
          <a:xfrm>
            <a:off x="457200" y="1447800"/>
            <a:ext cx="8534400" cy="4495800"/>
          </a:xfrm>
        </p:spPr>
        <p:txBody>
          <a:bodyPr/>
          <a:lstStyle/>
          <a:p>
            <a:pPr marL="230188" indent="-230188"/>
            <a:r>
              <a:rPr lang="en-US" sz="3200" dirty="0" smtClean="0">
                <a:latin typeface="Times New Roman" charset="0"/>
                <a:ea typeface="ＭＳ Ｐゴシック" charset="0"/>
                <a:cs typeface="ＭＳ Ｐゴシック" charset="0"/>
              </a:rPr>
              <a:t>Important: keep the training and test sets disjoint!</a:t>
            </a:r>
          </a:p>
          <a:p>
            <a:pPr marL="230188" indent="-230188"/>
            <a:r>
              <a:rPr lang="en-US" sz="3200" dirty="0" smtClean="0">
                <a:latin typeface="Times New Roman" charset="0"/>
                <a:ea typeface="ＭＳ Ｐゴシック" charset="0"/>
                <a:cs typeface="ＭＳ Ｐゴシック" charset="0"/>
              </a:rPr>
              <a:t>Study efficiency &amp; robustness of algorithm: repeat steps 2-4 for different training sets &amp; training set sizes</a:t>
            </a:r>
          </a:p>
          <a:p>
            <a:pPr marL="230188" indent="-230188"/>
            <a:r>
              <a:rPr lang="en-US" sz="3200" dirty="0" smtClean="0">
                <a:latin typeface="Times New Roman" charset="0"/>
                <a:ea typeface="ＭＳ Ｐゴシック" charset="0"/>
                <a:cs typeface="ＭＳ Ｐゴシック" charset="0"/>
              </a:rPr>
              <a:t>On modifying algorithm, restart with step 1 to avoid evolving algorithm to work well on just this collection</a:t>
            </a:r>
          </a:p>
          <a:p>
            <a:pPr marL="457200" lvl="1" indent="-338138">
              <a:buFontTx/>
              <a:buNone/>
            </a:pPr>
            <a:endParaRPr lang="en-US" sz="2800" dirty="0">
              <a:latin typeface="Times New Roman" charset="0"/>
              <a:ea typeface="ＭＳ Ｐゴシック" charset="0"/>
            </a:endParaRPr>
          </a:p>
        </p:txBody>
      </p:sp>
    </p:spTree>
    <p:extLst>
      <p:ext uri="{BB962C8B-B14F-4D97-AF65-F5344CB8AC3E}">
        <p14:creationId xmlns:p14="http://schemas.microsoft.com/office/powerpoint/2010/main" val="382311603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ChangeArrowheads="1"/>
          </p:cNvSpPr>
          <p:nvPr>
            <p:ph type="title"/>
          </p:nvPr>
        </p:nvSpPr>
        <p:spPr>
          <a:xfrm>
            <a:off x="685800" y="152400"/>
            <a:ext cx="7772400" cy="990600"/>
          </a:xfrm>
        </p:spPr>
        <p:txBody>
          <a:bodyPr/>
          <a:lstStyle/>
          <a:p>
            <a:r>
              <a:rPr lang="en-US" sz="4800" dirty="0">
                <a:latin typeface="Times New Roman" charset="0"/>
                <a:ea typeface="ＭＳ Ｐゴシック" charset="0"/>
                <a:cs typeface="ＭＳ Ｐゴシック" charset="0"/>
              </a:rPr>
              <a:t>Evaluation </a:t>
            </a:r>
            <a:r>
              <a:rPr lang="en-US" sz="4800" dirty="0" smtClean="0">
                <a:latin typeface="Times New Roman" charset="0"/>
                <a:ea typeface="ＭＳ Ｐゴシック" charset="0"/>
                <a:cs typeface="ＭＳ Ｐゴシック" charset="0"/>
              </a:rPr>
              <a:t>methodology (3)</a:t>
            </a:r>
            <a:endParaRPr lang="en-US" sz="4800" dirty="0">
              <a:latin typeface="Times New Roman" charset="0"/>
              <a:ea typeface="ＭＳ Ｐゴシック" charset="0"/>
              <a:cs typeface="ＭＳ Ｐゴシック" charset="0"/>
            </a:endParaRPr>
          </a:p>
        </p:txBody>
      </p:sp>
      <p:sp>
        <p:nvSpPr>
          <p:cNvPr id="124930" name="Rectangle 3"/>
          <p:cNvSpPr>
            <a:spLocks noGrp="1" noChangeArrowheads="1"/>
          </p:cNvSpPr>
          <p:nvPr>
            <p:ph type="body" idx="1"/>
          </p:nvPr>
        </p:nvSpPr>
        <p:spPr>
          <a:xfrm>
            <a:off x="457200" y="1219200"/>
            <a:ext cx="8534400" cy="5105400"/>
          </a:xfrm>
        </p:spPr>
        <p:txBody>
          <a:bodyPr/>
          <a:lstStyle/>
          <a:p>
            <a:pPr marL="0" indent="0">
              <a:buNone/>
            </a:pPr>
            <a:r>
              <a:rPr lang="en-US" sz="3200" dirty="0" smtClean="0">
                <a:latin typeface="Times New Roman" charset="0"/>
                <a:ea typeface="ＭＳ Ｐゴシック" charset="0"/>
                <a:cs typeface="ＭＳ Ｐゴシック" charset="0"/>
              </a:rPr>
              <a:t>Common variation on </a:t>
            </a:r>
            <a:r>
              <a:rPr lang="en-US" sz="3200" dirty="0">
                <a:latin typeface="Times New Roman" charset="0"/>
                <a:ea typeface="ＭＳ Ｐゴシック" charset="0"/>
                <a:cs typeface="ＭＳ Ｐゴシック" charset="0"/>
              </a:rPr>
              <a:t>methodology:</a:t>
            </a:r>
          </a:p>
          <a:p>
            <a:pPr marL="576263" lvl="1" indent="-339725">
              <a:buFontTx/>
              <a:buNone/>
            </a:pPr>
            <a:r>
              <a:rPr lang="en-US" sz="2800" dirty="0">
                <a:latin typeface="Times New Roman" charset="0"/>
                <a:ea typeface="ＭＳ Ｐゴシック" charset="0"/>
              </a:rPr>
              <a:t>1. Collect large set of examples with correct classifications</a:t>
            </a:r>
          </a:p>
          <a:p>
            <a:pPr marL="576263" lvl="1" indent="-339725">
              <a:buFontTx/>
              <a:buNone/>
            </a:pPr>
            <a:r>
              <a:rPr lang="en-US" sz="2800" dirty="0">
                <a:latin typeface="Times New Roman" charset="0"/>
                <a:ea typeface="ＭＳ Ｐゴシック" charset="0"/>
              </a:rPr>
              <a:t>2. Randomly divide collection into </a:t>
            </a:r>
            <a:r>
              <a:rPr lang="en-US" sz="2800" dirty="0" smtClean="0">
                <a:latin typeface="Times New Roman" charset="0"/>
                <a:ea typeface="ＭＳ Ｐゴシック" charset="0"/>
              </a:rPr>
              <a:t>two </a:t>
            </a:r>
            <a:r>
              <a:rPr lang="en-US" sz="2800" dirty="0">
                <a:latin typeface="Times New Roman" charset="0"/>
                <a:ea typeface="ＭＳ Ｐゴシック" charset="0"/>
              </a:rPr>
              <a:t>disjoint sets</a:t>
            </a:r>
            <a:r>
              <a:rPr lang="en-US" sz="2800" dirty="0" smtClean="0">
                <a:latin typeface="Times New Roman" charset="0"/>
                <a:ea typeface="ＭＳ Ｐゴシック" charset="0"/>
              </a:rPr>
              <a:t>: </a:t>
            </a:r>
            <a:r>
              <a:rPr lang="en-US" sz="2800" i="1" dirty="0" smtClean="0">
                <a:latin typeface="Times New Roman" charset="0"/>
                <a:ea typeface="ＭＳ Ｐゴシック" charset="0"/>
              </a:rPr>
              <a:t>developmen</a:t>
            </a:r>
            <a:r>
              <a:rPr lang="en-US" sz="2800" dirty="0" smtClean="0">
                <a:latin typeface="Times New Roman" charset="0"/>
                <a:ea typeface="ＭＳ Ｐゴシック" charset="0"/>
              </a:rPr>
              <a:t>t and </a:t>
            </a:r>
            <a:r>
              <a:rPr lang="en-US" sz="2800" i="1" dirty="0" smtClean="0">
                <a:latin typeface="Times New Roman" charset="0"/>
                <a:ea typeface="ＭＳ Ｐゴシック" charset="0"/>
              </a:rPr>
              <a:t>test, </a:t>
            </a:r>
            <a:r>
              <a:rPr lang="en-US" sz="2800" dirty="0" smtClean="0">
                <a:latin typeface="Times New Roman" charset="0"/>
                <a:ea typeface="ＭＳ Ｐゴシック" charset="0"/>
              </a:rPr>
              <a:t>and further divide development into </a:t>
            </a:r>
            <a:r>
              <a:rPr lang="en-US" sz="2800" i="1" dirty="0" err="1" smtClean="0">
                <a:latin typeface="Times New Roman" charset="0"/>
                <a:ea typeface="ＭＳ Ｐゴシック" charset="0"/>
              </a:rPr>
              <a:t>devtrain</a:t>
            </a:r>
            <a:r>
              <a:rPr lang="en-US" sz="2800" dirty="0" smtClean="0">
                <a:latin typeface="Times New Roman" charset="0"/>
                <a:ea typeface="ＭＳ Ｐゴシック" charset="0"/>
              </a:rPr>
              <a:t> and </a:t>
            </a:r>
            <a:r>
              <a:rPr lang="en-US" sz="2800" i="1" dirty="0" err="1" smtClean="0">
                <a:latin typeface="Times New Roman" charset="0"/>
                <a:ea typeface="ＭＳ Ｐゴシック" charset="0"/>
              </a:rPr>
              <a:t>devtest</a:t>
            </a:r>
            <a:endParaRPr lang="en-US" sz="2800" i="1" dirty="0">
              <a:latin typeface="Times New Roman" charset="0"/>
              <a:ea typeface="ＭＳ Ｐゴシック" charset="0"/>
            </a:endParaRPr>
          </a:p>
          <a:p>
            <a:pPr marL="576263" lvl="1" indent="-339725">
              <a:buFontTx/>
              <a:buNone/>
            </a:pPr>
            <a:r>
              <a:rPr lang="en-US" sz="2800" dirty="0">
                <a:latin typeface="Times New Roman" charset="0"/>
                <a:ea typeface="ＭＳ Ｐゴシック" charset="0"/>
              </a:rPr>
              <a:t>3. Apply learning algorithm to </a:t>
            </a:r>
            <a:r>
              <a:rPr lang="en-US" sz="2800" i="1" dirty="0" err="1" smtClean="0">
                <a:latin typeface="Times New Roman" charset="0"/>
                <a:ea typeface="ＭＳ Ｐゴシック" charset="0"/>
              </a:rPr>
              <a:t>devtrain</a:t>
            </a:r>
            <a:r>
              <a:rPr lang="en-US" sz="2800" dirty="0" smtClean="0">
                <a:latin typeface="Times New Roman" charset="0"/>
                <a:ea typeface="ＭＳ Ｐゴシック" charset="0"/>
              </a:rPr>
              <a:t> </a:t>
            </a:r>
            <a:r>
              <a:rPr lang="en-US" sz="2800" dirty="0">
                <a:latin typeface="Times New Roman" charset="0"/>
                <a:ea typeface="ＭＳ Ｐゴシック" charset="0"/>
              </a:rPr>
              <a:t>set giving hypothesis H</a:t>
            </a:r>
          </a:p>
          <a:p>
            <a:pPr marL="576263" lvl="1" indent="-339725">
              <a:buFontTx/>
              <a:buNone/>
            </a:pPr>
            <a:r>
              <a:rPr lang="en-US" sz="2800" dirty="0">
                <a:latin typeface="Times New Roman" charset="0"/>
                <a:ea typeface="ＭＳ Ｐゴシック" charset="0"/>
              </a:rPr>
              <a:t>4. Measure performance of H </a:t>
            </a:r>
            <a:r>
              <a:rPr lang="en-US" sz="2800" dirty="0" err="1">
                <a:latin typeface="Times New Roman" charset="0"/>
                <a:ea typeface="ＭＳ Ｐゴシック" charset="0"/>
              </a:rPr>
              <a:t>w.r.t</a:t>
            </a:r>
            <a:r>
              <a:rPr lang="en-US" sz="2800" dirty="0">
                <a:latin typeface="Times New Roman" charset="0"/>
                <a:ea typeface="ＭＳ Ｐゴシック" charset="0"/>
              </a:rPr>
              <a:t>. </a:t>
            </a:r>
            <a:r>
              <a:rPr lang="en-US" sz="2800" i="1" dirty="0" err="1" smtClean="0">
                <a:latin typeface="Times New Roman" charset="0"/>
                <a:ea typeface="ＭＳ Ｐゴシック" charset="0"/>
              </a:rPr>
              <a:t>devtest</a:t>
            </a:r>
            <a:r>
              <a:rPr lang="en-US" sz="2800" dirty="0" smtClean="0">
                <a:latin typeface="Times New Roman" charset="0"/>
                <a:ea typeface="ＭＳ Ｐゴシック" charset="0"/>
              </a:rPr>
              <a:t> set</a:t>
            </a:r>
          </a:p>
          <a:p>
            <a:pPr marL="576263" lvl="1" indent="-339725">
              <a:buFontTx/>
              <a:buNone/>
            </a:pPr>
            <a:r>
              <a:rPr lang="en-US" sz="2800" dirty="0" smtClean="0">
                <a:latin typeface="Times New Roman" charset="0"/>
                <a:ea typeface="ＭＳ Ｐゴシック" charset="0"/>
              </a:rPr>
              <a:t>5. Modify approach, repeat 3-4 ad needed</a:t>
            </a:r>
          </a:p>
          <a:p>
            <a:pPr marL="576263" lvl="1" indent="-339725">
              <a:buFontTx/>
              <a:buNone/>
            </a:pPr>
            <a:r>
              <a:rPr lang="en-US" sz="2800" dirty="0" smtClean="0">
                <a:latin typeface="Times New Roman" charset="0"/>
                <a:ea typeface="ＭＳ Ｐゴシック" charset="0"/>
              </a:rPr>
              <a:t>6. Final test on </a:t>
            </a:r>
            <a:r>
              <a:rPr lang="en-US" sz="2800" i="1" dirty="0" smtClean="0">
                <a:latin typeface="Times New Roman" charset="0"/>
                <a:ea typeface="ＭＳ Ｐゴシック" charset="0"/>
              </a:rPr>
              <a:t>test</a:t>
            </a:r>
            <a:r>
              <a:rPr lang="en-US" sz="2800" dirty="0" smtClean="0">
                <a:latin typeface="Times New Roman" charset="0"/>
                <a:ea typeface="ＭＳ Ｐゴシック" charset="0"/>
              </a:rPr>
              <a:t> data</a:t>
            </a:r>
          </a:p>
          <a:p>
            <a:pPr marL="576263" lvl="1" indent="-339725">
              <a:buFontTx/>
              <a:buNone/>
            </a:pPr>
            <a:endParaRPr lang="en-US" sz="2800" dirty="0" smtClean="0">
              <a:latin typeface="Times New Roman" charset="0"/>
              <a:ea typeface="ＭＳ Ｐゴシック" charset="0"/>
            </a:endParaRPr>
          </a:p>
          <a:p>
            <a:pPr marL="457200" lvl="1" indent="-338138">
              <a:buFontTx/>
              <a:buNone/>
            </a:pPr>
            <a:endParaRPr lang="en-US" sz="2800" dirty="0">
              <a:latin typeface="Times New Roman" charset="0"/>
              <a:ea typeface="ＭＳ Ｐゴシック" charset="0"/>
            </a:endParaRPr>
          </a:p>
        </p:txBody>
      </p:sp>
    </p:spTree>
    <p:extLst>
      <p:ext uri="{BB962C8B-B14F-4D97-AF65-F5344CB8AC3E}">
        <p14:creationId xmlns:p14="http://schemas.microsoft.com/office/powerpoint/2010/main" val="373515582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p:cNvSpPr>
            <a:spLocks noGrp="1"/>
          </p:cNvSpPr>
          <p:nvPr>
            <p:ph type="title"/>
          </p:nvPr>
        </p:nvSpPr>
        <p:spPr>
          <a:xfrm>
            <a:off x="685800" y="304800"/>
            <a:ext cx="7772400" cy="1143000"/>
          </a:xfrm>
        </p:spPr>
        <p:txBody>
          <a:bodyPr/>
          <a:lstStyle/>
          <a:p>
            <a:r>
              <a:rPr lang="en-US" dirty="0">
                <a:latin typeface="Times New Roman" charset="0"/>
                <a:ea typeface="ＭＳ Ｐゴシック" charset="0"/>
                <a:cs typeface="ＭＳ Ｐゴシック" charset="0"/>
              </a:rPr>
              <a:t>Zoo evaluation</a:t>
            </a:r>
          </a:p>
        </p:txBody>
      </p:sp>
      <p:sp>
        <p:nvSpPr>
          <p:cNvPr id="128002" name="Content Placeholder 2"/>
          <p:cNvSpPr>
            <a:spLocks noGrp="1"/>
          </p:cNvSpPr>
          <p:nvPr>
            <p:ph idx="1"/>
          </p:nvPr>
        </p:nvSpPr>
        <p:spPr>
          <a:xfrm>
            <a:off x="685800" y="1371600"/>
            <a:ext cx="8153400" cy="5257800"/>
          </a:xfrm>
        </p:spPr>
        <p:txBody>
          <a:bodyPr/>
          <a:lstStyle/>
          <a:p>
            <a:pPr marL="0" indent="0">
              <a:buFontTx/>
              <a:buNone/>
            </a:pPr>
            <a:r>
              <a:rPr lang="en-US" sz="3200" dirty="0" err="1" smtClean="0">
                <a:latin typeface="Times New Roman" charset="0"/>
                <a:ea typeface="ＭＳ Ｐゴシック" charset="0"/>
                <a:cs typeface="ＭＳ Ｐゴシック" charset="0"/>
              </a:rPr>
              <a:t>train_and_test</a:t>
            </a:r>
            <a:r>
              <a:rPr lang="en-US" sz="3200" dirty="0" smtClean="0">
                <a:latin typeface="Times New Roman" charset="0"/>
                <a:ea typeface="ＭＳ Ｐゴシック" charset="0"/>
                <a:cs typeface="ＭＳ Ｐゴシック" charset="0"/>
              </a:rPr>
              <a:t>(learner, data, start, end) uses data[</a:t>
            </a:r>
            <a:r>
              <a:rPr lang="en-US" sz="3200" dirty="0" err="1" smtClean="0">
                <a:latin typeface="Times New Roman" charset="0"/>
                <a:ea typeface="ＭＳ Ｐゴシック" charset="0"/>
                <a:cs typeface="ＭＳ Ｐゴシック" charset="0"/>
              </a:rPr>
              <a:t>start:end</a:t>
            </a:r>
            <a:r>
              <a:rPr lang="en-US" sz="3200" dirty="0" smtClean="0">
                <a:latin typeface="Times New Roman" charset="0"/>
                <a:ea typeface="ＭＳ Ｐゴシック" charset="0"/>
                <a:cs typeface="ＭＳ Ｐゴシック" charset="0"/>
              </a:rPr>
              <a:t>] for test and the rest for train</a:t>
            </a:r>
          </a:p>
          <a:p>
            <a:pPr marL="341313" lvl="1" indent="0">
              <a:buFontTx/>
              <a:buNone/>
            </a:pPr>
            <a:r>
              <a:rPr lang="en-US" sz="2600" dirty="0" smtClean="0">
                <a:latin typeface="Times New Roman" charset="0"/>
                <a:ea typeface="ＭＳ Ｐゴシック" charset="0"/>
                <a:cs typeface="ＭＳ Ｐゴシック" charset="0"/>
              </a:rPr>
              <a:t>&gt;&gt;&gt; </a:t>
            </a:r>
            <a:r>
              <a:rPr lang="en-US" sz="2600" dirty="0" err="1" smtClean="0">
                <a:latin typeface="Times New Roman" charset="0"/>
                <a:ea typeface="ＭＳ Ｐゴシック" charset="0"/>
                <a:cs typeface="ＭＳ Ｐゴシック" charset="0"/>
              </a:rPr>
              <a:t>dtl</a:t>
            </a:r>
            <a:r>
              <a:rPr lang="en-US" sz="2600" dirty="0" smtClean="0">
                <a:latin typeface="Times New Roman" charset="0"/>
                <a:ea typeface="ＭＳ Ｐゴシック" charset="0"/>
                <a:cs typeface="ＭＳ Ｐゴシック" charset="0"/>
              </a:rPr>
              <a:t> = </a:t>
            </a:r>
            <a:r>
              <a:rPr lang="en-US" sz="2600" dirty="0" err="1" smtClean="0">
                <a:latin typeface="Times New Roman" charset="0"/>
                <a:ea typeface="ＭＳ Ｐゴシック" charset="0"/>
                <a:cs typeface="ＭＳ Ｐゴシック" charset="0"/>
              </a:rPr>
              <a:t>DecisionTreeLearner</a:t>
            </a:r>
            <a:endParaRPr lang="en-US" sz="2600" dirty="0">
              <a:latin typeface="Times New Roman" charset="0"/>
              <a:ea typeface="ＭＳ Ｐゴシック" charset="0"/>
              <a:cs typeface="ＭＳ Ｐゴシック" charset="0"/>
            </a:endParaRPr>
          </a:p>
          <a:p>
            <a:pPr lvl="1">
              <a:buFontTx/>
              <a:buNone/>
            </a:pPr>
            <a:r>
              <a:rPr lang="en-US" sz="2600" dirty="0" smtClean="0">
                <a:latin typeface="Times New Roman" charset="0"/>
                <a:ea typeface="ＭＳ Ｐゴシック" charset="0"/>
                <a:cs typeface="ＭＳ Ｐゴシック" charset="0"/>
              </a:rPr>
              <a:t>&gt;</a:t>
            </a:r>
            <a:r>
              <a:rPr lang="en-US" sz="2600" dirty="0">
                <a:latin typeface="Times New Roman" charset="0"/>
                <a:ea typeface="ＭＳ Ｐゴシック" charset="0"/>
                <a:cs typeface="ＭＳ Ｐゴシック" charset="0"/>
              </a:rPr>
              <a:t>&gt;&gt; </a:t>
            </a:r>
            <a:r>
              <a:rPr lang="en-US" sz="2600" dirty="0" err="1">
                <a:latin typeface="Times New Roman" charset="0"/>
                <a:ea typeface="ＭＳ Ｐゴシック" charset="0"/>
                <a:cs typeface="ＭＳ Ｐゴシック" charset="0"/>
              </a:rPr>
              <a:t>train_and_test</a:t>
            </a:r>
            <a:r>
              <a:rPr lang="en-US" sz="2600" dirty="0" smtClean="0">
                <a:latin typeface="Times New Roman" charset="0"/>
                <a:ea typeface="ＭＳ Ｐゴシック" charset="0"/>
                <a:cs typeface="ＭＳ Ｐゴシック" charset="0"/>
              </a:rPr>
              <a:t>(</a:t>
            </a:r>
            <a:r>
              <a:rPr lang="en-US" sz="2600" dirty="0" err="1" smtClean="0">
                <a:latin typeface="Times New Roman" charset="0"/>
                <a:ea typeface="ＭＳ Ｐゴシック" charset="0"/>
                <a:cs typeface="ＭＳ Ｐゴシック" charset="0"/>
              </a:rPr>
              <a:t>dtl</a:t>
            </a:r>
            <a:r>
              <a:rPr lang="en-US" sz="2600" dirty="0" smtClean="0">
                <a:latin typeface="Times New Roman" charset="0"/>
                <a:ea typeface="ＭＳ Ｐゴシック" charset="0"/>
                <a:cs typeface="ＭＳ Ｐゴシック" charset="0"/>
              </a:rPr>
              <a:t>(</a:t>
            </a:r>
            <a:r>
              <a:rPr lang="en-US" sz="2600" dirty="0">
                <a:latin typeface="Times New Roman" charset="0"/>
                <a:ea typeface="ＭＳ Ｐゴシック" charset="0"/>
                <a:cs typeface="ＭＳ Ｐゴシック" charset="0"/>
              </a:rPr>
              <a:t>), zoo, 0, 10)</a:t>
            </a:r>
          </a:p>
          <a:p>
            <a:pPr lvl="1">
              <a:buFontTx/>
              <a:buNone/>
            </a:pPr>
            <a:r>
              <a:rPr lang="en-US" sz="2600" dirty="0">
                <a:latin typeface="Times New Roman" charset="0"/>
                <a:ea typeface="ＭＳ Ｐゴシック" charset="0"/>
                <a:cs typeface="ＭＳ Ｐゴシック" charset="0"/>
              </a:rPr>
              <a:t>1.0</a:t>
            </a:r>
          </a:p>
          <a:p>
            <a:pPr lvl="1">
              <a:buFontTx/>
              <a:buNone/>
            </a:pPr>
            <a:r>
              <a:rPr lang="en-US" sz="2600" dirty="0">
                <a:latin typeface="Times New Roman" charset="0"/>
                <a:ea typeface="ＭＳ Ｐゴシック" charset="0"/>
                <a:cs typeface="ＭＳ Ｐゴシック" charset="0"/>
              </a:rPr>
              <a:t>&gt;&gt;&gt; </a:t>
            </a:r>
            <a:r>
              <a:rPr lang="en-US" sz="2600" dirty="0" err="1">
                <a:latin typeface="Times New Roman" charset="0"/>
                <a:ea typeface="ＭＳ Ｐゴシック" charset="0"/>
                <a:cs typeface="ＭＳ Ｐゴシック" charset="0"/>
              </a:rPr>
              <a:t>train_and_test</a:t>
            </a:r>
            <a:r>
              <a:rPr lang="en-US" sz="2600" dirty="0" smtClean="0">
                <a:latin typeface="Times New Roman" charset="0"/>
                <a:ea typeface="ＭＳ Ｐゴシック" charset="0"/>
                <a:cs typeface="ＭＳ Ｐゴシック" charset="0"/>
              </a:rPr>
              <a:t>(</a:t>
            </a:r>
            <a:r>
              <a:rPr lang="en-US" sz="2600" dirty="0" err="1" smtClean="0">
                <a:latin typeface="Times New Roman" charset="0"/>
                <a:ea typeface="ＭＳ Ｐゴシック" charset="0"/>
                <a:cs typeface="ＭＳ Ｐゴシック" charset="0"/>
              </a:rPr>
              <a:t>dtl</a:t>
            </a:r>
            <a:r>
              <a:rPr lang="en-US" sz="2600" dirty="0" smtClean="0">
                <a:latin typeface="Times New Roman" charset="0"/>
                <a:ea typeface="ＭＳ Ｐゴシック" charset="0"/>
                <a:cs typeface="ＭＳ Ｐゴシック" charset="0"/>
              </a:rPr>
              <a:t>(</a:t>
            </a:r>
            <a:r>
              <a:rPr lang="en-US" sz="2600" dirty="0">
                <a:latin typeface="Times New Roman" charset="0"/>
                <a:ea typeface="ＭＳ Ｐゴシック" charset="0"/>
                <a:cs typeface="ＭＳ Ｐゴシック" charset="0"/>
              </a:rPr>
              <a:t>), zoo, 90, 100)</a:t>
            </a:r>
          </a:p>
          <a:p>
            <a:pPr lvl="1">
              <a:buFontTx/>
              <a:buNone/>
            </a:pPr>
            <a:r>
              <a:rPr lang="en-US" sz="2600" dirty="0">
                <a:latin typeface="Times New Roman" charset="0"/>
                <a:ea typeface="ＭＳ Ｐゴシック" charset="0"/>
                <a:cs typeface="ＭＳ Ｐゴシック" charset="0"/>
              </a:rPr>
              <a:t>0.80000000000000004</a:t>
            </a:r>
          </a:p>
          <a:p>
            <a:pPr lvl="1">
              <a:buFontTx/>
              <a:buNone/>
            </a:pPr>
            <a:r>
              <a:rPr lang="en-US" sz="2600" dirty="0">
                <a:latin typeface="Times New Roman" charset="0"/>
                <a:ea typeface="ＭＳ Ｐゴシック" charset="0"/>
                <a:cs typeface="ＭＳ Ｐゴシック" charset="0"/>
              </a:rPr>
              <a:t>&gt;&gt;&gt; </a:t>
            </a:r>
            <a:r>
              <a:rPr lang="en-US" sz="2600" dirty="0" err="1">
                <a:latin typeface="Times New Roman" charset="0"/>
                <a:ea typeface="ＭＳ Ｐゴシック" charset="0"/>
                <a:cs typeface="ＭＳ Ｐゴシック" charset="0"/>
              </a:rPr>
              <a:t>train_and_test</a:t>
            </a:r>
            <a:r>
              <a:rPr lang="en-US" sz="2600" dirty="0" smtClean="0">
                <a:latin typeface="Times New Roman" charset="0"/>
                <a:ea typeface="ＭＳ Ｐゴシック" charset="0"/>
                <a:cs typeface="ＭＳ Ｐゴシック" charset="0"/>
              </a:rPr>
              <a:t>(</a:t>
            </a:r>
            <a:r>
              <a:rPr lang="en-US" sz="2600" dirty="0" err="1" smtClean="0">
                <a:latin typeface="Times New Roman" charset="0"/>
                <a:ea typeface="ＭＳ Ｐゴシック" charset="0"/>
                <a:cs typeface="ＭＳ Ｐゴシック" charset="0"/>
              </a:rPr>
              <a:t>dtl</a:t>
            </a:r>
            <a:r>
              <a:rPr lang="en-US" sz="2600" dirty="0" smtClean="0">
                <a:latin typeface="Times New Roman" charset="0"/>
                <a:ea typeface="ＭＳ Ｐゴシック" charset="0"/>
                <a:cs typeface="ＭＳ Ｐゴシック" charset="0"/>
              </a:rPr>
              <a:t>(</a:t>
            </a:r>
            <a:r>
              <a:rPr lang="en-US" sz="2600" dirty="0">
                <a:latin typeface="Times New Roman" charset="0"/>
                <a:ea typeface="ＭＳ Ｐゴシック" charset="0"/>
                <a:cs typeface="ＭＳ Ｐゴシック" charset="0"/>
              </a:rPr>
              <a:t>), zoo, 90, 101)</a:t>
            </a:r>
          </a:p>
          <a:p>
            <a:pPr lvl="1">
              <a:buFontTx/>
              <a:buNone/>
            </a:pPr>
            <a:r>
              <a:rPr lang="en-US" sz="2600" dirty="0">
                <a:latin typeface="Times New Roman" charset="0"/>
                <a:ea typeface="ＭＳ Ｐゴシック" charset="0"/>
                <a:cs typeface="ＭＳ Ｐゴシック" charset="0"/>
              </a:rPr>
              <a:t>0.81818181818181823</a:t>
            </a:r>
          </a:p>
          <a:p>
            <a:pPr lvl="1">
              <a:buFontTx/>
              <a:buNone/>
            </a:pPr>
            <a:r>
              <a:rPr lang="en-US" sz="2600" dirty="0">
                <a:latin typeface="Times New Roman" charset="0"/>
                <a:ea typeface="ＭＳ Ｐゴシック" charset="0"/>
                <a:cs typeface="ＭＳ Ｐゴシック" charset="0"/>
              </a:rPr>
              <a:t>&gt;&gt;&gt; </a:t>
            </a:r>
            <a:r>
              <a:rPr lang="en-US" sz="2600" dirty="0" err="1" smtClean="0">
                <a:latin typeface="Times New Roman" charset="0"/>
                <a:ea typeface="ＭＳ Ｐゴシック" charset="0"/>
                <a:cs typeface="ＭＳ Ｐゴシック" charset="0"/>
              </a:rPr>
              <a:t>train_and_test</a:t>
            </a:r>
            <a:r>
              <a:rPr lang="en-US" sz="2600" dirty="0" smtClean="0">
                <a:latin typeface="Times New Roman" charset="0"/>
                <a:ea typeface="ＭＳ Ｐゴシック" charset="0"/>
                <a:cs typeface="ＭＳ Ｐゴシック" charset="0"/>
              </a:rPr>
              <a:t>(</a:t>
            </a:r>
            <a:r>
              <a:rPr lang="en-US" sz="2600" dirty="0" err="1" smtClean="0">
                <a:latin typeface="Times New Roman" charset="0"/>
                <a:ea typeface="ＭＳ Ｐゴシック" charset="0"/>
                <a:cs typeface="ＭＳ Ｐゴシック" charset="0"/>
              </a:rPr>
              <a:t>dtl</a:t>
            </a:r>
            <a:r>
              <a:rPr lang="en-US" sz="2600" dirty="0" smtClean="0">
                <a:latin typeface="Times New Roman" charset="0"/>
                <a:ea typeface="ＭＳ Ｐゴシック" charset="0"/>
                <a:cs typeface="ＭＳ Ｐゴシック" charset="0"/>
              </a:rPr>
              <a:t>(</a:t>
            </a:r>
            <a:r>
              <a:rPr lang="en-US" sz="2600" dirty="0">
                <a:latin typeface="Times New Roman" charset="0"/>
                <a:ea typeface="ＭＳ Ｐゴシック" charset="0"/>
                <a:cs typeface="ＭＳ Ｐゴシック" charset="0"/>
              </a:rPr>
              <a:t>), zoo, 80, 90)</a:t>
            </a:r>
          </a:p>
          <a:p>
            <a:pPr lvl="1">
              <a:buFontTx/>
              <a:buNone/>
            </a:pPr>
            <a:r>
              <a:rPr lang="en-US" sz="2600" dirty="0">
                <a:latin typeface="Times New Roman" charset="0"/>
                <a:ea typeface="ＭＳ Ｐゴシック" charset="0"/>
                <a:cs typeface="ＭＳ Ｐゴシック" charset="0"/>
              </a:rPr>
              <a:t>0.90000000000000002</a:t>
            </a:r>
          </a:p>
          <a:p>
            <a:pPr>
              <a:buFontTx/>
              <a:buNone/>
            </a:pPr>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90803067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Presentation">
  <a:themeElements>
    <a:clrScheme name="Custom 34">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fontScheme name="Blank Presentation.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lnDef>
  </a:objectDefaults>
  <a:extraClrSchemeLst>
    <a:extraClrScheme>
      <a:clrScheme name="Blank Presentation.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po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po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po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po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po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po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3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fontScheme name="Blank Presentation.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19394</TotalTime>
  <Words>1539</Words>
  <Application>Microsoft Macintosh PowerPoint</Application>
  <PresentationFormat>On-screen Show (4:3)</PresentationFormat>
  <Paragraphs>237</Paragraphs>
  <Slides>28</Slides>
  <Notes>7</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Blank Presentation</vt:lpstr>
      <vt:lpstr>Machine Learning: Methodology</vt:lpstr>
      <vt:lpstr>http://archive.ics.uci.edu/ml</vt:lpstr>
      <vt:lpstr>PowerPoint Presentation</vt:lpstr>
      <vt:lpstr>Zoo data</vt:lpstr>
      <vt:lpstr>Zoo example</vt:lpstr>
      <vt:lpstr>Evaluation methodology (1)</vt:lpstr>
      <vt:lpstr>Evaluation methodology (2)</vt:lpstr>
      <vt:lpstr>Evaluation methodology (3)</vt:lpstr>
      <vt:lpstr>Zoo evaluation</vt:lpstr>
      <vt:lpstr>K-fold Cross Validation</vt:lpstr>
      <vt:lpstr>Zoo evaluation</vt:lpstr>
      <vt:lpstr>Learning curve</vt:lpstr>
      <vt:lpstr>Zoo</vt:lpstr>
      <vt:lpstr>PowerPoint Presentation</vt:lpstr>
      <vt:lpstr>Iris Data</vt:lpstr>
      <vt:lpstr>Comparing ML Approaches</vt:lpstr>
      <vt:lpstr>Confusion Matrix (1)</vt:lpstr>
      <vt:lpstr>Confusion Matrix (2)</vt:lpstr>
      <vt:lpstr>Accuracy, Error Rate, Sensitivity, Specificity</vt:lpstr>
      <vt:lpstr>Precision and Recall</vt:lpstr>
      <vt:lpstr>Precision and Recall</vt:lpstr>
      <vt:lpstr>Precision and Recall</vt:lpstr>
      <vt:lpstr>F measure</vt:lpstr>
      <vt:lpstr>ROC Curve (1)</vt:lpstr>
      <vt:lpstr>ROC Curve (2)</vt:lpstr>
      <vt:lpstr>ROC Curve (3)</vt:lpstr>
      <vt:lpstr>ROC Curve (4)</vt:lpstr>
      <vt:lpstr>Precision at N</vt:lpstr>
    </vt:vector>
  </TitlesOfParts>
  <Company>UMBC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Machine Learning</dc:title>
  <dc:creator>COGITO</dc:creator>
  <cp:lastModifiedBy>tim finin</cp:lastModifiedBy>
  <cp:revision>427</cp:revision>
  <cp:lastPrinted>2012-11-28T20:50:13Z</cp:lastPrinted>
  <dcterms:created xsi:type="dcterms:W3CDTF">2009-11-25T19:59:32Z</dcterms:created>
  <dcterms:modified xsi:type="dcterms:W3CDTF">2015-12-02T19:06:30Z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1</vt:i4>
  </property>
  <property fmtid="{D5CDD505-2E9C-101B-9397-08002B2CF9AE}" pid="6" name="ScreenUsage">
    <vt:i4>2</vt:i4>
  </property>
  <property fmtid="{D5CDD505-2E9C-101B-9397-08002B2CF9AE}" pid="7" name="MailAddress">
    <vt:lpwstr>finin@umbc.edu</vt:lpwstr>
  </property>
  <property fmtid="{D5CDD505-2E9C-101B-9397-08002B2CF9AE}" pid="8" name="HomePage">
    <vt:lpwstr>http://umbc.edu/~finin</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1</vt:i4>
  </property>
  <property fmtid="{D5CDD505-2E9C-101B-9397-08002B2CF9AE}" pid="21" name="OutputDir">
    <vt:lpwstr>C:\Users\finin\teaching\AI\RN\</vt:lpwstr>
  </property>
</Properties>
</file>