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5" r:id="rId3"/>
    <p:sldId id="325" r:id="rId4"/>
    <p:sldId id="326" r:id="rId5"/>
    <p:sldId id="328" r:id="rId6"/>
    <p:sldId id="292" r:id="rId7"/>
    <p:sldId id="346" r:id="rId8"/>
    <p:sldId id="347" r:id="rId9"/>
    <p:sldId id="348" r:id="rId10"/>
    <p:sldId id="324" r:id="rId11"/>
    <p:sldId id="329" r:id="rId12"/>
    <p:sldId id="320" r:id="rId13"/>
    <p:sldId id="330" r:id="rId14"/>
    <p:sldId id="349" r:id="rId15"/>
    <p:sldId id="350" r:id="rId16"/>
    <p:sldId id="351" r:id="rId17"/>
    <p:sldId id="356" r:id="rId18"/>
    <p:sldId id="357" r:id="rId19"/>
    <p:sldId id="353" r:id="rId20"/>
    <p:sldId id="358" r:id="rId21"/>
    <p:sldId id="360" r:id="rId22"/>
    <p:sldId id="361" r:id="rId23"/>
    <p:sldId id="359" r:id="rId24"/>
    <p:sldId id="362" r:id="rId25"/>
    <p:sldId id="364" r:id="rId26"/>
    <p:sldId id="365" r:id="rId27"/>
    <p:sldId id="366" r:id="rId28"/>
    <p:sldId id="363" r:id="rId2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968" y="-688"/>
      </p:cViewPr>
      <p:guideLst>
        <p:guide orient="horz" pos="1872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:Users:finin:python:lc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'lc.csv'!$B$1:$B$44</c:f>
              <c:numCache>
                <c:formatCode>General</c:formatCode>
                <c:ptCount val="44"/>
                <c:pt idx="0">
                  <c:v>1.0</c:v>
                </c:pt>
                <c:pt idx="1">
                  <c:v>1.0</c:v>
                </c:pt>
                <c:pt idx="2">
                  <c:v>0.983333333333333</c:v>
                </c:pt>
                <c:pt idx="3">
                  <c:v>0.974999999999999</c:v>
                </c:pt>
                <c:pt idx="4">
                  <c:v>0.94</c:v>
                </c:pt>
                <c:pt idx="5">
                  <c:v>0.908333333333333</c:v>
                </c:pt>
                <c:pt idx="6">
                  <c:v>0.985714285714285</c:v>
                </c:pt>
                <c:pt idx="7">
                  <c:v>0.9375</c:v>
                </c:pt>
                <c:pt idx="8">
                  <c:v>0.949999999999999</c:v>
                </c:pt>
                <c:pt idx="9">
                  <c:v>0.944999999999999</c:v>
                </c:pt>
                <c:pt idx="10">
                  <c:v>0.940909090909091</c:v>
                </c:pt>
                <c:pt idx="11">
                  <c:v>0.920833333333333</c:v>
                </c:pt>
                <c:pt idx="12">
                  <c:v>0.942307692307692</c:v>
                </c:pt>
                <c:pt idx="13">
                  <c:v>0.9</c:v>
                </c:pt>
                <c:pt idx="14">
                  <c:v>0.923333333333333</c:v>
                </c:pt>
                <c:pt idx="15">
                  <c:v>0.89375</c:v>
                </c:pt>
                <c:pt idx="16">
                  <c:v>0.923529411764705</c:v>
                </c:pt>
                <c:pt idx="17">
                  <c:v>0.897222222222222</c:v>
                </c:pt>
                <c:pt idx="18">
                  <c:v>0.931578947368421</c:v>
                </c:pt>
                <c:pt idx="19">
                  <c:v>0.904999999999999</c:v>
                </c:pt>
                <c:pt idx="20">
                  <c:v>0.919047619047619</c:v>
                </c:pt>
                <c:pt idx="21">
                  <c:v>0.895454545454545</c:v>
                </c:pt>
                <c:pt idx="22">
                  <c:v>0.88695652173913</c:v>
                </c:pt>
                <c:pt idx="23">
                  <c:v>0.89375</c:v>
                </c:pt>
                <c:pt idx="24">
                  <c:v>0.882</c:v>
                </c:pt>
                <c:pt idx="25">
                  <c:v>0.9</c:v>
                </c:pt>
                <c:pt idx="26">
                  <c:v>0.885185185185185</c:v>
                </c:pt>
                <c:pt idx="27">
                  <c:v>0.883928571428571</c:v>
                </c:pt>
                <c:pt idx="28">
                  <c:v>0.858620689655172</c:v>
                </c:pt>
                <c:pt idx="29">
                  <c:v>0.833333333333333</c:v>
                </c:pt>
                <c:pt idx="30">
                  <c:v>0.874193548387096</c:v>
                </c:pt>
                <c:pt idx="31">
                  <c:v>0.856249999999999</c:v>
                </c:pt>
                <c:pt idx="32">
                  <c:v>0.84090909090909</c:v>
                </c:pt>
                <c:pt idx="33">
                  <c:v>0.842647058823529</c:v>
                </c:pt>
                <c:pt idx="34">
                  <c:v>0.858571428571428</c:v>
                </c:pt>
                <c:pt idx="35">
                  <c:v>0.834722222222222</c:v>
                </c:pt>
                <c:pt idx="36">
                  <c:v>0.787837837837837</c:v>
                </c:pt>
                <c:pt idx="37">
                  <c:v>0.831578947368421</c:v>
                </c:pt>
                <c:pt idx="38">
                  <c:v>0.819230769230769</c:v>
                </c:pt>
                <c:pt idx="39">
                  <c:v>0.7925</c:v>
                </c:pt>
                <c:pt idx="40">
                  <c:v>0.763414634146341</c:v>
                </c:pt>
                <c:pt idx="41">
                  <c:v>0.736904761904761</c:v>
                </c:pt>
                <c:pt idx="42">
                  <c:v>0.782558139534883</c:v>
                </c:pt>
                <c:pt idx="43">
                  <c:v>0.736363636363636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973416"/>
        <c:axId val="1762976360"/>
      </c:lineChart>
      <c:catAx>
        <c:axId val="1762973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62976360"/>
        <c:crosses val="autoZero"/>
        <c:auto val="1"/>
        <c:lblAlgn val="ctr"/>
        <c:lblOffset val="100"/>
        <c:noMultiLvlLbl val="0"/>
      </c:catAx>
      <c:valAx>
        <c:axId val="1762976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2973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72409F3C-BD10-194C-83A6-D50065DA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DA280F-2298-1A48-9DE5-CA2D4C2CCDA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DA280F-2298-1A48-9DE5-CA2D4C2CCDA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DA280F-2298-1A48-9DE5-CA2D4C2CCDA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D9A00A-D183-1442-8B98-CD0A42F5601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0953BB7-A803-CE46-8563-E051625F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code.google.com/p/aima-data/source/browse/trunk/iris.cs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onfusion_matrix" TargetMode="External"/><Relationship Id="rId3" Type="http://schemas.openxmlformats.org/officeDocument/2006/relationships/hyperlink" Target="http://en.wikipedia.org/wiki/Type_I_and_type_II_error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recision_and_reca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archive.ics.uci.edu/ml/datasets/Zo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Machine Learning: </a:t>
            </a:r>
            <a: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Methodology</a:t>
            </a:r>
            <a:endParaRPr lang="en-US" sz="5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990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Chapter 18.1-18.3</a:t>
            </a:r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Chuck Dyer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36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K-fold Cross Validation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Problem: getting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ground truth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data can be expensive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Problem: ideally need different test data each time we test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Problem: experimentation is needed to find right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feature space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and parameters for ML algorithm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Goal: minimize amount of training+test data needed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Idea: split training data into K subsets, use K-1 for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training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, and one for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development testing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Common K values are 5 and 10</a:t>
            </a: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evaluation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32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ross_validation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(learner, data, K, N) does N iterations, each time randomly selecting 1/K data points for test, rest for train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cross_validation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), zoo, 10, 20)</a:t>
            </a:r>
          </a:p>
          <a:p>
            <a:pPr lvl="1">
              <a:buFontTx/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0.95500000000000007</a:t>
            </a:r>
          </a:p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eave1out(learner, data) does </a:t>
            </a:r>
            <a:r>
              <a:rPr lang="en-US" sz="32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len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(data) trials, each using one element for test, rest for train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&gt;&gt;&gt; leave1out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), zoo)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0.97029702970297027</a:t>
            </a:r>
          </a:p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restaurant-dtl-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09600"/>
            <a:ext cx="91487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Learning curve</a:t>
            </a:r>
          </a:p>
        </p:txBody>
      </p:sp>
      <p:sp>
        <p:nvSpPr>
          <p:cNvPr id="1290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2390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curve 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= % correct on test set as a function of training set size</a:t>
            </a:r>
          </a:p>
          <a:p>
            <a:pPr marL="0" indent="0">
              <a:buFontTx/>
              <a:buNone/>
            </a:pPr>
            <a:endParaRPr lang="en-US" sz="1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learningcurve(DecisionTreeLearner(), zoo)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[(2, 1.0), (4, 1.0), (6, 0.98333333333333339), (8, 0.97499999999999998), (10, 0.94000000000000006), (12, 0.90833333333333321), (14, 0.98571428571428577), (16, 0.9375), (18, 0.94999999999999996), (20, 0.94499999999999995), … (86, 0.78255813953488373), (88, 0.73636363636363644), (90, 0.70777777777777795)]</a:t>
            </a:r>
          </a:p>
          <a:p>
            <a:pPr marL="0" indent="0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962400" y="4648200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2-05 at 12.3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28600"/>
            <a:ext cx="9904694" cy="7620000"/>
          </a:xfrm>
          <a:prstGeom prst="rect">
            <a:avLst/>
          </a:prstGeom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77724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http://archive.ics.uci.edu/ml/datasets</a:t>
            </a:r>
            <a:r>
              <a:rPr lang="en-US" sz="3600" dirty="0" smtClean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/Iris</a:t>
            </a:r>
            <a:endParaRPr lang="en-US" sz="3600" dirty="0">
              <a:solidFill>
                <a:srgbClr val="2D2DB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4400" dirty="0" smtClean="0"/>
              <a:t>Iris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05800" cy="3124200"/>
          </a:xfrm>
        </p:spPr>
        <p:txBody>
          <a:bodyPr/>
          <a:lstStyle/>
          <a:p>
            <a:r>
              <a:rPr lang="en-US" sz="3200" dirty="0" smtClean="0"/>
              <a:t>Three classes: Iris </a:t>
            </a:r>
            <a:r>
              <a:rPr lang="en-US" sz="3200" dirty="0" err="1" smtClean="0"/>
              <a:t>Setosa</a:t>
            </a:r>
            <a:r>
              <a:rPr lang="en-US" sz="3200" dirty="0" smtClean="0"/>
              <a:t>, Iris</a:t>
            </a:r>
            <a:br>
              <a:rPr lang="en-US" sz="3200" dirty="0" smtClean="0"/>
            </a:br>
            <a:r>
              <a:rPr lang="en-US" sz="3200" dirty="0" err="1" smtClean="0"/>
              <a:t>Versicolour</a:t>
            </a:r>
            <a:r>
              <a:rPr lang="en-US" sz="3200" dirty="0"/>
              <a:t>,</a:t>
            </a:r>
            <a:r>
              <a:rPr lang="en-US" sz="3200" dirty="0" smtClean="0"/>
              <a:t> Iris </a:t>
            </a:r>
            <a:r>
              <a:rPr lang="en-US" sz="3200" dirty="0" err="1" smtClean="0"/>
              <a:t>Virginica</a:t>
            </a:r>
            <a:endParaRPr lang="en-US" sz="3200" dirty="0" smtClean="0"/>
          </a:p>
          <a:p>
            <a:r>
              <a:rPr lang="en-US" sz="3200" dirty="0" smtClean="0"/>
              <a:t>Four features: sepal length and width, petal length and width</a:t>
            </a:r>
          </a:p>
          <a:p>
            <a:r>
              <a:rPr lang="en-US" sz="3200" dirty="0" smtClean="0"/>
              <a:t>150 data elements (50 of each)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33867"/>
            <a:ext cx="2711450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9624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aima-python&gt; more data/iris.csv </a:t>
            </a:r>
          </a:p>
          <a:p>
            <a:r>
              <a:rPr lang="hu-HU" dirty="0" smtClean="0"/>
              <a:t>5.1,3.5,1.4,0.2,setosa</a:t>
            </a:r>
          </a:p>
          <a:p>
            <a:r>
              <a:rPr lang="hu-HU" dirty="0" smtClean="0"/>
              <a:t>4.9,3.0,1.4,0.2,setosa</a:t>
            </a:r>
          </a:p>
          <a:p>
            <a:r>
              <a:rPr lang="hu-HU" dirty="0" smtClean="0"/>
              <a:t>4.7,3.2,1.3,0.2,setosa</a:t>
            </a:r>
          </a:p>
          <a:p>
            <a:r>
              <a:rPr lang="hu-HU" dirty="0" smtClean="0"/>
              <a:t>4.6,3.1,1.5,0.2,setosa</a:t>
            </a:r>
          </a:p>
          <a:p>
            <a:r>
              <a:rPr lang="hu-HU" dirty="0" smtClean="0"/>
              <a:t>5.0,3.6,1.4,0.2,setosa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linkClick r:id="rId3"/>
              </a:rPr>
              <a:t>http://code.google.com/p/aima-data/source/browse/trunk/</a:t>
            </a:r>
            <a:r>
              <a:rPr lang="en-US" sz="2600" dirty="0" smtClean="0">
                <a:hlinkClick r:id="rId3"/>
              </a:rPr>
              <a:t>iris.csv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0967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Comparing ML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r>
              <a:rPr lang="en-US" sz="3200" dirty="0" smtClean="0"/>
              <a:t>The effectiveness of ML algorithms varies de-pending on the problem, data</a:t>
            </a:r>
            <a:r>
              <a:rPr lang="en-US" sz="3200" dirty="0"/>
              <a:t> </a:t>
            </a:r>
            <a:r>
              <a:rPr lang="en-US" sz="3200" dirty="0" smtClean="0"/>
              <a:t>and features used</a:t>
            </a:r>
          </a:p>
          <a:p>
            <a:r>
              <a:rPr lang="en-US" sz="3200" dirty="0" smtClean="0"/>
              <a:t>You may have institutions, </a:t>
            </a:r>
            <a:r>
              <a:rPr lang="en-US" sz="3200" dirty="0" smtClean="0"/>
              <a:t>but run experiments</a:t>
            </a:r>
          </a:p>
          <a:p>
            <a:r>
              <a:rPr lang="en-US" sz="3200" dirty="0" smtClean="0"/>
              <a:t>Average accuracy (% correct) is a standard metric</a:t>
            </a:r>
            <a:endParaRPr lang="en-US" sz="3200" dirty="0" smtClean="0"/>
          </a:p>
          <a:p>
            <a:pPr marL="236538" indent="0">
              <a:buNone/>
            </a:pPr>
            <a:r>
              <a:rPr lang="en-US" dirty="0"/>
              <a:t>&gt;&gt;&gt; compare</a:t>
            </a:r>
            <a:r>
              <a:rPr lang="en-US" dirty="0" smtClean="0"/>
              <a:t>([</a:t>
            </a:r>
            <a:r>
              <a:rPr lang="en-US" dirty="0" err="1"/>
              <a:t>DecisionTreeLearner</a:t>
            </a:r>
            <a:r>
              <a:rPr lang="en-US" dirty="0"/>
              <a:t>, </a:t>
            </a:r>
            <a:r>
              <a:rPr lang="en-US" dirty="0" err="1"/>
              <a:t>NaiveBayesLearner</a:t>
            </a:r>
            <a:r>
              <a:rPr lang="en-US" dirty="0"/>
              <a:t>, </a:t>
            </a:r>
            <a:r>
              <a:rPr lang="en-US" dirty="0" err="1"/>
              <a:t>NearestNeighborLearner</a:t>
            </a:r>
            <a:r>
              <a:rPr lang="en-US" dirty="0"/>
              <a:t>], datasets=[iris, zoo], k=10, trials=5)</a:t>
            </a:r>
          </a:p>
          <a:p>
            <a:pPr marL="236538" indent="0">
              <a:buNone/>
            </a:pPr>
            <a:r>
              <a:rPr lang="en-US" dirty="0"/>
              <a:t>                  </a:t>
            </a:r>
            <a:r>
              <a:rPr lang="en-US" dirty="0" smtClean="0"/>
              <a:t>             iris     </a:t>
            </a:r>
            <a:r>
              <a:rPr lang="en-US" dirty="0"/>
              <a:t>zoo  </a:t>
            </a:r>
          </a:p>
          <a:p>
            <a:pPr marL="236538" indent="0">
              <a:buNone/>
            </a:pPr>
            <a:r>
              <a:rPr lang="en-US" dirty="0" err="1"/>
              <a:t>DecisionTree</a:t>
            </a:r>
            <a:r>
              <a:rPr lang="en-US" dirty="0"/>
              <a:t>     </a:t>
            </a:r>
            <a:r>
              <a:rPr lang="en-US" dirty="0" smtClean="0"/>
              <a:t>    </a:t>
            </a:r>
            <a:r>
              <a:rPr lang="en-US" dirty="0"/>
              <a:t>0.86   0.94  </a:t>
            </a:r>
          </a:p>
          <a:p>
            <a:pPr marL="236538" indent="0">
              <a:buNone/>
            </a:pPr>
            <a:r>
              <a:rPr lang="en-US" dirty="0" err="1"/>
              <a:t>NaiveBayes</a:t>
            </a:r>
            <a:r>
              <a:rPr lang="en-US" dirty="0"/>
              <a:t>      </a:t>
            </a:r>
            <a:r>
              <a:rPr lang="en-US" dirty="0" smtClean="0"/>
              <a:t>     </a:t>
            </a:r>
            <a:r>
              <a:rPr lang="en-US" dirty="0"/>
              <a:t>0.92   0.92  </a:t>
            </a:r>
          </a:p>
          <a:p>
            <a:pPr marL="236538" indent="0">
              <a:buNone/>
            </a:pPr>
            <a:r>
              <a:rPr lang="en-US" dirty="0" err="1"/>
              <a:t>NearestNeighbor</a:t>
            </a:r>
            <a:r>
              <a:rPr lang="en-US" dirty="0"/>
              <a:t>   0.85   0.96 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522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Confusion Matrix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hlinkClick r:id="rId2"/>
              </a:rPr>
              <a:t>confusion matrix</a:t>
            </a:r>
            <a:r>
              <a:rPr lang="en-US" sz="3200" dirty="0" smtClean="0"/>
              <a:t> can be a better way to show results</a:t>
            </a:r>
          </a:p>
          <a:p>
            <a:r>
              <a:rPr lang="en-US" sz="3200" dirty="0" smtClean="0"/>
              <a:t>For binary classifiers it’s simple and is related to </a:t>
            </a:r>
            <a:r>
              <a:rPr lang="en-US" sz="3200" dirty="0" smtClean="0">
                <a:hlinkClick r:id="rId3"/>
              </a:rPr>
              <a:t>type I and type II errors</a:t>
            </a:r>
            <a:r>
              <a:rPr lang="en-US" sz="3200" dirty="0" smtClean="0"/>
              <a:t> (i.e., false positives and false negatives)</a:t>
            </a:r>
          </a:p>
          <a:p>
            <a:r>
              <a:rPr lang="en-US" sz="3200" dirty="0" smtClean="0"/>
              <a:t>There may be different costs</a:t>
            </a:r>
            <a:br>
              <a:rPr lang="en-US" sz="3200" dirty="0" smtClean="0"/>
            </a:br>
            <a:r>
              <a:rPr lang="en-US" sz="3200" dirty="0" smtClean="0"/>
              <a:t>for each kind of error</a:t>
            </a:r>
          </a:p>
          <a:p>
            <a:r>
              <a:rPr lang="en-US" sz="3200" dirty="0" smtClean="0"/>
              <a:t>So we need to understand</a:t>
            </a:r>
            <a:br>
              <a:rPr lang="en-US" sz="3200" dirty="0" smtClean="0"/>
            </a:br>
            <a:r>
              <a:rPr lang="en-US" sz="3200" dirty="0" smtClean="0"/>
              <a:t>their frequencies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78746"/>
              </p:ext>
            </p:extLst>
          </p:nvPr>
        </p:nvGraphicFramePr>
        <p:xfrm>
          <a:off x="6096000" y="4495800"/>
          <a:ext cx="2590802" cy="1651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566739"/>
                <a:gridCol w="1033462"/>
                <a:gridCol w="990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a/c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~C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positive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negative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~C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r>
                        <a:rPr lang="en-US" baseline="0" dirty="0" smtClean="0"/>
                        <a:t> positive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negative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403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redicted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553998" cy="114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5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Confusion Matrix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10000"/>
          </a:xfrm>
        </p:spPr>
        <p:txBody>
          <a:bodyPr/>
          <a:lstStyle/>
          <a:p>
            <a:r>
              <a:rPr lang="en-US" sz="3200" dirty="0" smtClean="0"/>
              <a:t>For multi-way classifiers, a confusion matrix is even more useful</a:t>
            </a:r>
          </a:p>
          <a:p>
            <a:r>
              <a:rPr lang="en-US" sz="3200" dirty="0" smtClean="0"/>
              <a:t>It lets you focus in on where the errors 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72533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redicted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715933"/>
            <a:ext cx="553998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actual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91070"/>
              </p:ext>
            </p:extLst>
          </p:nvPr>
        </p:nvGraphicFramePr>
        <p:xfrm>
          <a:off x="2438400" y="4191000"/>
          <a:ext cx="39623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41"/>
                <a:gridCol w="669107"/>
                <a:gridCol w="890751"/>
                <a:gridCol w="1295400"/>
              </a:tblGrid>
              <a:tr h="37465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rabbit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Cat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Dog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Rabbit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15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Berlin Sans FB Demi" charset="0"/>
              </a:rPr>
              <a:t>Accuracy</a:t>
            </a:r>
            <a:r>
              <a:rPr lang="en-US" dirty="0">
                <a:latin typeface="Berlin Sans FB Demi" charset="0"/>
              </a:rPr>
              <a:t>, Error Rate, </a:t>
            </a:r>
            <a:r>
              <a:rPr lang="en-US" dirty="0" smtClean="0">
                <a:latin typeface="Berlin Sans FB Demi" charset="0"/>
              </a:rPr>
              <a:t>Sensitivity</a:t>
            </a:r>
            <a:br>
              <a:rPr lang="en-US" dirty="0" smtClean="0">
                <a:latin typeface="Berlin Sans FB Demi" charset="0"/>
              </a:rPr>
            </a:br>
            <a:r>
              <a:rPr lang="en-US" dirty="0" smtClean="0">
                <a:latin typeface="Berlin Sans FB Demi" charset="0"/>
              </a:rPr>
              <a:t>and </a:t>
            </a:r>
            <a:r>
              <a:rPr lang="en-US" dirty="0">
                <a:latin typeface="Berlin Sans FB Demi" charset="0"/>
              </a:rPr>
              <a:t>Specificity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4724400" cy="3505200"/>
          </a:xfrm>
        </p:spPr>
        <p:txBody>
          <a:bodyPr/>
          <a:lstStyle/>
          <a:p>
            <a:r>
              <a:rPr lang="en-US" sz="2400" b="1">
                <a:latin typeface="Calibri" charset="0"/>
              </a:rPr>
              <a:t>Classifier Accuracy, </a:t>
            </a:r>
            <a:r>
              <a:rPr lang="en-US" sz="2400">
                <a:latin typeface="Calibri" charset="0"/>
              </a:rPr>
              <a:t>or recognition rate: percentage of test set tuples that are correctly classified</a:t>
            </a:r>
          </a:p>
          <a:p>
            <a:pPr lvl="1">
              <a:buFont typeface="Wingdings" charset="0"/>
              <a:buNone/>
            </a:pPr>
            <a:r>
              <a:rPr lang="en-US" sz="2400" b="1">
                <a:latin typeface="Calibri" charset="0"/>
              </a:rPr>
              <a:t>Accuracy = (TP + TN)/All</a:t>
            </a:r>
            <a:endParaRPr lang="en-US" sz="2400">
              <a:latin typeface="Calibri" charset="0"/>
            </a:endParaRPr>
          </a:p>
          <a:p>
            <a:r>
              <a:rPr lang="en-US" sz="2400" b="1">
                <a:latin typeface="Calibri" charset="0"/>
              </a:rPr>
              <a:t>Error rate: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1 –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accuracy</a:t>
            </a:r>
            <a:r>
              <a:rPr lang="en-US" sz="2400">
                <a:latin typeface="Calibri" charset="0"/>
              </a:rPr>
              <a:t>, or</a:t>
            </a:r>
          </a:p>
          <a:p>
            <a:pPr lvl="1">
              <a:buFont typeface="Wingdings" charset="0"/>
              <a:buNone/>
            </a:pPr>
            <a:r>
              <a:rPr lang="en-US" sz="2400" b="1">
                <a:latin typeface="Calibri" charset="0"/>
              </a:rPr>
              <a:t>Error rate = (FP + FN)/All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267200" y="1371600"/>
            <a:ext cx="472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400" b="1">
                <a:latin typeface="Calibri" charset="0"/>
              </a:rPr>
              <a:t>Class Imbalance Problem</a:t>
            </a:r>
            <a:r>
              <a:rPr lang="en-US" sz="2400">
                <a:latin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2400">
                <a:latin typeface="Calibri" charset="0"/>
              </a:rPr>
              <a:t>One class may be </a:t>
            </a:r>
            <a:r>
              <a:rPr lang="en-US" sz="2400" i="1">
                <a:latin typeface="Calibri" charset="0"/>
              </a:rPr>
              <a:t>rare</a:t>
            </a:r>
            <a:r>
              <a:rPr lang="en-US" sz="2400">
                <a:latin typeface="Calibri" charset="0"/>
              </a:rPr>
              <a:t>, e.g. fraud, or HIV-positive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2400">
                <a:latin typeface="Calibri" charset="0"/>
              </a:rPr>
              <a:t>Significant </a:t>
            </a:r>
            <a:r>
              <a:rPr lang="en-US" sz="2400" i="1">
                <a:latin typeface="Calibri" charset="0"/>
              </a:rPr>
              <a:t>majority of the negative class</a:t>
            </a:r>
            <a:r>
              <a:rPr lang="en-US" sz="2400">
                <a:latin typeface="Calibri" charset="0"/>
              </a:rPr>
              <a:t> and minority of the positive class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2400" b="1">
                <a:latin typeface="Calibri" charset="0"/>
              </a:rPr>
              <a:t>Sensitivity</a:t>
            </a:r>
            <a:r>
              <a:rPr lang="en-US" sz="2400">
                <a:latin typeface="Calibri" charset="0"/>
              </a:rPr>
              <a:t>: True Positive recognition rate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Char char="n"/>
            </a:pPr>
            <a:r>
              <a:rPr lang="en-US" sz="2400" b="1">
                <a:latin typeface="Calibri" charset="0"/>
              </a:rPr>
              <a:t>Sensitivity = TP/P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2400" b="1">
                <a:latin typeface="Calibri" charset="0"/>
              </a:rPr>
              <a:t>Specificity</a:t>
            </a:r>
            <a:r>
              <a:rPr lang="en-US" sz="2400">
                <a:latin typeface="Calibri" charset="0"/>
              </a:rPr>
              <a:t>: True Negative recognition rate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Char char="n"/>
            </a:pPr>
            <a:r>
              <a:rPr lang="en-US" sz="2400" b="1">
                <a:latin typeface="Calibri" charset="0"/>
              </a:rPr>
              <a:t>Specificity = TN/N</a:t>
            </a:r>
          </a:p>
        </p:txBody>
      </p:sp>
      <p:graphicFrame>
        <p:nvGraphicFramePr>
          <p:cNvPr id="62595" name="Group 131"/>
          <p:cNvGraphicFramePr>
            <a:graphicFrameLocks noGrp="1"/>
          </p:cNvGraphicFramePr>
          <p:nvPr/>
        </p:nvGraphicFramePr>
        <p:xfrm>
          <a:off x="1524000" y="1371600"/>
          <a:ext cx="1905000" cy="1466852"/>
        </p:xfrm>
        <a:graphic>
          <a:graphicData uri="http://schemas.openxmlformats.org/drawingml/2006/table">
            <a:tbl>
              <a:tblPr/>
              <a:tblGrid>
                <a:gridCol w="533400"/>
                <a:gridCol w="457200"/>
                <a:gridCol w="457200"/>
                <a:gridCol w="4572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A\P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¬C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¬C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</a:t>
                      </a: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</a:t>
                      </a: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All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0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fld id="{7F01C478-2315-5E4E-A5BF-07530F2C9AD0}" type="slidenum">
              <a:rPr lang="en-US" sz="1200" b="1">
                <a:latin typeface="Calibri" charset="0"/>
              </a:rPr>
              <a:pPr algn="r" eaLnBrk="1" hangingPunct="1"/>
              <a:t>19</a:t>
            </a:fld>
            <a:endParaRPr lang="en-US" sz="1200" b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smtClean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ml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590800"/>
            <a:ext cx="1774494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233 data sets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5029200"/>
          </a:xfrm>
        </p:spPr>
        <p:txBody>
          <a:bodyPr/>
          <a:lstStyle/>
          <a:p>
            <a:r>
              <a:rPr lang="en-US" sz="3200" dirty="0" smtClean="0"/>
              <a:t>Information retrieval uses </a:t>
            </a:r>
            <a:r>
              <a:rPr lang="en-US" sz="3200" dirty="0" smtClean="0">
                <a:hlinkClick r:id="rId2"/>
              </a:rPr>
              <a:t>precision and recall </a:t>
            </a:r>
            <a:r>
              <a:rPr lang="en-US" sz="3200" dirty="0"/>
              <a:t> </a:t>
            </a:r>
            <a:r>
              <a:rPr lang="en-US" sz="3200" dirty="0" smtClean="0"/>
              <a:t>to characterize retrieval effectiveness</a:t>
            </a:r>
          </a:p>
          <a:p>
            <a:pPr marL="457200" lvl="1" indent="-220663">
              <a:lnSpc>
                <a:spcPct val="90000"/>
              </a:lnSpc>
            </a:pPr>
            <a:r>
              <a:rPr lang="en-US" sz="2800" b="1" dirty="0">
                <a:latin typeface="Calibri" charset="0"/>
              </a:rPr>
              <a:t>Precision</a:t>
            </a:r>
            <a:r>
              <a:rPr lang="en-US" sz="2800" dirty="0">
                <a:latin typeface="Calibri" charset="0"/>
              </a:rPr>
              <a:t>: exactness – what % of tuples that the classifier labeled as positive are actually </a:t>
            </a:r>
            <a:r>
              <a:rPr lang="en-US" sz="2800" dirty="0" smtClean="0">
                <a:latin typeface="Calibri" charset="0"/>
              </a:rPr>
              <a:t>positive</a:t>
            </a:r>
            <a:endParaRPr lang="en-US" sz="2800" b="1" dirty="0">
              <a:latin typeface="Calibri" charset="0"/>
            </a:endParaRPr>
          </a:p>
          <a:p>
            <a:pPr marL="457200" lvl="1" indent="-220663">
              <a:lnSpc>
                <a:spcPct val="90000"/>
              </a:lnSpc>
            </a:pPr>
            <a:r>
              <a:rPr lang="en-US" sz="2800" b="1" dirty="0">
                <a:latin typeface="Calibri" charset="0"/>
              </a:rPr>
              <a:t>Recall: </a:t>
            </a:r>
            <a:r>
              <a:rPr lang="en-US" sz="2800" dirty="0">
                <a:latin typeface="Calibri" charset="0"/>
              </a:rPr>
              <a:t>completeness – what % of positive tuples did the classifier label as positive</a:t>
            </a:r>
            <a:r>
              <a:rPr lang="en-US" sz="2800" dirty="0" smtClean="0">
                <a:latin typeface="Calibri" charset="0"/>
              </a:rPr>
              <a:t>?</a:t>
            </a:r>
          </a:p>
          <a:p>
            <a:endParaRPr lang="en-US" sz="3200" dirty="0"/>
          </a:p>
        </p:txBody>
      </p:sp>
      <p:pic>
        <p:nvPicPr>
          <p:cNvPr id="9" name="Picture 8" descr="8rec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3124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8prec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3581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4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5029200"/>
          </a:xfrm>
        </p:spPr>
        <p:txBody>
          <a:bodyPr/>
          <a:lstStyle/>
          <a:p>
            <a:pPr marL="287338" indent="-287338"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In general, increasing one causes the other to decrease</a:t>
            </a:r>
          </a:p>
          <a:p>
            <a:pPr marL="287338" indent="-287338"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Studying the precision recall curve is informative</a:t>
            </a:r>
            <a:endParaRPr lang="en-US" sz="3200" dirty="0">
              <a:latin typeface="+mj-lt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67" y="2980267"/>
            <a:ext cx="4902200" cy="35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If one system’s curve is always above the other, it’s better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405604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F measure combines the two into a useful single metric </a:t>
            </a:r>
            <a:endParaRPr lang="en-US" sz="3200" dirty="0"/>
          </a:p>
        </p:txBody>
      </p:sp>
      <p:pic>
        <p:nvPicPr>
          <p:cNvPr id="4" name="Picture 3" descr="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4267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73053"/>
              </p:ext>
            </p:extLst>
          </p:nvPr>
        </p:nvGraphicFramePr>
        <p:xfrm>
          <a:off x="304800" y="3810000"/>
          <a:ext cx="8534399" cy="1740259"/>
        </p:xfrm>
        <a:graphic>
          <a:graphicData uri="http://schemas.openxmlformats.org/drawingml/2006/table">
            <a:tbl>
              <a:tblPr/>
              <a:tblGrid>
                <a:gridCol w="2667000"/>
                <a:gridCol w="1676400"/>
                <a:gridCol w="1468820"/>
                <a:gridCol w="947245"/>
                <a:gridCol w="1774934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Actual\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Predicted class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yes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no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Recognition(%)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yes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30.00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sensitivity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no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9560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98.56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specificity)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9770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96.40 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accuracy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58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ROC Curve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40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ROC Curve (2)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609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270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always </a:t>
            </a:r>
            <a:r>
              <a:rPr lang="en-US" dirty="0"/>
              <a:t>a tradeoff between the false negative rate and the false positive rate. </a:t>
            </a:r>
          </a:p>
        </p:txBody>
      </p:sp>
    </p:spTree>
    <p:extLst>
      <p:ext uri="{BB962C8B-B14F-4D97-AF65-F5344CB8AC3E}">
        <p14:creationId xmlns:p14="http://schemas.microsoft.com/office/powerpoint/2010/main" val="142785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ROC Curve 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625600"/>
            <a:ext cx="4064000" cy="359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53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"Random guess" is worst prediction model and is used as a baseline. The decision threshold of a random guess is a number between 0 to 1 in order to determine between positive and negative prediction.</a:t>
            </a:r>
          </a:p>
        </p:txBody>
      </p:sp>
    </p:spTree>
    <p:extLst>
      <p:ext uri="{BB962C8B-B14F-4D97-AF65-F5344CB8AC3E}">
        <p14:creationId xmlns:p14="http://schemas.microsoft.com/office/powerpoint/2010/main" val="165687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ROC Curve (4)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17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Curve </a:t>
            </a:r>
            <a:r>
              <a:rPr lang="en-US" dirty="0" smtClean="0"/>
              <a:t>transforms the </a:t>
            </a:r>
            <a:r>
              <a:rPr lang="en-US" dirty="0"/>
              <a:t>y-axis from "fail to detect" to 1 - "fail to </a:t>
            </a:r>
            <a:r>
              <a:rPr lang="en-US" dirty="0" smtClean="0"/>
              <a:t>detect”, i.e.,  </a:t>
            </a:r>
            <a:r>
              <a:rPr lang="en-US" dirty="0"/>
              <a:t>"success to </a:t>
            </a:r>
            <a:r>
              <a:rPr lang="en-US" dirty="0" smtClean="0"/>
              <a:t>detect”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65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775825" cy="73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77724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Zoo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"/>
            <a:ext cx="25908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animal name: string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hair: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feathers: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eggs: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milk: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airborne: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aquatic: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predator: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toothed: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backbone: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breathes: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venomous: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fins: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legs: {0,2,4,5,6,8}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tail: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domestic: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err="1" smtClean="0"/>
              <a:t>catsize</a:t>
            </a:r>
            <a:r>
              <a:rPr lang="en-US" sz="1800" dirty="0" smtClean="0"/>
              <a:t>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1295400"/>
            <a:ext cx="5121275" cy="5324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/>
              <a:t>101 examples</a:t>
            </a:r>
          </a:p>
          <a:p>
            <a:pPr>
              <a:defRPr/>
            </a:pPr>
            <a:r>
              <a:rPr lang="en-US" sz="2000" smtClean="0"/>
              <a:t>aardvark,1,0,0,1,0,0,1,1,1,1,0,0,4,0,0,1,mammal</a:t>
            </a:r>
          </a:p>
          <a:p>
            <a:pPr>
              <a:defRPr/>
            </a:pPr>
            <a:r>
              <a:rPr lang="en-US" sz="2000" smtClean="0"/>
              <a:t>antelope,1,0,0,1,0,0,0,1,1,1,0,0,4,1,0,1,mammal</a:t>
            </a:r>
          </a:p>
          <a:p>
            <a:pPr>
              <a:defRPr/>
            </a:pPr>
            <a:r>
              <a:rPr lang="en-US" sz="2000" smtClean="0"/>
              <a:t>bass,0,0,1,0,0,1,1,1,1,0,0,1,0,1,0,0,fish</a:t>
            </a:r>
          </a:p>
          <a:p>
            <a:pPr>
              <a:defRPr/>
            </a:pPr>
            <a:r>
              <a:rPr lang="en-US" sz="2000" smtClean="0"/>
              <a:t>bear,1,0,0,1,0,0,1,1,1,1,0,0,4,0,0,1,mammal</a:t>
            </a:r>
          </a:p>
          <a:p>
            <a:pPr>
              <a:defRPr/>
            </a:pPr>
            <a:r>
              <a:rPr lang="en-US" sz="2000" smtClean="0"/>
              <a:t>boar,1,0,0,1,0,0,1,1,1,1,0,0,4,1,0,1,mammal</a:t>
            </a:r>
          </a:p>
          <a:p>
            <a:pPr>
              <a:defRPr/>
            </a:pPr>
            <a:r>
              <a:rPr lang="en-US" sz="2000" smtClean="0"/>
              <a:t>buffalo,1,0,0,1,0,0,0,1,1,1,0,0,4,1,0,1,mammal</a:t>
            </a:r>
          </a:p>
          <a:p>
            <a:pPr>
              <a:defRPr/>
            </a:pPr>
            <a:r>
              <a:rPr lang="en-US" sz="2000" smtClean="0"/>
              <a:t>calf,1,0,0,1,0,0,0,1,1,1,0,0,4,1,1,1,mammal</a:t>
            </a:r>
          </a:p>
          <a:p>
            <a:pPr>
              <a:defRPr/>
            </a:pPr>
            <a:r>
              <a:rPr lang="en-US" sz="2000" smtClean="0"/>
              <a:t>carp,0,0,1,0,0,1,0,1,1,0,0,1,0,1,1,0,fish</a:t>
            </a:r>
          </a:p>
          <a:p>
            <a:pPr>
              <a:defRPr/>
            </a:pPr>
            <a:r>
              <a:rPr lang="en-US" sz="2000" smtClean="0"/>
              <a:t>catfish,0,0,1,0,0,1,1,1,1,0,0,1,0,1,0,0,fish</a:t>
            </a:r>
          </a:p>
          <a:p>
            <a:pPr>
              <a:defRPr/>
            </a:pPr>
            <a:r>
              <a:rPr lang="en-US" sz="2000" smtClean="0"/>
              <a:t>cavy,1,0,0,1,0,0,0,1,1,1,0,0,4,0,1,0,mammal</a:t>
            </a:r>
          </a:p>
          <a:p>
            <a:pPr>
              <a:defRPr/>
            </a:pPr>
            <a:r>
              <a:rPr lang="en-US" sz="2000" smtClean="0"/>
              <a:t>cheetah,1,0,0,1,0,0,1,1,1,1,0,0,4,1,0,1,mammal</a:t>
            </a:r>
          </a:p>
          <a:p>
            <a:pPr>
              <a:defRPr/>
            </a:pPr>
            <a:r>
              <a:rPr lang="en-US" sz="2000" smtClean="0"/>
              <a:t>chicken,0,1,1,0,1,0,0,0,1,1,0,0,2,1,1,0,bird</a:t>
            </a:r>
          </a:p>
          <a:p>
            <a:pPr>
              <a:defRPr/>
            </a:pPr>
            <a:r>
              <a:rPr lang="en-US" sz="2000" smtClean="0"/>
              <a:t>chub,0,0,1,0,0,1,1,1,1,0,0,1,0,1,0,0,fish</a:t>
            </a:r>
          </a:p>
          <a:p>
            <a:pPr>
              <a:defRPr/>
            </a:pPr>
            <a:r>
              <a:rPr lang="en-US" sz="2000" smtClean="0"/>
              <a:t>clam,0,0,1,0,0,0,1,0,0,0,0,0,0,0,0,0,shellfish</a:t>
            </a:r>
          </a:p>
          <a:p>
            <a:pPr>
              <a:defRPr/>
            </a:pPr>
            <a:r>
              <a:rPr lang="en-US" sz="2000" smtClean="0"/>
              <a:t>crab,0,0,1,0,0,1,1,0,0,0,0,0,4,0,0,0,shellfish</a:t>
            </a:r>
          </a:p>
          <a:p>
            <a:pPr>
              <a:defRPr/>
            </a:pPr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aima-python&gt; python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&lt;DataSet(zoo): 101 examples, 18 attributes&gt;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 = DecisionTreeLearner()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dt.train(zoo)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dt.predict(['shark',0,0,1,0,0,1,1,1,1,0,0,1,0,1,0,0])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&gt;&gt;&gt; dt.predict(['shark',0,0,0,0,0,1,1,1,1,0,0,1,0,1,0,0])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Evaluation </a:t>
            </a:r>
            <a:r>
              <a:rPr lang="en-US" sz="4800" dirty="0" smtClean="0">
                <a:latin typeface="Times New Roman" charset="0"/>
                <a:ea typeface="ＭＳ Ｐゴシック" charset="0"/>
                <a:cs typeface="ＭＳ Ｐゴシック" charset="0"/>
              </a:rPr>
              <a:t>methodology (1)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Standard methodology: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1. Collect large set of examples with correct classifications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2. Randomly divide collection into two disjoint sets:  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training</a:t>
            </a:r>
            <a:r>
              <a:rPr lang="en-US" sz="2800" dirty="0">
                <a:latin typeface="Times New Roman" charset="0"/>
                <a:ea typeface="ＭＳ Ｐゴシック" charset="0"/>
              </a:rPr>
              <a:t> and 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test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3. Apply learning algorithm to training set giving hypothesis H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4. Measure performance of H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w.r.t</a:t>
            </a:r>
            <a:r>
              <a:rPr lang="en-US" sz="2800" dirty="0">
                <a:latin typeface="Times New Roman" charset="0"/>
                <a:ea typeface="ＭＳ Ｐゴシック" charset="0"/>
              </a:rPr>
              <a:t>. test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set</a:t>
            </a:r>
          </a:p>
          <a:p>
            <a:pPr marL="457200" lvl="1" indent="-338138"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Evaluation </a:t>
            </a:r>
            <a:r>
              <a:rPr lang="en-US" sz="4800" dirty="0" smtClean="0">
                <a:latin typeface="Times New Roman" charset="0"/>
                <a:ea typeface="ＭＳ Ｐゴシック" charset="0"/>
                <a:cs typeface="ＭＳ Ｐゴシック" charset="0"/>
              </a:rPr>
              <a:t>methodology (2)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495800"/>
          </a:xfrm>
        </p:spPr>
        <p:txBody>
          <a:bodyPr/>
          <a:lstStyle/>
          <a:p>
            <a:pPr marL="230188" indent="-230188"/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Important: keep the training and test sets disjoint!</a:t>
            </a:r>
          </a:p>
          <a:p>
            <a:pPr marL="230188" indent="-230188"/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Study efficiency &amp; robustness of algorithm: repeat steps 2-4 for different training sets &amp; training set sizes</a:t>
            </a:r>
          </a:p>
          <a:p>
            <a:pPr marL="230188" indent="-230188"/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On modifying algorithm, restart with step 1 to avoid evolving algorithm to work well on just this collection</a:t>
            </a:r>
          </a:p>
          <a:p>
            <a:pPr marL="457200" lvl="1" indent="-338138"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1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Evaluation </a:t>
            </a:r>
            <a:r>
              <a:rPr lang="en-US" sz="4800" dirty="0" smtClean="0">
                <a:latin typeface="Times New Roman" charset="0"/>
                <a:ea typeface="ＭＳ Ｐゴシック" charset="0"/>
                <a:cs typeface="ＭＳ Ｐゴシック" charset="0"/>
              </a:rPr>
              <a:t>methodology (3)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Common variation on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methodology: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1. Collect large set of examples with correct classifications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2. Randomly divide collection into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two </a:t>
            </a:r>
            <a:r>
              <a:rPr lang="en-US" sz="2800" dirty="0">
                <a:latin typeface="Times New Roman" charset="0"/>
                <a:ea typeface="ＭＳ Ｐゴシック" charset="0"/>
              </a:rPr>
              <a:t>disjoint sets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: 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developmen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t and 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test,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and further divide development into </a:t>
            </a:r>
            <a:r>
              <a:rPr lang="en-US" sz="2800" i="1" dirty="0" err="1" smtClean="0">
                <a:latin typeface="Times New Roman" charset="0"/>
                <a:ea typeface="ＭＳ Ｐゴシック" charset="0"/>
              </a:rPr>
              <a:t>devtrain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and </a:t>
            </a:r>
            <a:r>
              <a:rPr lang="en-US" sz="2800" i="1" dirty="0" err="1" smtClean="0">
                <a:latin typeface="Times New Roman" charset="0"/>
                <a:ea typeface="ＭＳ Ｐゴシック" charset="0"/>
              </a:rPr>
              <a:t>devtest</a:t>
            </a:r>
            <a:endParaRPr lang="en-US" sz="2800" i="1" dirty="0">
              <a:latin typeface="Times New Roman" charset="0"/>
              <a:ea typeface="ＭＳ Ｐゴシック" charset="0"/>
            </a:endParaRP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3. Apply learning algorithm to </a:t>
            </a:r>
            <a:r>
              <a:rPr lang="en-US" sz="2800" i="1" dirty="0" err="1" smtClean="0">
                <a:latin typeface="Times New Roman" charset="0"/>
                <a:ea typeface="ＭＳ Ｐゴシック" charset="0"/>
              </a:rPr>
              <a:t>devtrain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set giving hypothesis H</a:t>
            </a:r>
          </a:p>
          <a:p>
            <a:pPr marL="576263" lvl="1" indent="-339725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4. Measure performance of H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w.r.t</a:t>
            </a:r>
            <a:r>
              <a:rPr lang="en-US" sz="2800" dirty="0">
                <a:latin typeface="Times New Roman" charset="0"/>
                <a:ea typeface="ＭＳ Ｐゴシック" charset="0"/>
              </a:rPr>
              <a:t>. </a:t>
            </a:r>
            <a:r>
              <a:rPr lang="en-US" sz="2800" i="1" dirty="0" err="1" smtClean="0">
                <a:latin typeface="Times New Roman" charset="0"/>
                <a:ea typeface="ＭＳ Ｐゴシック" charset="0"/>
              </a:rPr>
              <a:t>devtest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set</a:t>
            </a:r>
          </a:p>
          <a:p>
            <a:pPr marL="576263" lvl="1" indent="-339725">
              <a:buFontTx/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5. Modify approach, repeat 3-4 ad needed</a:t>
            </a:r>
          </a:p>
          <a:p>
            <a:pPr marL="576263" lvl="1" indent="-339725">
              <a:buFontTx/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6. Final test on 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test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data</a:t>
            </a:r>
          </a:p>
          <a:p>
            <a:pPr marL="576263" lvl="1" indent="-339725">
              <a:buFontTx/>
              <a:buNone/>
            </a:pPr>
            <a:endParaRPr lang="en-US" sz="2800" dirty="0" smtClean="0">
              <a:latin typeface="Times New Roman" charset="0"/>
              <a:ea typeface="ＭＳ Ｐゴシック" charset="0"/>
            </a:endParaRPr>
          </a:p>
          <a:p>
            <a:pPr marL="457200" lvl="1" indent="-338138"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5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Zoo evaluation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train_and_test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(learner, data, start, end) uses data[</a:t>
            </a:r>
            <a:r>
              <a:rPr lang="en-US" sz="32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start:end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] for test and the rest for train</a:t>
            </a:r>
          </a:p>
          <a:p>
            <a:pPr marL="341313" lvl="1" indent="0">
              <a:buFontTx/>
              <a:buNone/>
            </a:pP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DecisionTreeLearner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&gt;&gt; </a:t>
            </a:r>
            <a:r>
              <a:rPr lang="en-US" sz="2600" dirty="0" err="1">
                <a:latin typeface="Times New Roman" charset="0"/>
                <a:ea typeface="ＭＳ Ｐゴシック" charset="0"/>
                <a:cs typeface="ＭＳ Ｐゴシック" charset="0"/>
              </a:rPr>
              <a:t>train_and_test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), zoo, 0, 10)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1.0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600" dirty="0" err="1">
                <a:latin typeface="Times New Roman" charset="0"/>
                <a:ea typeface="ＭＳ Ｐゴシック" charset="0"/>
                <a:cs typeface="ＭＳ Ｐゴシック" charset="0"/>
              </a:rPr>
              <a:t>train_and_test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), zoo, 90, 100)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0.80000000000000004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600" dirty="0" err="1">
                <a:latin typeface="Times New Roman" charset="0"/>
                <a:ea typeface="ＭＳ Ｐゴシック" charset="0"/>
                <a:cs typeface="ＭＳ Ｐゴシック" charset="0"/>
              </a:rPr>
              <a:t>train_and_test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), zoo, 90, 101)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0.81818181818181823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train_and_test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dtl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), zoo, 80, 90)</a:t>
            </a:r>
          </a:p>
          <a:p>
            <a:pPr lvl="1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0.90000000000000002</a:t>
            </a:r>
          </a:p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3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  <a:fontScheme name="Blank Presentation.po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19327</TotalTime>
  <Words>1438</Words>
  <Application>Microsoft Macintosh PowerPoint</Application>
  <PresentationFormat>On-screen Show (4:3)</PresentationFormat>
  <Paragraphs>228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Machine Learning: Methodology</vt:lpstr>
      <vt:lpstr>http://archive.ics.uci.edu/ml</vt:lpstr>
      <vt:lpstr>PowerPoint Presentation</vt:lpstr>
      <vt:lpstr>Zoo data</vt:lpstr>
      <vt:lpstr>Zoo example</vt:lpstr>
      <vt:lpstr>Evaluation methodology (1)</vt:lpstr>
      <vt:lpstr>Evaluation methodology (2)</vt:lpstr>
      <vt:lpstr>Evaluation methodology (3)</vt:lpstr>
      <vt:lpstr>Zoo evaluation</vt:lpstr>
      <vt:lpstr>K-fold Cross Validation</vt:lpstr>
      <vt:lpstr>Zoo evaluation</vt:lpstr>
      <vt:lpstr>Learning curve</vt:lpstr>
      <vt:lpstr>Zoo</vt:lpstr>
      <vt:lpstr>PowerPoint Presentation</vt:lpstr>
      <vt:lpstr>Iris Data</vt:lpstr>
      <vt:lpstr>Comparing ML Approaches</vt:lpstr>
      <vt:lpstr>Confusion Matrix (1)</vt:lpstr>
      <vt:lpstr>Confusion Matrix (2)</vt:lpstr>
      <vt:lpstr>Accuracy, Error Rate, Sensitivity and Specificity</vt:lpstr>
      <vt:lpstr>Precision and Recall</vt:lpstr>
      <vt:lpstr>Precision and Recall</vt:lpstr>
      <vt:lpstr>Precision and Recall</vt:lpstr>
      <vt:lpstr>F measure</vt:lpstr>
      <vt:lpstr>ROC Curve (1)</vt:lpstr>
      <vt:lpstr>ROC Curve (2)</vt:lpstr>
      <vt:lpstr>ROC Curve (3)</vt:lpstr>
      <vt:lpstr>ROC Curve (4)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421</cp:revision>
  <cp:lastPrinted>2012-11-28T20:50:13Z</cp:lastPrinted>
  <dcterms:created xsi:type="dcterms:W3CDTF">2009-11-25T19:59:32Z</dcterms:created>
  <dcterms:modified xsi:type="dcterms:W3CDTF">2012-12-05T20:47:51Z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